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69" r:id="rId4"/>
    <p:sldId id="257" r:id="rId5"/>
    <p:sldId id="266" r:id="rId6"/>
    <p:sldId id="268" r:id="rId7"/>
    <p:sldId id="262" r:id="rId8"/>
    <p:sldId id="264" r:id="rId9"/>
    <p:sldId id="265" r:id="rId10"/>
  </p:sldIdLst>
  <p:sldSz cx="12192000" cy="6858000"/>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5pPr>
    <a:lvl6pPr marL="2286000" algn="l" defTabSz="914400" rtl="0" eaLnBrk="1" latinLnBrk="0" hangingPunct="1">
      <a:defRPr kern="1200">
        <a:solidFill>
          <a:schemeClr val="tx1"/>
        </a:solidFill>
        <a:latin typeface="Trebuchet MS" panose="020B0603020202020204" pitchFamily="34" charset="0"/>
        <a:ea typeface="+mn-ea"/>
        <a:cs typeface="+mn-cs"/>
      </a:defRPr>
    </a:lvl6pPr>
    <a:lvl7pPr marL="2743200" algn="l" defTabSz="914400" rtl="0" eaLnBrk="1" latinLnBrk="0" hangingPunct="1">
      <a:defRPr kern="1200">
        <a:solidFill>
          <a:schemeClr val="tx1"/>
        </a:solidFill>
        <a:latin typeface="Trebuchet MS" panose="020B0603020202020204" pitchFamily="34" charset="0"/>
        <a:ea typeface="+mn-ea"/>
        <a:cs typeface="+mn-cs"/>
      </a:defRPr>
    </a:lvl7pPr>
    <a:lvl8pPr marL="3200400" algn="l" defTabSz="914400" rtl="0" eaLnBrk="1" latinLnBrk="0" hangingPunct="1">
      <a:defRPr kern="1200">
        <a:solidFill>
          <a:schemeClr val="tx1"/>
        </a:solidFill>
        <a:latin typeface="Trebuchet MS" panose="020B0603020202020204" pitchFamily="34" charset="0"/>
        <a:ea typeface="+mn-ea"/>
        <a:cs typeface="+mn-cs"/>
      </a:defRPr>
    </a:lvl8pPr>
    <a:lvl9pPr marL="3657600" algn="l" defTabSz="914400" rtl="0" eaLnBrk="1" latinLnBrk="0" hangingPunct="1">
      <a:defRPr kern="1200">
        <a:solidFill>
          <a:schemeClr val="tx1"/>
        </a:solidFill>
        <a:latin typeface="Trebuchet MS" panose="020B0603020202020204" pitchFamily="34" charset="0"/>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F8CD31B-009C-EE52-468A-AB0FDD5AFD63}" name="Chung, Anna S" initials="CS" userId="S::chunga@gao.gov::9d2640f2-5b99-4537-81fa-6a68245cefda" providerId="AD"/>
  <p188:author id="{924E93A0-CB04-8F74-CCB9-0BF3261FF832}" name="Lee, Kun-Fang (K.F.)" initials="L(" userId="S::leek4@gao.gov::db7699be-fc7e-4f85-9184-b0531769341f"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B66B593-243C-EE62-DE87-91987FD260D0}" v="665" dt="2024-08-30T10:47:39.821"/>
    <p1510:client id="{9BB9B617-392C-0F94-FB64-F306A8814DD8}" v="108" dt="2024-08-28T14:56:57.72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17"/>
          <p:cNvGrpSpPr>
            <a:grpSpLocks/>
          </p:cNvGrpSpPr>
          <p:nvPr/>
        </p:nvGrpSpPr>
        <p:grpSpPr bwMode="auto">
          <a:xfrm>
            <a:off x="0" y="-7938"/>
            <a:ext cx="12192000" cy="6865938"/>
            <a:chOff x="0" y="-8467"/>
            <a:chExt cx="12192000" cy="6866467"/>
          </a:xfrm>
        </p:grpSpPr>
        <p:cxnSp>
          <p:nvCxnSpPr>
            <p:cNvPr id="5" name="Straight Connector 4"/>
            <p:cNvCxnSpPr/>
            <p:nvPr/>
          </p:nvCxnSpPr>
          <p:spPr>
            <a:xfrm>
              <a:off x="9371013" y="-528"/>
              <a:ext cx="1219200" cy="6858528"/>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p:nvCxnSpPr>
          <p:spPr>
            <a:xfrm flipH="1">
              <a:off x="7424738" y="3681168"/>
              <a:ext cx="4764087" cy="3176832"/>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7" name="Rectangle 23"/>
            <p:cNvSpPr/>
            <p:nvPr/>
          </p:nvSpPr>
          <p:spPr>
            <a:xfrm>
              <a:off x="9182100" y="-8467"/>
              <a:ext cx="3006725"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Rectangle 25"/>
            <p:cNvSpPr/>
            <p:nvPr/>
          </p:nvSpPr>
          <p:spPr>
            <a:xfrm>
              <a:off x="9602788" y="-8467"/>
              <a:ext cx="2589212"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 name="Isosceles Triangle 8"/>
            <p:cNvSpPr/>
            <p:nvPr/>
          </p:nvSpPr>
          <p:spPr>
            <a:xfrm>
              <a:off x="8932863" y="3047706"/>
              <a:ext cx="3259137" cy="3810294"/>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27"/>
            <p:cNvSpPr/>
            <p:nvPr/>
          </p:nvSpPr>
          <p:spPr>
            <a:xfrm>
              <a:off x="9334500" y="-8467"/>
              <a:ext cx="2854325"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28"/>
            <p:cNvSpPr/>
            <p:nvPr/>
          </p:nvSpPr>
          <p:spPr>
            <a:xfrm>
              <a:off x="10898188" y="-8467"/>
              <a:ext cx="1290637"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29"/>
            <p:cNvSpPr/>
            <p:nvPr/>
          </p:nvSpPr>
          <p:spPr>
            <a:xfrm>
              <a:off x="10939463" y="-8467"/>
              <a:ext cx="1249362"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p:cNvSpPr/>
            <p:nvPr/>
          </p:nvSpPr>
          <p:spPr>
            <a:xfrm>
              <a:off x="10371138" y="3589086"/>
              <a:ext cx="1817687" cy="3268914"/>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p:cNvSpPr/>
            <p:nvPr/>
          </p:nvSpPr>
          <p:spPr>
            <a:xfrm rot="10800000">
              <a:off x="0" y="-528"/>
              <a:ext cx="842963" cy="5666225"/>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p>
        </p:txBody>
      </p:sp>
      <p:sp>
        <p:nvSpPr>
          <p:cNvPr id="3" name="Subtitle 2"/>
          <p:cNvSpPr>
            <a:spLocks noGrp="1"/>
          </p:cNvSpPr>
          <p:nvPr>
            <p:ph type="subTitle" idx="1"/>
          </p:nvPr>
        </p:nvSpPr>
        <p:spPr>
          <a:xfrm>
            <a:off x="1507067" y="4050833"/>
            <a:ext cx="7766936" cy="1096899"/>
          </a:xfrm>
        </p:spPr>
        <p:txBody>
          <a:bodyPr/>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15" name="Date Placeholder 3"/>
          <p:cNvSpPr>
            <a:spLocks noGrp="1"/>
          </p:cNvSpPr>
          <p:nvPr>
            <p:ph type="dt" sz="half" idx="10"/>
          </p:nvPr>
        </p:nvSpPr>
        <p:spPr/>
        <p:txBody>
          <a:bodyPr/>
          <a:lstStyle>
            <a:lvl1pPr>
              <a:defRPr/>
            </a:lvl1pPr>
          </a:lstStyle>
          <a:p>
            <a:pPr>
              <a:defRPr/>
            </a:pPr>
            <a:fld id="{EC0D13D1-3E4B-4016-B8DF-0BF608CAD4FE}" type="datetimeFigureOut">
              <a:rPr lang="en-US"/>
              <a:pPr>
                <a:defRPr/>
              </a:pPr>
              <a:t>8/30/2024</a:t>
            </a:fld>
            <a:endParaRPr lang="en-US"/>
          </a:p>
        </p:txBody>
      </p:sp>
      <p:sp>
        <p:nvSpPr>
          <p:cNvPr id="16" name="Footer Placeholder 4"/>
          <p:cNvSpPr>
            <a:spLocks noGrp="1"/>
          </p:cNvSpPr>
          <p:nvPr>
            <p:ph type="ftr" sz="quarter" idx="11"/>
          </p:nvPr>
        </p:nvSpPr>
        <p:spPr/>
        <p:txBody>
          <a:bodyPr/>
          <a:lstStyle>
            <a:lvl1pPr>
              <a:defRPr/>
            </a:lvl1pPr>
          </a:lstStyle>
          <a:p>
            <a:pPr>
              <a:defRPr/>
            </a:pPr>
            <a:endParaRPr lang="en-US"/>
          </a:p>
        </p:txBody>
      </p:sp>
      <p:sp>
        <p:nvSpPr>
          <p:cNvPr id="17" name="Slide Number Placeholder 5"/>
          <p:cNvSpPr>
            <a:spLocks noGrp="1"/>
          </p:cNvSpPr>
          <p:nvPr>
            <p:ph type="sldNum" sz="quarter" idx="12"/>
          </p:nvPr>
        </p:nvSpPr>
        <p:spPr/>
        <p:txBody>
          <a:bodyPr/>
          <a:lstStyle>
            <a:lvl1pPr>
              <a:defRPr/>
            </a:lvl1pPr>
          </a:lstStyle>
          <a:p>
            <a:pPr>
              <a:defRPr/>
            </a:pPr>
            <a:fld id="{B66390A2-6B86-462C-BF22-582CF6028054}" type="slidenum">
              <a:rPr lang="en-US"/>
              <a:pPr>
                <a:defRPr/>
              </a:pPr>
              <a:t>‹#›</a:t>
            </a:fld>
            <a:endParaRPr lang="en-US"/>
          </a:p>
        </p:txBody>
      </p:sp>
    </p:spTree>
    <p:extLst>
      <p:ext uri="{BB962C8B-B14F-4D97-AF65-F5344CB8AC3E}">
        <p14:creationId xmlns:p14="http://schemas.microsoft.com/office/powerpoint/2010/main" val="1387167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lvl1pPr>
          </a:lstStyle>
          <a:p>
            <a:pPr>
              <a:defRPr/>
            </a:pPr>
            <a:fld id="{60109B64-3376-44E6-8DF6-28C98EA98B9F}" type="datetimeFigureOut">
              <a:rPr lang="en-US"/>
              <a:pPr>
                <a:defRPr/>
              </a:pPr>
              <a:t>8/30/2024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DE5477C-5219-41A3-AE1D-E9925838774A}" type="slidenum">
              <a:rPr lang="en-US"/>
              <a:pPr>
                <a:defRPr/>
              </a:pPr>
              <a:t>‹#›</a:t>
            </a:fld>
            <a:endParaRPr lang="en-US"/>
          </a:p>
        </p:txBody>
      </p:sp>
    </p:spTree>
    <p:extLst>
      <p:ext uri="{BB962C8B-B14F-4D97-AF65-F5344CB8AC3E}">
        <p14:creationId xmlns:p14="http://schemas.microsoft.com/office/powerpoint/2010/main" val="25928758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5" name="TextBox 4"/>
          <p:cNvSpPr txBox="1">
            <a:spLocks noChangeArrowheads="1"/>
          </p:cNvSpPr>
          <p:nvPr/>
        </p:nvSpPr>
        <p:spPr bwMode="auto">
          <a:xfrm>
            <a:off x="541338" y="790575"/>
            <a:ext cx="609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defRPr/>
            </a:pPr>
            <a:r>
              <a:rPr lang="en-US" altLang="en-US" sz="8000">
                <a:solidFill>
                  <a:srgbClr val="C0E474"/>
                </a:solidFill>
                <a:latin typeface="Arial" panose="020B0604020202020204" pitchFamily="34" charset="0"/>
              </a:rPr>
              <a:t>“</a:t>
            </a:r>
          </a:p>
        </p:txBody>
      </p:sp>
      <p:sp>
        <p:nvSpPr>
          <p:cNvPr id="6" name="TextBox 5"/>
          <p:cNvSpPr txBox="1">
            <a:spLocks noChangeArrowheads="1"/>
          </p:cNvSpPr>
          <p:nvPr/>
        </p:nvSpPr>
        <p:spPr bwMode="auto">
          <a:xfrm>
            <a:off x="8893175" y="2886075"/>
            <a:ext cx="6096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defRPr/>
            </a:pPr>
            <a:r>
              <a:rPr lang="en-US" altLang="en-US" sz="8000">
                <a:solidFill>
                  <a:srgbClr val="C0E474"/>
                </a:solidFill>
                <a:latin typeface="Arial" panose="020B0604020202020204" pitchFamily="34" charset="0"/>
              </a:rPr>
              <a:t>”</a:t>
            </a:r>
            <a:endParaRPr lang="en-US" altLang="en-US">
              <a:solidFill>
                <a:srgbClr val="C0E474"/>
              </a:solidFill>
              <a:latin typeface="Arial" panose="020B0604020202020204" pitchFamily="34" charset="0"/>
            </a:endParaRPr>
          </a:p>
        </p:txBody>
      </p:sp>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7" name="Date Placeholder 3"/>
          <p:cNvSpPr>
            <a:spLocks noGrp="1"/>
          </p:cNvSpPr>
          <p:nvPr>
            <p:ph type="dt" sz="half" idx="14"/>
          </p:nvPr>
        </p:nvSpPr>
        <p:spPr/>
        <p:txBody>
          <a:bodyPr/>
          <a:lstStyle>
            <a:lvl1pPr>
              <a:defRPr/>
            </a:lvl1pPr>
          </a:lstStyle>
          <a:p>
            <a:pPr>
              <a:defRPr/>
            </a:pPr>
            <a:fld id="{9DF7F790-A91F-49DA-BB67-BAF25FD4BB47}" type="datetimeFigureOut">
              <a:rPr lang="en-US"/>
              <a:pPr>
                <a:defRPr/>
              </a:pPr>
              <a:t>8/30/2024</a:t>
            </a:fld>
            <a:endParaRPr lang="en-US"/>
          </a:p>
        </p:txBody>
      </p:sp>
      <p:sp>
        <p:nvSpPr>
          <p:cNvPr id="8" name="Footer Placeholder 4"/>
          <p:cNvSpPr>
            <a:spLocks noGrp="1"/>
          </p:cNvSpPr>
          <p:nvPr>
            <p:ph type="ftr" sz="quarter" idx="15"/>
          </p:nvPr>
        </p:nvSpPr>
        <p:spPr/>
        <p:txBody>
          <a:bodyPr/>
          <a:lstStyle>
            <a:lvl1pPr>
              <a:defRPr/>
            </a:lvl1pPr>
          </a:lstStyle>
          <a:p>
            <a:pPr>
              <a:defRPr/>
            </a:pPr>
            <a:endParaRPr lang="en-US"/>
          </a:p>
        </p:txBody>
      </p:sp>
      <p:sp>
        <p:nvSpPr>
          <p:cNvPr id="9" name="Slide Number Placeholder 5"/>
          <p:cNvSpPr>
            <a:spLocks noGrp="1"/>
          </p:cNvSpPr>
          <p:nvPr>
            <p:ph type="sldNum" sz="quarter" idx="16"/>
          </p:nvPr>
        </p:nvSpPr>
        <p:spPr/>
        <p:txBody>
          <a:bodyPr/>
          <a:lstStyle>
            <a:lvl1pPr>
              <a:defRPr/>
            </a:lvl1pPr>
          </a:lstStyle>
          <a:p>
            <a:pPr>
              <a:defRPr/>
            </a:pPr>
            <a:fld id="{374B21AA-6D59-4A3C-9FF4-DE7CEF565C8F}" type="slidenum">
              <a:rPr lang="en-US"/>
              <a:pPr>
                <a:defRPr/>
              </a:pPr>
              <a:t>‹#›</a:t>
            </a:fld>
            <a:endParaRPr lang="en-US"/>
          </a:p>
        </p:txBody>
      </p:sp>
    </p:spTree>
    <p:extLst>
      <p:ext uri="{BB962C8B-B14F-4D97-AF65-F5344CB8AC3E}">
        <p14:creationId xmlns:p14="http://schemas.microsoft.com/office/powerpoint/2010/main" val="23535346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527448"/>
            <a:ext cx="8596668" cy="1513914"/>
          </a:xfrm>
        </p:spPr>
        <p:txBody>
          <a:bodyP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lvl1pPr>
          </a:lstStyle>
          <a:p>
            <a:pPr>
              <a:defRPr/>
            </a:pPr>
            <a:fld id="{EA63C65D-D866-4B82-9CD8-E56AF46857E8}" type="datetimeFigureOut">
              <a:rPr lang="en-US"/>
              <a:pPr>
                <a:defRPr/>
              </a:pPr>
              <a:t>8/30/2024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0FBCC63-C883-4C42-B447-5F990A122C33}" type="slidenum">
              <a:rPr lang="en-US"/>
              <a:pPr>
                <a:defRPr/>
              </a:pPr>
              <a:t>‹#›</a:t>
            </a:fld>
            <a:endParaRPr lang="en-US"/>
          </a:p>
        </p:txBody>
      </p:sp>
    </p:spTree>
    <p:extLst>
      <p:ext uri="{BB962C8B-B14F-4D97-AF65-F5344CB8AC3E}">
        <p14:creationId xmlns:p14="http://schemas.microsoft.com/office/powerpoint/2010/main" val="13691454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5" name="TextBox 4"/>
          <p:cNvSpPr txBox="1">
            <a:spLocks noChangeArrowheads="1"/>
          </p:cNvSpPr>
          <p:nvPr/>
        </p:nvSpPr>
        <p:spPr bwMode="auto">
          <a:xfrm>
            <a:off x="541338" y="790575"/>
            <a:ext cx="609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defRPr/>
            </a:pPr>
            <a:r>
              <a:rPr lang="en-US" altLang="en-US" sz="8000">
                <a:solidFill>
                  <a:srgbClr val="C0E474"/>
                </a:solidFill>
                <a:latin typeface="Arial" panose="020B0604020202020204" pitchFamily="34" charset="0"/>
              </a:rPr>
              <a:t>“</a:t>
            </a:r>
          </a:p>
        </p:txBody>
      </p:sp>
      <p:sp>
        <p:nvSpPr>
          <p:cNvPr id="6" name="TextBox 5"/>
          <p:cNvSpPr txBox="1">
            <a:spLocks noChangeArrowheads="1"/>
          </p:cNvSpPr>
          <p:nvPr/>
        </p:nvSpPr>
        <p:spPr bwMode="auto">
          <a:xfrm>
            <a:off x="8893175" y="2886075"/>
            <a:ext cx="6096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defRPr/>
            </a:pPr>
            <a:r>
              <a:rPr lang="en-US" altLang="en-US" sz="8000">
                <a:solidFill>
                  <a:srgbClr val="C0E474"/>
                </a:solidFill>
                <a:latin typeface="Arial" panose="020B0604020202020204" pitchFamily="34" charset="0"/>
              </a:rPr>
              <a:t>”</a:t>
            </a:r>
          </a:p>
        </p:txBody>
      </p:sp>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7" name="Date Placeholder 3"/>
          <p:cNvSpPr>
            <a:spLocks noGrp="1"/>
          </p:cNvSpPr>
          <p:nvPr>
            <p:ph type="dt" sz="half" idx="14"/>
          </p:nvPr>
        </p:nvSpPr>
        <p:spPr/>
        <p:txBody>
          <a:bodyPr/>
          <a:lstStyle>
            <a:lvl1pPr>
              <a:defRPr/>
            </a:lvl1pPr>
          </a:lstStyle>
          <a:p>
            <a:pPr>
              <a:defRPr/>
            </a:pPr>
            <a:fld id="{389A2D91-27BC-4541-8DF8-6DF35535E787}" type="datetimeFigureOut">
              <a:rPr lang="en-US"/>
              <a:pPr>
                <a:defRPr/>
              </a:pPr>
              <a:t>8/30/2024</a:t>
            </a:fld>
            <a:endParaRPr lang="en-US"/>
          </a:p>
        </p:txBody>
      </p:sp>
      <p:sp>
        <p:nvSpPr>
          <p:cNvPr id="8" name="Footer Placeholder 4"/>
          <p:cNvSpPr>
            <a:spLocks noGrp="1"/>
          </p:cNvSpPr>
          <p:nvPr>
            <p:ph type="ftr" sz="quarter" idx="15"/>
          </p:nvPr>
        </p:nvSpPr>
        <p:spPr/>
        <p:txBody>
          <a:bodyPr/>
          <a:lstStyle>
            <a:lvl1pPr>
              <a:defRPr/>
            </a:lvl1pPr>
          </a:lstStyle>
          <a:p>
            <a:pPr>
              <a:defRPr/>
            </a:pPr>
            <a:endParaRPr lang="en-US"/>
          </a:p>
        </p:txBody>
      </p:sp>
      <p:sp>
        <p:nvSpPr>
          <p:cNvPr id="9" name="Slide Number Placeholder 5"/>
          <p:cNvSpPr>
            <a:spLocks noGrp="1"/>
          </p:cNvSpPr>
          <p:nvPr>
            <p:ph type="sldNum" sz="quarter" idx="16"/>
          </p:nvPr>
        </p:nvSpPr>
        <p:spPr/>
        <p:txBody>
          <a:bodyPr/>
          <a:lstStyle>
            <a:lvl1pPr>
              <a:defRPr/>
            </a:lvl1pPr>
          </a:lstStyle>
          <a:p>
            <a:pPr>
              <a:defRPr/>
            </a:pPr>
            <a:fld id="{20B75B40-5A5D-41BC-AAEC-0DD5E4345BC2}" type="slidenum">
              <a:rPr lang="en-US"/>
              <a:pPr>
                <a:defRPr/>
              </a:pPr>
              <a:t>‹#›</a:t>
            </a:fld>
            <a:endParaRPr lang="en-US"/>
          </a:p>
        </p:txBody>
      </p:sp>
    </p:spTree>
    <p:extLst>
      <p:ext uri="{BB962C8B-B14F-4D97-AF65-F5344CB8AC3E}">
        <p14:creationId xmlns:p14="http://schemas.microsoft.com/office/powerpoint/2010/main" val="19868427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5" name="Date Placeholder 3"/>
          <p:cNvSpPr>
            <a:spLocks noGrp="1"/>
          </p:cNvSpPr>
          <p:nvPr>
            <p:ph type="dt" sz="half" idx="14"/>
          </p:nvPr>
        </p:nvSpPr>
        <p:spPr/>
        <p:txBody>
          <a:bodyPr/>
          <a:lstStyle>
            <a:lvl1pPr>
              <a:defRPr/>
            </a:lvl1pPr>
          </a:lstStyle>
          <a:p>
            <a:pPr>
              <a:defRPr/>
            </a:pPr>
            <a:fld id="{D5F21130-D10F-45E1-B5FE-47329E2C46BC}" type="datetimeFigureOut">
              <a:rPr lang="en-US"/>
              <a:pPr>
                <a:defRPr/>
              </a:pPr>
              <a:t>8/30/2024</a:t>
            </a:fld>
            <a:endParaRPr lang="en-US"/>
          </a:p>
        </p:txBody>
      </p:sp>
      <p:sp>
        <p:nvSpPr>
          <p:cNvPr id="6" name="Footer Placeholder 4"/>
          <p:cNvSpPr>
            <a:spLocks noGrp="1"/>
          </p:cNvSpPr>
          <p:nvPr>
            <p:ph type="ftr" sz="quarter" idx="15"/>
          </p:nvPr>
        </p:nvSpPr>
        <p:spPr/>
        <p:txBody>
          <a:bodyPr/>
          <a:lstStyle>
            <a:lvl1pPr>
              <a:defRPr/>
            </a:lvl1pPr>
          </a:lstStyle>
          <a:p>
            <a:pPr>
              <a:defRPr/>
            </a:pPr>
            <a:endParaRPr lang="en-US"/>
          </a:p>
        </p:txBody>
      </p:sp>
      <p:sp>
        <p:nvSpPr>
          <p:cNvPr id="7" name="Slide Number Placeholder 5"/>
          <p:cNvSpPr>
            <a:spLocks noGrp="1"/>
          </p:cNvSpPr>
          <p:nvPr>
            <p:ph type="sldNum" sz="quarter" idx="16"/>
          </p:nvPr>
        </p:nvSpPr>
        <p:spPr/>
        <p:txBody>
          <a:bodyPr/>
          <a:lstStyle>
            <a:lvl1pPr>
              <a:defRPr/>
            </a:lvl1pPr>
          </a:lstStyle>
          <a:p>
            <a:pPr>
              <a:defRPr/>
            </a:pPr>
            <a:fld id="{CD997CB3-DD76-40D2-A52E-E6B9B9E9E77E}" type="slidenum">
              <a:rPr lang="en-US"/>
              <a:pPr>
                <a:defRPr/>
              </a:pPr>
              <a:t>‹#›</a:t>
            </a:fld>
            <a:endParaRPr lang="en-US"/>
          </a:p>
        </p:txBody>
      </p:sp>
    </p:spTree>
    <p:extLst>
      <p:ext uri="{BB962C8B-B14F-4D97-AF65-F5344CB8AC3E}">
        <p14:creationId xmlns:p14="http://schemas.microsoft.com/office/powerpoint/2010/main" val="15922011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CA904F0-22AF-4E82-ABEA-B7DF4993E538}" type="datetimeFigureOut">
              <a:rPr lang="en-US"/>
              <a:pPr>
                <a:defRPr/>
              </a:pPr>
              <a:t>8/30/2024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0E9799E-5B51-4DD6-8AC6-B3B41F99D189}" type="slidenum">
              <a:rPr lang="en-US"/>
              <a:pPr>
                <a:defRPr/>
              </a:pPr>
              <a:t>‹#›</a:t>
            </a:fld>
            <a:endParaRPr lang="en-US"/>
          </a:p>
        </p:txBody>
      </p:sp>
    </p:spTree>
    <p:extLst>
      <p:ext uri="{BB962C8B-B14F-4D97-AF65-F5344CB8AC3E}">
        <p14:creationId xmlns:p14="http://schemas.microsoft.com/office/powerpoint/2010/main" val="21313788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DAA6765-C3A9-4BBE-A43A-7FEEF6699B37}" type="datetimeFigureOut">
              <a:rPr lang="en-US"/>
              <a:pPr>
                <a:defRPr/>
              </a:pPr>
              <a:t>8/30/2024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FB4E4D5-4AF8-45B4-ACAD-FF7C2E97ED5F}" type="slidenum">
              <a:rPr lang="en-US"/>
              <a:pPr>
                <a:defRPr/>
              </a:pPr>
              <a:t>‹#›</a:t>
            </a:fld>
            <a:endParaRPr lang="en-US"/>
          </a:p>
        </p:txBody>
      </p:sp>
    </p:spTree>
    <p:extLst>
      <p:ext uri="{BB962C8B-B14F-4D97-AF65-F5344CB8AC3E}">
        <p14:creationId xmlns:p14="http://schemas.microsoft.com/office/powerpoint/2010/main" val="23494718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7BEE1DF-6D9B-4438-A9AF-056607FC6451}" type="datetimeFigureOut">
              <a:rPr lang="en-US"/>
              <a:pPr>
                <a:defRPr/>
              </a:pPr>
              <a:t>8/30/2024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C7DCF09-BDD8-4B03-A610-A01F91BE4D7B}" type="slidenum">
              <a:rPr lang="en-US"/>
              <a:pPr>
                <a:defRPr/>
              </a:pPr>
              <a:t>‹#›</a:t>
            </a:fld>
            <a:endParaRPr lang="en-US"/>
          </a:p>
        </p:txBody>
      </p:sp>
    </p:spTree>
    <p:extLst>
      <p:ext uri="{BB962C8B-B14F-4D97-AF65-F5344CB8AC3E}">
        <p14:creationId xmlns:p14="http://schemas.microsoft.com/office/powerpoint/2010/main" val="604021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677335" y="4527448"/>
            <a:ext cx="8596668" cy="860400"/>
          </a:xfrm>
        </p:spPr>
        <p:txBody>
          <a:bodyPr/>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lvl1pPr>
          </a:lstStyle>
          <a:p>
            <a:pPr>
              <a:defRPr/>
            </a:pPr>
            <a:fld id="{7970B06D-852A-403B-9414-F783B97721AF}" type="datetimeFigureOut">
              <a:rPr lang="en-US"/>
              <a:pPr>
                <a:defRPr/>
              </a:pPr>
              <a:t>8/30/2024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6F5E832-3567-4689-B4E3-72DCC507E3C8}" type="slidenum">
              <a:rPr lang="en-US"/>
              <a:pPr>
                <a:defRPr/>
              </a:pPr>
              <a:t>‹#›</a:t>
            </a:fld>
            <a:endParaRPr lang="en-US"/>
          </a:p>
        </p:txBody>
      </p:sp>
    </p:spTree>
    <p:extLst>
      <p:ext uri="{BB962C8B-B14F-4D97-AF65-F5344CB8AC3E}">
        <p14:creationId xmlns:p14="http://schemas.microsoft.com/office/powerpoint/2010/main" val="33475821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2E6F726A-9B22-44DD-810D-54A5F6A2D760}" type="datetimeFigureOut">
              <a:rPr lang="en-US"/>
              <a:pPr>
                <a:defRPr/>
              </a:pPr>
              <a:t>8/30/2024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C500375-03D1-4E42-AF58-4013A0B211E2}" type="slidenum">
              <a:rPr lang="en-US"/>
              <a:pPr>
                <a:defRPr/>
              </a:pPr>
              <a:t>‹#›</a:t>
            </a:fld>
            <a:endParaRPr lang="en-US"/>
          </a:p>
        </p:txBody>
      </p:sp>
    </p:spTree>
    <p:extLst>
      <p:ext uri="{BB962C8B-B14F-4D97-AF65-F5344CB8AC3E}">
        <p14:creationId xmlns:p14="http://schemas.microsoft.com/office/powerpoint/2010/main" val="9206586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F657087B-148A-4D3D-9A7B-192D57C6DACF}" type="datetimeFigureOut">
              <a:rPr lang="en-US"/>
              <a:pPr>
                <a:defRPr/>
              </a:pPr>
              <a:t>8/30/2024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E1DD7AC2-B572-4D69-9A4C-DFB28A67A73E}" type="slidenum">
              <a:rPr lang="en-US"/>
              <a:pPr>
                <a:defRPr/>
              </a:pPr>
              <a:t>‹#›</a:t>
            </a:fld>
            <a:endParaRPr lang="en-US"/>
          </a:p>
        </p:txBody>
      </p:sp>
    </p:spTree>
    <p:extLst>
      <p:ext uri="{BB962C8B-B14F-4D97-AF65-F5344CB8AC3E}">
        <p14:creationId xmlns:p14="http://schemas.microsoft.com/office/powerpoint/2010/main" val="25486731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410C77DC-128E-430D-B672-FDEAC956A000}" type="datetimeFigureOut">
              <a:rPr lang="en-US"/>
              <a:pPr>
                <a:defRPr/>
              </a:pPr>
              <a:t>8/30/2024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0E07126C-DEC5-4B49-BB3E-99755C5D9F1F}" type="slidenum">
              <a:rPr lang="en-US"/>
              <a:pPr>
                <a:defRPr/>
              </a:pPr>
              <a:t>‹#›</a:t>
            </a:fld>
            <a:endParaRPr lang="en-US"/>
          </a:p>
        </p:txBody>
      </p:sp>
    </p:spTree>
    <p:extLst>
      <p:ext uri="{BB962C8B-B14F-4D97-AF65-F5344CB8AC3E}">
        <p14:creationId xmlns:p14="http://schemas.microsoft.com/office/powerpoint/2010/main" val="33753028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2897E99-613C-46E1-8B2B-79249DA097CA}" type="datetimeFigureOut">
              <a:rPr lang="en-US"/>
              <a:pPr>
                <a:defRPr/>
              </a:pPr>
              <a:t>8/30/2024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9D9C42A4-8123-4BDB-B4F7-3075E7556A52}" type="slidenum">
              <a:rPr lang="en-US"/>
              <a:pPr>
                <a:defRPr/>
              </a:pPr>
              <a:t>‹#›</a:t>
            </a:fld>
            <a:endParaRPr lang="en-US"/>
          </a:p>
        </p:txBody>
      </p:sp>
    </p:spTree>
    <p:extLst>
      <p:ext uri="{BB962C8B-B14F-4D97-AF65-F5344CB8AC3E}">
        <p14:creationId xmlns:p14="http://schemas.microsoft.com/office/powerpoint/2010/main" val="25722283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3"/>
          <p:cNvSpPr>
            <a:spLocks noGrp="1"/>
          </p:cNvSpPr>
          <p:nvPr>
            <p:ph type="dt" sz="half" idx="10"/>
          </p:nvPr>
        </p:nvSpPr>
        <p:spPr/>
        <p:txBody>
          <a:bodyPr/>
          <a:lstStyle>
            <a:lvl1pPr>
              <a:defRPr/>
            </a:lvl1pPr>
          </a:lstStyle>
          <a:p>
            <a:pPr>
              <a:defRPr/>
            </a:pPr>
            <a:fld id="{AB6A4C26-3EB4-497C-88CA-37ECA6FFFBFE}" type="datetimeFigureOut">
              <a:rPr lang="en-US"/>
              <a:pPr>
                <a:defRPr/>
              </a:pPr>
              <a:t>8/30/2024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9D6FFF9-37AB-42EE-AB5D-6F6DEFFCC2D1}" type="slidenum">
              <a:rPr lang="en-US"/>
              <a:pPr>
                <a:defRPr/>
              </a:pPr>
              <a:t>‹#›</a:t>
            </a:fld>
            <a:endParaRPr lang="en-US"/>
          </a:p>
        </p:txBody>
      </p:sp>
    </p:spTree>
    <p:extLst>
      <p:ext uri="{BB962C8B-B14F-4D97-AF65-F5344CB8AC3E}">
        <p14:creationId xmlns:p14="http://schemas.microsoft.com/office/powerpoint/2010/main" val="7943913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677334" y="609600"/>
            <a:ext cx="8596668" cy="3845718"/>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3"/>
          <p:cNvSpPr>
            <a:spLocks noGrp="1"/>
          </p:cNvSpPr>
          <p:nvPr>
            <p:ph type="dt" sz="half" idx="10"/>
          </p:nvPr>
        </p:nvSpPr>
        <p:spPr/>
        <p:txBody>
          <a:bodyPr/>
          <a:lstStyle>
            <a:lvl1pPr>
              <a:defRPr/>
            </a:lvl1pPr>
          </a:lstStyle>
          <a:p>
            <a:pPr>
              <a:defRPr/>
            </a:pPr>
            <a:fld id="{436473D3-75AB-454E-A653-BFA6F161358F}" type="datetimeFigureOut">
              <a:rPr lang="en-US"/>
              <a:pPr>
                <a:defRPr/>
              </a:pPr>
              <a:t>8/30/2024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7F48E17-E8EC-4A19-9226-5E3AAA2F3C2F}" type="slidenum">
              <a:rPr lang="en-US"/>
              <a:pPr>
                <a:defRPr/>
              </a:pPr>
              <a:t>‹#›</a:t>
            </a:fld>
            <a:endParaRPr lang="en-US"/>
          </a:p>
        </p:txBody>
      </p:sp>
    </p:spTree>
    <p:extLst>
      <p:ext uri="{BB962C8B-B14F-4D97-AF65-F5344CB8AC3E}">
        <p14:creationId xmlns:p14="http://schemas.microsoft.com/office/powerpoint/2010/main" val="40204158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6"/>
          <p:cNvGrpSpPr>
            <a:grpSpLocks/>
          </p:cNvGrpSpPr>
          <p:nvPr/>
        </p:nvGrpSpPr>
        <p:grpSpPr bwMode="auto">
          <a:xfrm>
            <a:off x="0" y="-7938"/>
            <a:ext cx="12192000" cy="6865938"/>
            <a:chOff x="0" y="-8467"/>
            <a:chExt cx="12192000" cy="6866467"/>
          </a:xfrm>
        </p:grpSpPr>
        <p:cxnSp>
          <p:nvCxnSpPr>
            <p:cNvPr id="20" name="Straight Connector 19"/>
            <p:cNvCxnSpPr/>
            <p:nvPr/>
          </p:nvCxnSpPr>
          <p:spPr>
            <a:xfrm>
              <a:off x="9371013" y="-528"/>
              <a:ext cx="1219200" cy="6858528"/>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4738" y="3681168"/>
              <a:ext cx="4764087" cy="3176832"/>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2100" y="-8467"/>
              <a:ext cx="3006725"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2788" y="-8467"/>
              <a:ext cx="2589212"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863" y="3047706"/>
              <a:ext cx="3259137" cy="3810294"/>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5"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188" y="-8467"/>
              <a:ext cx="1290637"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9463" y="-8467"/>
              <a:ext cx="1249362"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138" y="3589086"/>
              <a:ext cx="1817687" cy="3268914"/>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2981"/>
              <a:ext cx="449263" cy="2845019"/>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027" name="Title Placeholder 1"/>
          <p:cNvSpPr>
            <a:spLocks noGrp="1"/>
          </p:cNvSpPr>
          <p:nvPr>
            <p:ph type="title"/>
          </p:nvPr>
        </p:nvSpPr>
        <p:spPr bwMode="auto">
          <a:xfrm>
            <a:off x="677863" y="609600"/>
            <a:ext cx="8596312"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1028" name="Text Placeholder 2"/>
          <p:cNvSpPr>
            <a:spLocks noGrp="1"/>
          </p:cNvSpPr>
          <p:nvPr>
            <p:ph type="body" idx="1"/>
          </p:nvPr>
        </p:nvSpPr>
        <p:spPr bwMode="auto">
          <a:xfrm>
            <a:off x="677863" y="2160588"/>
            <a:ext cx="8596312" cy="3881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7205663" y="6042025"/>
            <a:ext cx="911225" cy="365125"/>
          </a:xfrm>
          <a:prstGeom prst="rect">
            <a:avLst/>
          </a:prstGeom>
        </p:spPr>
        <p:txBody>
          <a:bodyPr vert="horz" lIns="91440" tIns="45720" rIns="91440" bIns="45720" rtlCol="0" anchor="ctr"/>
          <a:lstStyle>
            <a:lvl1pPr algn="r" eaLnBrk="1" fontAlgn="auto" hangingPunct="1">
              <a:spcBef>
                <a:spcPts val="0"/>
              </a:spcBef>
              <a:spcAft>
                <a:spcPts val="0"/>
              </a:spcAft>
              <a:defRPr sz="900">
                <a:solidFill>
                  <a:schemeClr val="tx1">
                    <a:tint val="75000"/>
                  </a:schemeClr>
                </a:solidFill>
                <a:latin typeface="+mn-lt"/>
              </a:defRPr>
            </a:lvl1pPr>
          </a:lstStyle>
          <a:p>
            <a:pPr>
              <a:defRPr/>
            </a:pPr>
            <a:fld id="{D7B805FB-5ABD-421C-A5AA-59AD0B32596F}" type="datetimeFigureOut">
              <a:rPr lang="en-US"/>
              <a:pPr>
                <a:defRPr/>
              </a:pPr>
              <a:t>8/30/2024</a:t>
            </a:fld>
            <a:endParaRPr lang="en-US"/>
          </a:p>
        </p:txBody>
      </p:sp>
      <p:sp>
        <p:nvSpPr>
          <p:cNvPr id="5" name="Footer Placeholder 4"/>
          <p:cNvSpPr>
            <a:spLocks noGrp="1"/>
          </p:cNvSpPr>
          <p:nvPr>
            <p:ph type="ftr" sz="quarter" idx="3"/>
          </p:nvPr>
        </p:nvSpPr>
        <p:spPr>
          <a:xfrm>
            <a:off x="677863" y="6042025"/>
            <a:ext cx="6297612"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8589963" y="6042025"/>
            <a:ext cx="684212" cy="365125"/>
          </a:xfrm>
          <a:prstGeom prst="rect">
            <a:avLst/>
          </a:prstGeom>
        </p:spPr>
        <p:txBody>
          <a:bodyPr vert="horz" lIns="91440" tIns="45720" rIns="91440" bIns="45720" rtlCol="0" anchor="ctr"/>
          <a:lstStyle>
            <a:lvl1pPr algn="r" eaLnBrk="1" fontAlgn="auto" hangingPunct="1">
              <a:spcBef>
                <a:spcPts val="0"/>
              </a:spcBef>
              <a:spcAft>
                <a:spcPts val="0"/>
              </a:spcAft>
              <a:defRPr sz="900">
                <a:solidFill>
                  <a:schemeClr val="accent1"/>
                </a:solidFill>
                <a:latin typeface="+mn-lt"/>
              </a:defRPr>
            </a:lvl1pPr>
          </a:lstStyle>
          <a:p>
            <a:pPr>
              <a:defRPr/>
            </a:pPr>
            <a:fld id="{2FE55233-E427-4D28-B339-1F328ECE34A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12"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13" r:id="rId11"/>
    <p:sldLayoutId id="2147483708" r:id="rId12"/>
    <p:sldLayoutId id="2147483714" r:id="rId13"/>
    <p:sldLayoutId id="2147483709" r:id="rId14"/>
    <p:sldLayoutId id="2147483710" r:id="rId15"/>
    <p:sldLayoutId id="2147483711" r:id="rId16"/>
  </p:sldLayoutIdLst>
  <p:txStyles>
    <p:titleStyle>
      <a:lvl1pPr algn="l" defTabSz="457200" rtl="0" eaLnBrk="0" fontAlgn="base" hangingPunct="0">
        <a:spcBef>
          <a:spcPct val="0"/>
        </a:spcBef>
        <a:spcAft>
          <a:spcPct val="0"/>
        </a:spcAft>
        <a:defRPr sz="3600" kern="1200">
          <a:solidFill>
            <a:schemeClr val="accent1"/>
          </a:solidFill>
          <a:latin typeface="+mj-lt"/>
          <a:ea typeface="+mj-ea"/>
          <a:cs typeface="+mj-cs"/>
        </a:defRPr>
      </a:lvl1pPr>
      <a:lvl2pPr algn="l" defTabSz="457200" rtl="0" eaLnBrk="0" fontAlgn="base" hangingPunct="0">
        <a:spcBef>
          <a:spcPct val="0"/>
        </a:spcBef>
        <a:spcAft>
          <a:spcPct val="0"/>
        </a:spcAft>
        <a:defRPr sz="3600">
          <a:solidFill>
            <a:schemeClr val="accent1"/>
          </a:solidFill>
          <a:latin typeface="Trebuchet MS" panose="020B0603020202020204" pitchFamily="34" charset="0"/>
        </a:defRPr>
      </a:lvl2pPr>
      <a:lvl3pPr algn="l" defTabSz="457200" rtl="0" eaLnBrk="0" fontAlgn="base" hangingPunct="0">
        <a:spcBef>
          <a:spcPct val="0"/>
        </a:spcBef>
        <a:spcAft>
          <a:spcPct val="0"/>
        </a:spcAft>
        <a:defRPr sz="3600">
          <a:solidFill>
            <a:schemeClr val="accent1"/>
          </a:solidFill>
          <a:latin typeface="Trebuchet MS" panose="020B0603020202020204" pitchFamily="34" charset="0"/>
        </a:defRPr>
      </a:lvl3pPr>
      <a:lvl4pPr algn="l" defTabSz="457200" rtl="0" eaLnBrk="0" fontAlgn="base" hangingPunct="0">
        <a:spcBef>
          <a:spcPct val="0"/>
        </a:spcBef>
        <a:spcAft>
          <a:spcPct val="0"/>
        </a:spcAft>
        <a:defRPr sz="3600">
          <a:solidFill>
            <a:schemeClr val="accent1"/>
          </a:solidFill>
          <a:latin typeface="Trebuchet MS" panose="020B0603020202020204" pitchFamily="34" charset="0"/>
        </a:defRPr>
      </a:lvl4pPr>
      <a:lvl5pPr algn="l" defTabSz="457200" rtl="0" eaLnBrk="0" fontAlgn="base" hangingPunct="0">
        <a:spcBef>
          <a:spcPct val="0"/>
        </a:spcBef>
        <a:spcAft>
          <a:spcPct val="0"/>
        </a:spcAft>
        <a:defRPr sz="3600">
          <a:solidFill>
            <a:schemeClr val="accent1"/>
          </a:solidFill>
          <a:latin typeface="Trebuchet MS" panose="020B0603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0" fontAlgn="base" hangingPunct="0">
        <a:spcBef>
          <a:spcPts val="1000"/>
        </a:spcBef>
        <a:spcAft>
          <a:spcPct val="0"/>
        </a:spcAft>
        <a:buClr>
          <a:schemeClr val="accent1"/>
        </a:buClr>
        <a:buSzPct val="80000"/>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hyperlink" Target="mailto:INTOSAI-Financial-Stability@gao.gov"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ctrTitle"/>
          </p:nvPr>
        </p:nvSpPr>
        <p:spPr>
          <a:xfrm>
            <a:off x="1506538" y="2606449"/>
            <a:ext cx="7767637" cy="1646237"/>
          </a:xfrm>
        </p:spPr>
        <p:txBody>
          <a:bodyPr/>
          <a:lstStyle/>
          <a:p>
            <a:pPr algn="l" eaLnBrk="1" hangingPunct="1"/>
            <a:r>
              <a:rPr lang="en-US" altLang="en-US" sz="4000" dirty="0">
                <a:latin typeface="Arial"/>
                <a:cs typeface="Arial"/>
              </a:rPr>
              <a:t>Presentation to the </a:t>
            </a:r>
            <a:br>
              <a:rPr lang="en-US" altLang="en-US" sz="4000" dirty="0">
                <a:latin typeface="Arial"/>
              </a:rPr>
            </a:br>
            <a:r>
              <a:rPr lang="en-US" altLang="en-US" sz="4000" dirty="0">
                <a:latin typeface="Arial"/>
                <a:cs typeface="Arial"/>
              </a:rPr>
              <a:t>16</a:t>
            </a:r>
            <a:r>
              <a:rPr lang="en-US" altLang="en-US" sz="4000" baseline="30000" dirty="0">
                <a:latin typeface="Arial"/>
                <a:cs typeface="Arial"/>
              </a:rPr>
              <a:t>th</a:t>
            </a:r>
            <a:r>
              <a:rPr lang="en-US" altLang="en-US" sz="4000" dirty="0">
                <a:latin typeface="Arial"/>
                <a:cs typeface="Arial"/>
              </a:rPr>
              <a:t> Meeting of the INTOSAI </a:t>
            </a:r>
            <a:br>
              <a:rPr lang="en-US" altLang="en-US" sz="4000" dirty="0">
                <a:latin typeface="Arial"/>
              </a:rPr>
            </a:br>
            <a:r>
              <a:rPr lang="en-US" altLang="en-US" sz="4000" dirty="0">
                <a:latin typeface="Arial"/>
                <a:cs typeface="Arial"/>
              </a:rPr>
              <a:t>KSC Steering Committee</a:t>
            </a:r>
          </a:p>
        </p:txBody>
      </p:sp>
      <p:sp>
        <p:nvSpPr>
          <p:cNvPr id="3" name="Subtitle 2"/>
          <p:cNvSpPr>
            <a:spLocks noGrp="1"/>
          </p:cNvSpPr>
          <p:nvPr>
            <p:ph type="subTitle" idx="1"/>
          </p:nvPr>
        </p:nvSpPr>
        <p:spPr>
          <a:xfrm>
            <a:off x="1506538" y="4717143"/>
            <a:ext cx="7767637" cy="1096963"/>
          </a:xfrm>
        </p:spPr>
        <p:txBody>
          <a:bodyPr rtlCol="0">
            <a:normAutofit/>
          </a:bodyPr>
          <a:lstStyle/>
          <a:p>
            <a:pPr eaLnBrk="1" fontAlgn="auto" hangingPunct="1">
              <a:spcAft>
                <a:spcPts val="0"/>
              </a:spcAft>
              <a:defRPr/>
            </a:pPr>
            <a:r>
              <a:rPr lang="en-US" b="1" dirty="0">
                <a:latin typeface="Arial"/>
                <a:cs typeface="Arial"/>
              </a:rPr>
              <a:t>Nairobi, Kenya</a:t>
            </a:r>
          </a:p>
          <a:p>
            <a:pPr>
              <a:spcAft>
                <a:spcPts val="0"/>
              </a:spcAft>
              <a:defRPr/>
            </a:pPr>
            <a:r>
              <a:rPr lang="en-US" b="1" dirty="0">
                <a:latin typeface="Arial"/>
                <a:cs typeface="Arial"/>
              </a:rPr>
              <a:t>October 14, 2024</a:t>
            </a:r>
          </a:p>
        </p:txBody>
      </p:sp>
      <p:pic>
        <p:nvPicPr>
          <p:cNvPr id="5124" name="Picture 1"/>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0796" y="202320"/>
            <a:ext cx="433705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n-US" altLang="en-US" dirty="0">
                <a:latin typeface="Arial"/>
                <a:cs typeface="Arial"/>
              </a:rPr>
              <a:t>Background</a:t>
            </a:r>
          </a:p>
        </p:txBody>
      </p:sp>
      <p:sp>
        <p:nvSpPr>
          <p:cNvPr id="6147" name="Content Placeholder 2"/>
          <p:cNvSpPr>
            <a:spLocks noGrp="1"/>
          </p:cNvSpPr>
          <p:nvPr>
            <p:ph idx="1"/>
          </p:nvPr>
        </p:nvSpPr>
        <p:spPr>
          <a:xfrm>
            <a:off x="677863" y="1930400"/>
            <a:ext cx="9246722" cy="3881438"/>
          </a:xfrm>
        </p:spPr>
        <p:txBody>
          <a:bodyPr/>
          <a:lstStyle/>
          <a:p>
            <a:pPr eaLnBrk="1" hangingPunct="1"/>
            <a:r>
              <a:rPr lang="en-US" altLang="en-US" dirty="0">
                <a:latin typeface="Arial"/>
                <a:cs typeface="Arial"/>
              </a:rPr>
              <a:t>The Working Group on Financial and Economic Stability (formerly the Working Group on Financial Modernization and Regulatory Reform) was created in 2013 in the aftermath of the 2007-2009 global financial crisis, as governments embarked on efforts to modernize and reform their financial regulatory systems and requirements. </a:t>
            </a:r>
          </a:p>
          <a:p>
            <a:endParaRPr lang="en-US" altLang="en-US" dirty="0">
              <a:latin typeface="Arial"/>
              <a:cs typeface="Arial"/>
            </a:endParaRPr>
          </a:p>
          <a:p>
            <a:r>
              <a:rPr lang="en-US" altLang="en-US" dirty="0">
                <a:latin typeface="Arial"/>
                <a:cs typeface="Arial"/>
              </a:rPr>
              <a:t>Over the past decade, the Working Group's focus has broadened to encompass a range of financial and economic stability issues to meet the evolving needs of its members.</a:t>
            </a:r>
          </a:p>
          <a:p>
            <a:endParaRPr lang="en-US" altLang="en-US" dirty="0">
              <a:latin typeface="Arial"/>
              <a:cs typeface="Arial"/>
            </a:endParaRPr>
          </a:p>
          <a:p>
            <a:r>
              <a:rPr lang="en-US" altLang="en-US" dirty="0">
                <a:latin typeface="Arial"/>
                <a:cs typeface="Arial"/>
              </a:rPr>
              <a:t>In 2023, the Working Group officially changed its name to the Working Group on Financial and Economic Stability. In 2024, the Working Group modified its three goals.</a:t>
            </a:r>
          </a:p>
        </p:txBody>
      </p:sp>
      <p:pic>
        <p:nvPicPr>
          <p:cNvPr id="6148" name="Picture 3"/>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31388" y="5812971"/>
            <a:ext cx="2168525"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5C11C9-672F-7849-46E7-5AC9525B6CDB}"/>
              </a:ext>
            </a:extLst>
          </p:cNvPr>
          <p:cNvSpPr>
            <a:spLocks noGrp="1"/>
          </p:cNvSpPr>
          <p:nvPr>
            <p:ph type="title"/>
          </p:nvPr>
        </p:nvSpPr>
        <p:spPr/>
        <p:txBody>
          <a:bodyPr/>
          <a:lstStyle/>
          <a:p>
            <a:r>
              <a:rPr lang="en-US" dirty="0">
                <a:latin typeface="Arial"/>
                <a:cs typeface="Arial"/>
              </a:rPr>
              <a:t>Goals</a:t>
            </a:r>
          </a:p>
        </p:txBody>
      </p:sp>
      <p:sp>
        <p:nvSpPr>
          <p:cNvPr id="3" name="Content Placeholder 2">
            <a:extLst>
              <a:ext uri="{FF2B5EF4-FFF2-40B4-BE49-F238E27FC236}">
                <a16:creationId xmlns:a16="http://schemas.microsoft.com/office/drawing/2014/main" id="{DD6DF167-2E93-7569-B477-5D282BDA98F4}"/>
              </a:ext>
            </a:extLst>
          </p:cNvPr>
          <p:cNvSpPr>
            <a:spLocks noGrp="1"/>
          </p:cNvSpPr>
          <p:nvPr>
            <p:ph idx="1"/>
          </p:nvPr>
        </p:nvSpPr>
        <p:spPr/>
        <p:txBody>
          <a:bodyPr/>
          <a:lstStyle/>
          <a:p>
            <a:r>
              <a:rPr lang="en-US" b="1" dirty="0">
                <a:latin typeface="Arial"/>
                <a:cs typeface="Arial"/>
              </a:rPr>
              <a:t>The Working Group has three goals:</a:t>
            </a:r>
            <a:r>
              <a:rPr lang="en-US" dirty="0">
                <a:latin typeface="Arial"/>
                <a:cs typeface="Arial"/>
              </a:rPr>
              <a:t> </a:t>
            </a:r>
            <a:endParaRPr lang="en-US" dirty="0">
              <a:solidFill>
                <a:srgbClr val="000000"/>
              </a:solidFill>
              <a:latin typeface="Arial"/>
              <a:cs typeface="Arial"/>
            </a:endParaRPr>
          </a:p>
          <a:p>
            <a:pPr lvl="1"/>
            <a:r>
              <a:rPr lang="en-US" sz="1800" dirty="0">
                <a:latin typeface="Arial"/>
                <a:ea typeface="Calibri"/>
                <a:cs typeface="Calibri"/>
              </a:rPr>
              <a:t>Share knowledge among SAIs to enhance their capacity to evaluate financial and economic stability on a national level.</a:t>
            </a:r>
            <a:r>
              <a:rPr lang="en-US" sz="1800" dirty="0">
                <a:latin typeface="Arial"/>
                <a:cs typeface="Arial"/>
              </a:rPr>
              <a:t> </a:t>
            </a:r>
            <a:endParaRPr lang="en-US" sz="1800" dirty="0">
              <a:solidFill>
                <a:srgbClr val="000000"/>
              </a:solidFill>
              <a:latin typeface="Arial"/>
              <a:cs typeface="Arial"/>
            </a:endParaRPr>
          </a:p>
          <a:p>
            <a:pPr lvl="1"/>
            <a:r>
              <a:rPr lang="en-US" sz="1800" dirty="0">
                <a:latin typeface="Arial"/>
                <a:ea typeface="Calibri"/>
                <a:cs typeface="Calibri"/>
              </a:rPr>
              <a:t>Share knowledge from SAIs on financial and economic stability with key international organizations and foster collaborative relationships.</a:t>
            </a:r>
            <a:r>
              <a:rPr lang="en-US" sz="1800" dirty="0">
                <a:latin typeface="Arial"/>
                <a:cs typeface="Arial"/>
              </a:rPr>
              <a:t> </a:t>
            </a:r>
            <a:endParaRPr lang="en-US" sz="1800" dirty="0">
              <a:solidFill>
                <a:srgbClr val="000000"/>
              </a:solidFill>
              <a:latin typeface="Arial"/>
              <a:cs typeface="Arial"/>
            </a:endParaRPr>
          </a:p>
          <a:p>
            <a:pPr lvl="1"/>
            <a:r>
              <a:rPr lang="en-US" sz="1800" dirty="0">
                <a:latin typeface="Arial"/>
                <a:ea typeface="Calibri"/>
                <a:cs typeface="Calibri"/>
              </a:rPr>
              <a:t>Track and report information on the nature, scope, and status of financial and economic stability efforts at the national and international levels, and identify gaps and areas where additional study is needed.</a:t>
            </a:r>
          </a:p>
          <a:p>
            <a:endParaRPr lang="en-US" dirty="0"/>
          </a:p>
        </p:txBody>
      </p:sp>
      <p:pic>
        <p:nvPicPr>
          <p:cNvPr id="4" name="Picture 3">
            <a:extLst>
              <a:ext uri="{FF2B5EF4-FFF2-40B4-BE49-F238E27FC236}">
                <a16:creationId xmlns:a16="http://schemas.microsoft.com/office/drawing/2014/main" id="{152C0355-CFD8-6EC9-28DC-C8C7EFF3A79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31388" y="5812971"/>
            <a:ext cx="2168525"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590926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r>
              <a:rPr lang="en-US" altLang="en-US" dirty="0">
                <a:latin typeface="Arial"/>
                <a:cs typeface="Arial"/>
              </a:rPr>
              <a:t>Background: Leadership and Members</a:t>
            </a:r>
          </a:p>
        </p:txBody>
      </p:sp>
      <p:sp>
        <p:nvSpPr>
          <p:cNvPr id="7171" name="Content Placeholder 2"/>
          <p:cNvSpPr>
            <a:spLocks noGrp="1"/>
          </p:cNvSpPr>
          <p:nvPr>
            <p:ph idx="1"/>
          </p:nvPr>
        </p:nvSpPr>
        <p:spPr/>
        <p:txBody>
          <a:bodyPr/>
          <a:lstStyle/>
          <a:p>
            <a:pPr eaLnBrk="1" hangingPunct="1">
              <a:lnSpc>
                <a:spcPct val="110000"/>
              </a:lnSpc>
            </a:pPr>
            <a:r>
              <a:rPr lang="en-US" altLang="en-US" b="1" dirty="0">
                <a:latin typeface="Arial"/>
                <a:cs typeface="Arial"/>
              </a:rPr>
              <a:t>The Chair of the Working Group:</a:t>
            </a:r>
            <a:r>
              <a:rPr lang="en-US" altLang="en-US" dirty="0">
                <a:latin typeface="Arial"/>
                <a:cs typeface="Arial"/>
              </a:rPr>
              <a:t> Comptroller General of the United States and head of the U.S. Government Accountability Office.</a:t>
            </a:r>
          </a:p>
          <a:p>
            <a:pPr eaLnBrk="1" hangingPunct="1">
              <a:lnSpc>
                <a:spcPct val="110000"/>
              </a:lnSpc>
            </a:pPr>
            <a:endParaRPr lang="en-US" altLang="en-US" dirty="0">
              <a:latin typeface="Arial"/>
              <a:cs typeface="Arial"/>
            </a:endParaRPr>
          </a:p>
          <a:p>
            <a:pPr eaLnBrk="1" hangingPunct="1">
              <a:lnSpc>
                <a:spcPct val="110000"/>
              </a:lnSpc>
            </a:pPr>
            <a:r>
              <a:rPr lang="en-US" altLang="en-US" b="1" dirty="0">
                <a:latin typeface="Arial"/>
                <a:cs typeface="Arial"/>
              </a:rPr>
              <a:t>The Working Group has 30 members:</a:t>
            </a:r>
            <a:r>
              <a:rPr lang="en-US" altLang="en-US" dirty="0">
                <a:latin typeface="Arial"/>
                <a:cs typeface="Arial"/>
              </a:rPr>
              <a:t> Austria, Brazil, Canada, China, Denmark, Egypt, Estonia, European Court of Auditors, France, Germany, Hungary, India, Indonesia, Iran (Islamic Republic of), Italy, Jamaica, Malaysia, Mexico, Morocco, Pakistan, Poland, Portugal, Qatar, </a:t>
            </a:r>
            <a:r>
              <a:rPr lang="en-US" dirty="0">
                <a:latin typeface="Arial"/>
                <a:cs typeface="Arial"/>
              </a:rPr>
              <a:t>Republic of Korea, </a:t>
            </a:r>
            <a:r>
              <a:rPr lang="en-US" altLang="en-US" dirty="0">
                <a:latin typeface="Arial"/>
                <a:cs typeface="Arial"/>
              </a:rPr>
              <a:t>Russian Federation, Saudi Arabia, Spain, Sweden, United Kingdom, and United States. </a:t>
            </a:r>
          </a:p>
        </p:txBody>
      </p:sp>
      <p:pic>
        <p:nvPicPr>
          <p:cNvPr id="3" name="Picture 3">
            <a:extLst>
              <a:ext uri="{FF2B5EF4-FFF2-40B4-BE49-F238E27FC236}">
                <a16:creationId xmlns:a16="http://schemas.microsoft.com/office/drawing/2014/main" id="{4B63B9EE-4B0E-C165-4F3B-522EA6940CB4}"/>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31388" y="5812971"/>
            <a:ext cx="2168525"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363538" y="609600"/>
            <a:ext cx="8596312" cy="1320800"/>
          </a:xfrm>
        </p:spPr>
        <p:txBody>
          <a:bodyPr>
            <a:normAutofit/>
          </a:bodyPr>
          <a:lstStyle/>
          <a:p>
            <a:pPr eaLnBrk="1" hangingPunct="1"/>
            <a:r>
              <a:rPr lang="en-US" altLang="en-US" dirty="0">
                <a:latin typeface="Arial"/>
                <a:cs typeface="Arial"/>
              </a:rPr>
              <a:t>Key Accomplishments in 2024: </a:t>
            </a:r>
            <a:r>
              <a:rPr lang="en-US" altLang="en-US" i="1" dirty="0">
                <a:latin typeface="Arial"/>
                <a:cs typeface="Arial"/>
              </a:rPr>
              <a:t>Knowledge-Sharing Opportunities</a:t>
            </a:r>
          </a:p>
        </p:txBody>
      </p:sp>
      <p:sp>
        <p:nvSpPr>
          <p:cNvPr id="8195" name="Content Placeholder 2"/>
          <p:cNvSpPr>
            <a:spLocks noGrp="1"/>
          </p:cNvSpPr>
          <p:nvPr>
            <p:ph idx="1"/>
          </p:nvPr>
        </p:nvSpPr>
        <p:spPr>
          <a:xfrm>
            <a:off x="677863" y="2160588"/>
            <a:ext cx="8596312" cy="4397375"/>
          </a:xfrm>
        </p:spPr>
        <p:txBody>
          <a:bodyPr/>
          <a:lstStyle/>
          <a:p>
            <a:pPr eaLnBrk="1" hangingPunct="1">
              <a:lnSpc>
                <a:spcPct val="110000"/>
              </a:lnSpc>
            </a:pPr>
            <a:r>
              <a:rPr lang="en-US" altLang="en-US" b="1" dirty="0">
                <a:latin typeface="Arial"/>
                <a:cs typeface="Arial"/>
              </a:rPr>
              <a:t>April 2024:</a:t>
            </a:r>
            <a:r>
              <a:rPr lang="en-US" altLang="en-US" dirty="0">
                <a:latin typeface="Arial"/>
                <a:cs typeface="Arial"/>
              </a:rPr>
              <a:t> Hosted virtual member meeting in coordination with SAI Malaysia on public-private partnerships. Speakers from the Malaysia Prime Minister’s Department and the U.S. Department of Transportation discussed their experience in this area.</a:t>
            </a:r>
          </a:p>
          <a:p>
            <a:pPr eaLnBrk="1" hangingPunct="1">
              <a:lnSpc>
                <a:spcPct val="110000"/>
              </a:lnSpc>
            </a:pPr>
            <a:r>
              <a:rPr lang="en-US" altLang="en-US" b="1" dirty="0">
                <a:latin typeface="Arial"/>
                <a:cs typeface="Arial"/>
              </a:rPr>
              <a:t>May 2024: </a:t>
            </a:r>
            <a:r>
              <a:rPr lang="en-US" altLang="en-US" dirty="0">
                <a:latin typeface="Arial"/>
                <a:cs typeface="Arial"/>
              </a:rPr>
              <a:t>Established a Steering Committee that meets periodically to discuss current workplan goals and priorities informed by member interests and emerging risks to economic and financial stability.</a:t>
            </a:r>
          </a:p>
          <a:p>
            <a:pPr eaLnBrk="1" hangingPunct="1">
              <a:lnSpc>
                <a:spcPct val="110000"/>
              </a:lnSpc>
            </a:pPr>
            <a:r>
              <a:rPr lang="en-US" altLang="en-US" b="1" dirty="0">
                <a:latin typeface="Arial"/>
                <a:cs typeface="Arial"/>
              </a:rPr>
              <a:t>September 2024:</a:t>
            </a:r>
            <a:r>
              <a:rPr lang="en-US" altLang="en-US" dirty="0">
                <a:latin typeface="Arial"/>
                <a:cs typeface="Arial"/>
              </a:rPr>
              <a:t> Hosting in-person member meeting in Ottawa, Canada, in collaboration with SAI Canada on consumer financial protection and nonbank financial institution activities, among other issues.</a:t>
            </a:r>
          </a:p>
        </p:txBody>
      </p:sp>
      <p:pic>
        <p:nvPicPr>
          <p:cNvPr id="3" name="Picture 3">
            <a:extLst>
              <a:ext uri="{FF2B5EF4-FFF2-40B4-BE49-F238E27FC236}">
                <a16:creationId xmlns:a16="http://schemas.microsoft.com/office/drawing/2014/main" id="{C68DF1F4-DEA4-6777-244E-3B61956940FF}"/>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31388" y="5812971"/>
            <a:ext cx="2168525"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28625" y="609600"/>
            <a:ext cx="8597900" cy="1320800"/>
          </a:xfrm>
        </p:spPr>
        <p:txBody>
          <a:bodyPr>
            <a:normAutofit/>
          </a:bodyPr>
          <a:lstStyle/>
          <a:p>
            <a:pPr eaLnBrk="1" hangingPunct="1"/>
            <a:r>
              <a:rPr lang="en-US" altLang="en-US" dirty="0">
                <a:latin typeface="Arial"/>
                <a:cs typeface="Arial"/>
              </a:rPr>
              <a:t>Key Accomplishments in 2024: </a:t>
            </a:r>
            <a:r>
              <a:rPr lang="en-US" altLang="en-US" i="1" dirty="0">
                <a:latin typeface="Arial"/>
                <a:cs typeface="Arial"/>
              </a:rPr>
              <a:t>INTOSAI Reporting</a:t>
            </a:r>
            <a:endParaRPr lang="en-US" altLang="en-US" dirty="0">
              <a:latin typeface="Arial"/>
              <a:cs typeface="Arial"/>
            </a:endParaRPr>
          </a:p>
        </p:txBody>
      </p:sp>
      <p:sp>
        <p:nvSpPr>
          <p:cNvPr id="3" name="Content Placeholder 2"/>
          <p:cNvSpPr>
            <a:spLocks noGrp="1"/>
          </p:cNvSpPr>
          <p:nvPr>
            <p:ph idx="1"/>
          </p:nvPr>
        </p:nvSpPr>
        <p:spPr/>
        <p:txBody>
          <a:bodyPr rtlCol="0">
            <a:normAutofit/>
          </a:bodyPr>
          <a:lstStyle/>
          <a:p>
            <a:pPr eaLnBrk="1" fontAlgn="auto" hangingPunct="1">
              <a:lnSpc>
                <a:spcPct val="110000"/>
              </a:lnSpc>
              <a:spcAft>
                <a:spcPts val="0"/>
              </a:spcAft>
              <a:buFont typeface="Wingdings 3" charset="2"/>
              <a:buChar char=""/>
              <a:defRPr/>
            </a:pPr>
            <a:r>
              <a:rPr lang="en-US" b="1" dirty="0">
                <a:solidFill>
                  <a:schemeClr val="tx1">
                    <a:lumMod val="75000"/>
                    <a:lumOff val="25000"/>
                  </a:schemeClr>
                </a:solidFill>
                <a:latin typeface="Arial"/>
                <a:cs typeface="Arial"/>
              </a:rPr>
              <a:t>February 2024-Present:</a:t>
            </a:r>
            <a:r>
              <a:rPr lang="en-US" dirty="0">
                <a:solidFill>
                  <a:schemeClr val="tx1">
                    <a:lumMod val="75000"/>
                    <a:lumOff val="25000"/>
                  </a:schemeClr>
                </a:solidFill>
                <a:latin typeface="Arial"/>
                <a:cs typeface="Arial"/>
              </a:rPr>
              <a:t> Collaborating with SAI Egypt to a prepare a concept paper and survey to support Theme I of INCOSAI 2025 on </a:t>
            </a:r>
            <a:r>
              <a:rPr lang="en-US" i="1" dirty="0">
                <a:solidFill>
                  <a:schemeClr val="tx1">
                    <a:lumMod val="75000"/>
                    <a:lumOff val="25000"/>
                  </a:schemeClr>
                </a:solidFill>
                <a:latin typeface="Arial"/>
                <a:cs typeface="Arial"/>
              </a:rPr>
              <a:t>The Role of SAIs in Auditing Central Banks and Government Activities during Financial and Economic Crises</a:t>
            </a:r>
            <a:r>
              <a:rPr lang="en-US" dirty="0">
                <a:solidFill>
                  <a:schemeClr val="tx1">
                    <a:lumMod val="75000"/>
                    <a:lumOff val="25000"/>
                  </a:schemeClr>
                </a:solidFill>
                <a:latin typeface="Arial"/>
                <a:cs typeface="Arial"/>
              </a:rPr>
              <a:t>. </a:t>
            </a:r>
            <a:endParaRPr lang="en-US">
              <a:solidFill>
                <a:schemeClr val="tx1">
                  <a:lumMod val="75000"/>
                  <a:lumOff val="25000"/>
                </a:schemeClr>
              </a:solidFill>
            </a:endParaRPr>
          </a:p>
          <a:p>
            <a:pPr>
              <a:lnSpc>
                <a:spcPct val="110000"/>
              </a:lnSpc>
              <a:spcAft>
                <a:spcPts val="0"/>
              </a:spcAft>
              <a:buFont typeface="Wingdings 3" charset="2"/>
              <a:buChar char=""/>
              <a:defRPr/>
            </a:pPr>
            <a:r>
              <a:rPr lang="en-US" b="1" dirty="0">
                <a:solidFill>
                  <a:schemeClr val="tx1">
                    <a:lumMod val="75000"/>
                    <a:lumOff val="25000"/>
                  </a:schemeClr>
                </a:solidFill>
                <a:latin typeface="Arial"/>
                <a:cs typeface="Arial"/>
              </a:rPr>
              <a:t>September 2024: </a:t>
            </a:r>
            <a:r>
              <a:rPr lang="en-US" dirty="0">
                <a:solidFill>
                  <a:schemeClr val="tx1">
                    <a:lumMod val="75000"/>
                    <a:lumOff val="25000"/>
                  </a:schemeClr>
                </a:solidFill>
                <a:latin typeface="Arial"/>
                <a:cs typeface="Arial"/>
              </a:rPr>
              <a:t>Finalized 2024 </a:t>
            </a:r>
            <a:r>
              <a:rPr lang="en-US" i="1" dirty="0">
                <a:solidFill>
                  <a:schemeClr val="tx1">
                    <a:lumMod val="75000"/>
                    <a:lumOff val="25000"/>
                  </a:schemeClr>
                </a:solidFill>
                <a:latin typeface="Arial"/>
                <a:cs typeface="Arial"/>
              </a:rPr>
              <a:t>Governing Board Report</a:t>
            </a:r>
            <a:r>
              <a:rPr lang="en-US" dirty="0">
                <a:solidFill>
                  <a:schemeClr val="tx1">
                    <a:lumMod val="75000"/>
                    <a:lumOff val="25000"/>
                  </a:schemeClr>
                </a:solidFill>
                <a:latin typeface="Arial"/>
                <a:cs typeface="Arial"/>
              </a:rPr>
              <a:t> summarizing the Working Group's key activities. The report will (1) track global implementation of financial reforms, (2) highlight current and emerging risks to financial stability, (3) summarize results of recent audits conducted by members, and (4) outline the Working Group's goals and priorities for the coming year. </a:t>
            </a:r>
            <a:endParaRPr lang="en-US">
              <a:solidFill>
                <a:schemeClr val="tx1">
                  <a:lumMod val="75000"/>
                  <a:lumOff val="25000"/>
                </a:schemeClr>
              </a:solidFill>
              <a:highlight>
                <a:srgbClr val="FFFF00"/>
              </a:highlight>
              <a:latin typeface="Arial"/>
              <a:cs typeface="Arial"/>
            </a:endParaRPr>
          </a:p>
          <a:p>
            <a:pPr>
              <a:lnSpc>
                <a:spcPct val="110000"/>
              </a:lnSpc>
              <a:spcAft>
                <a:spcPts val="0"/>
              </a:spcAft>
              <a:buFont typeface="Wingdings 3" charset="2"/>
              <a:buChar char=""/>
              <a:defRPr/>
            </a:pPr>
            <a:endParaRPr lang="en-US" sz="1900" dirty="0">
              <a:solidFill>
                <a:schemeClr val="tx1">
                  <a:lumMod val="75000"/>
                  <a:lumOff val="25000"/>
                </a:schemeClr>
              </a:solidFill>
              <a:highlight>
                <a:srgbClr val="FFFF00"/>
              </a:highlight>
              <a:latin typeface="Arial"/>
              <a:cs typeface="Arial"/>
            </a:endParaRPr>
          </a:p>
          <a:p>
            <a:pPr eaLnBrk="1" fontAlgn="auto" hangingPunct="1">
              <a:lnSpc>
                <a:spcPct val="110000"/>
              </a:lnSpc>
              <a:spcAft>
                <a:spcPts val="0"/>
              </a:spcAft>
              <a:buFont typeface="Wingdings 3" charset="2"/>
              <a:buChar char=""/>
              <a:defRPr/>
            </a:pPr>
            <a:endParaRPr lang="en-ZA" dirty="0">
              <a:solidFill>
                <a:schemeClr val="tx1">
                  <a:lumMod val="75000"/>
                  <a:lumOff val="25000"/>
                </a:schemeClr>
              </a:solidFill>
              <a:latin typeface="Arial"/>
              <a:cs typeface="Times New Roman"/>
            </a:endParaRPr>
          </a:p>
          <a:p>
            <a:pPr marL="0" indent="0" eaLnBrk="1" fontAlgn="auto" hangingPunct="1">
              <a:lnSpc>
                <a:spcPct val="110000"/>
              </a:lnSpc>
              <a:spcAft>
                <a:spcPts val="0"/>
              </a:spcAft>
              <a:buFont typeface="Wingdings 3" charset="2"/>
              <a:buNone/>
              <a:defRPr/>
            </a:pPr>
            <a:endParaRPr lang="en-US" dirty="0">
              <a:solidFill>
                <a:schemeClr val="tx1">
                  <a:lumMod val="75000"/>
                  <a:lumOff val="25000"/>
                </a:schemeClr>
              </a:solidFill>
              <a:latin typeface="Arial"/>
              <a:cs typeface="Arial"/>
            </a:endParaRPr>
          </a:p>
        </p:txBody>
      </p:sp>
      <p:pic>
        <p:nvPicPr>
          <p:cNvPr id="4" name="Picture 3">
            <a:extLst>
              <a:ext uri="{FF2B5EF4-FFF2-40B4-BE49-F238E27FC236}">
                <a16:creationId xmlns:a16="http://schemas.microsoft.com/office/drawing/2014/main" id="{5DA501AA-D1E2-364E-E642-3C835D72A8BC}"/>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31388" y="5812971"/>
            <a:ext cx="2168525"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altLang="en-US" dirty="0">
                <a:latin typeface="Arial"/>
                <a:cs typeface="Arial"/>
              </a:rPr>
              <a:t>Impact on KSC’s Strategic Objectives</a:t>
            </a:r>
          </a:p>
        </p:txBody>
      </p:sp>
      <p:sp>
        <p:nvSpPr>
          <p:cNvPr id="3" name="Content Placeholder 2"/>
          <p:cNvSpPr>
            <a:spLocks noGrp="1"/>
          </p:cNvSpPr>
          <p:nvPr>
            <p:ph idx="1"/>
          </p:nvPr>
        </p:nvSpPr>
        <p:spPr>
          <a:xfrm>
            <a:off x="677863" y="2160588"/>
            <a:ext cx="9039225" cy="3881437"/>
          </a:xfrm>
        </p:spPr>
        <p:txBody>
          <a:bodyPr rtlCol="0">
            <a:normAutofit/>
          </a:bodyPr>
          <a:lstStyle/>
          <a:p>
            <a:pPr eaLnBrk="1" fontAlgn="auto" hangingPunct="1">
              <a:lnSpc>
                <a:spcPct val="110000"/>
              </a:lnSpc>
              <a:spcAft>
                <a:spcPts val="0"/>
              </a:spcAft>
              <a:buFont typeface="Wingdings 3" charset="2"/>
              <a:buChar char=""/>
              <a:defRPr/>
            </a:pPr>
            <a:r>
              <a:rPr lang="en-US" b="1" dirty="0">
                <a:solidFill>
                  <a:schemeClr val="tx1">
                    <a:lumMod val="75000"/>
                    <a:lumOff val="25000"/>
                  </a:schemeClr>
                </a:solidFill>
                <a:latin typeface="Arial"/>
                <a:cs typeface="Arial"/>
              </a:rPr>
              <a:t>Through our key accomplishments, the Working Group has continued to significantly promote the following KSC strategic objectives in 2024:</a:t>
            </a:r>
            <a:endParaRPr lang="en-US" dirty="0"/>
          </a:p>
          <a:p>
            <a:pPr lvl="1">
              <a:lnSpc>
                <a:spcPct val="110000"/>
              </a:lnSpc>
              <a:spcAft>
                <a:spcPts val="0"/>
              </a:spcAft>
              <a:buFont typeface="Wingdings 3" charset="2"/>
              <a:buChar char=""/>
              <a:defRPr/>
            </a:pPr>
            <a:r>
              <a:rPr lang="en-US" dirty="0">
                <a:solidFill>
                  <a:schemeClr val="tx1">
                    <a:lumMod val="75000"/>
                    <a:lumOff val="25000"/>
                  </a:schemeClr>
                </a:solidFill>
                <a:latin typeface="Arial"/>
                <a:cs typeface="Arial"/>
              </a:rPr>
              <a:t>“Develop and maintain expertise in the various fields of public-sector auditing…” (SO1)</a:t>
            </a:r>
          </a:p>
          <a:p>
            <a:pPr lvl="1" eaLnBrk="1" fontAlgn="auto" hangingPunct="1">
              <a:lnSpc>
                <a:spcPct val="110000"/>
              </a:lnSpc>
              <a:spcAft>
                <a:spcPts val="0"/>
              </a:spcAft>
              <a:buFont typeface="Wingdings 3" charset="2"/>
              <a:buChar char=""/>
              <a:defRPr/>
            </a:pPr>
            <a:r>
              <a:rPr lang="en-US" dirty="0">
                <a:solidFill>
                  <a:schemeClr val="tx1">
                    <a:lumMod val="75000"/>
                    <a:lumOff val="25000"/>
                  </a:schemeClr>
                </a:solidFill>
                <a:latin typeface="Arial"/>
                <a:cs typeface="Arial"/>
              </a:rPr>
              <a:t>“Enable wide exchange of knowledge and experience among INTOSAI members" (SO2)</a:t>
            </a:r>
          </a:p>
          <a:p>
            <a:pPr eaLnBrk="1" fontAlgn="auto" hangingPunct="1">
              <a:lnSpc>
                <a:spcPct val="110000"/>
              </a:lnSpc>
              <a:spcAft>
                <a:spcPts val="0"/>
              </a:spcAft>
              <a:buFont typeface="Wingdings 3" charset="2"/>
              <a:buChar char=""/>
              <a:defRPr/>
            </a:pPr>
            <a:endParaRPr lang="en-US" dirty="0">
              <a:solidFill>
                <a:schemeClr val="tx1">
                  <a:lumMod val="75000"/>
                  <a:lumOff val="25000"/>
                </a:schemeClr>
              </a:solidFill>
              <a:latin typeface="Arial"/>
              <a:cs typeface="Arial"/>
            </a:endParaRPr>
          </a:p>
          <a:p>
            <a:pPr eaLnBrk="1" fontAlgn="auto" hangingPunct="1">
              <a:lnSpc>
                <a:spcPct val="110000"/>
              </a:lnSpc>
              <a:spcAft>
                <a:spcPts val="0"/>
              </a:spcAft>
              <a:buFont typeface="Wingdings 3" charset="2"/>
              <a:buChar char=""/>
              <a:defRPr/>
            </a:pPr>
            <a:endParaRPr lang="en-US" dirty="0">
              <a:solidFill>
                <a:schemeClr val="tx1">
                  <a:lumMod val="75000"/>
                  <a:lumOff val="25000"/>
                </a:schemeClr>
              </a:solidFill>
              <a:latin typeface="Arial"/>
              <a:cs typeface="Arial"/>
            </a:endParaRPr>
          </a:p>
          <a:p>
            <a:pPr marL="0" indent="0" eaLnBrk="1" fontAlgn="auto" hangingPunct="1">
              <a:lnSpc>
                <a:spcPct val="110000"/>
              </a:lnSpc>
              <a:spcAft>
                <a:spcPts val="0"/>
              </a:spcAft>
              <a:buFont typeface="Wingdings 3" charset="2"/>
              <a:buNone/>
              <a:defRPr/>
            </a:pPr>
            <a:endParaRPr lang="en-US" dirty="0">
              <a:solidFill>
                <a:schemeClr val="tx1">
                  <a:lumMod val="75000"/>
                  <a:lumOff val="25000"/>
                </a:schemeClr>
              </a:solidFill>
              <a:latin typeface="Arial"/>
              <a:cs typeface="Arial"/>
            </a:endParaRPr>
          </a:p>
        </p:txBody>
      </p:sp>
      <p:pic>
        <p:nvPicPr>
          <p:cNvPr id="4" name="Picture 3">
            <a:extLst>
              <a:ext uri="{FF2B5EF4-FFF2-40B4-BE49-F238E27FC236}">
                <a16:creationId xmlns:a16="http://schemas.microsoft.com/office/drawing/2014/main" id="{448535A0-CF30-E015-3BC4-4B32045BF4E0}"/>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31388" y="5812971"/>
            <a:ext cx="2168525"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eaLnBrk="1" hangingPunct="1"/>
            <a:r>
              <a:rPr lang="en-US" altLang="en-US" dirty="0">
                <a:latin typeface="Arial"/>
                <a:cs typeface="Arial"/>
              </a:rPr>
              <a:t>Working Group Goals and Key Priorities for 2025</a:t>
            </a:r>
          </a:p>
        </p:txBody>
      </p:sp>
      <p:sp>
        <p:nvSpPr>
          <p:cNvPr id="3" name="Content Placeholder 2"/>
          <p:cNvSpPr>
            <a:spLocks noGrp="1"/>
          </p:cNvSpPr>
          <p:nvPr>
            <p:ph idx="1"/>
          </p:nvPr>
        </p:nvSpPr>
        <p:spPr>
          <a:xfrm>
            <a:off x="677863" y="2160588"/>
            <a:ext cx="8596312" cy="4087625"/>
          </a:xfrm>
        </p:spPr>
        <p:txBody>
          <a:bodyPr rtlCol="0">
            <a:normAutofit fontScale="92500" lnSpcReduction="20000"/>
          </a:bodyPr>
          <a:lstStyle/>
          <a:p>
            <a:pPr eaLnBrk="1" fontAlgn="auto" hangingPunct="1">
              <a:lnSpc>
                <a:spcPct val="110000"/>
              </a:lnSpc>
              <a:spcAft>
                <a:spcPts val="0"/>
              </a:spcAft>
              <a:buFont typeface="Wingdings 3" charset="2"/>
              <a:buChar char=""/>
              <a:defRPr/>
            </a:pPr>
            <a:r>
              <a:rPr lang="en-US" sz="1900" b="1" dirty="0">
                <a:solidFill>
                  <a:srgbClr val="000000"/>
                </a:solidFill>
                <a:effectLst/>
                <a:latin typeface="Arial"/>
                <a:ea typeface="Arial" panose="020B0604020202020204" pitchFamily="34" charset="0"/>
                <a:cs typeface="Arial"/>
              </a:rPr>
              <a:t>Sharing knowledge among SAIs to enhance their capacity to evaluate financial and economic stability.</a:t>
            </a:r>
            <a:r>
              <a:rPr lang="en-US" sz="1800" b="1" dirty="0">
                <a:solidFill>
                  <a:srgbClr val="000000"/>
                </a:solidFill>
                <a:effectLst/>
                <a:latin typeface="Arial"/>
                <a:ea typeface="Arial" panose="020B0604020202020204" pitchFamily="34" charset="0"/>
                <a:cs typeface="Arial"/>
              </a:rPr>
              <a:t> </a:t>
            </a:r>
            <a:endParaRPr lang="en-US" dirty="0">
              <a:latin typeface="Arial"/>
              <a:ea typeface="Arial" panose="020B0604020202020204" pitchFamily="34" charset="0"/>
              <a:cs typeface="Arial"/>
            </a:endParaRPr>
          </a:p>
          <a:p>
            <a:pPr lvl="1">
              <a:lnSpc>
                <a:spcPct val="110000"/>
              </a:lnSpc>
              <a:spcAft>
                <a:spcPts val="0"/>
              </a:spcAft>
              <a:buFont typeface="Wingdings 3" charset="2"/>
              <a:buChar char=""/>
              <a:defRPr/>
            </a:pPr>
            <a:r>
              <a:rPr lang="en-US" sz="1700" dirty="0">
                <a:solidFill>
                  <a:srgbClr val="000000"/>
                </a:solidFill>
                <a:latin typeface="Arial"/>
                <a:ea typeface="Arial" panose="020B0604020202020204" pitchFamily="34" charset="0"/>
                <a:cs typeface="Arial"/>
              </a:rPr>
              <a:t>Host</a:t>
            </a:r>
            <a:r>
              <a:rPr lang="en-US" sz="1700" dirty="0">
                <a:solidFill>
                  <a:srgbClr val="000000"/>
                </a:solidFill>
                <a:effectLst/>
                <a:latin typeface="Arial"/>
                <a:ea typeface="Arial" panose="020B0604020202020204" pitchFamily="34" charset="0"/>
                <a:cs typeface="Arial"/>
              </a:rPr>
              <a:t> a </a:t>
            </a:r>
            <a:r>
              <a:rPr lang="en-US" sz="1700" dirty="0">
                <a:solidFill>
                  <a:srgbClr val="000000"/>
                </a:solidFill>
                <a:latin typeface="Arial"/>
                <a:ea typeface="Arial" panose="020B0604020202020204" pitchFamily="34" charset="0"/>
                <a:cs typeface="Arial"/>
              </a:rPr>
              <a:t>member</a:t>
            </a:r>
            <a:r>
              <a:rPr lang="en-US" sz="1700" dirty="0">
                <a:solidFill>
                  <a:srgbClr val="000000"/>
                </a:solidFill>
                <a:effectLst/>
                <a:latin typeface="Arial"/>
                <a:ea typeface="Arial" panose="020B0604020202020204" pitchFamily="34" charset="0"/>
                <a:cs typeface="Arial"/>
              </a:rPr>
              <a:t> meeting in </a:t>
            </a:r>
            <a:r>
              <a:rPr lang="en-US" sz="1700" dirty="0">
                <a:solidFill>
                  <a:srgbClr val="000000"/>
                </a:solidFill>
                <a:latin typeface="Arial"/>
                <a:ea typeface="Arial" panose="020B0604020202020204" pitchFamily="34" charset="0"/>
                <a:cs typeface="Arial"/>
              </a:rPr>
              <a:t>collaboration</a:t>
            </a:r>
            <a:r>
              <a:rPr lang="en-US" sz="1700" dirty="0">
                <a:solidFill>
                  <a:srgbClr val="000000"/>
                </a:solidFill>
                <a:effectLst/>
                <a:latin typeface="Arial"/>
                <a:ea typeface="Arial" panose="020B0604020202020204" pitchFamily="34" charset="0"/>
                <a:cs typeface="Arial"/>
              </a:rPr>
              <a:t> </a:t>
            </a:r>
            <a:r>
              <a:rPr lang="en-US" sz="1700" dirty="0">
                <a:solidFill>
                  <a:srgbClr val="000000"/>
                </a:solidFill>
                <a:latin typeface="Arial"/>
                <a:ea typeface="Arial" panose="020B0604020202020204" pitchFamily="34" charset="0"/>
                <a:cs typeface="Arial"/>
              </a:rPr>
              <a:t>with SAI UK </a:t>
            </a:r>
            <a:r>
              <a:rPr lang="en-US" sz="1700" dirty="0">
                <a:solidFill>
                  <a:srgbClr val="000000"/>
                </a:solidFill>
                <a:effectLst/>
                <a:latin typeface="Arial"/>
                <a:ea typeface="Arial" panose="020B0604020202020204" pitchFamily="34" charset="0"/>
                <a:cs typeface="Arial"/>
              </a:rPr>
              <a:t>in spring 2025.</a:t>
            </a:r>
            <a:endParaRPr lang="en-US" sz="1700" dirty="0">
              <a:latin typeface="Arial"/>
              <a:cs typeface="Arial"/>
            </a:endParaRPr>
          </a:p>
          <a:p>
            <a:pPr lvl="1">
              <a:lnSpc>
                <a:spcPct val="110000"/>
              </a:lnSpc>
              <a:spcAft>
                <a:spcPts val="0"/>
              </a:spcAft>
              <a:buFont typeface="Wingdings 3" charset="2"/>
              <a:buChar char=""/>
              <a:defRPr/>
            </a:pPr>
            <a:r>
              <a:rPr lang="en-US" sz="1700" dirty="0">
                <a:solidFill>
                  <a:srgbClr val="000000"/>
                </a:solidFill>
                <a:latin typeface="Arial"/>
                <a:ea typeface="Arial" panose="020B0604020202020204" pitchFamily="34" charset="0"/>
                <a:cs typeface="Arial"/>
              </a:rPr>
              <a:t>Begin developing a digital repository of SAI knowledge-sharing presentations. </a:t>
            </a:r>
          </a:p>
          <a:p>
            <a:pPr eaLnBrk="1" fontAlgn="auto" hangingPunct="1">
              <a:lnSpc>
                <a:spcPct val="110000"/>
              </a:lnSpc>
              <a:spcAft>
                <a:spcPts val="0"/>
              </a:spcAft>
              <a:buFont typeface="Wingdings 3" charset="2"/>
              <a:buChar char=""/>
              <a:defRPr/>
            </a:pPr>
            <a:r>
              <a:rPr lang="en-US" sz="1900" b="1" dirty="0">
                <a:solidFill>
                  <a:srgbClr val="000000"/>
                </a:solidFill>
                <a:effectLst/>
                <a:latin typeface="Arial"/>
                <a:ea typeface="Arial" panose="020B0604020202020204" pitchFamily="34" charset="0"/>
                <a:cs typeface="Arial"/>
              </a:rPr>
              <a:t>Sharing knowledge on financial and economic stability with key international organizations and fostering collaborative relationships.</a:t>
            </a:r>
          </a:p>
          <a:p>
            <a:pPr lvl="1">
              <a:lnSpc>
                <a:spcPct val="110000"/>
              </a:lnSpc>
              <a:spcAft>
                <a:spcPts val="0"/>
              </a:spcAft>
              <a:defRPr/>
            </a:pPr>
            <a:r>
              <a:rPr lang="en-US" sz="1700" dirty="0">
                <a:solidFill>
                  <a:srgbClr val="000000"/>
                </a:solidFill>
                <a:latin typeface="Arial"/>
                <a:ea typeface="Arial" panose="020B0604020202020204" pitchFamily="34" charset="0"/>
                <a:cs typeface="Arial"/>
              </a:rPr>
              <a:t>Share recent audit work with key organizations and invite to present at meetings.</a:t>
            </a:r>
          </a:p>
          <a:p>
            <a:pPr eaLnBrk="1" fontAlgn="auto" hangingPunct="1">
              <a:lnSpc>
                <a:spcPct val="110000"/>
              </a:lnSpc>
              <a:spcAft>
                <a:spcPts val="0"/>
              </a:spcAft>
              <a:buFont typeface="Wingdings 3" charset="2"/>
              <a:buChar char=""/>
              <a:defRPr/>
            </a:pPr>
            <a:r>
              <a:rPr lang="en-US" sz="1900" b="1" dirty="0">
                <a:solidFill>
                  <a:srgbClr val="000000"/>
                </a:solidFill>
                <a:effectLst/>
                <a:latin typeface="Arial"/>
                <a:ea typeface="Arial" panose="020B0604020202020204" pitchFamily="34" charset="0"/>
                <a:cs typeface="Arial"/>
              </a:rPr>
              <a:t>Tracking and reporting information on the nature, scope, and status of financial and economic stability efforts at the national and international levels</a:t>
            </a:r>
            <a:r>
              <a:rPr lang="en-US" sz="1900" b="1" dirty="0">
                <a:solidFill>
                  <a:srgbClr val="000000"/>
                </a:solidFill>
                <a:latin typeface="Arial"/>
                <a:ea typeface="Arial" panose="020B0604020202020204" pitchFamily="34" charset="0"/>
                <a:cs typeface="Arial"/>
              </a:rPr>
              <a:t>;</a:t>
            </a:r>
            <a:r>
              <a:rPr lang="en-US" sz="1900" b="1" dirty="0">
                <a:solidFill>
                  <a:srgbClr val="000000"/>
                </a:solidFill>
                <a:effectLst/>
                <a:latin typeface="Arial"/>
                <a:ea typeface="Arial" panose="020B0604020202020204" pitchFamily="34" charset="0"/>
                <a:cs typeface="Arial"/>
              </a:rPr>
              <a:t> and identifying gaps where additional work is needed. </a:t>
            </a:r>
            <a:endParaRPr lang="en-US" sz="1900" b="1" dirty="0">
              <a:effectLst/>
              <a:latin typeface="Arial"/>
              <a:ea typeface="Arial" panose="020B0604020202020204" pitchFamily="34" charset="0"/>
              <a:cs typeface="Arial"/>
            </a:endParaRPr>
          </a:p>
          <a:p>
            <a:pPr lvl="1">
              <a:lnSpc>
                <a:spcPct val="110000"/>
              </a:lnSpc>
              <a:spcAft>
                <a:spcPts val="0"/>
              </a:spcAft>
              <a:buFont typeface="Wingdings 3" charset="2"/>
              <a:buChar char=""/>
              <a:defRPr/>
            </a:pPr>
            <a:r>
              <a:rPr lang="en-US" sz="1700" dirty="0">
                <a:solidFill>
                  <a:srgbClr val="000000"/>
                </a:solidFill>
                <a:latin typeface="Arial"/>
                <a:cs typeface="Arial"/>
              </a:rPr>
              <a:t>Support Theme I of INCOSAI 2025 on the role of SAIs in auditing central banks.</a:t>
            </a:r>
            <a:endParaRPr lang="en-US" sz="1700" b="1" dirty="0">
              <a:solidFill>
                <a:srgbClr val="000000"/>
              </a:solidFill>
              <a:latin typeface="Arial"/>
              <a:cs typeface="Arial"/>
            </a:endParaRPr>
          </a:p>
          <a:p>
            <a:pPr lvl="1">
              <a:lnSpc>
                <a:spcPct val="110000"/>
              </a:lnSpc>
              <a:spcAft>
                <a:spcPts val="0"/>
              </a:spcAft>
              <a:defRPr/>
            </a:pPr>
            <a:r>
              <a:rPr lang="en-US" sz="1700" dirty="0">
                <a:solidFill>
                  <a:srgbClr val="000000"/>
                </a:solidFill>
                <a:latin typeface="Arial"/>
                <a:cs typeface="Arial"/>
              </a:rPr>
              <a:t>Prepare annual report to the INTOSAI Governing Board summarizing financial and economic stability trends and risks.</a:t>
            </a:r>
          </a:p>
          <a:p>
            <a:pPr lvl="1">
              <a:lnSpc>
                <a:spcPct val="110000"/>
              </a:lnSpc>
              <a:spcAft>
                <a:spcPts val="0"/>
              </a:spcAft>
              <a:buFont typeface="Wingdings 3" charset="2"/>
              <a:buChar char=""/>
              <a:defRPr/>
            </a:pPr>
            <a:endParaRPr lang="en-US" sz="3400" b="1" dirty="0">
              <a:solidFill>
                <a:srgbClr val="000000"/>
              </a:solidFill>
              <a:latin typeface="Arial"/>
              <a:cs typeface="Arial"/>
            </a:endParaRPr>
          </a:p>
          <a:p>
            <a:pPr eaLnBrk="1" fontAlgn="auto" hangingPunct="1">
              <a:lnSpc>
                <a:spcPct val="110000"/>
              </a:lnSpc>
              <a:spcAft>
                <a:spcPts val="0"/>
              </a:spcAft>
              <a:buFont typeface="Wingdings 3" charset="2"/>
              <a:buChar char=""/>
              <a:defRPr/>
            </a:pPr>
            <a:endParaRPr lang="en-US" dirty="0">
              <a:solidFill>
                <a:schemeClr val="tx1">
                  <a:lumMod val="75000"/>
                  <a:lumOff val="25000"/>
                </a:schemeClr>
              </a:solidFill>
              <a:latin typeface="Arial"/>
              <a:cs typeface="Arial"/>
            </a:endParaRPr>
          </a:p>
          <a:p>
            <a:pPr marL="0" indent="0" eaLnBrk="1" fontAlgn="auto" hangingPunct="1">
              <a:lnSpc>
                <a:spcPct val="110000"/>
              </a:lnSpc>
              <a:spcAft>
                <a:spcPts val="0"/>
              </a:spcAft>
              <a:buNone/>
              <a:defRPr/>
            </a:pPr>
            <a:endParaRPr lang="en-US" dirty="0">
              <a:solidFill>
                <a:schemeClr val="tx1">
                  <a:lumMod val="75000"/>
                  <a:lumOff val="25000"/>
                </a:schemeClr>
              </a:solidFill>
              <a:latin typeface="Arial"/>
              <a:cs typeface="Arial"/>
            </a:endParaRPr>
          </a:p>
        </p:txBody>
      </p:sp>
      <p:pic>
        <p:nvPicPr>
          <p:cNvPr id="4" name="Picture 3">
            <a:extLst>
              <a:ext uri="{FF2B5EF4-FFF2-40B4-BE49-F238E27FC236}">
                <a16:creationId xmlns:a16="http://schemas.microsoft.com/office/drawing/2014/main" id="{21C26F1D-ABBE-2514-151D-15E04DFEEF10}"/>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31388" y="5812971"/>
            <a:ext cx="2168525"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US" altLang="en-US" dirty="0">
                <a:latin typeface="Arial"/>
                <a:cs typeface="Arial"/>
              </a:rPr>
              <a:t>Thank You</a:t>
            </a:r>
          </a:p>
        </p:txBody>
      </p:sp>
      <p:sp>
        <p:nvSpPr>
          <p:cNvPr id="13315" name="Content Placeholder 2"/>
          <p:cNvSpPr>
            <a:spLocks noGrp="1"/>
          </p:cNvSpPr>
          <p:nvPr>
            <p:ph idx="1"/>
          </p:nvPr>
        </p:nvSpPr>
        <p:spPr>
          <a:xfrm>
            <a:off x="677863" y="2160588"/>
            <a:ext cx="5499100" cy="3881437"/>
          </a:xfrm>
        </p:spPr>
        <p:txBody>
          <a:bodyPr/>
          <a:lstStyle/>
          <a:p>
            <a:pPr marL="0" indent="0" eaLnBrk="1" hangingPunct="1">
              <a:lnSpc>
                <a:spcPct val="110000"/>
              </a:lnSpc>
              <a:buFont typeface="Wingdings 3" panose="05040102010807070707" pitchFamily="18" charset="2"/>
              <a:buNone/>
            </a:pPr>
            <a:r>
              <a:rPr lang="en-US" altLang="en-US" dirty="0">
                <a:latin typeface="Arial"/>
                <a:cs typeface="Arial"/>
              </a:rPr>
              <a:t>For additional information and follow-up questions, please contact: </a:t>
            </a:r>
          </a:p>
          <a:p>
            <a:pPr marL="0" indent="0" eaLnBrk="1" hangingPunct="1">
              <a:lnSpc>
                <a:spcPct val="110000"/>
              </a:lnSpc>
              <a:buFont typeface="Wingdings 3" panose="05040102010807070707" pitchFamily="18" charset="2"/>
              <a:buNone/>
            </a:pPr>
            <a:r>
              <a:rPr lang="en-US" altLang="en-US" dirty="0">
                <a:latin typeface="Arial"/>
                <a:cs typeface="Arial"/>
                <a:hlinkClick r:id="rId2"/>
              </a:rPr>
              <a:t>INTOSAI-Financial-Stability@gao.gov</a:t>
            </a:r>
            <a:r>
              <a:rPr lang="en-US" altLang="en-US" dirty="0">
                <a:latin typeface="Arial"/>
                <a:cs typeface="Arial"/>
              </a:rPr>
              <a:t>  </a:t>
            </a:r>
          </a:p>
        </p:txBody>
      </p:sp>
      <p:pic>
        <p:nvPicPr>
          <p:cNvPr id="4" name="Picture 3">
            <a:extLst>
              <a:ext uri="{FF2B5EF4-FFF2-40B4-BE49-F238E27FC236}">
                <a16:creationId xmlns:a16="http://schemas.microsoft.com/office/drawing/2014/main" id="{5EAA7A9B-3E37-5C58-7C29-BD963EB78E46}"/>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831388" y="5812971"/>
            <a:ext cx="2168525"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Metadata/LabelInfo.xml><?xml version="1.0" encoding="utf-8"?>
<clbl:labelList xmlns:clbl="http://schemas.microsoft.com/office/2020/mipLabelMetadata">
  <clbl:label id="{02196101-be9e-4fa4-917b-76125218361f}" enabled="0" method="" siteId="{02196101-be9e-4fa4-917b-76125218361f}" removed="1"/>
</clbl:labelList>
</file>

<file path=docProps/app.xml><?xml version="1.0" encoding="utf-8"?>
<Properties xmlns="http://schemas.openxmlformats.org/officeDocument/2006/extended-properties" xmlns:vt="http://schemas.openxmlformats.org/officeDocument/2006/docPropsVTypes">
  <Template>Facet</Template>
  <TotalTime>149</TotalTime>
  <Words>763</Words>
  <Application>Microsoft Office PowerPoint</Application>
  <PresentationFormat>Widescreen</PresentationFormat>
  <Paragraphs>44</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Trebuchet MS</vt:lpstr>
      <vt:lpstr>Wingdings 3</vt:lpstr>
      <vt:lpstr>Facet</vt:lpstr>
      <vt:lpstr>Presentation to the  16th Meeting of the INTOSAI  KSC Steering Committee</vt:lpstr>
      <vt:lpstr>Background</vt:lpstr>
      <vt:lpstr>Goals</vt:lpstr>
      <vt:lpstr>Background: Leadership and Members</vt:lpstr>
      <vt:lpstr>Key Accomplishments in 2024: Knowledge-Sharing Opportunities</vt:lpstr>
      <vt:lpstr>Key Accomplishments in 2024: INTOSAI Reporting</vt:lpstr>
      <vt:lpstr>Impact on KSC’s Strategic Objectives</vt:lpstr>
      <vt:lpstr>Working Group Goals and Key Priorities for 2025</vt:lpstr>
      <vt:lpstr>Thank You</vt:lpstr>
    </vt:vector>
  </TitlesOfParts>
  <Company>GAO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INTOSAI Working Group on Financial Modernization and Regulatory Reform</dc:title>
  <dc:creator>Kruse, Brandon G</dc:creator>
  <cp:lastModifiedBy>Kruse, Brandon G</cp:lastModifiedBy>
  <cp:revision>449</cp:revision>
  <dcterms:created xsi:type="dcterms:W3CDTF">2022-08-08T15:44:04Z</dcterms:created>
  <dcterms:modified xsi:type="dcterms:W3CDTF">2024-08-30T17:44:31Z</dcterms:modified>
</cp:coreProperties>
</file>