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56" r:id="rId6"/>
    <p:sldId id="263" r:id="rId7"/>
    <p:sldId id="265" r:id="rId8"/>
    <p:sldId id="266" r:id="rId9"/>
    <p:sldId id="267" r:id="rId10"/>
    <p:sldId id="264" r:id="rId11"/>
    <p:sldId id="258" r:id="rId12"/>
    <p:sldId id="261"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81834D-F410-F547-9492-BB143F62B803}" v="1" dt="2024-10-09T06:47:08.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Gaurav Kumar" userId="987911be-8858-4ee1-901a-f357611d2350" providerId="ADAL" clId="{2881834D-F410-F547-9492-BB143F62B803}"/>
    <pc:docChg chg="custSel modSld">
      <pc:chgData name="Dr. Gaurav Kumar" userId="987911be-8858-4ee1-901a-f357611d2350" providerId="ADAL" clId="{2881834D-F410-F547-9492-BB143F62B803}" dt="2024-10-09T06:52:02.273" v="678" actId="27636"/>
      <pc:docMkLst>
        <pc:docMk/>
      </pc:docMkLst>
      <pc:sldChg chg="modSp mod">
        <pc:chgData name="Dr. Gaurav Kumar" userId="987911be-8858-4ee1-901a-f357611d2350" providerId="ADAL" clId="{2881834D-F410-F547-9492-BB143F62B803}" dt="2024-10-09T06:42:35.431" v="40" actId="20577"/>
        <pc:sldMkLst>
          <pc:docMk/>
          <pc:sldMk cId="1353916614" sldId="258"/>
        </pc:sldMkLst>
        <pc:spChg chg="mod">
          <ac:chgData name="Dr. Gaurav Kumar" userId="987911be-8858-4ee1-901a-f357611d2350" providerId="ADAL" clId="{2881834D-F410-F547-9492-BB143F62B803}" dt="2024-10-09T06:42:35.431" v="40" actId="20577"/>
          <ac:spMkLst>
            <pc:docMk/>
            <pc:sldMk cId="1353916614" sldId="258"/>
            <ac:spMk id="11" creationId="{00000000-0000-0000-0000-000000000000}"/>
          </ac:spMkLst>
        </pc:spChg>
        <pc:graphicFrameChg chg="modGraphic">
          <ac:chgData name="Dr. Gaurav Kumar" userId="987911be-8858-4ee1-901a-f357611d2350" providerId="ADAL" clId="{2881834D-F410-F547-9492-BB143F62B803}" dt="2024-10-09T06:42:31.363" v="38" actId="20577"/>
          <ac:graphicFrameMkLst>
            <pc:docMk/>
            <pc:sldMk cId="1353916614" sldId="258"/>
            <ac:graphicFrameMk id="10" creationId="{00000000-0000-0000-0000-000000000000}"/>
          </ac:graphicFrameMkLst>
        </pc:graphicFrameChg>
      </pc:sldChg>
      <pc:sldChg chg="addSp modSp mod chgLayout">
        <pc:chgData name="Dr. Gaurav Kumar" userId="987911be-8858-4ee1-901a-f357611d2350" providerId="ADAL" clId="{2881834D-F410-F547-9492-BB143F62B803}" dt="2024-10-09T06:45:13.146" v="197" actId="27636"/>
        <pc:sldMkLst>
          <pc:docMk/>
          <pc:sldMk cId="395703474" sldId="263"/>
        </pc:sldMkLst>
        <pc:spChg chg="add mod ord">
          <ac:chgData name="Dr. Gaurav Kumar" userId="987911be-8858-4ee1-901a-f357611d2350" providerId="ADAL" clId="{2881834D-F410-F547-9492-BB143F62B803}" dt="2024-10-09T06:43:34.220" v="62" actId="20577"/>
          <ac:spMkLst>
            <pc:docMk/>
            <pc:sldMk cId="395703474" sldId="263"/>
            <ac:spMk id="2" creationId="{C103DE36-6D6C-4A8A-B9DC-BAF8F6B2D9B0}"/>
          </ac:spMkLst>
        </pc:spChg>
        <pc:spChg chg="mod ord">
          <ac:chgData name="Dr. Gaurav Kumar" userId="987911be-8858-4ee1-901a-f357611d2350" providerId="ADAL" clId="{2881834D-F410-F547-9492-BB143F62B803}" dt="2024-10-09T06:45:13.146" v="197" actId="27636"/>
          <ac:spMkLst>
            <pc:docMk/>
            <pc:sldMk cId="395703474" sldId="263"/>
            <ac:spMk id="3" creationId="{00000000-0000-0000-0000-000000000000}"/>
          </ac:spMkLst>
        </pc:spChg>
      </pc:sldChg>
      <pc:sldChg chg="modSp mod">
        <pc:chgData name="Dr. Gaurav Kumar" userId="987911be-8858-4ee1-901a-f357611d2350" providerId="ADAL" clId="{2881834D-F410-F547-9492-BB143F62B803}" dt="2024-10-09T06:48:36.661" v="313" actId="20577"/>
        <pc:sldMkLst>
          <pc:docMk/>
          <pc:sldMk cId="101513206" sldId="266"/>
        </pc:sldMkLst>
        <pc:spChg chg="mod">
          <ac:chgData name="Dr. Gaurav Kumar" userId="987911be-8858-4ee1-901a-f357611d2350" providerId="ADAL" clId="{2881834D-F410-F547-9492-BB143F62B803}" dt="2024-10-09T06:46:45.798" v="221" actId="20577"/>
          <ac:spMkLst>
            <pc:docMk/>
            <pc:sldMk cId="101513206" sldId="266"/>
            <ac:spMk id="2" creationId="{00000000-0000-0000-0000-000000000000}"/>
          </ac:spMkLst>
        </pc:spChg>
        <pc:spChg chg="mod">
          <ac:chgData name="Dr. Gaurav Kumar" userId="987911be-8858-4ee1-901a-f357611d2350" providerId="ADAL" clId="{2881834D-F410-F547-9492-BB143F62B803}" dt="2024-10-09T06:48:36.661" v="313" actId="20577"/>
          <ac:spMkLst>
            <pc:docMk/>
            <pc:sldMk cId="101513206" sldId="266"/>
            <ac:spMk id="3" creationId="{00000000-0000-0000-0000-000000000000}"/>
          </ac:spMkLst>
        </pc:spChg>
      </pc:sldChg>
      <pc:sldChg chg="modSp mod">
        <pc:chgData name="Dr. Gaurav Kumar" userId="987911be-8858-4ee1-901a-f357611d2350" providerId="ADAL" clId="{2881834D-F410-F547-9492-BB143F62B803}" dt="2024-10-09T06:52:02.273" v="678" actId="27636"/>
        <pc:sldMkLst>
          <pc:docMk/>
          <pc:sldMk cId="2496272401" sldId="267"/>
        </pc:sldMkLst>
        <pc:spChg chg="mod">
          <ac:chgData name="Dr. Gaurav Kumar" userId="987911be-8858-4ee1-901a-f357611d2350" providerId="ADAL" clId="{2881834D-F410-F547-9492-BB143F62B803}" dt="2024-10-09T06:52:02.273" v="678" actId="27636"/>
          <ac:spMkLst>
            <pc:docMk/>
            <pc:sldMk cId="2496272401" sldId="267"/>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4D73EF-E740-455A-8CFE-5AEB23C2D924}"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D6B5A-2D50-4A0D-A14D-AD39F0BD3B61}" type="slidenum">
              <a:rPr lang="en-US" smtClean="0"/>
              <a:t>‹#›</a:t>
            </a:fld>
            <a:endParaRPr lang="en-US"/>
          </a:p>
        </p:txBody>
      </p:sp>
    </p:spTree>
    <p:extLst>
      <p:ext uri="{BB962C8B-B14F-4D97-AF65-F5344CB8AC3E}">
        <p14:creationId xmlns:p14="http://schemas.microsoft.com/office/powerpoint/2010/main" val="265723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D73EF-E740-455A-8CFE-5AEB23C2D924}"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D6B5A-2D50-4A0D-A14D-AD39F0BD3B61}" type="slidenum">
              <a:rPr lang="en-US" smtClean="0"/>
              <a:t>‹#›</a:t>
            </a:fld>
            <a:endParaRPr lang="en-US"/>
          </a:p>
        </p:txBody>
      </p:sp>
    </p:spTree>
    <p:extLst>
      <p:ext uri="{BB962C8B-B14F-4D97-AF65-F5344CB8AC3E}">
        <p14:creationId xmlns:p14="http://schemas.microsoft.com/office/powerpoint/2010/main" val="363696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D73EF-E740-455A-8CFE-5AEB23C2D924}"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D6B5A-2D50-4A0D-A14D-AD39F0BD3B61}" type="slidenum">
              <a:rPr lang="en-US" smtClean="0"/>
              <a:t>‹#›</a:t>
            </a:fld>
            <a:endParaRPr lang="en-US"/>
          </a:p>
        </p:txBody>
      </p:sp>
    </p:spTree>
    <p:extLst>
      <p:ext uri="{BB962C8B-B14F-4D97-AF65-F5344CB8AC3E}">
        <p14:creationId xmlns:p14="http://schemas.microsoft.com/office/powerpoint/2010/main" val="324074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D73EF-E740-455A-8CFE-5AEB23C2D924}"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D6B5A-2D50-4A0D-A14D-AD39F0BD3B61}" type="slidenum">
              <a:rPr lang="en-US" smtClean="0"/>
              <a:t>‹#›</a:t>
            </a:fld>
            <a:endParaRPr lang="en-US"/>
          </a:p>
        </p:txBody>
      </p:sp>
    </p:spTree>
    <p:extLst>
      <p:ext uri="{BB962C8B-B14F-4D97-AF65-F5344CB8AC3E}">
        <p14:creationId xmlns:p14="http://schemas.microsoft.com/office/powerpoint/2010/main" val="316741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4D73EF-E740-455A-8CFE-5AEB23C2D924}"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D6B5A-2D50-4A0D-A14D-AD39F0BD3B61}" type="slidenum">
              <a:rPr lang="en-US" smtClean="0"/>
              <a:t>‹#›</a:t>
            </a:fld>
            <a:endParaRPr lang="en-US"/>
          </a:p>
        </p:txBody>
      </p:sp>
    </p:spTree>
    <p:extLst>
      <p:ext uri="{BB962C8B-B14F-4D97-AF65-F5344CB8AC3E}">
        <p14:creationId xmlns:p14="http://schemas.microsoft.com/office/powerpoint/2010/main" val="26442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4D73EF-E740-455A-8CFE-5AEB23C2D924}"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D6B5A-2D50-4A0D-A14D-AD39F0BD3B61}" type="slidenum">
              <a:rPr lang="en-US" smtClean="0"/>
              <a:t>‹#›</a:t>
            </a:fld>
            <a:endParaRPr lang="en-US"/>
          </a:p>
        </p:txBody>
      </p:sp>
    </p:spTree>
    <p:extLst>
      <p:ext uri="{BB962C8B-B14F-4D97-AF65-F5344CB8AC3E}">
        <p14:creationId xmlns:p14="http://schemas.microsoft.com/office/powerpoint/2010/main" val="228673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4D73EF-E740-455A-8CFE-5AEB23C2D924}" type="datetimeFigureOut">
              <a:rPr lang="en-US" smtClean="0"/>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D6B5A-2D50-4A0D-A14D-AD39F0BD3B61}" type="slidenum">
              <a:rPr lang="en-US" smtClean="0"/>
              <a:t>‹#›</a:t>
            </a:fld>
            <a:endParaRPr lang="en-US"/>
          </a:p>
        </p:txBody>
      </p:sp>
    </p:spTree>
    <p:extLst>
      <p:ext uri="{BB962C8B-B14F-4D97-AF65-F5344CB8AC3E}">
        <p14:creationId xmlns:p14="http://schemas.microsoft.com/office/powerpoint/2010/main" val="405776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4D73EF-E740-455A-8CFE-5AEB23C2D924}" type="datetimeFigureOut">
              <a:rPr lang="en-US" smtClean="0"/>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D6B5A-2D50-4A0D-A14D-AD39F0BD3B61}" type="slidenum">
              <a:rPr lang="en-US" smtClean="0"/>
              <a:t>‹#›</a:t>
            </a:fld>
            <a:endParaRPr lang="en-US"/>
          </a:p>
        </p:txBody>
      </p:sp>
    </p:spTree>
    <p:extLst>
      <p:ext uri="{BB962C8B-B14F-4D97-AF65-F5344CB8AC3E}">
        <p14:creationId xmlns:p14="http://schemas.microsoft.com/office/powerpoint/2010/main" val="136528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D73EF-E740-455A-8CFE-5AEB23C2D924}" type="datetimeFigureOut">
              <a:rPr lang="en-US" smtClean="0"/>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D6B5A-2D50-4A0D-A14D-AD39F0BD3B61}" type="slidenum">
              <a:rPr lang="en-US" smtClean="0"/>
              <a:t>‹#›</a:t>
            </a:fld>
            <a:endParaRPr lang="en-US"/>
          </a:p>
        </p:txBody>
      </p:sp>
    </p:spTree>
    <p:extLst>
      <p:ext uri="{BB962C8B-B14F-4D97-AF65-F5344CB8AC3E}">
        <p14:creationId xmlns:p14="http://schemas.microsoft.com/office/powerpoint/2010/main" val="45770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4D73EF-E740-455A-8CFE-5AEB23C2D924}"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D6B5A-2D50-4A0D-A14D-AD39F0BD3B61}" type="slidenum">
              <a:rPr lang="en-US" smtClean="0"/>
              <a:t>‹#›</a:t>
            </a:fld>
            <a:endParaRPr lang="en-US"/>
          </a:p>
        </p:txBody>
      </p:sp>
    </p:spTree>
    <p:extLst>
      <p:ext uri="{BB962C8B-B14F-4D97-AF65-F5344CB8AC3E}">
        <p14:creationId xmlns:p14="http://schemas.microsoft.com/office/powerpoint/2010/main" val="209810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4D73EF-E740-455A-8CFE-5AEB23C2D924}"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D6B5A-2D50-4A0D-A14D-AD39F0BD3B61}" type="slidenum">
              <a:rPr lang="en-US" smtClean="0"/>
              <a:t>‹#›</a:t>
            </a:fld>
            <a:endParaRPr lang="en-US"/>
          </a:p>
        </p:txBody>
      </p:sp>
    </p:spTree>
    <p:extLst>
      <p:ext uri="{BB962C8B-B14F-4D97-AF65-F5344CB8AC3E}">
        <p14:creationId xmlns:p14="http://schemas.microsoft.com/office/powerpoint/2010/main" val="306331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D73EF-E740-455A-8CFE-5AEB23C2D924}" type="datetimeFigureOut">
              <a:rPr lang="en-US" smtClean="0"/>
              <a:t>10/10/2024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D6B5A-2D50-4A0D-A14D-AD39F0BD3B61}" type="slidenum">
              <a:rPr lang="en-US" smtClean="0"/>
              <a:t>‹#›</a:t>
            </a:fld>
            <a:endParaRPr lang="en-US"/>
          </a:p>
        </p:txBody>
      </p:sp>
    </p:spTree>
    <p:extLst>
      <p:ext uri="{BB962C8B-B14F-4D97-AF65-F5344CB8AC3E}">
        <p14:creationId xmlns:p14="http://schemas.microsoft.com/office/powerpoint/2010/main" val="380409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884" y="1306015"/>
            <a:ext cx="10515600" cy="1750422"/>
          </a:xfrm>
        </p:spPr>
        <p:txBody>
          <a:bodyPr>
            <a:normAutofit fontScale="90000"/>
          </a:bodyPr>
          <a:lstStyle/>
          <a:p>
            <a:r>
              <a:rPr lang="en-US" dirty="0"/>
              <a:t>KSC Cross-cutting Research Project on Audit Communication and Reporting of Audit Results</a:t>
            </a:r>
            <a:br>
              <a:rPr lang="en-US" dirty="0"/>
            </a:br>
            <a:endParaRPr lang="en-US" dirty="0"/>
          </a:p>
        </p:txBody>
      </p:sp>
      <p:sp>
        <p:nvSpPr>
          <p:cNvPr id="3" name="Subtitle 2"/>
          <p:cNvSpPr txBox="1">
            <a:spLocks/>
          </p:cNvSpPr>
          <p:nvPr/>
        </p:nvSpPr>
        <p:spPr>
          <a:xfrm>
            <a:off x="1609725" y="3882632"/>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4" name="Subtitle 2"/>
          <p:cNvSpPr txBox="1">
            <a:spLocks/>
          </p:cNvSpPr>
          <p:nvPr/>
        </p:nvSpPr>
        <p:spPr>
          <a:xfrm>
            <a:off x="1762125" y="4035032"/>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16</a:t>
            </a:r>
            <a:r>
              <a:rPr lang="en-GB" b="1" baseline="30000" dirty="0"/>
              <a:t>th</a:t>
            </a:r>
            <a:r>
              <a:rPr lang="en-GB" b="1" dirty="0"/>
              <a:t> Annual Meeting of INTOSAI KSC SC</a:t>
            </a:r>
            <a:endParaRPr lang="en-US" dirty="0"/>
          </a:p>
          <a:p>
            <a:pPr marL="0" indent="0" algn="ctr">
              <a:buNone/>
            </a:pPr>
            <a:r>
              <a:rPr lang="en-GB" b="1" dirty="0"/>
              <a:t>(Nairobi, Kenya)</a:t>
            </a:r>
            <a:endParaRPr lang="en-US" dirty="0"/>
          </a:p>
          <a:p>
            <a:pPr marL="0" indent="0" algn="ctr">
              <a:buNone/>
            </a:pPr>
            <a:r>
              <a:rPr lang="en-GB" b="1" dirty="0"/>
              <a:t>14 October 2024, </a:t>
            </a:r>
            <a:r>
              <a:rPr lang="en-US" b="1" i="1" dirty="0"/>
              <a:t>Monday</a:t>
            </a:r>
            <a:endParaRPr lang="en-US" dirty="0"/>
          </a:p>
        </p:txBody>
      </p:sp>
    </p:spTree>
    <p:extLst>
      <p:ext uri="{BB962C8B-B14F-4D97-AF65-F5344CB8AC3E}">
        <p14:creationId xmlns:p14="http://schemas.microsoft.com/office/powerpoint/2010/main" val="397620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1410" y="2967335"/>
            <a:ext cx="3089180" cy="923330"/>
          </a:xfrm>
          <a:prstGeom prst="rect">
            <a:avLst/>
          </a:prstGeom>
          <a:noFill/>
        </p:spPr>
        <p:txBody>
          <a:bodyPr wrap="none" lIns="91440" tIns="45720" rIns="91440" bIns="45720">
            <a:spAutoFit/>
          </a:bodyPr>
          <a:lstStyle/>
          <a:p>
            <a:pPr algn="ctr"/>
            <a:r>
              <a:rPr lang="en-US" sz="5400" dirty="0"/>
              <a:t>Thank you</a:t>
            </a:r>
          </a:p>
        </p:txBody>
      </p:sp>
    </p:spTree>
    <p:extLst>
      <p:ext uri="{BB962C8B-B14F-4D97-AF65-F5344CB8AC3E}">
        <p14:creationId xmlns:p14="http://schemas.microsoft.com/office/powerpoint/2010/main" val="3067802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4223374793"/>
              </p:ext>
            </p:extLst>
          </p:nvPr>
        </p:nvGraphicFramePr>
        <p:xfrm>
          <a:off x="1096271" y="1373513"/>
          <a:ext cx="10170144" cy="4342092"/>
        </p:xfrm>
        <a:graphic>
          <a:graphicData uri="http://schemas.openxmlformats.org/drawingml/2006/table">
            <a:tbl>
              <a:tblPr firstRow="1" bandRow="1">
                <a:tableStyleId>{8799B23B-EC83-4686-B30A-512413B5E67A}</a:tableStyleId>
              </a:tblPr>
              <a:tblGrid>
                <a:gridCol w="1620540">
                  <a:extLst>
                    <a:ext uri="{9D8B030D-6E8A-4147-A177-3AD203B41FA5}">
                      <a16:colId xmlns:a16="http://schemas.microsoft.com/office/drawing/2014/main" val="2656169011"/>
                    </a:ext>
                  </a:extLst>
                </a:gridCol>
                <a:gridCol w="7541214">
                  <a:extLst>
                    <a:ext uri="{9D8B030D-6E8A-4147-A177-3AD203B41FA5}">
                      <a16:colId xmlns:a16="http://schemas.microsoft.com/office/drawing/2014/main" val="1762365795"/>
                    </a:ext>
                  </a:extLst>
                </a:gridCol>
                <a:gridCol w="1008390">
                  <a:extLst>
                    <a:ext uri="{9D8B030D-6E8A-4147-A177-3AD203B41FA5}">
                      <a16:colId xmlns:a16="http://schemas.microsoft.com/office/drawing/2014/main" val="374618598"/>
                    </a:ext>
                  </a:extLst>
                </a:gridCol>
              </a:tblGrid>
              <a:tr h="426129">
                <a:tc>
                  <a:txBody>
                    <a:bodyPr/>
                    <a:lstStyle/>
                    <a:p>
                      <a:pPr algn="ctr">
                        <a:lnSpc>
                          <a:spcPct val="107000"/>
                        </a:lnSpc>
                        <a:spcAft>
                          <a:spcPts val="0"/>
                        </a:spcAft>
                      </a:pPr>
                      <a:r>
                        <a:rPr lang="en-GB" sz="1500" dirty="0">
                          <a:solidFill>
                            <a:schemeClr val="tx2">
                              <a:lumMod val="75000"/>
                            </a:schemeClr>
                          </a:solidFill>
                          <a:effectLst/>
                        </a:rPr>
                        <a:t>Working Group</a:t>
                      </a:r>
                      <a:endParaRPr lang="en-IN" sz="1500" dirty="0">
                        <a:solidFill>
                          <a:schemeClr val="tx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111760" algn="l"/>
                        </a:tabLst>
                      </a:pPr>
                      <a:r>
                        <a:rPr lang="en-GB" sz="1500" dirty="0">
                          <a:solidFill>
                            <a:schemeClr val="tx2">
                              <a:lumMod val="75000"/>
                            </a:schemeClr>
                          </a:solidFill>
                          <a:effectLst/>
                        </a:rPr>
                        <a:t>Project title</a:t>
                      </a:r>
                      <a:endParaRPr lang="en-IN" sz="1500" dirty="0">
                        <a:solidFill>
                          <a:schemeClr val="tx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500" dirty="0">
                          <a:solidFill>
                            <a:schemeClr val="tx2">
                              <a:lumMod val="75000"/>
                            </a:schemeClr>
                          </a:solidFill>
                          <a:effectLst/>
                        </a:rPr>
                        <a:t>Status</a:t>
                      </a:r>
                      <a:endParaRPr lang="en-IN" sz="1500" dirty="0">
                        <a:solidFill>
                          <a:schemeClr val="tx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197709"/>
                  </a:ext>
                </a:extLst>
              </a:tr>
              <a:tr h="1226318">
                <a:tc>
                  <a:txBody>
                    <a:bodyPr/>
                    <a:lstStyle/>
                    <a:p>
                      <a:pPr algn="ctr">
                        <a:lnSpc>
                          <a:spcPct val="107000"/>
                        </a:lnSpc>
                        <a:spcAft>
                          <a:spcPts val="0"/>
                        </a:spcAft>
                      </a:pPr>
                      <a:r>
                        <a:rPr lang="en-GB" sz="1500" dirty="0">
                          <a:effectLst/>
                        </a:rPr>
                        <a:t>WGVBS</a:t>
                      </a:r>
                      <a:endParaRPr lang="en-IN" sz="15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Arial" panose="020B0604020202020204" pitchFamily="34" charset="0"/>
                        <a:buChar char="•"/>
                        <a:tabLst>
                          <a:tab pos="111760" algn="l"/>
                        </a:tabLst>
                      </a:pPr>
                      <a:r>
                        <a:rPr lang="pt-BR" sz="1500" dirty="0">
                          <a:effectLst/>
                        </a:rPr>
                        <a:t>Update of the document Communicating and Promoting the Value and Benefits of SAIs: An INTOSAI </a:t>
                      </a:r>
                      <a:r>
                        <a:rPr lang="pt-BR" sz="1500" dirty="0" err="1">
                          <a:effectLst/>
                        </a:rPr>
                        <a:t>Guideline</a:t>
                      </a:r>
                      <a:r>
                        <a:rPr lang="pt-BR" sz="1500" dirty="0">
                          <a:effectLst/>
                        </a:rPr>
                        <a:t>.</a:t>
                      </a:r>
                      <a:endParaRPr lang="en-IN" sz="1500" dirty="0">
                        <a:effectLst/>
                      </a:endParaRPr>
                    </a:p>
                    <a:p>
                      <a:pPr marL="342900" lvl="0" indent="-342900" algn="just">
                        <a:lnSpc>
                          <a:spcPct val="107000"/>
                        </a:lnSpc>
                        <a:spcAft>
                          <a:spcPts val="0"/>
                        </a:spcAft>
                        <a:buFont typeface="Arial" panose="020B0604020202020204" pitchFamily="34" charset="0"/>
                        <a:buChar char="•"/>
                        <a:tabLst>
                          <a:tab pos="111760" algn="l"/>
                        </a:tabLst>
                      </a:pPr>
                      <a:r>
                        <a:rPr lang="pt-BR" sz="1500" dirty="0">
                          <a:effectLst/>
                        </a:rPr>
                        <a:t>Guideline on Implementation of Quality Control on the Audit Processes.</a:t>
                      </a:r>
                      <a:endParaRPr lang="en-IN" sz="1500" dirty="0">
                        <a:effectLst/>
                      </a:endParaRPr>
                    </a:p>
                    <a:p>
                      <a:pPr marL="342900" lvl="0" indent="-342900" algn="just">
                        <a:lnSpc>
                          <a:spcPct val="107000"/>
                        </a:lnSpc>
                        <a:spcAft>
                          <a:spcPts val="0"/>
                        </a:spcAft>
                        <a:buFont typeface="Arial" panose="020B0604020202020204" pitchFamily="34" charset="0"/>
                        <a:buChar char="•"/>
                        <a:tabLst>
                          <a:tab pos="111760" algn="l"/>
                        </a:tabLst>
                      </a:pPr>
                      <a:r>
                        <a:rPr lang="pt-BR" sz="1500" dirty="0">
                          <a:effectLst/>
                        </a:rPr>
                        <a:t>Guideline document towards implementation of the challenging principles of ISSAI 12 </a:t>
                      </a:r>
                      <a:endParaRPr lang="en-IN" sz="15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500">
                          <a:effectLst/>
                        </a:rPr>
                        <a:t> </a:t>
                      </a:r>
                      <a:endParaRPr lang="en-IN" sz="1500">
                        <a:effectLst/>
                      </a:endParaRPr>
                    </a:p>
                    <a:p>
                      <a:pPr algn="just">
                        <a:lnSpc>
                          <a:spcPct val="107000"/>
                        </a:lnSpc>
                        <a:spcAft>
                          <a:spcPts val="0"/>
                        </a:spcAft>
                      </a:pPr>
                      <a:r>
                        <a:rPr lang="en-GB" sz="1500">
                          <a:effectLst/>
                        </a:rPr>
                        <a:t>On-going </a:t>
                      </a:r>
                      <a:endParaRPr lang="en-IN" sz="1500" b="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2186312"/>
                  </a:ext>
                </a:extLst>
              </a:tr>
              <a:tr h="1277592">
                <a:tc>
                  <a:txBody>
                    <a:bodyPr/>
                    <a:lstStyle/>
                    <a:p>
                      <a:pPr marL="0" algn="ctr" defTabSz="914400" rtl="0" eaLnBrk="1" latinLnBrk="0" hangingPunct="1">
                        <a:lnSpc>
                          <a:spcPct val="107000"/>
                        </a:lnSpc>
                        <a:spcAft>
                          <a:spcPts val="0"/>
                        </a:spcAft>
                      </a:pPr>
                      <a:r>
                        <a:rPr lang="en-IN" sz="1500" kern="1200" dirty="0">
                          <a:solidFill>
                            <a:schemeClr val="tx1"/>
                          </a:solidFill>
                          <a:effectLst/>
                          <a:latin typeface="+mn-lt"/>
                          <a:ea typeface="+mn-ea"/>
                          <a:cs typeface="+mn-cs"/>
                        </a:rPr>
                        <a:t>WGFACML</a:t>
                      </a:r>
                    </a:p>
                  </a:txBody>
                  <a:tcPr/>
                </a:tc>
                <a:tc>
                  <a:txBody>
                    <a:bodyPr/>
                    <a:lstStyle/>
                    <a:p>
                      <a:pPr marL="342900" lvl="0" indent="-342900" algn="just" defTabSz="914400" rtl="0" eaLnBrk="1" latinLnBrk="0" hangingPunct="1">
                        <a:lnSpc>
                          <a:spcPct val="107000"/>
                        </a:lnSpc>
                        <a:spcAft>
                          <a:spcPts val="0"/>
                        </a:spcAft>
                        <a:buFont typeface="Arial" panose="020B0604020202020204" pitchFamily="34" charset="0"/>
                        <a:buChar char="•"/>
                        <a:tabLst>
                          <a:tab pos="111760" algn="l"/>
                        </a:tabLst>
                      </a:pPr>
                      <a:r>
                        <a:rPr lang="pt-BR" sz="1500" kern="1200" dirty="0">
                          <a:effectLst/>
                        </a:rPr>
                        <a:t>Guideline on Fighting Against Money Laundering</a:t>
                      </a:r>
                      <a:endParaRPr lang="en-IN" sz="1500" kern="1200" dirty="0">
                        <a:effectLst/>
                      </a:endParaRPr>
                    </a:p>
                    <a:p>
                      <a:pPr marL="342900" lvl="0" indent="-342900" algn="just" defTabSz="914400" rtl="0" eaLnBrk="1" latinLnBrk="0" hangingPunct="1">
                        <a:lnSpc>
                          <a:spcPct val="107000"/>
                        </a:lnSpc>
                        <a:spcAft>
                          <a:spcPts val="0"/>
                        </a:spcAft>
                        <a:buFont typeface="Arial" panose="020B0604020202020204" pitchFamily="34" charset="0"/>
                        <a:buChar char="•"/>
                        <a:tabLst>
                          <a:tab pos="111760" algn="l"/>
                        </a:tabLst>
                      </a:pPr>
                      <a:r>
                        <a:rPr lang="pt-BR" sz="1500" kern="1200" dirty="0">
                          <a:effectLst/>
                        </a:rPr>
                        <a:t>Guideline on Anti-corruption practices in Concession and Public -Private Partnership Projects</a:t>
                      </a:r>
                      <a:endParaRPr lang="en-IN" sz="1500" kern="1200" dirty="0">
                        <a:effectLst/>
                      </a:endParaRPr>
                    </a:p>
                    <a:p>
                      <a:pPr marL="342900" lvl="0" indent="-342900" algn="just" defTabSz="914400" rtl="0" eaLnBrk="1" latinLnBrk="0" hangingPunct="1">
                        <a:lnSpc>
                          <a:spcPct val="107000"/>
                        </a:lnSpc>
                        <a:spcAft>
                          <a:spcPts val="0"/>
                        </a:spcAft>
                        <a:buFont typeface="Arial" panose="020B0604020202020204" pitchFamily="34" charset="0"/>
                        <a:buChar char="•"/>
                        <a:tabLst>
                          <a:tab pos="111760" algn="l"/>
                        </a:tabLst>
                      </a:pPr>
                      <a:r>
                        <a:rPr lang="pt-BR" sz="1500" kern="1200" dirty="0">
                          <a:effectLst/>
                        </a:rPr>
                        <a:t>Guideline on Auditing Anti-corruption Risk Management</a:t>
                      </a:r>
                      <a:endParaRPr lang="en-IN" sz="1500" kern="1200" dirty="0">
                        <a:effectLst/>
                      </a:endParaRPr>
                    </a:p>
                    <a:p>
                      <a:pPr marL="342900" lvl="0" indent="-342900" algn="just" defTabSz="914400" rtl="0" eaLnBrk="1" latinLnBrk="0" hangingPunct="1">
                        <a:lnSpc>
                          <a:spcPct val="107000"/>
                        </a:lnSpc>
                        <a:spcAft>
                          <a:spcPts val="0"/>
                        </a:spcAft>
                        <a:buFont typeface="Arial" panose="020B0604020202020204" pitchFamily="34" charset="0"/>
                        <a:buChar char="•"/>
                        <a:tabLst>
                          <a:tab pos="111760" algn="l"/>
                        </a:tabLst>
                      </a:pPr>
                      <a:r>
                        <a:rPr lang="pt-BR" sz="1500" kern="1200" dirty="0">
                          <a:effectLst/>
                        </a:rPr>
                        <a:t>Guideline on the Audit of Whistleblowers Systems</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lvl="0" indent="0" algn="just" defTabSz="914400" rtl="0" eaLnBrk="1" latinLnBrk="0" hangingPunct="1">
                        <a:lnSpc>
                          <a:spcPct val="107000"/>
                        </a:lnSpc>
                        <a:spcAft>
                          <a:spcPts val="0"/>
                        </a:spcAft>
                        <a:buFont typeface="+mj-lt"/>
                        <a:buNone/>
                        <a:tabLst>
                          <a:tab pos="111760" algn="l"/>
                        </a:tabLst>
                      </a:pPr>
                      <a:r>
                        <a:rPr lang="en-GB" sz="1500" kern="1200" dirty="0">
                          <a:effectLst/>
                        </a:rPr>
                        <a:t>On-going</a:t>
                      </a:r>
                      <a:endParaRPr lang="en-IN" sz="1500" b="0" kern="12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0630783"/>
                  </a:ext>
                </a:extLst>
              </a:tr>
              <a:tr h="433645">
                <a:tc>
                  <a:txBody>
                    <a:bodyPr/>
                    <a:lstStyle/>
                    <a:p>
                      <a:pPr marL="0" lvl="0" indent="0" algn="ctr" defTabSz="914400" rtl="0" eaLnBrk="1" latinLnBrk="0" hangingPunct="1">
                        <a:lnSpc>
                          <a:spcPct val="107000"/>
                        </a:lnSpc>
                        <a:spcAft>
                          <a:spcPts val="0"/>
                        </a:spcAft>
                        <a:buFont typeface="+mj-lt"/>
                        <a:buNone/>
                        <a:tabLst>
                          <a:tab pos="111760" algn="l"/>
                        </a:tabLst>
                      </a:pPr>
                      <a:r>
                        <a:rPr lang="en-GB" sz="1500" kern="1200" dirty="0">
                          <a:effectLst/>
                        </a:rPr>
                        <a:t>WG SDG KSDI</a:t>
                      </a:r>
                      <a:endParaRPr lang="en-IN" sz="1500" b="1"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342900" lvl="0" indent="-342900" algn="just" defTabSz="914400" rtl="0" eaLnBrk="1" latinLnBrk="0" hangingPunct="1">
                        <a:lnSpc>
                          <a:spcPct val="107000"/>
                        </a:lnSpc>
                        <a:spcAft>
                          <a:spcPts val="0"/>
                        </a:spcAft>
                        <a:buFont typeface="Arial" panose="020B0604020202020204" pitchFamily="34" charset="0"/>
                        <a:buChar char="•"/>
                        <a:tabLst>
                          <a:tab pos="111760" algn="l"/>
                        </a:tabLst>
                      </a:pPr>
                      <a:r>
                        <a:rPr lang="pt-BR" sz="1500" kern="1200" dirty="0">
                          <a:effectLst/>
                        </a:rPr>
                        <a:t>Guidance on the Audit of Reliability of Macroeconomic Forecasts </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lvl="0" indent="0" algn="just" defTabSz="914400" rtl="0" eaLnBrk="1" latinLnBrk="0" hangingPunct="1">
                        <a:lnSpc>
                          <a:spcPct val="107000"/>
                        </a:lnSpc>
                        <a:spcAft>
                          <a:spcPts val="0"/>
                        </a:spcAft>
                        <a:buFont typeface="+mj-lt"/>
                        <a:buNone/>
                        <a:tabLst>
                          <a:tab pos="111760" algn="l"/>
                        </a:tabLst>
                      </a:pPr>
                      <a:r>
                        <a:rPr lang="en-GB" sz="1500" kern="1200" dirty="0">
                          <a:effectLst/>
                        </a:rPr>
                        <a:t>On-going</a:t>
                      </a:r>
                      <a:endParaRPr lang="en-IN" sz="1500" b="0" kern="12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6337189"/>
                  </a:ext>
                </a:extLst>
              </a:tr>
              <a:tr h="433645">
                <a:tc>
                  <a:txBody>
                    <a:bodyPr/>
                    <a:lstStyle/>
                    <a:p>
                      <a:pPr marL="0" lvl="0" indent="0" algn="ctr" defTabSz="914400" rtl="0" eaLnBrk="1" latinLnBrk="0" hangingPunct="1">
                        <a:lnSpc>
                          <a:spcPct val="107000"/>
                        </a:lnSpc>
                        <a:spcAft>
                          <a:spcPts val="0"/>
                        </a:spcAft>
                        <a:buFont typeface="+mj-lt"/>
                        <a:buNone/>
                        <a:tabLst>
                          <a:tab pos="111760" algn="l"/>
                        </a:tabLst>
                      </a:pPr>
                      <a:r>
                        <a:rPr lang="en-GB" sz="1500" kern="1200" dirty="0">
                          <a:effectLst/>
                        </a:rPr>
                        <a:t>WGPD</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342900" lvl="0" indent="-342900" algn="just" defTabSz="914400" rtl="0" eaLnBrk="1" latinLnBrk="0" hangingPunct="1">
                        <a:lnSpc>
                          <a:spcPct val="107000"/>
                        </a:lnSpc>
                        <a:spcAft>
                          <a:spcPts val="0"/>
                        </a:spcAft>
                        <a:buFont typeface="Arial" panose="020B0604020202020204" pitchFamily="34" charset="0"/>
                        <a:buChar char="•"/>
                        <a:tabLst>
                          <a:tab pos="111760" algn="l"/>
                        </a:tabLst>
                      </a:pPr>
                      <a:r>
                        <a:rPr lang="pt-BR" sz="1500" kern="1200" dirty="0">
                          <a:effectLst/>
                        </a:rPr>
                        <a:t>Guidelines on the Audit of Government Guarantees</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lvl="0" indent="0" algn="just" defTabSz="914400" rtl="0" eaLnBrk="1" latinLnBrk="0" hangingPunct="1">
                        <a:lnSpc>
                          <a:spcPct val="107000"/>
                        </a:lnSpc>
                        <a:spcAft>
                          <a:spcPts val="0"/>
                        </a:spcAft>
                        <a:buFont typeface="+mj-lt"/>
                        <a:buNone/>
                        <a:tabLst>
                          <a:tab pos="111760" algn="l"/>
                        </a:tabLst>
                      </a:pPr>
                      <a:r>
                        <a:rPr lang="en-GB" sz="1500" kern="1200" dirty="0">
                          <a:effectLst/>
                        </a:rPr>
                        <a:t>On-going</a:t>
                      </a:r>
                      <a:endParaRPr lang="en-IN" sz="1500" kern="1200" dirty="0">
                        <a:effectLst/>
                      </a:endParaRPr>
                    </a:p>
                    <a:p>
                      <a:pPr marL="0" lvl="0" indent="0" algn="just" defTabSz="914400" rtl="0" eaLnBrk="1" latinLnBrk="0" hangingPunct="1">
                        <a:lnSpc>
                          <a:spcPct val="107000"/>
                        </a:lnSpc>
                        <a:spcAft>
                          <a:spcPts val="0"/>
                        </a:spcAft>
                        <a:buFont typeface="+mj-lt"/>
                        <a:buNone/>
                        <a:tabLst>
                          <a:tab pos="111760" algn="l"/>
                        </a:tabLst>
                      </a:pPr>
                      <a:r>
                        <a:rPr lang="en-GB" sz="1500" kern="1200" dirty="0">
                          <a:effectLst/>
                        </a:rPr>
                        <a:t> </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9504480"/>
                  </a:ext>
                </a:extLst>
              </a:tr>
              <a:tr h="433645">
                <a:tc>
                  <a:txBody>
                    <a:bodyPr/>
                    <a:lstStyle/>
                    <a:p>
                      <a:pPr marL="0" lvl="0" indent="0" algn="ctr" defTabSz="914400" rtl="0" eaLnBrk="1" latinLnBrk="0" hangingPunct="1">
                        <a:lnSpc>
                          <a:spcPct val="107000"/>
                        </a:lnSpc>
                        <a:spcAft>
                          <a:spcPts val="0"/>
                        </a:spcAft>
                        <a:buFont typeface="+mj-lt"/>
                        <a:buNone/>
                        <a:tabLst>
                          <a:tab pos="111760" algn="l"/>
                        </a:tabLst>
                      </a:pPr>
                      <a:r>
                        <a:rPr lang="en-GB" sz="1500" kern="1200" dirty="0">
                          <a:effectLst/>
                        </a:rPr>
                        <a:t>KSC Crosscutting research project</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342900" lvl="0" indent="-342900" algn="just" defTabSz="914400" rtl="0" eaLnBrk="1" latinLnBrk="0" hangingPunct="1">
                        <a:lnSpc>
                          <a:spcPct val="107000"/>
                        </a:lnSpc>
                        <a:spcAft>
                          <a:spcPts val="0"/>
                        </a:spcAft>
                        <a:buFont typeface="Arial" panose="020B0604020202020204" pitchFamily="34" charset="0"/>
                        <a:buChar char="•"/>
                        <a:tabLst>
                          <a:tab pos="111760" algn="l"/>
                        </a:tabLst>
                      </a:pPr>
                      <a:r>
                        <a:rPr lang="pt-BR" sz="1500" kern="1200" dirty="0">
                          <a:effectLst/>
                        </a:rPr>
                        <a:t>Audit Commuinications and reporting of audit results</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lvl="0" indent="0" algn="just" defTabSz="914400" rtl="0" eaLnBrk="1" latinLnBrk="0" hangingPunct="1">
                        <a:lnSpc>
                          <a:spcPct val="107000"/>
                        </a:lnSpc>
                        <a:spcAft>
                          <a:spcPts val="0"/>
                        </a:spcAft>
                        <a:buFont typeface="+mj-lt"/>
                        <a:buNone/>
                        <a:tabLst>
                          <a:tab pos="111760" algn="l"/>
                        </a:tabLst>
                      </a:pPr>
                      <a:r>
                        <a:rPr lang="en-GB" sz="1500" kern="1200" dirty="0">
                          <a:effectLst/>
                        </a:rPr>
                        <a:t>On-going </a:t>
                      </a:r>
                      <a:endParaRPr lang="en-IN" sz="1500" b="0" kern="12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5338076"/>
                  </a:ext>
                </a:extLst>
              </a:tr>
            </a:tbl>
          </a:graphicData>
        </a:graphic>
      </p:graphicFrame>
      <p:sp>
        <p:nvSpPr>
          <p:cNvPr id="11" name="Rectangle 10"/>
          <p:cNvSpPr/>
          <p:nvPr/>
        </p:nvSpPr>
        <p:spPr>
          <a:xfrm>
            <a:off x="3540543" y="402672"/>
            <a:ext cx="5872441" cy="461665"/>
          </a:xfrm>
          <a:prstGeom prst="rect">
            <a:avLst/>
          </a:prstGeom>
        </p:spPr>
        <p:txBody>
          <a:bodyPr wrap="none">
            <a:spAutoFit/>
          </a:bodyPr>
          <a:lstStyle/>
          <a:p>
            <a:r>
              <a:rPr lang="en-IN" sz="2400" b="1" spc="-110" dirty="0">
                <a:solidFill>
                  <a:schemeClr val="tx2">
                    <a:lumMod val="75000"/>
                  </a:schemeClr>
                </a:solidFill>
                <a:latin typeface="Tahoma"/>
                <a:ea typeface="+mj-ea"/>
                <a:cs typeface="Tahoma"/>
              </a:rPr>
              <a:t>Workplan</a:t>
            </a:r>
            <a:r>
              <a:rPr lang="en-IN" sz="2000" b="1" dirty="0">
                <a:latin typeface="Times New Roman" panose="02020603050405020304" pitchFamily="18" charset="0"/>
                <a:cs typeface="Times New Roman" panose="02020603050405020304" pitchFamily="18" charset="0"/>
              </a:rPr>
              <a:t> </a:t>
            </a:r>
            <a:r>
              <a:rPr lang="en-IN" sz="2400" b="1" spc="-110" dirty="0">
                <a:solidFill>
                  <a:schemeClr val="tx2">
                    <a:lumMod val="75000"/>
                  </a:schemeClr>
                </a:solidFill>
                <a:latin typeface="Tahoma"/>
                <a:ea typeface="+mj-ea"/>
                <a:cs typeface="Tahoma"/>
              </a:rPr>
              <a:t>2020 – 2022 ongoing projects</a:t>
            </a:r>
          </a:p>
        </p:txBody>
      </p:sp>
      <p:sp>
        <p:nvSpPr>
          <p:cNvPr id="2" name="Left Arrow 1">
            <a:hlinkClick r:id="rId2" action="ppaction://hlinksldjump"/>
          </p:cNvPr>
          <p:cNvSpPr/>
          <p:nvPr/>
        </p:nvSpPr>
        <p:spPr>
          <a:xfrm>
            <a:off x="10771464" y="6098946"/>
            <a:ext cx="494951" cy="2516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53916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747443829"/>
              </p:ext>
            </p:extLst>
          </p:nvPr>
        </p:nvGraphicFramePr>
        <p:xfrm>
          <a:off x="1616387" y="1549682"/>
          <a:ext cx="9700361" cy="3962857"/>
        </p:xfrm>
        <a:graphic>
          <a:graphicData uri="http://schemas.openxmlformats.org/drawingml/2006/table">
            <a:tbl>
              <a:tblPr firstRow="1" bandRow="1">
                <a:tableStyleId>{8799B23B-EC83-4686-B30A-512413B5E67A}</a:tableStyleId>
              </a:tblPr>
              <a:tblGrid>
                <a:gridCol w="1459192">
                  <a:extLst>
                    <a:ext uri="{9D8B030D-6E8A-4147-A177-3AD203B41FA5}">
                      <a16:colId xmlns:a16="http://schemas.microsoft.com/office/drawing/2014/main" val="2656169011"/>
                    </a:ext>
                  </a:extLst>
                </a:gridCol>
                <a:gridCol w="6790380">
                  <a:extLst>
                    <a:ext uri="{9D8B030D-6E8A-4147-A177-3AD203B41FA5}">
                      <a16:colId xmlns:a16="http://schemas.microsoft.com/office/drawing/2014/main" val="1762365795"/>
                    </a:ext>
                  </a:extLst>
                </a:gridCol>
                <a:gridCol w="1450789">
                  <a:extLst>
                    <a:ext uri="{9D8B030D-6E8A-4147-A177-3AD203B41FA5}">
                      <a16:colId xmlns:a16="http://schemas.microsoft.com/office/drawing/2014/main" val="374618598"/>
                    </a:ext>
                  </a:extLst>
                </a:gridCol>
              </a:tblGrid>
              <a:tr h="426129">
                <a:tc>
                  <a:txBody>
                    <a:bodyPr/>
                    <a:lstStyle/>
                    <a:p>
                      <a:pPr algn="ctr">
                        <a:lnSpc>
                          <a:spcPct val="107000"/>
                        </a:lnSpc>
                        <a:spcAft>
                          <a:spcPts val="0"/>
                        </a:spcAft>
                      </a:pPr>
                      <a:r>
                        <a:rPr lang="en-GB" sz="1500" dirty="0">
                          <a:solidFill>
                            <a:schemeClr val="tx2">
                              <a:lumMod val="75000"/>
                            </a:schemeClr>
                          </a:solidFill>
                          <a:effectLst/>
                        </a:rPr>
                        <a:t>Working Group</a:t>
                      </a:r>
                      <a:endParaRPr lang="en-IN" sz="1500" dirty="0">
                        <a:solidFill>
                          <a:schemeClr val="tx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111760" algn="l"/>
                        </a:tabLst>
                      </a:pPr>
                      <a:r>
                        <a:rPr lang="en-GB" sz="1500" dirty="0">
                          <a:solidFill>
                            <a:schemeClr val="tx2">
                              <a:lumMod val="75000"/>
                            </a:schemeClr>
                          </a:solidFill>
                          <a:effectLst/>
                        </a:rPr>
                        <a:t>Project title</a:t>
                      </a:r>
                      <a:endParaRPr lang="en-IN" sz="1500" dirty="0">
                        <a:solidFill>
                          <a:schemeClr val="tx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500" dirty="0">
                          <a:solidFill>
                            <a:schemeClr val="tx2">
                              <a:lumMod val="75000"/>
                            </a:schemeClr>
                          </a:solidFill>
                          <a:effectLst/>
                        </a:rPr>
                        <a:t>Status</a:t>
                      </a:r>
                      <a:endParaRPr lang="en-IN" sz="1500" dirty="0">
                        <a:solidFill>
                          <a:schemeClr val="tx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197709"/>
                  </a:ext>
                </a:extLst>
              </a:tr>
              <a:tr h="1226318">
                <a:tc>
                  <a:txBody>
                    <a:bodyPr/>
                    <a:lstStyle/>
                    <a:p>
                      <a:pPr marL="0" algn="just" defTabSz="914400" rtl="0" eaLnBrk="1" latinLnBrk="0" hangingPunct="1">
                        <a:lnSpc>
                          <a:spcPct val="107000"/>
                        </a:lnSpc>
                        <a:spcAft>
                          <a:spcPts val="0"/>
                        </a:spcAft>
                      </a:pPr>
                      <a:r>
                        <a:rPr lang="en-GB" sz="1500" kern="1200" dirty="0">
                          <a:effectLst/>
                        </a:rPr>
                        <a:t>WGPD</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lvl="0" indent="-342900" algn="just" defTabSz="914400" rtl="0" eaLnBrk="1" latinLnBrk="0" hangingPunct="1">
                        <a:lnSpc>
                          <a:spcPct val="107000"/>
                        </a:lnSpc>
                        <a:spcAft>
                          <a:spcPts val="0"/>
                        </a:spcAft>
                        <a:buFont typeface="+mj-lt"/>
                        <a:buAutoNum type="arabicParenR"/>
                      </a:pPr>
                      <a:r>
                        <a:rPr lang="pt-BR" sz="1500" kern="1200" dirty="0">
                          <a:effectLst/>
                        </a:rPr>
                        <a:t>General Guidance on the Definition, Structure, and Disclosure of PD (QA 2)</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a:pPr>
                      <a:r>
                        <a:rPr lang="pt-BR" sz="1500" kern="1200" dirty="0">
                          <a:effectLst/>
                        </a:rPr>
                        <a:t>Compendium of Audit Objectives and Procedures in the Audit of Internal Control of Public Debt (QA 3)</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a:pPr>
                      <a:r>
                        <a:rPr lang="pt-BR" sz="1500" kern="1200" dirty="0">
                          <a:effectLst/>
                        </a:rPr>
                        <a:t>Role of SAIs in Debt Sustainability (QA 2)</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a:pPr>
                      <a:r>
                        <a:rPr lang="pt-BR" sz="1500" kern="1200" dirty="0">
                          <a:effectLst/>
                        </a:rPr>
                        <a:t>Public Debt Glossary and Bibliographies (QA 3)</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07000"/>
                        </a:lnSpc>
                        <a:spcAft>
                          <a:spcPts val="0"/>
                        </a:spcAft>
                      </a:pPr>
                      <a:r>
                        <a:rPr lang="pt-BR" sz="1500" kern="1200" dirty="0">
                          <a:effectLst/>
                        </a:rPr>
                        <a:t>On-going</a:t>
                      </a:r>
                      <a:endParaRPr lang="en-IN" sz="1500" kern="1200" dirty="0">
                        <a:effectLst/>
                      </a:endParaRPr>
                    </a:p>
                    <a:p>
                      <a:pPr marL="0" algn="just" defTabSz="914400" rtl="0" eaLnBrk="1" latinLnBrk="0" hangingPunct="1">
                        <a:lnSpc>
                          <a:spcPct val="107000"/>
                        </a:lnSpc>
                        <a:spcAft>
                          <a:spcPts val="0"/>
                        </a:spcAft>
                      </a:pPr>
                      <a:r>
                        <a:rPr lang="pt-BR" sz="1500" kern="1200" dirty="0">
                          <a:effectLst/>
                        </a:rPr>
                        <a:t> </a:t>
                      </a:r>
                      <a:endParaRPr lang="en-IN" sz="1500" kern="1200" dirty="0">
                        <a:effectLst/>
                      </a:endParaRPr>
                    </a:p>
                    <a:p>
                      <a:pPr marL="0" algn="just" defTabSz="914400" rtl="0" eaLnBrk="1" latinLnBrk="0" hangingPunct="1">
                        <a:lnSpc>
                          <a:spcPct val="107000"/>
                        </a:lnSpc>
                        <a:spcAft>
                          <a:spcPts val="0"/>
                        </a:spcAft>
                      </a:pPr>
                      <a:r>
                        <a:rPr lang="pt-BR" sz="1500" kern="1200" dirty="0">
                          <a:effectLst/>
                        </a:rPr>
                        <a:t> </a:t>
                      </a:r>
                      <a:endParaRPr lang="en-IN" sz="1500" kern="1200" dirty="0">
                        <a:effectLst/>
                      </a:endParaRPr>
                    </a:p>
                    <a:p>
                      <a:pPr marL="0" algn="just" defTabSz="914400" rtl="0" eaLnBrk="1" latinLnBrk="0" hangingPunct="1">
                        <a:lnSpc>
                          <a:spcPct val="107000"/>
                        </a:lnSpc>
                        <a:spcAft>
                          <a:spcPts val="0"/>
                        </a:spcAft>
                      </a:pPr>
                      <a:r>
                        <a:rPr lang="pt-BR" sz="1500" kern="1200" dirty="0">
                          <a:effectLst/>
                        </a:rPr>
                        <a:t> </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2186312"/>
                  </a:ext>
                </a:extLst>
              </a:tr>
              <a:tr h="954284">
                <a:tc>
                  <a:txBody>
                    <a:bodyPr/>
                    <a:lstStyle/>
                    <a:p>
                      <a:pPr marL="0" algn="just" defTabSz="914400" rtl="0" eaLnBrk="1" latinLnBrk="0" hangingPunct="1">
                        <a:lnSpc>
                          <a:spcPct val="107000"/>
                        </a:lnSpc>
                        <a:spcAft>
                          <a:spcPts val="0"/>
                        </a:spcAft>
                      </a:pPr>
                      <a:r>
                        <a:rPr lang="en-GB" sz="1500" kern="1200" dirty="0">
                          <a:effectLst/>
                        </a:rPr>
                        <a:t>WGEA</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07000"/>
                        </a:lnSpc>
                        <a:spcAft>
                          <a:spcPts val="0"/>
                        </a:spcAft>
                      </a:pPr>
                      <a:r>
                        <a:rPr lang="pt-BR" sz="1500" kern="1200" dirty="0">
                          <a:effectLst/>
                        </a:rPr>
                        <a:t>Thematic Hub on Climate and Biodiversity</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7"/>
                      </a:pPr>
                      <a:r>
                        <a:rPr lang="pt-BR" sz="1500" kern="1200" dirty="0">
                          <a:effectLst/>
                        </a:rPr>
                        <a:t>ClimateScanner: Coordinated Rapid Reviews – a collaboration (SAI Brazil)</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7"/>
                      </a:pPr>
                      <a:r>
                        <a:rPr lang="pt-BR" sz="1500" kern="1200" dirty="0">
                          <a:effectLst/>
                        </a:rPr>
                        <a:t>Climate Change Adaptation Actions (IDI)</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7"/>
                      </a:pPr>
                      <a:r>
                        <a:rPr lang="pt-BR" sz="1500" kern="1200" dirty="0">
                          <a:effectLst/>
                        </a:rPr>
                        <a:t>INTOSAI-Donor Cooperation Working Group on Climate Change (IDI-GFU)</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7"/>
                      </a:pPr>
                      <a:r>
                        <a:rPr lang="pt-BR" sz="1500" kern="1200" dirty="0">
                          <a:effectLst/>
                        </a:rPr>
                        <a:t>Nexus Area Climate and Biodiversity (SAI Canada)</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07000"/>
                        </a:lnSpc>
                        <a:spcAft>
                          <a:spcPts val="0"/>
                        </a:spcAft>
                      </a:pPr>
                      <a:r>
                        <a:rPr lang="pt-BR" sz="1500" kern="1200" dirty="0">
                          <a:effectLst/>
                        </a:rPr>
                        <a:t> </a:t>
                      </a:r>
                      <a:endParaRPr lang="en-IN" sz="1500" kern="1200" dirty="0">
                        <a:effectLst/>
                      </a:endParaRPr>
                    </a:p>
                    <a:p>
                      <a:pPr marL="0" algn="just" defTabSz="914400" rtl="0" eaLnBrk="1" latinLnBrk="0" hangingPunct="1">
                        <a:lnSpc>
                          <a:spcPct val="107000"/>
                        </a:lnSpc>
                        <a:spcAft>
                          <a:spcPts val="0"/>
                        </a:spcAft>
                      </a:pPr>
                      <a:r>
                        <a:rPr lang="pt-BR" sz="1500" kern="1200" dirty="0">
                          <a:effectLst/>
                        </a:rPr>
                        <a:t>On-going</a:t>
                      </a:r>
                      <a:endParaRPr lang="en-IN" sz="1500" kern="1200" dirty="0">
                        <a:effectLst/>
                      </a:endParaRPr>
                    </a:p>
                    <a:p>
                      <a:pPr marL="0" algn="just" defTabSz="914400" rtl="0" eaLnBrk="1" latinLnBrk="0" hangingPunct="1">
                        <a:lnSpc>
                          <a:spcPct val="107000"/>
                        </a:lnSpc>
                        <a:spcAft>
                          <a:spcPts val="0"/>
                        </a:spcAft>
                      </a:pPr>
                      <a:r>
                        <a:rPr lang="pt-BR" sz="1500" kern="1200" dirty="0">
                          <a:effectLst/>
                        </a:rPr>
                        <a:t> </a:t>
                      </a:r>
                      <a:endParaRPr lang="en-IN" sz="1500" kern="1200" dirty="0">
                        <a:effectLst/>
                      </a:endParaRPr>
                    </a:p>
                    <a:p>
                      <a:pPr marL="0" algn="just" defTabSz="914400" rtl="0" eaLnBrk="1" latinLnBrk="0" hangingPunct="1">
                        <a:lnSpc>
                          <a:spcPct val="107000"/>
                        </a:lnSpc>
                        <a:spcAft>
                          <a:spcPts val="0"/>
                        </a:spcAft>
                      </a:pPr>
                      <a:r>
                        <a:rPr lang="pt-BR" sz="1500" kern="1200" dirty="0">
                          <a:effectLst/>
                        </a:rPr>
                        <a:t> </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609588"/>
                  </a:ext>
                </a:extLst>
              </a:tr>
              <a:tr h="1087400">
                <a:tc>
                  <a:txBody>
                    <a:bodyPr/>
                    <a:lstStyle/>
                    <a:p>
                      <a:pPr algn="ctr"/>
                      <a:endParaRPr lang="en-IN" sz="1500" b="1" dirty="0">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p>
                      <a:pPr marL="0" algn="just" defTabSz="914400" rtl="0" eaLnBrk="1" latinLnBrk="0" hangingPunct="1">
                        <a:lnSpc>
                          <a:spcPct val="107000"/>
                        </a:lnSpc>
                        <a:spcAft>
                          <a:spcPts val="0"/>
                        </a:spcAft>
                      </a:pPr>
                      <a:r>
                        <a:rPr lang="pt-BR" sz="1500" kern="1200" dirty="0">
                          <a:effectLst/>
                        </a:rPr>
                        <a:t>Thematic Hub on Green Economy</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11"/>
                      </a:pPr>
                      <a:r>
                        <a:rPr lang="pt-BR" sz="1500" kern="1200" dirty="0">
                          <a:effectLst/>
                        </a:rPr>
                        <a:t>Environmental Accounting (SAI UK, QA 3)</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11"/>
                      </a:pPr>
                      <a:r>
                        <a:rPr lang="pt-BR" sz="1500" kern="1200" dirty="0">
                          <a:effectLst/>
                        </a:rPr>
                        <a:t>Green Fiscal Policy Tools (European Court of Auditors &amp; SAI USA, QA 3)</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11"/>
                      </a:pPr>
                      <a:r>
                        <a:rPr lang="pt-BR" sz="1500" kern="1200" dirty="0">
                          <a:effectLst/>
                        </a:rPr>
                        <a:t>Sustainability Reporting (SAI Thailand &amp; Indonesia, QA 3)</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07000"/>
                        </a:lnSpc>
                        <a:spcAft>
                          <a:spcPts val="0"/>
                        </a:spcAft>
                      </a:pPr>
                      <a:r>
                        <a:rPr lang="pt-BR" sz="1500" kern="1200" dirty="0">
                          <a:effectLst/>
                        </a:rPr>
                        <a:t> </a:t>
                      </a:r>
                      <a:endParaRPr lang="en-IN" sz="1500" kern="1200" dirty="0">
                        <a:effectLst/>
                      </a:endParaRPr>
                    </a:p>
                    <a:p>
                      <a:pPr marL="0" algn="just" defTabSz="914400" rtl="0" eaLnBrk="1" latinLnBrk="0" hangingPunct="1">
                        <a:lnSpc>
                          <a:spcPct val="107000"/>
                        </a:lnSpc>
                        <a:spcAft>
                          <a:spcPts val="0"/>
                        </a:spcAft>
                      </a:pPr>
                      <a:r>
                        <a:rPr lang="pt-BR" sz="1500" kern="1200" dirty="0">
                          <a:effectLst/>
                        </a:rPr>
                        <a:t>On-going</a:t>
                      </a:r>
                      <a:endParaRPr lang="en-IN" sz="1500" kern="1200" dirty="0">
                        <a:effectLst/>
                      </a:endParaRPr>
                    </a:p>
                    <a:p>
                      <a:pPr marL="0" algn="just" defTabSz="914400" rtl="0" eaLnBrk="1" latinLnBrk="0" hangingPunct="1">
                        <a:lnSpc>
                          <a:spcPct val="107000"/>
                        </a:lnSpc>
                        <a:spcAft>
                          <a:spcPts val="0"/>
                        </a:spcAft>
                      </a:pPr>
                      <a:r>
                        <a:rPr lang="pt-BR" sz="1500" kern="1200" dirty="0">
                          <a:effectLst/>
                        </a:rPr>
                        <a:t> </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0630783"/>
                  </a:ext>
                </a:extLst>
              </a:tr>
            </a:tbl>
          </a:graphicData>
        </a:graphic>
      </p:graphicFrame>
      <p:sp>
        <p:nvSpPr>
          <p:cNvPr id="11" name="Rectangle 10"/>
          <p:cNvSpPr/>
          <p:nvPr/>
        </p:nvSpPr>
        <p:spPr>
          <a:xfrm>
            <a:off x="3332793" y="556678"/>
            <a:ext cx="6480941" cy="523220"/>
          </a:xfrm>
          <a:prstGeom prst="rect">
            <a:avLst/>
          </a:prstGeom>
        </p:spPr>
        <p:txBody>
          <a:bodyPr wrap="none">
            <a:spAutoFit/>
          </a:bodyPr>
          <a:lstStyle/>
          <a:p>
            <a:r>
              <a:rPr lang="en-IN" sz="2800" b="1" spc="-110" dirty="0" err="1">
                <a:solidFill>
                  <a:schemeClr val="tx2">
                    <a:lumMod val="75000"/>
                  </a:schemeClr>
                </a:solidFill>
                <a:latin typeface="Tahoma"/>
                <a:cs typeface="Tahoma"/>
              </a:rPr>
              <a:t>Workplan</a:t>
            </a:r>
            <a:r>
              <a:rPr lang="en-IN" sz="2400" b="1" dirty="0">
                <a:latin typeface="Times New Roman" panose="02020603050405020304" pitchFamily="18" charset="0"/>
                <a:cs typeface="Times New Roman" panose="02020603050405020304" pitchFamily="18" charset="0"/>
              </a:rPr>
              <a:t> </a:t>
            </a:r>
            <a:r>
              <a:rPr lang="en-IN" sz="2800" b="1" spc="-110" dirty="0">
                <a:solidFill>
                  <a:schemeClr val="tx2">
                    <a:lumMod val="75000"/>
                  </a:schemeClr>
                </a:solidFill>
                <a:latin typeface="Tahoma"/>
                <a:cs typeface="Tahoma"/>
              </a:rPr>
              <a:t>2023 – 25 ongoing projects</a:t>
            </a:r>
          </a:p>
        </p:txBody>
      </p:sp>
    </p:spTree>
    <p:extLst>
      <p:ext uri="{BB962C8B-B14F-4D97-AF65-F5344CB8AC3E}">
        <p14:creationId xmlns:p14="http://schemas.microsoft.com/office/powerpoint/2010/main" val="3516056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744679078"/>
              </p:ext>
            </p:extLst>
          </p:nvPr>
        </p:nvGraphicFramePr>
        <p:xfrm>
          <a:off x="1592200" y="1172422"/>
          <a:ext cx="10040832" cy="5043539"/>
        </p:xfrm>
        <a:graphic>
          <a:graphicData uri="http://schemas.openxmlformats.org/drawingml/2006/table">
            <a:tbl>
              <a:tblPr firstRow="1" bandRow="1">
                <a:tableStyleId>{8799B23B-EC83-4686-B30A-512413B5E67A}</a:tableStyleId>
              </a:tblPr>
              <a:tblGrid>
                <a:gridCol w="1423032">
                  <a:extLst>
                    <a:ext uri="{9D8B030D-6E8A-4147-A177-3AD203B41FA5}">
                      <a16:colId xmlns:a16="http://schemas.microsoft.com/office/drawing/2014/main" val="2656169011"/>
                    </a:ext>
                  </a:extLst>
                </a:gridCol>
                <a:gridCol w="6622106">
                  <a:extLst>
                    <a:ext uri="{9D8B030D-6E8A-4147-A177-3AD203B41FA5}">
                      <a16:colId xmlns:a16="http://schemas.microsoft.com/office/drawing/2014/main" val="1762365795"/>
                    </a:ext>
                  </a:extLst>
                </a:gridCol>
                <a:gridCol w="1995694">
                  <a:extLst>
                    <a:ext uri="{9D8B030D-6E8A-4147-A177-3AD203B41FA5}">
                      <a16:colId xmlns:a16="http://schemas.microsoft.com/office/drawing/2014/main" val="374618598"/>
                    </a:ext>
                  </a:extLst>
                </a:gridCol>
              </a:tblGrid>
              <a:tr h="524228">
                <a:tc>
                  <a:txBody>
                    <a:bodyPr/>
                    <a:lstStyle/>
                    <a:p>
                      <a:pPr algn="ctr">
                        <a:lnSpc>
                          <a:spcPct val="107000"/>
                        </a:lnSpc>
                        <a:spcAft>
                          <a:spcPts val="0"/>
                        </a:spcAft>
                      </a:pPr>
                      <a:r>
                        <a:rPr lang="en-GB" sz="1500" dirty="0">
                          <a:solidFill>
                            <a:schemeClr val="tx2">
                              <a:lumMod val="75000"/>
                            </a:schemeClr>
                          </a:solidFill>
                          <a:effectLst/>
                        </a:rPr>
                        <a:t>Working Group</a:t>
                      </a:r>
                      <a:endParaRPr lang="en-IN" sz="1500" dirty="0">
                        <a:solidFill>
                          <a:schemeClr val="tx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111760" algn="l"/>
                        </a:tabLst>
                      </a:pPr>
                      <a:r>
                        <a:rPr lang="en-GB" sz="1500" dirty="0">
                          <a:solidFill>
                            <a:schemeClr val="tx2">
                              <a:lumMod val="75000"/>
                            </a:schemeClr>
                          </a:solidFill>
                          <a:effectLst/>
                        </a:rPr>
                        <a:t>Project title</a:t>
                      </a:r>
                      <a:endParaRPr lang="en-IN" sz="1500" dirty="0">
                        <a:solidFill>
                          <a:schemeClr val="tx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500" dirty="0">
                          <a:solidFill>
                            <a:schemeClr val="tx2">
                              <a:lumMod val="75000"/>
                            </a:schemeClr>
                          </a:solidFill>
                          <a:effectLst/>
                        </a:rPr>
                        <a:t>Status</a:t>
                      </a:r>
                      <a:endParaRPr lang="en-IN" sz="1500" dirty="0">
                        <a:solidFill>
                          <a:schemeClr val="tx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197709"/>
                  </a:ext>
                </a:extLst>
              </a:tr>
              <a:tr h="638747">
                <a:tc>
                  <a:txBody>
                    <a:bodyPr/>
                    <a:lstStyle/>
                    <a:p>
                      <a:pPr marL="0" algn="just" defTabSz="914400" rtl="0" eaLnBrk="1" latinLnBrk="0" hangingPunct="1">
                        <a:lnSpc>
                          <a:spcPct val="107000"/>
                        </a:lnSpc>
                        <a:spcAft>
                          <a:spcPts val="0"/>
                        </a:spcAft>
                      </a:pPr>
                      <a:r>
                        <a:rPr lang="en-GB" sz="1500" kern="1200" dirty="0">
                          <a:effectLst/>
                        </a:rPr>
                        <a:t>WGBD</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lvl="0" indent="-342900" algn="just" defTabSz="914400" rtl="0" eaLnBrk="1" latinLnBrk="0" hangingPunct="1">
                        <a:lnSpc>
                          <a:spcPct val="107000"/>
                        </a:lnSpc>
                        <a:spcAft>
                          <a:spcPts val="0"/>
                        </a:spcAft>
                        <a:buFont typeface="+mj-lt"/>
                        <a:buAutoNum type="arabicParenR" startAt="14"/>
                      </a:pPr>
                      <a:r>
                        <a:rPr lang="pt-BR" sz="1500" kern="1200" dirty="0">
                          <a:effectLst/>
                        </a:rPr>
                        <a:t>Application of Big Data in Budget Execution Audit</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14"/>
                      </a:pPr>
                      <a:r>
                        <a:rPr lang="pt-BR" sz="1500" kern="1200" dirty="0">
                          <a:effectLst/>
                        </a:rPr>
                        <a:t>Application of Big Data in Social Security and Health Services</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14"/>
                      </a:pPr>
                      <a:r>
                        <a:rPr lang="pt-BR" sz="1500" kern="1200" dirty="0">
                          <a:effectLst/>
                        </a:rPr>
                        <a:t>Artificial Intelligence in Audit Processes</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07000"/>
                        </a:lnSpc>
                        <a:spcAft>
                          <a:spcPts val="0"/>
                        </a:spcAft>
                      </a:pPr>
                      <a:r>
                        <a:rPr lang="pt-BR" sz="1500" kern="1200">
                          <a:effectLst/>
                        </a:rPr>
                        <a:t>On-going</a:t>
                      </a:r>
                      <a:endParaRPr lang="en-IN" sz="1500" kern="1200">
                        <a:effectLst/>
                      </a:endParaRPr>
                    </a:p>
                    <a:p>
                      <a:pPr marL="0" algn="just" defTabSz="914400" rtl="0" eaLnBrk="1" latinLnBrk="0" hangingPunct="1">
                        <a:lnSpc>
                          <a:spcPct val="107000"/>
                        </a:lnSpc>
                        <a:spcAft>
                          <a:spcPts val="0"/>
                        </a:spcAft>
                      </a:pPr>
                      <a:r>
                        <a:rPr lang="pt-BR" sz="1500" kern="1200">
                          <a:effectLst/>
                        </a:rPr>
                        <a:t> </a:t>
                      </a:r>
                      <a:endParaRPr lang="en-IN" sz="1500" kern="1200">
                        <a:effectLst/>
                      </a:endParaRPr>
                    </a:p>
                    <a:p>
                      <a:pPr marL="0" algn="just" defTabSz="914400" rtl="0" eaLnBrk="1" latinLnBrk="0" hangingPunct="1">
                        <a:lnSpc>
                          <a:spcPct val="107000"/>
                        </a:lnSpc>
                        <a:spcAft>
                          <a:spcPts val="0"/>
                        </a:spcAft>
                      </a:pPr>
                      <a:r>
                        <a:rPr lang="pt-BR" sz="1500" kern="1200">
                          <a:effectLst/>
                        </a:rPr>
                        <a:t> </a:t>
                      </a:r>
                      <a:endParaRPr lang="en-IN" sz="1500" b="0" kern="120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2186312"/>
                  </a:ext>
                </a:extLst>
              </a:tr>
              <a:tr h="850281">
                <a:tc>
                  <a:txBody>
                    <a:bodyPr/>
                    <a:lstStyle/>
                    <a:p>
                      <a:pPr marL="0" algn="just" defTabSz="914400" rtl="0" eaLnBrk="1" latinLnBrk="0" hangingPunct="1">
                        <a:lnSpc>
                          <a:spcPct val="107000"/>
                        </a:lnSpc>
                        <a:spcAft>
                          <a:spcPts val="0"/>
                        </a:spcAft>
                      </a:pPr>
                      <a:r>
                        <a:rPr lang="en-GB" sz="1500" kern="1200" dirty="0">
                          <a:effectLst/>
                        </a:rPr>
                        <a:t>WGITA</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lvl="0" indent="-342900" algn="just" defTabSz="914400" rtl="0" eaLnBrk="1" latinLnBrk="0" hangingPunct="1">
                        <a:lnSpc>
                          <a:spcPct val="107000"/>
                        </a:lnSpc>
                        <a:spcAft>
                          <a:spcPts val="0"/>
                        </a:spcAft>
                        <a:buFont typeface="+mj-lt"/>
                        <a:buAutoNum type="arabicParenR" startAt="17"/>
                      </a:pPr>
                      <a:r>
                        <a:rPr lang="pt-BR" sz="1500" kern="1200" dirty="0">
                          <a:effectLst/>
                        </a:rPr>
                        <a:t>Guidance on use &amp; review of Artificial Intelligence Solutions</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17"/>
                      </a:pPr>
                      <a:r>
                        <a:rPr lang="pt-BR" sz="1500" kern="1200" dirty="0">
                          <a:effectLst/>
                        </a:rPr>
                        <a:t>Supplement to updated WGITA IDI Handbook on IT Audit : Development of detailed Audit Matrixes which were previously delinked from updated Handbook</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07000"/>
                        </a:lnSpc>
                        <a:spcAft>
                          <a:spcPts val="0"/>
                        </a:spcAft>
                      </a:pPr>
                      <a:r>
                        <a:rPr lang="pt-BR" sz="1500" kern="1200" dirty="0">
                          <a:effectLst/>
                        </a:rPr>
                        <a:t>On-going</a:t>
                      </a:r>
                      <a:endParaRPr lang="en-IN" sz="1500" kern="1200" dirty="0">
                        <a:effectLst/>
                      </a:endParaRPr>
                    </a:p>
                    <a:p>
                      <a:pPr marL="0" algn="just" defTabSz="914400" rtl="0" eaLnBrk="1" latinLnBrk="0" hangingPunct="1">
                        <a:lnSpc>
                          <a:spcPct val="107000"/>
                        </a:lnSpc>
                        <a:spcAft>
                          <a:spcPts val="0"/>
                        </a:spcAft>
                      </a:pPr>
                      <a:r>
                        <a:rPr lang="pt-BR" sz="1500" kern="1200" dirty="0">
                          <a:effectLst/>
                        </a:rPr>
                        <a:t> </a:t>
                      </a:r>
                      <a:endParaRPr lang="en-IN" sz="1500" b="0" kern="12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9962107"/>
                  </a:ext>
                </a:extLst>
              </a:tr>
              <a:tr h="954284">
                <a:tc>
                  <a:txBody>
                    <a:bodyPr/>
                    <a:lstStyle/>
                    <a:p>
                      <a:pPr marL="0" algn="just" defTabSz="914400" rtl="0" eaLnBrk="1" latinLnBrk="0" hangingPunct="1">
                        <a:lnSpc>
                          <a:spcPct val="107000"/>
                        </a:lnSpc>
                        <a:spcAft>
                          <a:spcPts val="0"/>
                        </a:spcAft>
                      </a:pPr>
                      <a:r>
                        <a:rPr lang="en-GB" sz="1500" kern="1200">
                          <a:effectLst/>
                        </a:rPr>
                        <a:t>WGFACML</a:t>
                      </a:r>
                      <a:endParaRPr lang="en-IN" sz="1500" kern="1200">
                        <a:effectLst/>
                      </a:endParaRPr>
                    </a:p>
                    <a:p>
                      <a:pPr marL="0" algn="just" defTabSz="914400" rtl="0" eaLnBrk="1" latinLnBrk="0" hangingPunct="1">
                        <a:lnSpc>
                          <a:spcPct val="107000"/>
                        </a:lnSpc>
                        <a:spcAft>
                          <a:spcPts val="0"/>
                        </a:spcAft>
                      </a:pPr>
                      <a:r>
                        <a:rPr lang="en-GB" sz="1500" kern="1200">
                          <a:effectLst/>
                        </a:rPr>
                        <a:t> </a:t>
                      </a:r>
                      <a:endParaRPr lang="en-IN" sz="1500" b="0" kern="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lvl="0" indent="-342900" algn="just" defTabSz="914400" rtl="0" eaLnBrk="1" latinLnBrk="0" hangingPunct="1">
                        <a:lnSpc>
                          <a:spcPct val="107000"/>
                        </a:lnSpc>
                        <a:spcAft>
                          <a:spcPts val="0"/>
                        </a:spcAft>
                        <a:buFont typeface="+mj-lt"/>
                        <a:buAutoNum type="arabicParenR" startAt="19"/>
                      </a:pPr>
                      <a:r>
                        <a:rPr lang="pt-BR" sz="1500" kern="1200" dirty="0">
                          <a:effectLst/>
                        </a:rPr>
                        <a:t>Guideline on to the extent to which INTOSAI’s member SAIs comply with the implementation of their international commitments to the United Nations Convention against Corruption “UNCAC”, and the resolutions of Conferences of States Parties to the Convention</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19"/>
                      </a:pPr>
                      <a:r>
                        <a:rPr lang="pt-BR" sz="1500" kern="1200" dirty="0">
                          <a:effectLst/>
                        </a:rPr>
                        <a:t>Guideline on "Corruption detection including investigative/audit techniques, tools and resources, and evidence gathering”.</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19"/>
                      </a:pPr>
                      <a:r>
                        <a:rPr lang="pt-BR" sz="1500" kern="1200" dirty="0">
                          <a:effectLst/>
                        </a:rPr>
                        <a:t>Guideline on" Audit the national system of prevention and fight against corruption, and to publish results and recommendations that could be used not only at national level but also at INTOSAI level”</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07000"/>
                        </a:lnSpc>
                        <a:spcAft>
                          <a:spcPts val="0"/>
                        </a:spcAft>
                      </a:pPr>
                      <a:r>
                        <a:rPr lang="pt-BR" sz="1500" kern="1200" dirty="0">
                          <a:effectLst/>
                        </a:rPr>
                        <a:t>On-going</a:t>
                      </a:r>
                      <a:endParaRPr lang="en-IN" sz="1500" kern="1200" dirty="0">
                        <a:effectLst/>
                      </a:endParaRPr>
                    </a:p>
                    <a:p>
                      <a:pPr marL="0" algn="just" defTabSz="914400" rtl="0" eaLnBrk="1" latinLnBrk="0" hangingPunct="1">
                        <a:lnSpc>
                          <a:spcPct val="107000"/>
                        </a:lnSpc>
                        <a:spcAft>
                          <a:spcPts val="0"/>
                        </a:spcAft>
                      </a:pPr>
                      <a:r>
                        <a:rPr lang="pt-BR" sz="1500" kern="1200" dirty="0">
                          <a:effectLst/>
                        </a:rPr>
                        <a:t> </a:t>
                      </a:r>
                      <a:endParaRPr lang="en-IN" sz="1500" kern="1200" dirty="0">
                        <a:effectLst/>
                      </a:endParaRPr>
                    </a:p>
                    <a:p>
                      <a:pPr marL="0" algn="just" defTabSz="914400" rtl="0" eaLnBrk="1" latinLnBrk="0" hangingPunct="1">
                        <a:lnSpc>
                          <a:spcPct val="107000"/>
                        </a:lnSpc>
                        <a:spcAft>
                          <a:spcPts val="0"/>
                        </a:spcAft>
                      </a:pPr>
                      <a:r>
                        <a:rPr lang="pt-BR" sz="1500" kern="1200" dirty="0">
                          <a:effectLst/>
                        </a:rPr>
                        <a:t> </a:t>
                      </a:r>
                      <a:endParaRPr lang="en-IN" sz="1500" b="0" kern="12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609588"/>
                  </a:ext>
                </a:extLst>
              </a:tr>
              <a:tr h="589489">
                <a:tc>
                  <a:txBody>
                    <a:bodyPr/>
                    <a:lstStyle/>
                    <a:p>
                      <a:pPr marL="0" algn="just" defTabSz="914400" rtl="0" eaLnBrk="1" latinLnBrk="0" hangingPunct="1">
                        <a:lnSpc>
                          <a:spcPct val="107000"/>
                        </a:lnSpc>
                        <a:spcAft>
                          <a:spcPts val="0"/>
                        </a:spcAft>
                      </a:pPr>
                      <a:r>
                        <a:rPr lang="en-GB" sz="1500" kern="1200">
                          <a:effectLst/>
                        </a:rPr>
                        <a:t>WGPPA</a:t>
                      </a:r>
                      <a:endParaRPr lang="en-IN" sz="1500" kern="1200">
                        <a:effectLst/>
                      </a:endParaRPr>
                    </a:p>
                    <a:p>
                      <a:pPr marL="0" algn="just" defTabSz="914400" rtl="0" eaLnBrk="1" latinLnBrk="0" hangingPunct="1">
                        <a:lnSpc>
                          <a:spcPct val="107000"/>
                        </a:lnSpc>
                        <a:spcAft>
                          <a:spcPts val="0"/>
                        </a:spcAft>
                      </a:pPr>
                      <a:r>
                        <a:rPr lang="en-GB" sz="1500" kern="1200">
                          <a:effectLst/>
                        </a:rPr>
                        <a:t> </a:t>
                      </a:r>
                      <a:endParaRPr lang="en-IN" sz="1500" kern="1200">
                        <a:effectLst/>
                      </a:endParaRPr>
                    </a:p>
                    <a:p>
                      <a:pPr marL="0" algn="just" defTabSz="914400" rtl="0" eaLnBrk="1" latinLnBrk="0" hangingPunct="1">
                        <a:lnSpc>
                          <a:spcPct val="107000"/>
                        </a:lnSpc>
                        <a:spcAft>
                          <a:spcPts val="0"/>
                        </a:spcAft>
                      </a:pPr>
                      <a:r>
                        <a:rPr lang="en-GB" sz="1500" kern="1200">
                          <a:effectLst/>
                        </a:rPr>
                        <a:t> </a:t>
                      </a:r>
                      <a:endParaRPr lang="en-IN" sz="1500" b="0" kern="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lvl="0" indent="-342900" algn="just" defTabSz="914400" rtl="0" eaLnBrk="1" latinLnBrk="0" hangingPunct="1">
                        <a:lnSpc>
                          <a:spcPct val="107000"/>
                        </a:lnSpc>
                        <a:spcAft>
                          <a:spcPts val="0"/>
                        </a:spcAft>
                        <a:buFont typeface="+mj-lt"/>
                        <a:buAutoNum type="arabicParenR" startAt="22"/>
                      </a:pPr>
                      <a:r>
                        <a:rPr lang="pt-BR" sz="1500" kern="1200" dirty="0">
                          <a:effectLst/>
                        </a:rPr>
                        <a:t>Collection of Cases and Best Practices of Public Pro-curement Audit.</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22"/>
                      </a:pPr>
                      <a:r>
                        <a:rPr lang="pt-BR" sz="1500" kern="1200" dirty="0">
                          <a:effectLst/>
                        </a:rPr>
                        <a:t>Conducting webinars on the external evaluation of procurement systems </a:t>
                      </a:r>
                      <a:endParaRPr lang="en-IN" sz="1500" kern="1200" dirty="0">
                        <a:effectLst/>
                      </a:endParaRPr>
                    </a:p>
                    <a:p>
                      <a:pPr marL="0" lvl="0" indent="-342900" algn="just" defTabSz="914400" rtl="0" eaLnBrk="1" latinLnBrk="0" hangingPunct="1">
                        <a:lnSpc>
                          <a:spcPct val="107000"/>
                        </a:lnSpc>
                        <a:spcAft>
                          <a:spcPts val="0"/>
                        </a:spcAft>
                        <a:buFont typeface="+mj-lt"/>
                        <a:buAutoNum type="arabicParenR" startAt="22"/>
                      </a:pPr>
                      <a:r>
                        <a:rPr lang="pt-BR" sz="1500" kern="1200" dirty="0">
                          <a:effectLst/>
                        </a:rPr>
                        <a:t>Publishing Public Procurement education course</a:t>
                      </a:r>
                      <a:endParaRPr lang="en-IN" sz="1500" b="0" kern="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07000"/>
                        </a:lnSpc>
                        <a:spcAft>
                          <a:spcPts val="0"/>
                        </a:spcAft>
                      </a:pPr>
                      <a:r>
                        <a:rPr lang="pt-BR" sz="1500" kern="1200" dirty="0">
                          <a:effectLst/>
                        </a:rPr>
                        <a:t>On-going</a:t>
                      </a:r>
                      <a:endParaRPr lang="en-IN" sz="1500" kern="1200" dirty="0">
                        <a:effectLst/>
                      </a:endParaRPr>
                    </a:p>
                    <a:p>
                      <a:pPr marL="0" algn="just" defTabSz="914400" rtl="0" eaLnBrk="1" latinLnBrk="0" hangingPunct="1">
                        <a:lnSpc>
                          <a:spcPct val="107000"/>
                        </a:lnSpc>
                        <a:spcAft>
                          <a:spcPts val="0"/>
                        </a:spcAft>
                      </a:pPr>
                      <a:r>
                        <a:rPr lang="pt-BR" sz="1500" kern="1200" dirty="0">
                          <a:effectLst/>
                        </a:rPr>
                        <a:t> </a:t>
                      </a:r>
                      <a:endParaRPr lang="en-IN" sz="1500" kern="1200" dirty="0">
                        <a:effectLst/>
                      </a:endParaRPr>
                    </a:p>
                    <a:p>
                      <a:pPr marL="0" algn="just" defTabSz="914400" rtl="0" eaLnBrk="1" latinLnBrk="0" hangingPunct="1">
                        <a:lnSpc>
                          <a:spcPct val="107000"/>
                        </a:lnSpc>
                        <a:spcAft>
                          <a:spcPts val="0"/>
                        </a:spcAft>
                      </a:pPr>
                      <a:r>
                        <a:rPr lang="pt-BR" sz="1500" kern="1200" dirty="0">
                          <a:effectLst/>
                        </a:rPr>
                        <a:t> </a:t>
                      </a:r>
                      <a:endParaRPr lang="en-IN" sz="1500" b="0" kern="12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0630783"/>
                  </a:ext>
                </a:extLst>
              </a:tr>
            </a:tbl>
          </a:graphicData>
        </a:graphic>
      </p:graphicFrame>
      <p:sp>
        <p:nvSpPr>
          <p:cNvPr id="4" name="Rectangle 3"/>
          <p:cNvSpPr/>
          <p:nvPr/>
        </p:nvSpPr>
        <p:spPr>
          <a:xfrm>
            <a:off x="2854620" y="556678"/>
            <a:ext cx="7713009" cy="523220"/>
          </a:xfrm>
          <a:prstGeom prst="rect">
            <a:avLst/>
          </a:prstGeom>
        </p:spPr>
        <p:txBody>
          <a:bodyPr wrap="none">
            <a:spAutoFit/>
          </a:bodyPr>
          <a:lstStyle/>
          <a:p>
            <a:r>
              <a:rPr lang="en-IN" sz="2800" b="1" spc="-110" dirty="0" err="1">
                <a:solidFill>
                  <a:schemeClr val="tx2">
                    <a:lumMod val="75000"/>
                  </a:schemeClr>
                </a:solidFill>
                <a:latin typeface="Tahoma"/>
                <a:cs typeface="Tahoma"/>
              </a:rPr>
              <a:t>Workplan</a:t>
            </a:r>
            <a:r>
              <a:rPr lang="en-IN" sz="2400" b="1" dirty="0">
                <a:latin typeface="Times New Roman" panose="02020603050405020304" pitchFamily="18" charset="0"/>
                <a:cs typeface="Times New Roman" panose="02020603050405020304" pitchFamily="18" charset="0"/>
              </a:rPr>
              <a:t> </a:t>
            </a:r>
            <a:r>
              <a:rPr lang="en-IN" sz="2800" b="1" spc="-110" dirty="0">
                <a:solidFill>
                  <a:schemeClr val="tx2">
                    <a:lumMod val="75000"/>
                  </a:schemeClr>
                </a:solidFill>
                <a:latin typeface="Tahoma"/>
                <a:cs typeface="Tahoma"/>
              </a:rPr>
              <a:t>2023 – 25 ongoing projects contd..</a:t>
            </a:r>
          </a:p>
        </p:txBody>
      </p:sp>
      <p:sp>
        <p:nvSpPr>
          <p:cNvPr id="5" name="Left Arrow 4">
            <a:hlinkClick r:id="rId2" action="ppaction://hlinksldjump"/>
          </p:cNvPr>
          <p:cNvSpPr/>
          <p:nvPr/>
        </p:nvSpPr>
        <p:spPr>
          <a:xfrm>
            <a:off x="11138081" y="6451134"/>
            <a:ext cx="494951" cy="2516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85443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7040938" y="2528810"/>
            <a:ext cx="582727" cy="541208"/>
          </a:xfrm>
          <a:custGeom>
            <a:avLst/>
            <a:gdLst/>
            <a:ahLst/>
            <a:cxnLst/>
            <a:rect l="l" t="t" r="r" b="b"/>
            <a:pathLst>
              <a:path w="874091" h="811812">
                <a:moveTo>
                  <a:pt x="0" y="0"/>
                </a:moveTo>
                <a:lnTo>
                  <a:pt x="874090" y="0"/>
                </a:lnTo>
                <a:lnTo>
                  <a:pt x="874090" y="811812"/>
                </a:lnTo>
                <a:lnTo>
                  <a:pt x="0" y="811812"/>
                </a:lnTo>
                <a:lnTo>
                  <a:pt x="0" y="0"/>
                </a:lnTo>
                <a:close/>
              </a:path>
            </a:pathLst>
          </a:custGeom>
          <a:blipFill>
            <a:blip r:embed="rId2"/>
            <a:stretch>
              <a:fillRect/>
            </a:stretch>
          </a:blipFill>
        </p:spPr>
        <p:txBody>
          <a:bodyPr/>
          <a:lstStyle/>
          <a:p>
            <a:endParaRPr lang="en-IO" sz="1200"/>
          </a:p>
        </p:txBody>
      </p:sp>
      <p:graphicFrame>
        <p:nvGraphicFramePr>
          <p:cNvPr id="17" name="Table 17"/>
          <p:cNvGraphicFramePr>
            <a:graphicFrameLocks noGrp="1"/>
          </p:cNvGraphicFramePr>
          <p:nvPr/>
        </p:nvGraphicFramePr>
        <p:xfrm>
          <a:off x="4354170" y="1133179"/>
          <a:ext cx="7333005" cy="4927600"/>
        </p:xfrm>
        <a:graphic>
          <a:graphicData uri="http://schemas.openxmlformats.org/drawingml/2006/table">
            <a:tbl>
              <a:tblPr/>
              <a:tblGrid>
                <a:gridCol w="2444335">
                  <a:extLst>
                    <a:ext uri="{9D8B030D-6E8A-4147-A177-3AD203B41FA5}">
                      <a16:colId xmlns:a16="http://schemas.microsoft.com/office/drawing/2014/main" val="20000"/>
                    </a:ext>
                  </a:extLst>
                </a:gridCol>
                <a:gridCol w="2444335">
                  <a:extLst>
                    <a:ext uri="{9D8B030D-6E8A-4147-A177-3AD203B41FA5}">
                      <a16:colId xmlns:a16="http://schemas.microsoft.com/office/drawing/2014/main" val="20001"/>
                    </a:ext>
                  </a:extLst>
                </a:gridCol>
                <a:gridCol w="2444335">
                  <a:extLst>
                    <a:ext uri="{9D8B030D-6E8A-4147-A177-3AD203B41FA5}">
                      <a16:colId xmlns:a16="http://schemas.microsoft.com/office/drawing/2014/main" val="20002"/>
                    </a:ext>
                  </a:extLst>
                </a:gridCol>
              </a:tblGrid>
              <a:tr h="1313923">
                <a:tc>
                  <a:txBody>
                    <a:bodyPr/>
                    <a:lstStyle/>
                    <a:p>
                      <a:pPr marL="0" lvl="0" indent="0" algn="ctr">
                        <a:lnSpc>
                          <a:spcPts val="4759"/>
                        </a:lnSpc>
                        <a:spcBef>
                          <a:spcPct val="0"/>
                        </a:spcBef>
                        <a:defRPr/>
                      </a:pPr>
                      <a:r>
                        <a:rPr lang="en-US" sz="2300" u="none" strike="noStrike">
                          <a:solidFill>
                            <a:srgbClr val="000000"/>
                          </a:solidFill>
                          <a:latin typeface="Barlow"/>
                        </a:rPr>
                        <a:t>SAI India (Project Lead)</a:t>
                      </a:r>
                      <a:endParaRPr lang="en-US" sz="70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0" lvl="0" indent="0" algn="ctr">
                        <a:lnSpc>
                          <a:spcPts val="4759"/>
                        </a:lnSpc>
                        <a:spcBef>
                          <a:spcPct val="0"/>
                        </a:spcBef>
                        <a:defRPr/>
                      </a:pPr>
                      <a:r>
                        <a:rPr lang="en-US" sz="2300" u="none" strike="noStrike" dirty="0">
                          <a:solidFill>
                            <a:srgbClr val="000000"/>
                          </a:solidFill>
                          <a:latin typeface="Barlow"/>
                        </a:rPr>
                        <a:t>SAI Afghanistan</a:t>
                      </a:r>
                      <a:endParaRPr lang="en-US" sz="700" dirty="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0" lvl="0" indent="0" algn="ctr">
                        <a:lnSpc>
                          <a:spcPts val="4759"/>
                        </a:lnSpc>
                        <a:spcBef>
                          <a:spcPct val="0"/>
                        </a:spcBef>
                        <a:defRPr/>
                      </a:pPr>
                      <a:r>
                        <a:rPr lang="en-US" sz="2300" u="none" strike="noStrike" dirty="0">
                          <a:solidFill>
                            <a:srgbClr val="000000"/>
                          </a:solidFill>
                          <a:latin typeface="Barlow"/>
                        </a:rPr>
                        <a:t>SAI Costa Rica</a:t>
                      </a:r>
                      <a:endParaRPr lang="en-US" sz="700" dirty="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6343">
                <a:tc>
                  <a:txBody>
                    <a:bodyPr/>
                    <a:lstStyle/>
                    <a:p>
                      <a:pPr marL="0" lvl="0" indent="0" algn="ctr">
                        <a:lnSpc>
                          <a:spcPts val="4759"/>
                        </a:lnSpc>
                        <a:spcBef>
                          <a:spcPct val="0"/>
                        </a:spcBef>
                        <a:defRPr/>
                      </a:pPr>
                      <a:r>
                        <a:rPr lang="en-US" sz="2300" u="none" strike="noStrike">
                          <a:solidFill>
                            <a:srgbClr val="000000"/>
                          </a:solidFill>
                          <a:latin typeface="Barlow"/>
                        </a:rPr>
                        <a:t>SAI Bangladesh</a:t>
                      </a:r>
                      <a:endParaRPr lang="en-US" sz="70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0" lvl="0" indent="0" algn="ctr">
                        <a:lnSpc>
                          <a:spcPts val="4759"/>
                        </a:lnSpc>
                        <a:spcBef>
                          <a:spcPct val="0"/>
                        </a:spcBef>
                        <a:defRPr/>
                      </a:pPr>
                      <a:r>
                        <a:rPr lang="en-US" sz="2300" u="none" strike="noStrike">
                          <a:solidFill>
                            <a:srgbClr val="000000"/>
                          </a:solidFill>
                          <a:latin typeface="Barlow"/>
                        </a:rPr>
                        <a:t>SAI Uganda</a:t>
                      </a:r>
                      <a:endParaRPr lang="en-US" sz="70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0" lvl="0" indent="0" algn="ctr">
                        <a:lnSpc>
                          <a:spcPts val="4759"/>
                        </a:lnSpc>
                        <a:spcBef>
                          <a:spcPct val="0"/>
                        </a:spcBef>
                        <a:defRPr/>
                      </a:pPr>
                      <a:r>
                        <a:rPr lang="en-US" sz="2300" u="none" strike="noStrike">
                          <a:solidFill>
                            <a:srgbClr val="000000"/>
                          </a:solidFill>
                          <a:latin typeface="Barlow"/>
                        </a:rPr>
                        <a:t>SAI UAE</a:t>
                      </a:r>
                      <a:endParaRPr lang="en-US" sz="70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56343">
                <a:tc>
                  <a:txBody>
                    <a:bodyPr/>
                    <a:lstStyle/>
                    <a:p>
                      <a:pPr marL="0" lvl="0" indent="0" algn="ctr">
                        <a:lnSpc>
                          <a:spcPts val="4759"/>
                        </a:lnSpc>
                        <a:spcBef>
                          <a:spcPct val="0"/>
                        </a:spcBef>
                        <a:defRPr/>
                      </a:pPr>
                      <a:r>
                        <a:rPr lang="en-US" sz="2300" u="none" strike="noStrike">
                          <a:solidFill>
                            <a:srgbClr val="000000"/>
                          </a:solidFill>
                          <a:latin typeface="Barlow"/>
                        </a:rPr>
                        <a:t>SAI Turkey</a:t>
                      </a:r>
                      <a:endParaRPr lang="en-US" sz="70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0" lvl="0" indent="0" algn="ctr">
                        <a:lnSpc>
                          <a:spcPts val="4759"/>
                        </a:lnSpc>
                        <a:spcBef>
                          <a:spcPct val="0"/>
                        </a:spcBef>
                        <a:defRPr/>
                      </a:pPr>
                      <a:r>
                        <a:rPr lang="en-US" sz="2300" u="none" strike="noStrike">
                          <a:solidFill>
                            <a:srgbClr val="000000"/>
                          </a:solidFill>
                          <a:latin typeface="Barlow"/>
                        </a:rPr>
                        <a:t>SAI Suriname</a:t>
                      </a:r>
                      <a:endParaRPr lang="en-US" sz="70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0" lvl="0" indent="0" algn="ctr">
                        <a:lnSpc>
                          <a:spcPts val="4759"/>
                        </a:lnSpc>
                        <a:spcBef>
                          <a:spcPct val="0"/>
                        </a:spcBef>
                        <a:defRPr/>
                      </a:pPr>
                      <a:r>
                        <a:rPr lang="en-US" sz="2300" u="none" strike="noStrike">
                          <a:solidFill>
                            <a:srgbClr val="000000"/>
                          </a:solidFill>
                          <a:latin typeface="Barlow"/>
                        </a:rPr>
                        <a:t>SAI Mexico</a:t>
                      </a:r>
                      <a:endParaRPr lang="en-US" sz="70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56343">
                <a:tc>
                  <a:txBody>
                    <a:bodyPr/>
                    <a:lstStyle/>
                    <a:p>
                      <a:pPr marL="0" lvl="0" indent="0" algn="ctr">
                        <a:lnSpc>
                          <a:spcPts val="4759"/>
                        </a:lnSpc>
                        <a:spcBef>
                          <a:spcPct val="0"/>
                        </a:spcBef>
                        <a:defRPr/>
                      </a:pPr>
                      <a:r>
                        <a:rPr lang="en-US" sz="2300" u="none" strike="noStrike">
                          <a:solidFill>
                            <a:srgbClr val="000000"/>
                          </a:solidFill>
                          <a:latin typeface="Barlow"/>
                        </a:rPr>
                        <a:t>SAI Kuwait</a:t>
                      </a:r>
                      <a:endParaRPr lang="en-US" sz="70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0" lvl="0" indent="0" algn="ctr">
                        <a:lnSpc>
                          <a:spcPts val="4759"/>
                        </a:lnSpc>
                        <a:spcBef>
                          <a:spcPct val="0"/>
                        </a:spcBef>
                        <a:defRPr/>
                      </a:pPr>
                      <a:r>
                        <a:rPr lang="en-US" sz="2300" u="none" strike="noStrike">
                          <a:solidFill>
                            <a:srgbClr val="000000"/>
                          </a:solidFill>
                          <a:latin typeface="Barlow"/>
                        </a:rPr>
                        <a:t>SAI Indonesia</a:t>
                      </a:r>
                      <a:endParaRPr lang="en-US" sz="70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0" lvl="0" indent="0" algn="ctr">
                        <a:lnSpc>
                          <a:spcPts val="4759"/>
                        </a:lnSpc>
                        <a:spcBef>
                          <a:spcPct val="0"/>
                        </a:spcBef>
                        <a:defRPr/>
                      </a:pPr>
                      <a:endParaRPr lang="en-US" sz="70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6343">
                <a:tc>
                  <a:txBody>
                    <a:bodyPr/>
                    <a:lstStyle/>
                    <a:p>
                      <a:pPr marL="0" lvl="0" indent="0" algn="ctr">
                        <a:lnSpc>
                          <a:spcPts val="4759"/>
                        </a:lnSpc>
                        <a:spcBef>
                          <a:spcPct val="0"/>
                        </a:spcBef>
                        <a:defRPr/>
                      </a:pPr>
                      <a:r>
                        <a:rPr lang="en-US" sz="2300" u="none" strike="noStrike">
                          <a:solidFill>
                            <a:srgbClr val="000000"/>
                          </a:solidFill>
                          <a:latin typeface="Barlow"/>
                        </a:rPr>
                        <a:t>SAI Hungary</a:t>
                      </a:r>
                      <a:endParaRPr lang="en-US" sz="70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0" lvl="0" indent="0" algn="ctr">
                        <a:lnSpc>
                          <a:spcPts val="4759"/>
                        </a:lnSpc>
                        <a:spcBef>
                          <a:spcPct val="0"/>
                        </a:spcBef>
                        <a:defRPr/>
                      </a:pPr>
                      <a:r>
                        <a:rPr lang="en-US" sz="2300" u="none" strike="noStrike">
                          <a:solidFill>
                            <a:srgbClr val="000000"/>
                          </a:solidFill>
                          <a:latin typeface="Barlow"/>
                        </a:rPr>
                        <a:t>SAI Italy</a:t>
                      </a:r>
                      <a:endParaRPr lang="en-US" sz="70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0" lvl="0" indent="0" algn="ctr">
                        <a:lnSpc>
                          <a:spcPts val="4759"/>
                        </a:lnSpc>
                        <a:spcBef>
                          <a:spcPct val="0"/>
                        </a:spcBef>
                        <a:defRPr/>
                      </a:pPr>
                      <a:endParaRPr lang="en-US" sz="700" dirty="0"/>
                    </a:p>
                  </a:txBody>
                  <a:tcPr marL="127000" marR="127000" marT="127000" marB="1270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9" name="Group 19"/>
          <p:cNvGrpSpPr/>
          <p:nvPr/>
        </p:nvGrpSpPr>
        <p:grpSpPr>
          <a:xfrm>
            <a:off x="685800" y="1975071"/>
            <a:ext cx="3240237" cy="577082"/>
            <a:chOff x="0" y="870150"/>
            <a:chExt cx="6480474" cy="1154163"/>
          </a:xfrm>
        </p:grpSpPr>
        <p:sp>
          <p:nvSpPr>
            <p:cNvPr id="20" name="Freeform 20"/>
            <p:cNvSpPr/>
            <p:nvPr/>
          </p:nvSpPr>
          <p:spPr>
            <a:xfrm>
              <a:off x="0" y="870150"/>
              <a:ext cx="6480474" cy="1154163"/>
            </a:xfrm>
            <a:custGeom>
              <a:avLst/>
              <a:gdLst/>
              <a:ahLst/>
              <a:cxnLst/>
              <a:rect l="l" t="t" r="r" b="b"/>
              <a:pathLst>
                <a:path w="6480474" h="2898539">
                  <a:moveTo>
                    <a:pt x="0" y="0"/>
                  </a:moveTo>
                  <a:lnTo>
                    <a:pt x="6480474" y="0"/>
                  </a:lnTo>
                  <a:lnTo>
                    <a:pt x="6480474" y="2898539"/>
                  </a:lnTo>
                  <a:lnTo>
                    <a:pt x="0" y="2898539"/>
                  </a:lnTo>
                  <a:lnTo>
                    <a:pt x="0" y="0"/>
                  </a:lnTo>
                  <a:close/>
                </a:path>
              </a:pathLst>
            </a:custGeom>
          </p:spPr>
          <p:style>
            <a:lnRef idx="2">
              <a:schemeClr val="dk1"/>
            </a:lnRef>
            <a:fillRef idx="1">
              <a:schemeClr val="lt1"/>
            </a:fillRef>
            <a:effectRef idx="0">
              <a:schemeClr val="dk1"/>
            </a:effectRef>
            <a:fontRef idx="minor">
              <a:schemeClr val="dk1"/>
            </a:fontRef>
          </p:style>
          <p:txBody>
            <a:bodyPr/>
            <a:lstStyle/>
            <a:p>
              <a:endParaRPr lang="en-IO" sz="1200"/>
            </a:p>
          </p:txBody>
        </p:sp>
        <p:sp>
          <p:nvSpPr>
            <p:cNvPr id="21" name="TextBox 21"/>
            <p:cNvSpPr txBox="1"/>
            <p:nvPr/>
          </p:nvSpPr>
          <p:spPr>
            <a:xfrm>
              <a:off x="0" y="870150"/>
              <a:ext cx="6480474" cy="1154162"/>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480"/>
                </a:lnSpc>
              </a:pPr>
              <a:r>
                <a:rPr lang="en-US" sz="3200" dirty="0">
                  <a:solidFill>
                    <a:srgbClr val="0D0D0D"/>
                  </a:solidFill>
                  <a:latin typeface="Playfair Display"/>
                </a:rPr>
                <a:t>PROJECT TEAM</a:t>
              </a:r>
            </a:p>
          </p:txBody>
        </p:sp>
      </p:grpSp>
    </p:spTree>
    <p:extLst>
      <p:ext uri="{BB962C8B-B14F-4D97-AF65-F5344CB8AC3E}">
        <p14:creationId xmlns:p14="http://schemas.microsoft.com/office/powerpoint/2010/main" val="311527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p:nvPr/>
        </p:nvGrpSpPr>
        <p:grpSpPr>
          <a:xfrm>
            <a:off x="647745" y="452768"/>
            <a:ext cx="10203803" cy="6195581"/>
            <a:chOff x="-76110" y="-85725"/>
            <a:chExt cx="20407603" cy="12391160"/>
          </a:xfrm>
        </p:grpSpPr>
        <p:sp>
          <p:nvSpPr>
            <p:cNvPr id="15" name="Freeform 15"/>
            <p:cNvSpPr/>
            <p:nvPr/>
          </p:nvSpPr>
          <p:spPr>
            <a:xfrm>
              <a:off x="17227833" y="1770790"/>
              <a:ext cx="2825839" cy="2235945"/>
            </a:xfrm>
            <a:custGeom>
              <a:avLst/>
              <a:gdLst/>
              <a:ahLst/>
              <a:cxnLst/>
              <a:rect l="l" t="t" r="r" b="b"/>
              <a:pathLst>
                <a:path w="2825839" h="2235945">
                  <a:moveTo>
                    <a:pt x="0" y="0"/>
                  </a:moveTo>
                  <a:lnTo>
                    <a:pt x="2825839" y="0"/>
                  </a:lnTo>
                  <a:lnTo>
                    <a:pt x="2825839" y="2235945"/>
                  </a:lnTo>
                  <a:lnTo>
                    <a:pt x="0" y="2235945"/>
                  </a:lnTo>
                  <a:lnTo>
                    <a:pt x="0" y="0"/>
                  </a:lnTo>
                  <a:close/>
                </a:path>
              </a:pathLst>
            </a:custGeom>
            <a:blipFill>
              <a:blip r:embed="rId2">
                <a:alphaModFix amt="19999"/>
              </a:blip>
              <a:stretch>
                <a:fillRect/>
              </a:stretch>
            </a:blipFill>
          </p:spPr>
          <p:txBody>
            <a:bodyPr/>
            <a:lstStyle/>
            <a:p>
              <a:endParaRPr lang="en-IO" sz="1200"/>
            </a:p>
          </p:txBody>
        </p:sp>
        <p:sp>
          <p:nvSpPr>
            <p:cNvPr id="16" name="Freeform 16"/>
            <p:cNvSpPr/>
            <p:nvPr/>
          </p:nvSpPr>
          <p:spPr>
            <a:xfrm>
              <a:off x="16559612" y="5921099"/>
              <a:ext cx="2825839" cy="2235945"/>
            </a:xfrm>
            <a:custGeom>
              <a:avLst/>
              <a:gdLst/>
              <a:ahLst/>
              <a:cxnLst/>
              <a:rect l="l" t="t" r="r" b="b"/>
              <a:pathLst>
                <a:path w="2825839" h="2235945">
                  <a:moveTo>
                    <a:pt x="0" y="0"/>
                  </a:moveTo>
                  <a:lnTo>
                    <a:pt x="2825839" y="0"/>
                  </a:lnTo>
                  <a:lnTo>
                    <a:pt x="2825839" y="2235945"/>
                  </a:lnTo>
                  <a:lnTo>
                    <a:pt x="0" y="2235945"/>
                  </a:lnTo>
                  <a:lnTo>
                    <a:pt x="0" y="0"/>
                  </a:lnTo>
                  <a:close/>
                </a:path>
              </a:pathLst>
            </a:custGeom>
            <a:blipFill>
              <a:blip r:embed="rId2">
                <a:alphaModFix amt="19999"/>
              </a:blip>
              <a:stretch>
                <a:fillRect/>
              </a:stretch>
            </a:blipFill>
          </p:spPr>
          <p:txBody>
            <a:bodyPr/>
            <a:lstStyle/>
            <a:p>
              <a:endParaRPr lang="en-IO" sz="1200"/>
            </a:p>
          </p:txBody>
        </p:sp>
        <p:sp>
          <p:nvSpPr>
            <p:cNvPr id="17" name="Freeform 17"/>
            <p:cNvSpPr/>
            <p:nvPr/>
          </p:nvSpPr>
          <p:spPr>
            <a:xfrm>
              <a:off x="15146692" y="10069490"/>
              <a:ext cx="2825839" cy="2235945"/>
            </a:xfrm>
            <a:custGeom>
              <a:avLst/>
              <a:gdLst/>
              <a:ahLst/>
              <a:cxnLst/>
              <a:rect l="l" t="t" r="r" b="b"/>
              <a:pathLst>
                <a:path w="2825839" h="2235945">
                  <a:moveTo>
                    <a:pt x="0" y="0"/>
                  </a:moveTo>
                  <a:lnTo>
                    <a:pt x="2825839" y="0"/>
                  </a:lnTo>
                  <a:lnTo>
                    <a:pt x="2825839" y="2235945"/>
                  </a:lnTo>
                  <a:lnTo>
                    <a:pt x="0" y="2235945"/>
                  </a:lnTo>
                  <a:lnTo>
                    <a:pt x="0" y="0"/>
                  </a:lnTo>
                  <a:close/>
                </a:path>
              </a:pathLst>
            </a:custGeom>
            <a:blipFill>
              <a:blip r:embed="rId2">
                <a:alphaModFix amt="19999"/>
              </a:blip>
              <a:stretch>
                <a:fillRect/>
              </a:stretch>
            </a:blipFill>
          </p:spPr>
          <p:txBody>
            <a:bodyPr/>
            <a:lstStyle/>
            <a:p>
              <a:endParaRPr lang="en-IO" sz="1200"/>
            </a:p>
          </p:txBody>
        </p:sp>
        <p:sp>
          <p:nvSpPr>
            <p:cNvPr id="18" name="AutoShape 18"/>
            <p:cNvSpPr/>
            <p:nvPr/>
          </p:nvSpPr>
          <p:spPr>
            <a:xfrm>
              <a:off x="18404743" y="6345665"/>
              <a:ext cx="765144" cy="0"/>
            </a:xfrm>
            <a:prstGeom prst="line">
              <a:avLst/>
            </a:prstGeom>
            <a:ln w="43138" cap="flat">
              <a:solidFill>
                <a:srgbClr val="3C5679"/>
              </a:solidFill>
              <a:prstDash val="sysDash"/>
              <a:headEnd type="none" w="sm" len="sm"/>
              <a:tailEnd type="none" w="sm" len="sm"/>
            </a:ln>
          </p:spPr>
          <p:txBody>
            <a:bodyPr/>
            <a:lstStyle/>
            <a:p>
              <a:endParaRPr lang="en-IO" sz="1200"/>
            </a:p>
          </p:txBody>
        </p:sp>
        <p:grpSp>
          <p:nvGrpSpPr>
            <p:cNvPr id="19" name="Group 19"/>
            <p:cNvGrpSpPr/>
            <p:nvPr/>
          </p:nvGrpSpPr>
          <p:grpSpPr>
            <a:xfrm>
              <a:off x="17001702" y="1424213"/>
              <a:ext cx="2376977" cy="1495914"/>
              <a:chOff x="0" y="0"/>
              <a:chExt cx="3672768" cy="2311400"/>
            </a:xfrm>
          </p:grpSpPr>
          <p:sp>
            <p:nvSpPr>
              <p:cNvPr id="20" name="Freeform 20"/>
              <p:cNvSpPr/>
              <p:nvPr/>
            </p:nvSpPr>
            <p:spPr>
              <a:xfrm>
                <a:off x="0" y="0"/>
                <a:ext cx="3672768" cy="2311400"/>
              </a:xfrm>
              <a:custGeom>
                <a:avLst/>
                <a:gdLst/>
                <a:ahLst/>
                <a:cxnLst/>
                <a:rect l="l" t="t" r="r" b="b"/>
                <a:pathLst>
                  <a:path w="3672768" h="2311400">
                    <a:moveTo>
                      <a:pt x="3367968" y="0"/>
                    </a:moveTo>
                    <a:lnTo>
                      <a:pt x="304800" y="0"/>
                    </a:lnTo>
                    <a:cubicBezTo>
                      <a:pt x="135890" y="0"/>
                      <a:pt x="0" y="135890"/>
                      <a:pt x="0" y="304800"/>
                    </a:cubicBezTo>
                    <a:lnTo>
                      <a:pt x="0" y="2006600"/>
                    </a:lnTo>
                    <a:cubicBezTo>
                      <a:pt x="0" y="2175510"/>
                      <a:pt x="135890" y="2311400"/>
                      <a:pt x="304800" y="2311400"/>
                    </a:cubicBezTo>
                    <a:lnTo>
                      <a:pt x="3367968" y="2311400"/>
                    </a:lnTo>
                    <a:cubicBezTo>
                      <a:pt x="3536878" y="2311400"/>
                      <a:pt x="3672768" y="2175510"/>
                      <a:pt x="3672768" y="2006600"/>
                    </a:cubicBezTo>
                    <a:lnTo>
                      <a:pt x="3672768" y="304800"/>
                    </a:lnTo>
                    <a:cubicBezTo>
                      <a:pt x="3672768" y="135890"/>
                      <a:pt x="3536878" y="0"/>
                      <a:pt x="3367968" y="0"/>
                    </a:cubicBezTo>
                    <a:close/>
                  </a:path>
                </a:pathLst>
              </a:custGeom>
              <a:solidFill>
                <a:srgbClr val="33A685"/>
              </a:solidFill>
            </p:spPr>
            <p:txBody>
              <a:bodyPr/>
              <a:lstStyle/>
              <a:p>
                <a:endParaRPr lang="en-IO" sz="1200"/>
              </a:p>
            </p:txBody>
          </p:sp>
        </p:grpSp>
        <p:grpSp>
          <p:nvGrpSpPr>
            <p:cNvPr id="21" name="Group 21"/>
            <p:cNvGrpSpPr/>
            <p:nvPr/>
          </p:nvGrpSpPr>
          <p:grpSpPr>
            <a:xfrm>
              <a:off x="16044964" y="5698220"/>
              <a:ext cx="2376977" cy="1495914"/>
              <a:chOff x="0" y="0"/>
              <a:chExt cx="3672768" cy="2311400"/>
            </a:xfrm>
          </p:grpSpPr>
          <p:sp>
            <p:nvSpPr>
              <p:cNvPr id="22" name="Freeform 22"/>
              <p:cNvSpPr/>
              <p:nvPr/>
            </p:nvSpPr>
            <p:spPr>
              <a:xfrm>
                <a:off x="0" y="0"/>
                <a:ext cx="3672768" cy="2311400"/>
              </a:xfrm>
              <a:custGeom>
                <a:avLst/>
                <a:gdLst/>
                <a:ahLst/>
                <a:cxnLst/>
                <a:rect l="l" t="t" r="r" b="b"/>
                <a:pathLst>
                  <a:path w="3672768" h="2311400">
                    <a:moveTo>
                      <a:pt x="3367968" y="0"/>
                    </a:moveTo>
                    <a:lnTo>
                      <a:pt x="304800" y="0"/>
                    </a:lnTo>
                    <a:cubicBezTo>
                      <a:pt x="135890" y="0"/>
                      <a:pt x="0" y="135890"/>
                      <a:pt x="0" y="304800"/>
                    </a:cubicBezTo>
                    <a:lnTo>
                      <a:pt x="0" y="2006600"/>
                    </a:lnTo>
                    <a:cubicBezTo>
                      <a:pt x="0" y="2175510"/>
                      <a:pt x="135890" y="2311400"/>
                      <a:pt x="304800" y="2311400"/>
                    </a:cubicBezTo>
                    <a:lnTo>
                      <a:pt x="3367968" y="2311400"/>
                    </a:lnTo>
                    <a:cubicBezTo>
                      <a:pt x="3536878" y="2311400"/>
                      <a:pt x="3672768" y="2175510"/>
                      <a:pt x="3672768" y="2006600"/>
                    </a:cubicBezTo>
                    <a:lnTo>
                      <a:pt x="3672768" y="304800"/>
                    </a:lnTo>
                    <a:cubicBezTo>
                      <a:pt x="3672768" y="135890"/>
                      <a:pt x="3536878" y="0"/>
                      <a:pt x="3367968" y="0"/>
                    </a:cubicBezTo>
                    <a:close/>
                  </a:path>
                </a:pathLst>
              </a:custGeom>
              <a:solidFill>
                <a:srgbClr val="33A685"/>
              </a:solidFill>
            </p:spPr>
            <p:txBody>
              <a:bodyPr/>
              <a:lstStyle/>
              <a:p>
                <a:endParaRPr lang="en-IO" sz="1200"/>
              </a:p>
            </p:txBody>
          </p:sp>
        </p:grpSp>
        <p:grpSp>
          <p:nvGrpSpPr>
            <p:cNvPr id="23" name="Group 23"/>
            <p:cNvGrpSpPr/>
            <p:nvPr/>
          </p:nvGrpSpPr>
          <p:grpSpPr>
            <a:xfrm>
              <a:off x="14856475" y="9814340"/>
              <a:ext cx="2376977" cy="1495914"/>
              <a:chOff x="0" y="0"/>
              <a:chExt cx="3672768" cy="2311400"/>
            </a:xfrm>
          </p:grpSpPr>
          <p:sp>
            <p:nvSpPr>
              <p:cNvPr id="24" name="Freeform 24"/>
              <p:cNvSpPr/>
              <p:nvPr/>
            </p:nvSpPr>
            <p:spPr>
              <a:xfrm>
                <a:off x="0" y="0"/>
                <a:ext cx="3672768" cy="2311400"/>
              </a:xfrm>
              <a:custGeom>
                <a:avLst/>
                <a:gdLst/>
                <a:ahLst/>
                <a:cxnLst/>
                <a:rect l="l" t="t" r="r" b="b"/>
                <a:pathLst>
                  <a:path w="3672768" h="2311400">
                    <a:moveTo>
                      <a:pt x="3367968" y="0"/>
                    </a:moveTo>
                    <a:lnTo>
                      <a:pt x="304800" y="0"/>
                    </a:lnTo>
                    <a:cubicBezTo>
                      <a:pt x="135890" y="0"/>
                      <a:pt x="0" y="135890"/>
                      <a:pt x="0" y="304800"/>
                    </a:cubicBezTo>
                    <a:lnTo>
                      <a:pt x="0" y="2006600"/>
                    </a:lnTo>
                    <a:cubicBezTo>
                      <a:pt x="0" y="2175510"/>
                      <a:pt x="135890" y="2311400"/>
                      <a:pt x="304800" y="2311400"/>
                    </a:cubicBezTo>
                    <a:lnTo>
                      <a:pt x="3367968" y="2311400"/>
                    </a:lnTo>
                    <a:cubicBezTo>
                      <a:pt x="3536878" y="2311400"/>
                      <a:pt x="3672768" y="2175510"/>
                      <a:pt x="3672768" y="2006600"/>
                    </a:cubicBezTo>
                    <a:lnTo>
                      <a:pt x="3672768" y="304800"/>
                    </a:lnTo>
                    <a:cubicBezTo>
                      <a:pt x="3672768" y="135890"/>
                      <a:pt x="3536878" y="0"/>
                      <a:pt x="3367968" y="0"/>
                    </a:cubicBezTo>
                    <a:close/>
                  </a:path>
                </a:pathLst>
              </a:custGeom>
              <a:solidFill>
                <a:srgbClr val="33A685"/>
              </a:solidFill>
            </p:spPr>
            <p:txBody>
              <a:bodyPr/>
              <a:lstStyle/>
              <a:p>
                <a:endParaRPr lang="en-IO" sz="1200"/>
              </a:p>
            </p:txBody>
          </p:sp>
        </p:grpSp>
        <p:sp>
          <p:nvSpPr>
            <p:cNvPr id="25" name="AutoShape 25"/>
            <p:cNvSpPr/>
            <p:nvPr/>
          </p:nvSpPr>
          <p:spPr>
            <a:xfrm>
              <a:off x="19378679" y="2172170"/>
              <a:ext cx="952814" cy="0"/>
            </a:xfrm>
            <a:prstGeom prst="line">
              <a:avLst/>
            </a:prstGeom>
            <a:ln w="43138" cap="flat">
              <a:solidFill>
                <a:srgbClr val="3C5679"/>
              </a:solidFill>
              <a:prstDash val="sysDash"/>
              <a:headEnd type="none" w="sm" len="sm"/>
              <a:tailEnd type="none" w="sm" len="sm"/>
            </a:ln>
          </p:spPr>
          <p:txBody>
            <a:bodyPr/>
            <a:lstStyle/>
            <a:p>
              <a:endParaRPr lang="en-IO" sz="1200"/>
            </a:p>
          </p:txBody>
        </p:sp>
        <p:sp>
          <p:nvSpPr>
            <p:cNvPr id="26" name="AutoShape 26"/>
            <p:cNvSpPr/>
            <p:nvPr/>
          </p:nvSpPr>
          <p:spPr>
            <a:xfrm>
              <a:off x="17233452" y="10562297"/>
              <a:ext cx="856870" cy="0"/>
            </a:xfrm>
            <a:prstGeom prst="line">
              <a:avLst/>
            </a:prstGeom>
            <a:ln w="43138" cap="flat">
              <a:solidFill>
                <a:srgbClr val="3C5679"/>
              </a:solidFill>
              <a:prstDash val="sysDash"/>
              <a:headEnd type="none" w="sm" len="sm"/>
              <a:tailEnd type="none" w="sm" len="sm"/>
            </a:ln>
          </p:spPr>
          <p:txBody>
            <a:bodyPr/>
            <a:lstStyle/>
            <a:p>
              <a:endParaRPr lang="en-IO" sz="1200"/>
            </a:p>
          </p:txBody>
        </p:sp>
        <p:sp>
          <p:nvSpPr>
            <p:cNvPr id="27" name="AutoShape 27"/>
            <p:cNvSpPr/>
            <p:nvPr/>
          </p:nvSpPr>
          <p:spPr>
            <a:xfrm flipV="1">
              <a:off x="18048642" y="2172170"/>
              <a:ext cx="2248128" cy="8390126"/>
            </a:xfrm>
            <a:prstGeom prst="line">
              <a:avLst/>
            </a:prstGeom>
            <a:ln w="43138" cap="flat">
              <a:solidFill>
                <a:srgbClr val="3C5679"/>
              </a:solidFill>
              <a:prstDash val="sysDash"/>
              <a:headEnd type="none" w="sm" len="sm"/>
              <a:tailEnd type="none" w="sm" len="sm"/>
            </a:ln>
          </p:spPr>
          <p:txBody>
            <a:bodyPr/>
            <a:lstStyle/>
            <a:p>
              <a:endParaRPr lang="en-IO" sz="1200"/>
            </a:p>
          </p:txBody>
        </p:sp>
        <p:sp>
          <p:nvSpPr>
            <p:cNvPr id="28" name="Freeform 28"/>
            <p:cNvSpPr/>
            <p:nvPr/>
          </p:nvSpPr>
          <p:spPr>
            <a:xfrm>
              <a:off x="17734827" y="1694099"/>
              <a:ext cx="910727" cy="956144"/>
            </a:xfrm>
            <a:custGeom>
              <a:avLst/>
              <a:gdLst/>
              <a:ahLst/>
              <a:cxnLst/>
              <a:rect l="l" t="t" r="r" b="b"/>
              <a:pathLst>
                <a:path w="910727" h="956144">
                  <a:moveTo>
                    <a:pt x="0" y="0"/>
                  </a:moveTo>
                  <a:lnTo>
                    <a:pt x="910727" y="0"/>
                  </a:lnTo>
                  <a:lnTo>
                    <a:pt x="910727" y="956143"/>
                  </a:lnTo>
                  <a:lnTo>
                    <a:pt x="0" y="956143"/>
                  </a:lnTo>
                  <a:lnTo>
                    <a:pt x="0" y="0"/>
                  </a:lnTo>
                  <a:close/>
                </a:path>
              </a:pathLst>
            </a:custGeom>
            <a:blipFill>
              <a:blip r:embed="rId3"/>
              <a:stretch>
                <a:fillRect/>
              </a:stretch>
            </a:blipFill>
          </p:spPr>
          <p:txBody>
            <a:bodyPr/>
            <a:lstStyle/>
            <a:p>
              <a:endParaRPr lang="en-IO" sz="1200"/>
            </a:p>
          </p:txBody>
        </p:sp>
        <p:sp>
          <p:nvSpPr>
            <p:cNvPr id="29" name="Freeform 29"/>
            <p:cNvSpPr/>
            <p:nvPr/>
          </p:nvSpPr>
          <p:spPr>
            <a:xfrm>
              <a:off x="16768284" y="5963512"/>
              <a:ext cx="930337" cy="965330"/>
            </a:xfrm>
            <a:custGeom>
              <a:avLst/>
              <a:gdLst/>
              <a:ahLst/>
              <a:cxnLst/>
              <a:rect l="l" t="t" r="r" b="b"/>
              <a:pathLst>
                <a:path w="930337" h="965330">
                  <a:moveTo>
                    <a:pt x="0" y="0"/>
                  </a:moveTo>
                  <a:lnTo>
                    <a:pt x="930337" y="0"/>
                  </a:lnTo>
                  <a:lnTo>
                    <a:pt x="930337" y="965330"/>
                  </a:lnTo>
                  <a:lnTo>
                    <a:pt x="0" y="965330"/>
                  </a:lnTo>
                  <a:lnTo>
                    <a:pt x="0" y="0"/>
                  </a:lnTo>
                  <a:close/>
                </a:path>
              </a:pathLst>
            </a:custGeom>
            <a:blipFill>
              <a:blip r:embed="rId4"/>
              <a:stretch>
                <a:fillRect/>
              </a:stretch>
            </a:blipFill>
          </p:spPr>
          <p:txBody>
            <a:bodyPr/>
            <a:lstStyle/>
            <a:p>
              <a:endParaRPr lang="en-IO" sz="1200"/>
            </a:p>
          </p:txBody>
        </p:sp>
        <p:sp>
          <p:nvSpPr>
            <p:cNvPr id="30" name="Freeform 30"/>
            <p:cNvSpPr/>
            <p:nvPr/>
          </p:nvSpPr>
          <p:spPr>
            <a:xfrm>
              <a:off x="15533621" y="10050954"/>
              <a:ext cx="1022685" cy="1022685"/>
            </a:xfrm>
            <a:custGeom>
              <a:avLst/>
              <a:gdLst/>
              <a:ahLst/>
              <a:cxnLst/>
              <a:rect l="l" t="t" r="r" b="b"/>
              <a:pathLst>
                <a:path w="1022685" h="1022685">
                  <a:moveTo>
                    <a:pt x="0" y="0"/>
                  </a:moveTo>
                  <a:lnTo>
                    <a:pt x="1022685" y="0"/>
                  </a:lnTo>
                  <a:lnTo>
                    <a:pt x="1022685" y="1022685"/>
                  </a:lnTo>
                  <a:lnTo>
                    <a:pt x="0" y="1022685"/>
                  </a:lnTo>
                  <a:lnTo>
                    <a:pt x="0" y="0"/>
                  </a:lnTo>
                  <a:close/>
                </a:path>
              </a:pathLst>
            </a:custGeom>
            <a:blipFill>
              <a:blip r:embed="rId5"/>
              <a:stretch>
                <a:fillRect/>
              </a:stretch>
            </a:blipFill>
          </p:spPr>
          <p:txBody>
            <a:bodyPr/>
            <a:lstStyle/>
            <a:p>
              <a:endParaRPr lang="en-IO" sz="1200"/>
            </a:p>
          </p:txBody>
        </p:sp>
        <p:sp>
          <p:nvSpPr>
            <p:cNvPr id="31" name="TextBox 31"/>
            <p:cNvSpPr txBox="1"/>
            <p:nvPr/>
          </p:nvSpPr>
          <p:spPr>
            <a:xfrm>
              <a:off x="0" y="-85725"/>
              <a:ext cx="10337296" cy="897682"/>
            </a:xfrm>
            <a:prstGeom prst="rect">
              <a:avLst/>
            </a:prstGeom>
          </p:spPr>
          <p:txBody>
            <a:bodyPr lIns="0" tIns="0" rIns="0" bIns="0" rtlCol="0" anchor="t">
              <a:spAutoFit/>
            </a:bodyPr>
            <a:lstStyle/>
            <a:p>
              <a:pPr>
                <a:lnSpc>
                  <a:spcPts val="3536"/>
                </a:lnSpc>
              </a:pPr>
              <a:r>
                <a:rPr lang="en-US" sz="2526" dirty="0">
                  <a:solidFill>
                    <a:srgbClr val="0D0D0D"/>
                  </a:solidFill>
                  <a:latin typeface="Barlow"/>
                </a:rPr>
                <a:t>PROJECT OVERVIEW</a:t>
              </a:r>
            </a:p>
          </p:txBody>
        </p:sp>
        <p:sp>
          <p:nvSpPr>
            <p:cNvPr id="32" name="TextBox 32"/>
            <p:cNvSpPr txBox="1"/>
            <p:nvPr/>
          </p:nvSpPr>
          <p:spPr>
            <a:xfrm>
              <a:off x="0" y="1086091"/>
              <a:ext cx="13915578" cy="743794"/>
            </a:xfrm>
            <a:prstGeom prst="rect">
              <a:avLst/>
            </a:prstGeom>
          </p:spPr>
          <p:txBody>
            <a:bodyPr lIns="0" tIns="0" rIns="0" bIns="0" rtlCol="0" anchor="t">
              <a:spAutoFit/>
            </a:bodyPr>
            <a:lstStyle/>
            <a:p>
              <a:pPr marL="0" lvl="1">
                <a:lnSpc>
                  <a:spcPts val="2879"/>
                </a:lnSpc>
                <a:spcBef>
                  <a:spcPct val="0"/>
                </a:spcBef>
              </a:pPr>
              <a:r>
                <a:rPr lang="en-US" sz="2056">
                  <a:solidFill>
                    <a:srgbClr val="0D0D0D"/>
                  </a:solidFill>
                  <a:latin typeface="Barlow"/>
                </a:rPr>
                <a:t>PROJECT AIM</a:t>
              </a:r>
            </a:p>
          </p:txBody>
        </p:sp>
        <p:sp>
          <p:nvSpPr>
            <p:cNvPr id="33" name="TextBox 33"/>
            <p:cNvSpPr txBox="1"/>
            <p:nvPr/>
          </p:nvSpPr>
          <p:spPr>
            <a:xfrm>
              <a:off x="0" y="1693667"/>
              <a:ext cx="13915578" cy="1538882"/>
            </a:xfrm>
            <a:prstGeom prst="rect">
              <a:avLst/>
            </a:prstGeom>
          </p:spPr>
          <p:txBody>
            <a:bodyPr lIns="0" tIns="0" rIns="0" bIns="0" rtlCol="0" anchor="t">
              <a:spAutoFit/>
            </a:bodyPr>
            <a:lstStyle/>
            <a:p>
              <a:pPr algn="just">
                <a:lnSpc>
                  <a:spcPts val="2997"/>
                </a:lnSpc>
                <a:spcBef>
                  <a:spcPct val="0"/>
                </a:spcBef>
              </a:pPr>
              <a:r>
                <a:rPr lang="en-US" sz="1998" spc="103">
                  <a:solidFill>
                    <a:srgbClr val="000000"/>
                  </a:solidFill>
                  <a:latin typeface="Barlow SemiCondensed"/>
                </a:rPr>
                <a:t>To provide an insight into the existing systems of audit communication and reporting of audit results in SAIs</a:t>
              </a:r>
            </a:p>
          </p:txBody>
        </p:sp>
        <p:sp>
          <p:nvSpPr>
            <p:cNvPr id="34" name="TextBox 34"/>
            <p:cNvSpPr txBox="1"/>
            <p:nvPr/>
          </p:nvSpPr>
          <p:spPr>
            <a:xfrm>
              <a:off x="0" y="3647190"/>
              <a:ext cx="13915578" cy="743794"/>
            </a:xfrm>
            <a:prstGeom prst="rect">
              <a:avLst/>
            </a:prstGeom>
          </p:spPr>
          <p:txBody>
            <a:bodyPr lIns="0" tIns="0" rIns="0" bIns="0" rtlCol="0" anchor="t">
              <a:spAutoFit/>
            </a:bodyPr>
            <a:lstStyle/>
            <a:p>
              <a:pPr marL="0" lvl="1">
                <a:lnSpc>
                  <a:spcPts val="2879"/>
                </a:lnSpc>
                <a:spcBef>
                  <a:spcPct val="0"/>
                </a:spcBef>
              </a:pPr>
              <a:r>
                <a:rPr lang="en-US" sz="2056" dirty="0">
                  <a:solidFill>
                    <a:srgbClr val="0D0D0D"/>
                  </a:solidFill>
                  <a:latin typeface="Barlow"/>
                </a:rPr>
                <a:t>PROJECT OBJECTIVES </a:t>
              </a:r>
            </a:p>
          </p:txBody>
        </p:sp>
        <p:sp>
          <p:nvSpPr>
            <p:cNvPr id="35" name="TextBox 35"/>
            <p:cNvSpPr txBox="1"/>
            <p:nvPr/>
          </p:nvSpPr>
          <p:spPr>
            <a:xfrm>
              <a:off x="0" y="4638456"/>
              <a:ext cx="13915578" cy="5539977"/>
            </a:xfrm>
            <a:prstGeom prst="rect">
              <a:avLst/>
            </a:prstGeom>
          </p:spPr>
          <p:txBody>
            <a:bodyPr lIns="0" tIns="0" rIns="0" bIns="0" rtlCol="0" anchor="t">
              <a:spAutoFit/>
            </a:bodyPr>
            <a:lstStyle/>
            <a:p>
              <a:pPr algn="just">
                <a:lnSpc>
                  <a:spcPts val="2697"/>
                </a:lnSpc>
              </a:pPr>
              <a:r>
                <a:rPr lang="en-US" sz="1798" spc="93" dirty="0">
                  <a:solidFill>
                    <a:srgbClr val="000000"/>
                  </a:solidFill>
                  <a:latin typeface="Barlow SemiCondensed"/>
                </a:rPr>
                <a:t>•To review current approaches of audit communication and reporting of audit results; </a:t>
              </a:r>
            </a:p>
            <a:p>
              <a:pPr algn="just">
                <a:lnSpc>
                  <a:spcPts val="2697"/>
                </a:lnSpc>
              </a:pPr>
              <a:r>
                <a:rPr lang="en-US" sz="1798" spc="93" dirty="0">
                  <a:solidFill>
                    <a:srgbClr val="000000"/>
                  </a:solidFill>
                  <a:latin typeface="Barlow SemiCondensed"/>
                </a:rPr>
                <a:t>•To assess available methods and procedures for measuring the impact of approaches of audit communication and reporting of audit results; and </a:t>
              </a:r>
            </a:p>
            <a:p>
              <a:pPr algn="just">
                <a:lnSpc>
                  <a:spcPts val="2697"/>
                </a:lnSpc>
                <a:spcBef>
                  <a:spcPct val="0"/>
                </a:spcBef>
              </a:pPr>
              <a:r>
                <a:rPr lang="en-US" sz="1798" spc="93" dirty="0">
                  <a:solidFill>
                    <a:srgbClr val="000000"/>
                  </a:solidFill>
                  <a:latin typeface="Barlow SemiCondensed"/>
                </a:rPr>
                <a:t>To identify best practices and good techniques for enhancing the quality of audit communication and reporting of audit results </a:t>
              </a:r>
            </a:p>
          </p:txBody>
        </p:sp>
        <p:sp>
          <p:nvSpPr>
            <p:cNvPr id="36" name="TextBox 36"/>
            <p:cNvSpPr txBox="1"/>
            <p:nvPr/>
          </p:nvSpPr>
          <p:spPr>
            <a:xfrm>
              <a:off x="-76110" y="10331779"/>
              <a:ext cx="13915578" cy="631584"/>
            </a:xfrm>
            <a:prstGeom prst="rect">
              <a:avLst/>
            </a:prstGeom>
          </p:spPr>
          <p:txBody>
            <a:bodyPr lIns="0" tIns="0" rIns="0" bIns="0" rtlCol="0" anchor="t">
              <a:spAutoFit/>
            </a:bodyPr>
            <a:lstStyle/>
            <a:p>
              <a:pPr>
                <a:lnSpc>
                  <a:spcPts val="2692"/>
                </a:lnSpc>
              </a:pPr>
              <a:r>
                <a:rPr lang="en-US" sz="1923" dirty="0">
                  <a:solidFill>
                    <a:srgbClr val="0D0D0D"/>
                  </a:solidFill>
                  <a:latin typeface="Barlow"/>
                </a:rPr>
                <a:t>QUALITY ASSURANCE LEVEL</a:t>
              </a:r>
            </a:p>
          </p:txBody>
        </p:sp>
        <p:sp>
          <p:nvSpPr>
            <p:cNvPr id="37" name="TextBox 37"/>
            <p:cNvSpPr txBox="1"/>
            <p:nvPr/>
          </p:nvSpPr>
          <p:spPr>
            <a:xfrm>
              <a:off x="0" y="11187461"/>
              <a:ext cx="13915578" cy="693780"/>
            </a:xfrm>
            <a:prstGeom prst="rect">
              <a:avLst/>
            </a:prstGeom>
          </p:spPr>
          <p:txBody>
            <a:bodyPr lIns="0" tIns="0" rIns="0" bIns="0" rtlCol="0" anchor="t">
              <a:spAutoFit/>
            </a:bodyPr>
            <a:lstStyle/>
            <a:p>
              <a:pPr algn="just">
                <a:lnSpc>
                  <a:spcPts val="2997"/>
                </a:lnSpc>
              </a:pPr>
              <a:r>
                <a:rPr lang="en-US" sz="1998" spc="103" dirty="0">
                  <a:solidFill>
                    <a:srgbClr val="000000"/>
                  </a:solidFill>
                  <a:latin typeface="Barlow SemiCondensed"/>
                </a:rPr>
                <a:t>Non-IFPP QA Level 2</a:t>
              </a:r>
            </a:p>
          </p:txBody>
        </p:sp>
      </p:grpSp>
    </p:spTree>
    <p:extLst>
      <p:ext uri="{BB962C8B-B14F-4D97-AF65-F5344CB8AC3E}">
        <p14:creationId xmlns:p14="http://schemas.microsoft.com/office/powerpoint/2010/main" val="14234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644650"/>
            <a:ext cx="10334625" cy="3765550"/>
          </a:xfrm>
        </p:spPr>
        <p:txBody>
          <a:bodyPr/>
          <a:lstStyle/>
          <a:p>
            <a:r>
              <a:rPr lang="en-US" dirty="0"/>
              <a:t>The Exposure Draft has been shared with KSC SC members for their feedback </a:t>
            </a:r>
            <a:r>
              <a:rPr lang="en-US" dirty="0" err="1"/>
              <a:t>upto</a:t>
            </a:r>
            <a:r>
              <a:rPr lang="en-US" dirty="0"/>
              <a:t> 11 October 2-24</a:t>
            </a:r>
          </a:p>
          <a:p>
            <a:endParaRPr lang="en-US" dirty="0"/>
          </a:p>
          <a:p>
            <a:r>
              <a:rPr lang="en-US" dirty="0"/>
              <a:t> KSC SC approved the Exposure Draft</a:t>
            </a:r>
          </a:p>
          <a:p>
            <a:pPr marL="0" indent="0">
              <a:buNone/>
            </a:pPr>
            <a:endParaRPr lang="en-US" dirty="0"/>
          </a:p>
          <a:p>
            <a:r>
              <a:rPr lang="en-US" dirty="0"/>
              <a:t>The Exposure Draft would be circulated to whole INTOSAI community for minimum 45 days, as per due process for the non-IFPP products for development of the Endorsement version</a:t>
            </a:r>
          </a:p>
        </p:txBody>
      </p:sp>
    </p:spTree>
    <p:extLst>
      <p:ext uri="{BB962C8B-B14F-4D97-AF65-F5344CB8AC3E}">
        <p14:creationId xmlns:p14="http://schemas.microsoft.com/office/powerpoint/2010/main" val="179061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28558"/>
          </a:xfrm>
        </p:spPr>
        <p:txBody>
          <a:bodyPr>
            <a:normAutofit fontScale="90000"/>
          </a:bodyPr>
          <a:lstStyle/>
          <a:p>
            <a:r>
              <a:rPr lang="en-US" dirty="0"/>
              <a:t>Monitoring of projects/ products of KSC Working Groups</a:t>
            </a:r>
          </a:p>
        </p:txBody>
      </p:sp>
    </p:spTree>
    <p:extLst>
      <p:ext uri="{BB962C8B-B14F-4D97-AF65-F5344CB8AC3E}">
        <p14:creationId xmlns:p14="http://schemas.microsoft.com/office/powerpoint/2010/main" val="4273814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DE36-6D6C-4A8A-B9DC-BAF8F6B2D9B0}"/>
              </a:ext>
            </a:extLst>
          </p:cNvPr>
          <p:cNvSpPr>
            <a:spLocks noGrp="1"/>
          </p:cNvSpPr>
          <p:nvPr>
            <p:ph type="title"/>
          </p:nvPr>
        </p:nvSpPr>
        <p:spPr/>
        <p:txBody>
          <a:bodyPr/>
          <a:lstStyle/>
          <a:p>
            <a:r>
              <a:rPr lang="en-GB" dirty="0"/>
              <a:t>Non- IFPP Projects</a:t>
            </a:r>
          </a:p>
        </p:txBody>
      </p:sp>
      <p:sp>
        <p:nvSpPr>
          <p:cNvPr id="3" name="Content Placeholder 2"/>
          <p:cNvSpPr>
            <a:spLocks noGrp="1"/>
          </p:cNvSpPr>
          <p:nvPr>
            <p:ph idx="1"/>
          </p:nvPr>
        </p:nvSpPr>
        <p:spPr/>
        <p:txBody>
          <a:bodyPr>
            <a:normAutofit/>
          </a:bodyPr>
          <a:lstStyle/>
          <a:p>
            <a:pPr algn="just"/>
            <a:r>
              <a:rPr lang="en-US" dirty="0"/>
              <a:t>Appreciation for continued engagement of Working Groups in attaining KSC strategic objectives.</a:t>
            </a:r>
          </a:p>
          <a:p>
            <a:pPr algn="just"/>
            <a:r>
              <a:rPr lang="en-US" dirty="0"/>
              <a:t>Significant projects were taken up in KSC </a:t>
            </a:r>
            <a:r>
              <a:rPr lang="en-US" dirty="0" err="1"/>
              <a:t>Workplan</a:t>
            </a:r>
            <a:r>
              <a:rPr lang="en-US" dirty="0"/>
              <a:t> 2020-22 and 2023-25.</a:t>
            </a:r>
          </a:p>
          <a:p>
            <a:pPr algn="just"/>
            <a:r>
              <a:rPr lang="en-US" dirty="0"/>
              <a:t>Projects under progress. </a:t>
            </a:r>
          </a:p>
          <a:p>
            <a:pPr lvl="1" algn="just"/>
            <a:r>
              <a:rPr lang="en-US" dirty="0"/>
              <a:t>Work Plan 2020-2022 – 10 </a:t>
            </a:r>
            <a:r>
              <a:rPr lang="en-US" dirty="0">
                <a:hlinkClick r:id="rId2" action="ppaction://hlinksldjump"/>
              </a:rPr>
              <a:t>Projects</a:t>
            </a:r>
            <a:r>
              <a:rPr lang="en-US" dirty="0"/>
              <a:t> pending out of 32 Projects</a:t>
            </a:r>
          </a:p>
          <a:p>
            <a:pPr lvl="1" algn="just"/>
            <a:r>
              <a:rPr lang="en-US" dirty="0"/>
              <a:t>Work Plan 2023-2025 </a:t>
            </a:r>
            <a:r>
              <a:rPr lang="en-US" dirty="0" smtClean="0"/>
              <a:t>– 24 </a:t>
            </a:r>
            <a:r>
              <a:rPr lang="en-US" dirty="0">
                <a:hlinkClick r:id="rId3" action="ppaction://hlinksldjump"/>
              </a:rPr>
              <a:t>Projects</a:t>
            </a:r>
            <a:r>
              <a:rPr lang="en-US" dirty="0"/>
              <a:t> </a:t>
            </a:r>
            <a:r>
              <a:rPr lang="en-US" dirty="0" smtClean="0"/>
              <a:t>pending out of </a:t>
            </a:r>
            <a:r>
              <a:rPr lang="en-US" dirty="0"/>
              <a:t>27 Projects</a:t>
            </a:r>
          </a:p>
          <a:p>
            <a:pPr algn="just"/>
            <a:r>
              <a:rPr lang="en-US" dirty="0"/>
              <a:t>Need for project completion for </a:t>
            </a:r>
            <a:r>
              <a:rPr lang="en-US" dirty="0" smtClean="0"/>
              <a:t>endorsement </a:t>
            </a:r>
            <a:r>
              <a:rPr lang="en-US" dirty="0"/>
              <a:t>in XXV INCOSAI 2025</a:t>
            </a:r>
            <a:r>
              <a:rPr lang="en-US" dirty="0" smtClean="0"/>
              <a:t>.</a:t>
            </a:r>
            <a:endParaRPr lang="en-US" dirty="0"/>
          </a:p>
        </p:txBody>
      </p:sp>
    </p:spTree>
    <p:extLst>
      <p:ext uri="{BB962C8B-B14F-4D97-AF65-F5344CB8AC3E}">
        <p14:creationId xmlns:p14="http://schemas.microsoft.com/office/powerpoint/2010/main" val="395703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28558"/>
          </a:xfrm>
        </p:spPr>
        <p:txBody>
          <a:bodyPr>
            <a:normAutofit fontScale="90000"/>
          </a:bodyPr>
          <a:lstStyle/>
          <a:p>
            <a:r>
              <a:rPr lang="en-US" dirty="0"/>
              <a:t>Continuation of Working Groups</a:t>
            </a:r>
          </a:p>
        </p:txBody>
      </p:sp>
    </p:spTree>
    <p:extLst>
      <p:ext uri="{BB962C8B-B14F-4D97-AF65-F5344CB8AC3E}">
        <p14:creationId xmlns:p14="http://schemas.microsoft.com/office/powerpoint/2010/main" val="3256585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INTOSAI Working Group: Creation and Functioning</a:t>
            </a:r>
          </a:p>
        </p:txBody>
      </p:sp>
      <p:sp>
        <p:nvSpPr>
          <p:cNvPr id="3" name="Content Placeholder 2"/>
          <p:cNvSpPr>
            <a:spLocks noGrp="1"/>
          </p:cNvSpPr>
          <p:nvPr>
            <p:ph idx="1"/>
          </p:nvPr>
        </p:nvSpPr>
        <p:spPr/>
        <p:txBody>
          <a:bodyPr>
            <a:normAutofit fontScale="92500" lnSpcReduction="10000"/>
          </a:bodyPr>
          <a:lstStyle/>
          <a:p>
            <a:r>
              <a:rPr lang="en-US" dirty="0"/>
              <a:t>Creation of Working Group: </a:t>
            </a:r>
            <a:r>
              <a:rPr lang="en-US" b="1" dirty="0"/>
              <a:t>Handbook for INTOSAI Committees </a:t>
            </a:r>
            <a:r>
              <a:rPr lang="en-US" dirty="0"/>
              <a:t>Goal Committees may create working bodies to undertake specific activities or projects, based on a clear mandate. </a:t>
            </a:r>
          </a:p>
          <a:p>
            <a:r>
              <a:rPr lang="en-US" dirty="0"/>
              <a:t>Working bodies may be in the form of working groups (to deal with specific technical issues, likely to be long-term) </a:t>
            </a:r>
          </a:p>
          <a:p>
            <a:r>
              <a:rPr lang="en-US" dirty="0"/>
              <a:t>Each working body should prepare a work plan, including a timetable and resources, on how to achieve the specific activity or project for which it was established. </a:t>
            </a:r>
          </a:p>
          <a:p>
            <a:r>
              <a:rPr lang="en-US" dirty="0"/>
              <a:t>Purpose: The work plan should be aligned with INTOSAI’s Strategic Goals and Crosscutting Priorities and approved by the respective Goal steering committee and Goal Chair.</a:t>
            </a:r>
          </a:p>
        </p:txBody>
      </p:sp>
    </p:spTree>
    <p:extLst>
      <p:ext uri="{BB962C8B-B14F-4D97-AF65-F5344CB8AC3E}">
        <p14:creationId xmlns:p14="http://schemas.microsoft.com/office/powerpoint/2010/main" val="10151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INTOSAI KSC Working Groups: KSC proposal</a:t>
            </a:r>
          </a:p>
        </p:txBody>
      </p:sp>
      <p:sp>
        <p:nvSpPr>
          <p:cNvPr id="3" name="Content Placeholder 2"/>
          <p:cNvSpPr>
            <a:spLocks noGrp="1"/>
          </p:cNvSpPr>
          <p:nvPr>
            <p:ph idx="1"/>
          </p:nvPr>
        </p:nvSpPr>
        <p:spPr>
          <a:xfrm>
            <a:off x="838200" y="1825625"/>
            <a:ext cx="10515600" cy="3602052"/>
          </a:xfrm>
        </p:spPr>
        <p:txBody>
          <a:bodyPr>
            <a:normAutofit/>
          </a:bodyPr>
          <a:lstStyle/>
          <a:p>
            <a:r>
              <a:rPr lang="en-US" dirty="0"/>
              <a:t>White Paper on Functioning of Working Groups – Core Areas</a:t>
            </a:r>
          </a:p>
          <a:p>
            <a:r>
              <a:rPr lang="en-US" dirty="0"/>
              <a:t>Creation of Working Groups </a:t>
            </a:r>
          </a:p>
          <a:p>
            <a:r>
              <a:rPr lang="en-US" dirty="0"/>
              <a:t>Functioning of Working Groups</a:t>
            </a:r>
          </a:p>
          <a:p>
            <a:r>
              <a:rPr lang="en-US" dirty="0"/>
              <a:t>Annual Review of Work Progress for Working Groups </a:t>
            </a:r>
          </a:p>
          <a:p>
            <a:r>
              <a:rPr lang="en-US" dirty="0"/>
              <a:t>Triennial Review </a:t>
            </a:r>
          </a:p>
          <a:p>
            <a:pPr lvl="1"/>
            <a:r>
              <a:rPr lang="en-US" dirty="0"/>
              <a:t>Continuation of Working Groups </a:t>
            </a:r>
          </a:p>
          <a:p>
            <a:pPr lvl="1"/>
            <a:r>
              <a:rPr lang="en-US" dirty="0"/>
              <a:t>Creation of New Working Groups</a:t>
            </a:r>
          </a:p>
        </p:txBody>
      </p:sp>
    </p:spTree>
    <p:extLst>
      <p:ext uri="{BB962C8B-B14F-4D97-AF65-F5344CB8AC3E}">
        <p14:creationId xmlns:p14="http://schemas.microsoft.com/office/powerpoint/2010/main" val="2496272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TotalTime>
  <Words>930</Words>
  <Application>Microsoft Office PowerPoint</Application>
  <PresentationFormat>Widescreen</PresentationFormat>
  <Paragraphs>144</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Barlow</vt:lpstr>
      <vt:lpstr>Barlow SemiCondensed</vt:lpstr>
      <vt:lpstr>Calibri</vt:lpstr>
      <vt:lpstr>Calibri Light</vt:lpstr>
      <vt:lpstr>Playfair Display</vt:lpstr>
      <vt:lpstr>Tahoma</vt:lpstr>
      <vt:lpstr>Times New Roman</vt:lpstr>
      <vt:lpstr>Verdana</vt:lpstr>
      <vt:lpstr>Office Theme</vt:lpstr>
      <vt:lpstr>KSC Cross-cutting Research Project on Audit Communication and Reporting of Audit Results </vt:lpstr>
      <vt:lpstr>PowerPoint Presentation</vt:lpstr>
      <vt:lpstr>PowerPoint Presentation</vt:lpstr>
      <vt:lpstr>PowerPoint Presentation</vt:lpstr>
      <vt:lpstr>Monitoring of projects/ products of KSC Working Groups</vt:lpstr>
      <vt:lpstr>Non- IFPP Projects</vt:lpstr>
      <vt:lpstr>Continuation of Working Groups</vt:lpstr>
      <vt:lpstr>INTOSAI Working Group: Creation and Functioning</vt:lpstr>
      <vt:lpstr>INTOSAI KSC Working Groups: KSC proposal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of projects/ products of KSC Working Groups</dc:title>
  <dc:creator>ATANU DAS</dc:creator>
  <cp:lastModifiedBy>KSC</cp:lastModifiedBy>
  <cp:revision>20</cp:revision>
  <dcterms:created xsi:type="dcterms:W3CDTF">2024-10-03T10:56:30Z</dcterms:created>
  <dcterms:modified xsi:type="dcterms:W3CDTF">2024-10-10T09:55:50Z</dcterms:modified>
</cp:coreProperties>
</file>