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8" r:id="rId3"/>
    <p:sldId id="269" r:id="rId4"/>
    <p:sldId id="26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DF9EC54-0EAF-485E-AF2A-5D93D3BA590D}"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B06DB-64D7-433D-8C28-F79C5F616A6A}" type="slidenum">
              <a:rPr lang="en-US" smtClean="0"/>
              <a:t>‹#›</a:t>
            </a:fld>
            <a:endParaRPr lang="en-US"/>
          </a:p>
        </p:txBody>
      </p:sp>
    </p:spTree>
    <p:extLst>
      <p:ext uri="{BB962C8B-B14F-4D97-AF65-F5344CB8AC3E}">
        <p14:creationId xmlns:p14="http://schemas.microsoft.com/office/powerpoint/2010/main" val="3845207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F9EC54-0EAF-485E-AF2A-5D93D3BA590D}"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B06DB-64D7-433D-8C28-F79C5F616A6A}" type="slidenum">
              <a:rPr lang="en-US" smtClean="0"/>
              <a:t>‹#›</a:t>
            </a:fld>
            <a:endParaRPr lang="en-US"/>
          </a:p>
        </p:txBody>
      </p:sp>
    </p:spTree>
    <p:extLst>
      <p:ext uri="{BB962C8B-B14F-4D97-AF65-F5344CB8AC3E}">
        <p14:creationId xmlns:p14="http://schemas.microsoft.com/office/powerpoint/2010/main" val="3501201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F9EC54-0EAF-485E-AF2A-5D93D3BA590D}"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B06DB-64D7-433D-8C28-F79C5F616A6A}" type="slidenum">
              <a:rPr lang="en-US" smtClean="0"/>
              <a:t>‹#›</a:t>
            </a:fld>
            <a:endParaRPr lang="en-US"/>
          </a:p>
        </p:txBody>
      </p:sp>
    </p:spTree>
    <p:extLst>
      <p:ext uri="{BB962C8B-B14F-4D97-AF65-F5344CB8AC3E}">
        <p14:creationId xmlns:p14="http://schemas.microsoft.com/office/powerpoint/2010/main" val="2431540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F9EC54-0EAF-485E-AF2A-5D93D3BA590D}"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B06DB-64D7-433D-8C28-F79C5F616A6A}" type="slidenum">
              <a:rPr lang="en-US" smtClean="0"/>
              <a:t>‹#›</a:t>
            </a:fld>
            <a:endParaRPr lang="en-US"/>
          </a:p>
        </p:txBody>
      </p:sp>
    </p:spTree>
    <p:extLst>
      <p:ext uri="{BB962C8B-B14F-4D97-AF65-F5344CB8AC3E}">
        <p14:creationId xmlns:p14="http://schemas.microsoft.com/office/powerpoint/2010/main" val="195805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9EC54-0EAF-485E-AF2A-5D93D3BA590D}" type="datetimeFigureOut">
              <a:rPr lang="en-US" smtClean="0"/>
              <a:t>10/10/2024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B06DB-64D7-433D-8C28-F79C5F616A6A}" type="slidenum">
              <a:rPr lang="en-US" smtClean="0"/>
              <a:t>‹#›</a:t>
            </a:fld>
            <a:endParaRPr lang="en-US"/>
          </a:p>
        </p:txBody>
      </p:sp>
    </p:spTree>
    <p:extLst>
      <p:ext uri="{BB962C8B-B14F-4D97-AF65-F5344CB8AC3E}">
        <p14:creationId xmlns:p14="http://schemas.microsoft.com/office/powerpoint/2010/main" val="171522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F9EC54-0EAF-485E-AF2A-5D93D3BA590D}" type="datetimeFigureOut">
              <a:rPr lang="en-US" smtClean="0"/>
              <a:t>10/10/2024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FB06DB-64D7-433D-8C28-F79C5F616A6A}" type="slidenum">
              <a:rPr lang="en-US" smtClean="0"/>
              <a:t>‹#›</a:t>
            </a:fld>
            <a:endParaRPr lang="en-US"/>
          </a:p>
        </p:txBody>
      </p:sp>
    </p:spTree>
    <p:extLst>
      <p:ext uri="{BB962C8B-B14F-4D97-AF65-F5344CB8AC3E}">
        <p14:creationId xmlns:p14="http://schemas.microsoft.com/office/powerpoint/2010/main" val="1875886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F9EC54-0EAF-485E-AF2A-5D93D3BA590D}" type="datetimeFigureOut">
              <a:rPr lang="en-US" smtClean="0"/>
              <a:t>10/10/2024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FB06DB-64D7-433D-8C28-F79C5F616A6A}" type="slidenum">
              <a:rPr lang="en-US" smtClean="0"/>
              <a:t>‹#›</a:t>
            </a:fld>
            <a:endParaRPr lang="en-US"/>
          </a:p>
        </p:txBody>
      </p:sp>
    </p:spTree>
    <p:extLst>
      <p:ext uri="{BB962C8B-B14F-4D97-AF65-F5344CB8AC3E}">
        <p14:creationId xmlns:p14="http://schemas.microsoft.com/office/powerpoint/2010/main" val="2200112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F9EC54-0EAF-485E-AF2A-5D93D3BA590D}" type="datetimeFigureOut">
              <a:rPr lang="en-US" smtClean="0"/>
              <a:t>10/10/2024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FB06DB-64D7-433D-8C28-F79C5F616A6A}" type="slidenum">
              <a:rPr lang="en-US" smtClean="0"/>
              <a:t>‹#›</a:t>
            </a:fld>
            <a:endParaRPr lang="en-US"/>
          </a:p>
        </p:txBody>
      </p:sp>
    </p:spTree>
    <p:extLst>
      <p:ext uri="{BB962C8B-B14F-4D97-AF65-F5344CB8AC3E}">
        <p14:creationId xmlns:p14="http://schemas.microsoft.com/office/powerpoint/2010/main" val="3676709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F9EC54-0EAF-485E-AF2A-5D93D3BA590D}" type="datetimeFigureOut">
              <a:rPr lang="en-US" smtClean="0"/>
              <a:t>10/10/2024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FB06DB-64D7-433D-8C28-F79C5F616A6A}" type="slidenum">
              <a:rPr lang="en-US" smtClean="0"/>
              <a:t>‹#›</a:t>
            </a:fld>
            <a:endParaRPr lang="en-US"/>
          </a:p>
        </p:txBody>
      </p:sp>
    </p:spTree>
    <p:extLst>
      <p:ext uri="{BB962C8B-B14F-4D97-AF65-F5344CB8AC3E}">
        <p14:creationId xmlns:p14="http://schemas.microsoft.com/office/powerpoint/2010/main" val="1880117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DF9EC54-0EAF-485E-AF2A-5D93D3BA590D}" type="datetimeFigureOut">
              <a:rPr lang="en-US" smtClean="0"/>
              <a:t>10/10/2024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FB06DB-64D7-433D-8C28-F79C5F616A6A}" type="slidenum">
              <a:rPr lang="en-US" smtClean="0"/>
              <a:t>‹#›</a:t>
            </a:fld>
            <a:endParaRPr lang="en-US"/>
          </a:p>
        </p:txBody>
      </p:sp>
    </p:spTree>
    <p:extLst>
      <p:ext uri="{BB962C8B-B14F-4D97-AF65-F5344CB8AC3E}">
        <p14:creationId xmlns:p14="http://schemas.microsoft.com/office/powerpoint/2010/main" val="56446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DF9EC54-0EAF-485E-AF2A-5D93D3BA590D}" type="datetimeFigureOut">
              <a:rPr lang="en-US" smtClean="0"/>
              <a:t>10/10/2024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FB06DB-64D7-433D-8C28-F79C5F616A6A}" type="slidenum">
              <a:rPr lang="en-US" smtClean="0"/>
              <a:t>‹#›</a:t>
            </a:fld>
            <a:endParaRPr lang="en-US"/>
          </a:p>
        </p:txBody>
      </p:sp>
    </p:spTree>
    <p:extLst>
      <p:ext uri="{BB962C8B-B14F-4D97-AF65-F5344CB8AC3E}">
        <p14:creationId xmlns:p14="http://schemas.microsoft.com/office/powerpoint/2010/main" val="3955574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F9EC54-0EAF-485E-AF2A-5D93D3BA590D}" type="datetimeFigureOut">
              <a:rPr lang="en-US" smtClean="0"/>
              <a:t>10/10/2024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FB06DB-64D7-433D-8C28-F79C5F616A6A}" type="slidenum">
              <a:rPr lang="en-US" smtClean="0"/>
              <a:t>‹#›</a:t>
            </a:fld>
            <a:endParaRPr lang="en-US"/>
          </a:p>
        </p:txBody>
      </p:sp>
    </p:spTree>
    <p:extLst>
      <p:ext uri="{BB962C8B-B14F-4D97-AF65-F5344CB8AC3E}">
        <p14:creationId xmlns:p14="http://schemas.microsoft.com/office/powerpoint/2010/main" val="36214044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932794"/>
          </a:xfrm>
        </p:spPr>
        <p:txBody>
          <a:bodyPr/>
          <a:lstStyle/>
          <a:p>
            <a:r>
              <a:rPr lang="en-US" dirty="0"/>
              <a:t>WGITA Work Plan 2023-25</a:t>
            </a:r>
          </a:p>
        </p:txBody>
      </p:sp>
      <p:sp>
        <p:nvSpPr>
          <p:cNvPr id="4" name="Subtitle 2"/>
          <p:cNvSpPr txBox="1">
            <a:spLocks/>
          </p:cNvSpPr>
          <p:nvPr/>
        </p:nvSpPr>
        <p:spPr>
          <a:xfrm>
            <a:off x="1524000" y="3602038"/>
            <a:ext cx="9144000" cy="1655762"/>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r>
              <a:rPr lang="en-US" dirty="0">
                <a:solidFill>
                  <a:schemeClr val="tx1"/>
                </a:solidFill>
              </a:rPr>
              <a:t>An Update</a:t>
            </a:r>
          </a:p>
        </p:txBody>
      </p:sp>
    </p:spTree>
    <p:extLst>
      <p:ext uri="{BB962C8B-B14F-4D97-AF65-F5344CB8AC3E}">
        <p14:creationId xmlns:p14="http://schemas.microsoft.com/office/powerpoint/2010/main" val="4222954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742" y="-87803"/>
            <a:ext cx="10515600" cy="1325563"/>
          </a:xfrm>
        </p:spPr>
        <p:txBody>
          <a:bodyPr/>
          <a:lstStyle/>
          <a:p>
            <a:r>
              <a:rPr lang="en-US" dirty="0"/>
              <a:t>Knowledge Development Activities</a:t>
            </a:r>
            <a:endParaRPr lang="en-IN" dirty="0"/>
          </a:p>
        </p:txBody>
      </p:sp>
      <p:graphicFrame>
        <p:nvGraphicFramePr>
          <p:cNvPr id="5" name="Table 4"/>
          <p:cNvGraphicFramePr>
            <a:graphicFrameLocks noGrp="1"/>
          </p:cNvGraphicFramePr>
          <p:nvPr>
            <p:extLst>
              <p:ext uri="{D42A27DB-BD31-4B8C-83A1-F6EECF244321}">
                <p14:modId xmlns:p14="http://schemas.microsoft.com/office/powerpoint/2010/main" val="923349120"/>
              </p:ext>
            </p:extLst>
          </p:nvPr>
        </p:nvGraphicFramePr>
        <p:xfrm>
          <a:off x="543319" y="1041208"/>
          <a:ext cx="11016710" cy="5615552"/>
        </p:xfrm>
        <a:graphic>
          <a:graphicData uri="http://schemas.openxmlformats.org/drawingml/2006/table">
            <a:tbl>
              <a:tblPr firstRow="1" firstCol="1" bandRow="1">
                <a:tableStyleId>{C083E6E3-FA7D-4D7B-A595-EF9225AFEA82}</a:tableStyleId>
              </a:tblPr>
              <a:tblGrid>
                <a:gridCol w="494874">
                  <a:extLst>
                    <a:ext uri="{9D8B030D-6E8A-4147-A177-3AD203B41FA5}">
                      <a16:colId xmlns:a16="http://schemas.microsoft.com/office/drawing/2014/main" val="20000"/>
                    </a:ext>
                  </a:extLst>
                </a:gridCol>
                <a:gridCol w="4461935">
                  <a:extLst>
                    <a:ext uri="{9D8B030D-6E8A-4147-A177-3AD203B41FA5}">
                      <a16:colId xmlns:a16="http://schemas.microsoft.com/office/drawing/2014/main" val="20001"/>
                    </a:ext>
                  </a:extLst>
                </a:gridCol>
                <a:gridCol w="1960421">
                  <a:extLst>
                    <a:ext uri="{9D8B030D-6E8A-4147-A177-3AD203B41FA5}">
                      <a16:colId xmlns:a16="http://schemas.microsoft.com/office/drawing/2014/main" val="20002"/>
                    </a:ext>
                  </a:extLst>
                </a:gridCol>
                <a:gridCol w="4099480">
                  <a:extLst>
                    <a:ext uri="{9D8B030D-6E8A-4147-A177-3AD203B41FA5}">
                      <a16:colId xmlns:a16="http://schemas.microsoft.com/office/drawing/2014/main" val="20005"/>
                    </a:ext>
                  </a:extLst>
                </a:gridCol>
              </a:tblGrid>
              <a:tr h="668062">
                <a:tc>
                  <a:txBody>
                    <a:bodyPr/>
                    <a:lstStyle/>
                    <a:p>
                      <a:pPr algn="l">
                        <a:spcBef>
                          <a:spcPts val="500"/>
                        </a:spcBef>
                        <a:spcAft>
                          <a:spcPts val="500"/>
                        </a:spcAft>
                      </a:pPr>
                      <a:r>
                        <a:rPr lang="en-US" sz="1600" kern="1200" cap="none" spc="0" dirty="0">
                          <a:solidFill>
                            <a:schemeClr val="tx1"/>
                          </a:solidFill>
                          <a:effectLst/>
                          <a:latin typeface="+mn-lt"/>
                          <a:ea typeface="+mn-ea"/>
                          <a:cs typeface="+mn-cs"/>
                        </a:rPr>
                        <a:t>#</a:t>
                      </a:r>
                      <a:endParaRPr lang="en-IN" sz="1600" kern="1200" cap="none" spc="0" dirty="0">
                        <a:solidFill>
                          <a:schemeClr val="tx1"/>
                        </a:solidFill>
                        <a:effectLst/>
                        <a:latin typeface="+mn-lt"/>
                        <a:ea typeface="+mn-ea"/>
                        <a:cs typeface="+mn-cs"/>
                      </a:endParaRPr>
                    </a:p>
                  </a:txBody>
                  <a:tcPr marL="0" marR="62255" marT="19271" marB="96355" anchor="ctr"/>
                </a:tc>
                <a:tc>
                  <a:txBody>
                    <a:bodyPr/>
                    <a:lstStyle/>
                    <a:p>
                      <a:pPr algn="l">
                        <a:spcAft>
                          <a:spcPts val="0"/>
                        </a:spcAft>
                      </a:pPr>
                      <a:r>
                        <a:rPr lang="en-US" sz="1600" kern="1200" cap="none" spc="0" dirty="0">
                          <a:solidFill>
                            <a:schemeClr val="tx1"/>
                          </a:solidFill>
                          <a:effectLst/>
                          <a:latin typeface="+mn-lt"/>
                          <a:ea typeface="+mn-ea"/>
                          <a:cs typeface="+mn-cs"/>
                        </a:rPr>
                        <a:t>Name of project</a:t>
                      </a:r>
                      <a:endParaRPr lang="en-IN" sz="1600" kern="1200" cap="none" spc="0" dirty="0">
                        <a:solidFill>
                          <a:schemeClr val="tx1"/>
                        </a:solidFill>
                        <a:effectLst/>
                        <a:latin typeface="+mn-lt"/>
                        <a:ea typeface="+mn-ea"/>
                        <a:cs typeface="+mn-cs"/>
                      </a:endParaRPr>
                    </a:p>
                  </a:txBody>
                  <a:tcPr marL="0" marR="62255" marT="19271" marB="96355" anchor="ctr"/>
                </a:tc>
                <a:tc>
                  <a:txBody>
                    <a:bodyPr/>
                    <a:lstStyle/>
                    <a:p>
                      <a:pPr marL="0" algn="l" defTabSz="914400" rtl="0" eaLnBrk="1" latinLnBrk="0" hangingPunct="1">
                        <a:spcAft>
                          <a:spcPts val="0"/>
                        </a:spcAft>
                      </a:pPr>
                      <a:r>
                        <a:rPr lang="en-IN" sz="1600" kern="1200" cap="none" spc="0" dirty="0">
                          <a:solidFill>
                            <a:schemeClr val="tx1"/>
                          </a:solidFill>
                          <a:effectLst/>
                          <a:latin typeface="+mn-lt"/>
                          <a:ea typeface="+mn-ea"/>
                          <a:cs typeface="+mn-cs"/>
                        </a:rPr>
                        <a:t>Lead SAI</a:t>
                      </a:r>
                    </a:p>
                  </a:txBody>
                  <a:tcPr marL="0" marR="62255" marT="19271" marB="96355" anchor="ctr"/>
                </a:tc>
                <a:tc>
                  <a:txBody>
                    <a:bodyPr/>
                    <a:lstStyle/>
                    <a:p>
                      <a:pPr marL="0" algn="l" defTabSz="914400" rtl="0" eaLnBrk="1" latinLnBrk="0" hangingPunct="1">
                        <a:spcAft>
                          <a:spcPts val="0"/>
                        </a:spcAft>
                      </a:pPr>
                      <a:r>
                        <a:rPr lang="en-IN" sz="1600" kern="1200" cap="none" spc="0" dirty="0">
                          <a:solidFill>
                            <a:schemeClr val="tx1"/>
                          </a:solidFill>
                          <a:effectLst/>
                          <a:latin typeface="+mn-lt"/>
                          <a:ea typeface="+mn-ea"/>
                          <a:cs typeface="+mn-cs"/>
                        </a:rPr>
                        <a:t>Project status</a:t>
                      </a:r>
                    </a:p>
                  </a:txBody>
                  <a:tcPr marL="0" marR="62255" marT="19271" marB="96355" anchor="ctr"/>
                </a:tc>
                <a:extLst>
                  <a:ext uri="{0D108BD9-81ED-4DB2-BD59-A6C34878D82A}">
                    <a16:rowId xmlns:a16="http://schemas.microsoft.com/office/drawing/2014/main" val="10000"/>
                  </a:ext>
                </a:extLst>
              </a:tr>
              <a:tr h="741934">
                <a:tc>
                  <a:txBody>
                    <a:bodyPr/>
                    <a:lstStyle/>
                    <a:p>
                      <a:pPr algn="ctr">
                        <a:spcAft>
                          <a:spcPts val="0"/>
                        </a:spcAft>
                      </a:pPr>
                      <a:r>
                        <a:rPr lang="en-US" sz="1600" b="0" kern="1200" cap="none" spc="0" dirty="0">
                          <a:solidFill>
                            <a:schemeClr val="tx1"/>
                          </a:solidFill>
                          <a:effectLst/>
                          <a:latin typeface="+mn-lt"/>
                          <a:ea typeface="+mn-ea"/>
                          <a:cs typeface="+mn-cs"/>
                        </a:rPr>
                        <a:t>1.</a:t>
                      </a:r>
                      <a:endParaRPr lang="en-IN" sz="1600" b="0" kern="1200" cap="none" spc="0" dirty="0">
                        <a:solidFill>
                          <a:schemeClr val="tx1"/>
                        </a:solidFill>
                        <a:effectLst/>
                        <a:latin typeface="+mn-lt"/>
                        <a:ea typeface="+mn-ea"/>
                        <a:cs typeface="+mn-cs"/>
                      </a:endParaRPr>
                    </a:p>
                  </a:txBody>
                  <a:tcPr marL="0" marR="62255" marT="28906" marB="96355"/>
                </a:tc>
                <a:tc>
                  <a:txBody>
                    <a:bodyPr/>
                    <a:lstStyle/>
                    <a:p>
                      <a:pPr algn="just">
                        <a:spcAft>
                          <a:spcPts val="0"/>
                        </a:spcAft>
                      </a:pPr>
                      <a:r>
                        <a:rPr lang="en-US" sz="1600" kern="1200" cap="none" spc="0" dirty="0">
                          <a:solidFill>
                            <a:schemeClr val="tx1"/>
                          </a:solidFill>
                          <a:effectLst/>
                          <a:latin typeface="+mn-lt"/>
                          <a:ea typeface="+mn-ea"/>
                          <a:cs typeface="+mn-cs"/>
                        </a:rPr>
                        <a:t>Guideline on use &amp; review of AI Solutions</a:t>
                      </a:r>
                      <a:endParaRPr lang="en-IN" sz="1600" kern="1200" cap="none" spc="0" dirty="0">
                        <a:solidFill>
                          <a:schemeClr val="tx1"/>
                        </a:solidFill>
                        <a:effectLst/>
                        <a:latin typeface="+mn-lt"/>
                        <a:ea typeface="+mn-ea"/>
                        <a:cs typeface="+mn-cs"/>
                      </a:endParaRPr>
                    </a:p>
                  </a:txBody>
                  <a:tcPr marL="0" marR="62255" marT="28906" marB="96355"/>
                </a:tc>
                <a:tc>
                  <a:txBody>
                    <a:bodyPr/>
                    <a:lstStyle/>
                    <a:p>
                      <a:pPr algn="ctr">
                        <a:spcAft>
                          <a:spcPts val="0"/>
                        </a:spcAft>
                      </a:pPr>
                      <a:r>
                        <a:rPr lang="en-IN" sz="1600" kern="1200" cap="none" spc="0" dirty="0">
                          <a:solidFill>
                            <a:schemeClr val="tx1"/>
                          </a:solidFill>
                          <a:effectLst/>
                          <a:latin typeface="+mn-lt"/>
                          <a:ea typeface="+mn-ea"/>
                          <a:cs typeface="+mn-cs"/>
                        </a:rPr>
                        <a:t>USA</a:t>
                      </a:r>
                    </a:p>
                  </a:txBody>
                  <a:tcPr marL="0" marR="62255" marT="28906" marB="96355"/>
                </a:tc>
                <a:tc>
                  <a:txBody>
                    <a:bodyPr/>
                    <a:lstStyle/>
                    <a:p>
                      <a:pPr algn="just">
                        <a:spcAft>
                          <a:spcPts val="0"/>
                        </a:spcAft>
                      </a:pPr>
                      <a:r>
                        <a:rPr lang="en-US" sz="1600" kern="1200" cap="none" spc="0" dirty="0">
                          <a:solidFill>
                            <a:schemeClr val="tx1"/>
                          </a:solidFill>
                          <a:effectLst/>
                          <a:latin typeface="+mn-lt"/>
                          <a:ea typeface="+mn-ea"/>
                          <a:cs typeface="+mn-cs"/>
                        </a:rPr>
                        <a:t>New non-IFPP project</a:t>
                      </a:r>
                      <a:endParaRPr lang="en-IN" sz="1600" kern="1200" cap="none" spc="0" dirty="0">
                        <a:solidFill>
                          <a:schemeClr val="tx1"/>
                        </a:solidFill>
                        <a:effectLst/>
                        <a:latin typeface="+mn-lt"/>
                        <a:ea typeface="+mn-ea"/>
                        <a:cs typeface="+mn-cs"/>
                      </a:endParaRPr>
                    </a:p>
                  </a:txBody>
                  <a:tcPr marL="0" marR="62255" marT="28906" marB="96355"/>
                </a:tc>
                <a:extLst>
                  <a:ext uri="{0D108BD9-81ED-4DB2-BD59-A6C34878D82A}">
                    <a16:rowId xmlns:a16="http://schemas.microsoft.com/office/drawing/2014/main" val="10001"/>
                  </a:ext>
                </a:extLst>
              </a:tr>
              <a:tr h="635293">
                <a:tc>
                  <a:txBody>
                    <a:bodyPr/>
                    <a:lstStyle/>
                    <a:p>
                      <a:pPr algn="ctr">
                        <a:spcAft>
                          <a:spcPts val="0"/>
                        </a:spcAft>
                      </a:pPr>
                      <a:r>
                        <a:rPr lang="en-US" sz="1600" b="0" kern="1200" cap="none" spc="0" dirty="0">
                          <a:solidFill>
                            <a:schemeClr val="tx1"/>
                          </a:solidFill>
                          <a:effectLst/>
                          <a:latin typeface="+mn-lt"/>
                          <a:ea typeface="+mn-ea"/>
                          <a:cs typeface="+mn-cs"/>
                        </a:rPr>
                        <a:t>2.</a:t>
                      </a:r>
                      <a:endParaRPr lang="en-IN" sz="1600" b="0" kern="1200" cap="none" spc="0" dirty="0">
                        <a:solidFill>
                          <a:schemeClr val="tx1"/>
                        </a:solidFill>
                        <a:effectLst/>
                        <a:latin typeface="+mn-lt"/>
                        <a:ea typeface="+mn-ea"/>
                        <a:cs typeface="+mn-cs"/>
                      </a:endParaRPr>
                    </a:p>
                  </a:txBody>
                  <a:tcPr marL="0" marR="62255" marT="28906" marB="96355"/>
                </a:tc>
                <a:tc>
                  <a:txBody>
                    <a:bodyPr/>
                    <a:lstStyle/>
                    <a:p>
                      <a:pPr algn="just">
                        <a:spcAft>
                          <a:spcPts val="0"/>
                        </a:spcAft>
                      </a:pPr>
                      <a:r>
                        <a:rPr lang="en-IN" sz="1600" kern="1200" cap="none" spc="0" dirty="0">
                          <a:solidFill>
                            <a:schemeClr val="tx1"/>
                          </a:solidFill>
                          <a:effectLst/>
                          <a:latin typeface="+mn-lt"/>
                          <a:ea typeface="+mn-ea"/>
                          <a:cs typeface="+mn-cs"/>
                        </a:rPr>
                        <a:t>Detailed Audit Matrixes: Supplement to Updated WGITA IDI Handbook on IT Audit</a:t>
                      </a:r>
                    </a:p>
                  </a:txBody>
                  <a:tcPr marL="0" marR="62255" marT="28906" marB="96355"/>
                </a:tc>
                <a:tc>
                  <a:txBody>
                    <a:bodyPr/>
                    <a:lstStyle/>
                    <a:p>
                      <a:pPr algn="ctr">
                        <a:spcAft>
                          <a:spcPts val="0"/>
                        </a:spcAft>
                      </a:pPr>
                      <a:r>
                        <a:rPr lang="en-IN" sz="1600" kern="1200" cap="none" spc="0" dirty="0">
                          <a:solidFill>
                            <a:schemeClr val="tx1"/>
                          </a:solidFill>
                          <a:effectLst/>
                          <a:latin typeface="+mn-lt"/>
                          <a:ea typeface="+mn-ea"/>
                          <a:cs typeface="+mn-cs"/>
                        </a:rPr>
                        <a:t>India</a:t>
                      </a:r>
                    </a:p>
                  </a:txBody>
                  <a:tcPr marL="0" marR="62255" marT="28906" marB="96355"/>
                </a:tc>
                <a:tc>
                  <a:txBody>
                    <a:bodyPr/>
                    <a:lstStyle/>
                    <a:p>
                      <a:pPr marL="0" algn="just" rtl="0" eaLnBrk="1" latinLnBrk="0" hangingPunct="1">
                        <a:spcAft>
                          <a:spcPts val="0"/>
                        </a:spcAft>
                      </a:pPr>
                      <a:r>
                        <a:rPr lang="en-US" sz="1600" kern="1200" cap="none" spc="0" dirty="0">
                          <a:solidFill>
                            <a:schemeClr val="tx1"/>
                          </a:solidFill>
                          <a:effectLst/>
                          <a:latin typeface="+mn-lt"/>
                          <a:ea typeface="+mn-ea"/>
                          <a:cs typeface="+mn-cs"/>
                        </a:rPr>
                        <a:t>New non-IFPP project</a:t>
                      </a:r>
                    </a:p>
                    <a:p>
                      <a:pPr marL="0" algn="just" rtl="0" eaLnBrk="1" latinLnBrk="0" hangingPunct="1">
                        <a:spcAft>
                          <a:spcPts val="0"/>
                        </a:spcAft>
                      </a:pPr>
                      <a:r>
                        <a:rPr lang="en-US" sz="1600" kern="1200" cap="none" spc="0" dirty="0">
                          <a:solidFill>
                            <a:schemeClr val="tx1"/>
                          </a:solidFill>
                          <a:effectLst/>
                          <a:latin typeface="+mn-lt"/>
                          <a:ea typeface="+mn-ea"/>
                          <a:cs typeface="+mn-cs"/>
                        </a:rPr>
                        <a:t>Project is on schedule.</a:t>
                      </a:r>
                      <a:endParaRPr lang="en-IN" sz="1600" kern="1200" cap="none" spc="0" dirty="0">
                        <a:solidFill>
                          <a:schemeClr val="tx1"/>
                        </a:solidFill>
                        <a:effectLst/>
                        <a:latin typeface="+mn-lt"/>
                        <a:ea typeface="+mn-ea"/>
                        <a:cs typeface="+mn-cs"/>
                      </a:endParaRPr>
                    </a:p>
                  </a:txBody>
                  <a:tcPr marL="0" marR="62255" marT="28906" marB="96355"/>
                </a:tc>
                <a:extLst>
                  <a:ext uri="{0D108BD9-81ED-4DB2-BD59-A6C34878D82A}">
                    <a16:rowId xmlns:a16="http://schemas.microsoft.com/office/drawing/2014/main" val="10002"/>
                  </a:ext>
                </a:extLst>
              </a:tr>
              <a:tr h="741934">
                <a:tc>
                  <a:txBody>
                    <a:bodyPr/>
                    <a:lstStyle/>
                    <a:p>
                      <a:pPr algn="ctr">
                        <a:spcAft>
                          <a:spcPts val="0"/>
                        </a:spcAft>
                      </a:pPr>
                      <a:r>
                        <a:rPr lang="en-US" sz="1600" b="0" kern="1200" cap="none" spc="0" dirty="0">
                          <a:solidFill>
                            <a:schemeClr val="tx1"/>
                          </a:solidFill>
                          <a:effectLst/>
                          <a:latin typeface="+mn-lt"/>
                          <a:ea typeface="+mn-ea"/>
                          <a:cs typeface="+mn-cs"/>
                        </a:rPr>
                        <a:t>3.</a:t>
                      </a:r>
                      <a:endParaRPr lang="en-IN" sz="1600" b="0" kern="1200" cap="none" spc="0" dirty="0">
                        <a:solidFill>
                          <a:schemeClr val="tx1"/>
                        </a:solidFill>
                        <a:effectLst/>
                        <a:latin typeface="+mn-lt"/>
                        <a:ea typeface="+mn-ea"/>
                        <a:cs typeface="+mn-cs"/>
                      </a:endParaRPr>
                    </a:p>
                  </a:txBody>
                  <a:tcPr marL="0" marR="62255" marT="28906" marB="96355"/>
                </a:tc>
                <a:tc>
                  <a:txBody>
                    <a:bodyPr/>
                    <a:lstStyle/>
                    <a:p>
                      <a:pPr algn="just">
                        <a:spcAft>
                          <a:spcPts val="0"/>
                        </a:spcAft>
                      </a:pPr>
                      <a:r>
                        <a:rPr lang="en-IN" sz="1600" kern="1200" cap="none" spc="0" dirty="0">
                          <a:solidFill>
                            <a:schemeClr val="tx1"/>
                          </a:solidFill>
                          <a:effectLst/>
                          <a:latin typeface="+mn-lt"/>
                          <a:ea typeface="+mn-ea"/>
                          <a:cs typeface="+mn-cs"/>
                        </a:rPr>
                        <a:t>Biennial Review of WGITA-IDI Audit Handbook</a:t>
                      </a:r>
                    </a:p>
                  </a:txBody>
                  <a:tcPr marL="0" marR="62255" marT="28906" marB="96355"/>
                </a:tc>
                <a:tc>
                  <a:txBody>
                    <a:bodyPr/>
                    <a:lstStyle/>
                    <a:p>
                      <a:pPr algn="ctr">
                        <a:spcAft>
                          <a:spcPts val="0"/>
                        </a:spcAft>
                      </a:pPr>
                      <a:r>
                        <a:rPr lang="en-IN" sz="1600" kern="1200" cap="none" spc="0" dirty="0">
                          <a:solidFill>
                            <a:schemeClr val="tx1"/>
                          </a:solidFill>
                          <a:effectLst/>
                          <a:latin typeface="+mn-lt"/>
                          <a:ea typeface="+mn-ea"/>
                          <a:cs typeface="+mn-cs"/>
                        </a:rPr>
                        <a:t>USA, India, IDI</a:t>
                      </a:r>
                    </a:p>
                  </a:txBody>
                  <a:tcPr marL="0" marR="62255" marT="28906" marB="96355"/>
                </a:tc>
                <a:tc>
                  <a:txBody>
                    <a:bodyPr/>
                    <a:lstStyle/>
                    <a:p>
                      <a:pPr marL="0" algn="just" rtl="0" eaLnBrk="1" latinLnBrk="0" hangingPunct="1">
                        <a:spcAft>
                          <a:spcPts val="0"/>
                        </a:spcAft>
                      </a:pPr>
                      <a:r>
                        <a:rPr lang="en-US" sz="1600" kern="1200" cap="none" spc="0" dirty="0">
                          <a:solidFill>
                            <a:schemeClr val="tx1"/>
                          </a:solidFill>
                          <a:effectLst/>
                          <a:latin typeface="+mn-lt"/>
                          <a:ea typeface="+mn-ea"/>
                          <a:cs typeface="+mn-cs"/>
                        </a:rPr>
                        <a:t>To be taken up in 2025</a:t>
                      </a:r>
                      <a:endParaRPr lang="en-IN" sz="1600" kern="1200" cap="none" spc="0" dirty="0">
                        <a:solidFill>
                          <a:schemeClr val="tx1"/>
                        </a:solidFill>
                        <a:effectLst/>
                        <a:latin typeface="+mn-lt"/>
                        <a:ea typeface="+mn-ea"/>
                        <a:cs typeface="+mn-cs"/>
                      </a:endParaRPr>
                    </a:p>
                  </a:txBody>
                  <a:tcPr marL="0" marR="62255" marT="28906" marB="96355"/>
                </a:tc>
                <a:extLst>
                  <a:ext uri="{0D108BD9-81ED-4DB2-BD59-A6C34878D82A}">
                    <a16:rowId xmlns:a16="http://schemas.microsoft.com/office/drawing/2014/main" val="10003"/>
                  </a:ext>
                </a:extLst>
              </a:tr>
              <a:tr h="741934">
                <a:tc>
                  <a:txBody>
                    <a:bodyPr/>
                    <a:lstStyle/>
                    <a:p>
                      <a:pPr algn="ctr">
                        <a:spcAft>
                          <a:spcPts val="0"/>
                        </a:spcAft>
                      </a:pPr>
                      <a:r>
                        <a:rPr lang="en-US" sz="1600" b="0" kern="1200" cap="none" spc="0" dirty="0">
                          <a:solidFill>
                            <a:schemeClr val="tx1"/>
                          </a:solidFill>
                          <a:effectLst/>
                          <a:latin typeface="+mn-lt"/>
                          <a:ea typeface="+mn-ea"/>
                          <a:cs typeface="+mn-cs"/>
                        </a:rPr>
                        <a:t>4.</a:t>
                      </a:r>
                      <a:endParaRPr lang="en-IN" sz="1600" b="0" kern="1200" cap="none" spc="0" dirty="0">
                        <a:solidFill>
                          <a:schemeClr val="tx1"/>
                        </a:solidFill>
                        <a:effectLst/>
                        <a:latin typeface="+mn-lt"/>
                        <a:ea typeface="+mn-ea"/>
                        <a:cs typeface="+mn-cs"/>
                      </a:endParaRPr>
                    </a:p>
                  </a:txBody>
                  <a:tcPr marL="0" marR="62255" marT="28906" marB="96355"/>
                </a:tc>
                <a:tc>
                  <a:txBody>
                    <a:bodyPr/>
                    <a:lstStyle/>
                    <a:p>
                      <a:pPr algn="just">
                        <a:spcAft>
                          <a:spcPts val="0"/>
                        </a:spcAft>
                      </a:pPr>
                      <a:r>
                        <a:rPr lang="en-US" sz="1600" kern="1200" cap="none" spc="0" dirty="0">
                          <a:solidFill>
                            <a:schemeClr val="tx1"/>
                          </a:solidFill>
                          <a:effectLst/>
                          <a:latin typeface="+mn-lt"/>
                          <a:ea typeface="+mn-ea"/>
                          <a:cs typeface="+mn-cs"/>
                        </a:rPr>
                        <a:t>GUID on Audit of Acquisition, Development &amp; Implementation of IT Systems</a:t>
                      </a:r>
                      <a:endParaRPr lang="en-IN" sz="1600" kern="1200" cap="none" spc="0" dirty="0">
                        <a:solidFill>
                          <a:schemeClr val="tx1"/>
                        </a:solidFill>
                        <a:effectLst/>
                        <a:latin typeface="+mn-lt"/>
                        <a:ea typeface="+mn-ea"/>
                        <a:cs typeface="+mn-cs"/>
                      </a:endParaRPr>
                    </a:p>
                  </a:txBody>
                  <a:tcPr marL="0" marR="62255" marT="28906" marB="96355"/>
                </a:tc>
                <a:tc>
                  <a:txBody>
                    <a:bodyPr/>
                    <a:lstStyle/>
                    <a:p>
                      <a:pPr algn="ctr">
                        <a:spcAft>
                          <a:spcPts val="0"/>
                        </a:spcAft>
                      </a:pPr>
                      <a:r>
                        <a:rPr lang="en-IN" sz="1600" kern="1200" cap="none" spc="0" dirty="0">
                          <a:solidFill>
                            <a:schemeClr val="tx1"/>
                          </a:solidFill>
                          <a:effectLst/>
                          <a:latin typeface="+mn-lt"/>
                          <a:ea typeface="+mn-ea"/>
                          <a:cs typeface="+mn-cs"/>
                        </a:rPr>
                        <a:t>India</a:t>
                      </a:r>
                    </a:p>
                  </a:txBody>
                  <a:tcPr marL="0" marR="62255" marT="28906" marB="96355"/>
                </a:tc>
                <a:tc>
                  <a:txBody>
                    <a:bodyPr/>
                    <a:lstStyle/>
                    <a:p>
                      <a:pPr lvl="0" algn="just"/>
                      <a:r>
                        <a:rPr lang="en-US" sz="1600" kern="1200" cap="none" spc="0" dirty="0">
                          <a:solidFill>
                            <a:schemeClr val="tx1"/>
                          </a:solidFill>
                          <a:effectLst/>
                          <a:latin typeface="+mn-lt"/>
                          <a:ea typeface="+mn-ea"/>
                          <a:cs typeface="+mn-cs"/>
                        </a:rPr>
                        <a:t>Proposed new IFPP project not taken up as it is not part of INTOSAI</a:t>
                      </a:r>
                      <a:r>
                        <a:rPr lang="en-US" sz="1600" kern="1200" cap="none" spc="0" baseline="0" dirty="0">
                          <a:solidFill>
                            <a:schemeClr val="tx1"/>
                          </a:solidFill>
                          <a:effectLst/>
                          <a:latin typeface="+mn-lt"/>
                          <a:ea typeface="+mn-ea"/>
                          <a:cs typeface="+mn-cs"/>
                        </a:rPr>
                        <a:t> SDP 2023-28</a:t>
                      </a:r>
                      <a:endParaRPr lang="en-IN" sz="1600" kern="1200" cap="none" spc="0" dirty="0">
                        <a:solidFill>
                          <a:schemeClr val="tx1"/>
                        </a:solidFill>
                        <a:effectLst/>
                        <a:latin typeface="+mn-lt"/>
                        <a:ea typeface="+mn-ea"/>
                        <a:cs typeface="+mn-cs"/>
                      </a:endParaRPr>
                    </a:p>
                  </a:txBody>
                  <a:tcPr marL="0" marR="62255" marT="28906" marB="96355"/>
                </a:tc>
                <a:extLst>
                  <a:ext uri="{0D108BD9-81ED-4DB2-BD59-A6C34878D82A}">
                    <a16:rowId xmlns:a16="http://schemas.microsoft.com/office/drawing/2014/main" val="10004"/>
                  </a:ext>
                </a:extLst>
              </a:tr>
              <a:tr h="741934">
                <a:tc>
                  <a:txBody>
                    <a:bodyPr/>
                    <a:lstStyle/>
                    <a:p>
                      <a:pPr algn="ctr">
                        <a:spcAft>
                          <a:spcPts val="0"/>
                        </a:spcAft>
                      </a:pPr>
                      <a:r>
                        <a:rPr lang="en-US" sz="1600" b="0" kern="1200" cap="none" spc="0" dirty="0">
                          <a:solidFill>
                            <a:schemeClr val="tx1"/>
                          </a:solidFill>
                          <a:effectLst/>
                          <a:latin typeface="+mn-lt"/>
                          <a:ea typeface="+mn-ea"/>
                          <a:cs typeface="+mn-cs"/>
                        </a:rPr>
                        <a:t>5</a:t>
                      </a:r>
                      <a:endParaRPr lang="en-IN" sz="1600" b="0" kern="1200" cap="none" spc="0" dirty="0">
                        <a:solidFill>
                          <a:schemeClr val="tx1"/>
                        </a:solidFill>
                        <a:effectLst/>
                        <a:latin typeface="+mn-lt"/>
                        <a:ea typeface="+mn-ea"/>
                        <a:cs typeface="+mn-cs"/>
                      </a:endParaRPr>
                    </a:p>
                  </a:txBody>
                  <a:tcPr marL="0" marR="62255" marT="28906" marB="96355"/>
                </a:tc>
                <a:tc>
                  <a:txBody>
                    <a:bodyPr/>
                    <a:lstStyle/>
                    <a:p>
                      <a:pPr algn="just">
                        <a:spcAft>
                          <a:spcPts val="0"/>
                        </a:spcAft>
                      </a:pPr>
                      <a:r>
                        <a:rPr lang="en-US" sz="1600" kern="1200" cap="none" spc="0" dirty="0">
                          <a:solidFill>
                            <a:schemeClr val="tx1"/>
                          </a:solidFill>
                          <a:effectLst/>
                          <a:latin typeface="+mn-lt"/>
                          <a:ea typeface="+mn-ea"/>
                          <a:cs typeface="+mn-cs"/>
                        </a:rPr>
                        <a:t>GUID 5101 on Information System Security Audit</a:t>
                      </a:r>
                      <a:endParaRPr lang="en-IN" sz="1600" kern="1200" cap="none" spc="0" dirty="0">
                        <a:solidFill>
                          <a:schemeClr val="tx1"/>
                        </a:solidFill>
                        <a:effectLst/>
                        <a:latin typeface="+mn-lt"/>
                        <a:ea typeface="+mn-ea"/>
                        <a:cs typeface="+mn-cs"/>
                      </a:endParaRPr>
                    </a:p>
                  </a:txBody>
                  <a:tcPr marL="0" marR="62255" marT="28906" marB="96355"/>
                </a:tc>
                <a:tc>
                  <a:txBody>
                    <a:bodyPr/>
                    <a:lstStyle/>
                    <a:p>
                      <a:pPr algn="ctr">
                        <a:spcAft>
                          <a:spcPts val="0"/>
                        </a:spcAft>
                      </a:pPr>
                      <a:r>
                        <a:rPr lang="en-US" sz="1600" kern="1200" cap="none" spc="0" dirty="0">
                          <a:solidFill>
                            <a:schemeClr val="tx1"/>
                          </a:solidFill>
                          <a:effectLst/>
                          <a:latin typeface="+mn-lt"/>
                          <a:ea typeface="+mn-ea"/>
                          <a:cs typeface="+mn-cs"/>
                        </a:rPr>
                        <a:t>India</a:t>
                      </a:r>
                      <a:endParaRPr lang="en-IN" sz="1600" kern="1200" cap="none" spc="0" dirty="0">
                        <a:solidFill>
                          <a:schemeClr val="tx1"/>
                        </a:solidFill>
                        <a:effectLst/>
                        <a:latin typeface="+mn-lt"/>
                        <a:ea typeface="+mn-ea"/>
                        <a:cs typeface="+mn-cs"/>
                      </a:endParaRPr>
                    </a:p>
                  </a:txBody>
                  <a:tcPr marL="0" marR="62255" marT="28906" marB="96355"/>
                </a:tc>
                <a:tc>
                  <a:txBody>
                    <a:bodyPr/>
                    <a:lstStyle/>
                    <a:p>
                      <a:pPr lvl="0" algn="just"/>
                      <a:r>
                        <a:rPr lang="en-IN" sz="1600" kern="1200" cap="none" spc="0" dirty="0">
                          <a:solidFill>
                            <a:schemeClr val="tx1"/>
                          </a:solidFill>
                          <a:effectLst/>
                          <a:latin typeface="+mn-lt"/>
                          <a:ea typeface="+mn-ea"/>
                          <a:cs typeface="+mn-cs"/>
                        </a:rPr>
                        <a:t>Endorsement version approved by FIPP. Document (English version) submitted to INTOSAI GB for approval. Document translated in other INTOSAI languages to be submitted for approval in the next INTOSAI GB meeting.</a:t>
                      </a:r>
                    </a:p>
                  </a:txBody>
                  <a:tcPr marL="0" marR="62255" marT="28906" marB="96355"/>
                </a:tc>
                <a:extLst>
                  <a:ext uri="{0D108BD9-81ED-4DB2-BD59-A6C34878D82A}">
                    <a16:rowId xmlns:a16="http://schemas.microsoft.com/office/drawing/2014/main" val="1845219462"/>
                  </a:ext>
                </a:extLst>
              </a:tr>
              <a:tr h="741934">
                <a:tc>
                  <a:txBody>
                    <a:bodyPr/>
                    <a:lstStyle/>
                    <a:p>
                      <a:pPr algn="ctr">
                        <a:spcAft>
                          <a:spcPts val="0"/>
                        </a:spcAft>
                      </a:pPr>
                      <a:r>
                        <a:rPr lang="en-US" sz="1600" b="0" kern="1200" cap="none" spc="0" dirty="0">
                          <a:solidFill>
                            <a:schemeClr val="tx1"/>
                          </a:solidFill>
                          <a:effectLst/>
                          <a:latin typeface="+mn-lt"/>
                          <a:ea typeface="+mn-ea"/>
                          <a:cs typeface="+mn-cs"/>
                        </a:rPr>
                        <a:t>6</a:t>
                      </a:r>
                      <a:endParaRPr lang="en-IN" sz="1600" b="0" kern="1200" cap="none" spc="0" dirty="0">
                        <a:solidFill>
                          <a:schemeClr val="tx1"/>
                        </a:solidFill>
                        <a:effectLst/>
                        <a:latin typeface="+mn-lt"/>
                        <a:ea typeface="+mn-ea"/>
                        <a:cs typeface="+mn-cs"/>
                      </a:endParaRPr>
                    </a:p>
                  </a:txBody>
                  <a:tcPr marL="0" marR="62255" marT="28906" marB="96355"/>
                </a:tc>
                <a:tc>
                  <a:txBody>
                    <a:bodyPr/>
                    <a:lstStyle/>
                    <a:p>
                      <a:pPr algn="just">
                        <a:spcAft>
                          <a:spcPts val="0"/>
                        </a:spcAft>
                      </a:pPr>
                      <a:r>
                        <a:rPr lang="en-US" sz="1600" kern="1200" cap="none" spc="0" dirty="0">
                          <a:solidFill>
                            <a:schemeClr val="tx1"/>
                          </a:solidFill>
                          <a:effectLst/>
                          <a:latin typeface="+mn-lt"/>
                          <a:ea typeface="+mn-ea"/>
                          <a:cs typeface="+mn-cs"/>
                        </a:rPr>
                        <a:t>Guideline on Performance Evaluation of</a:t>
                      </a:r>
                      <a:r>
                        <a:rPr lang="en-US" sz="1600" kern="1200" cap="none" spc="0" baseline="0" dirty="0">
                          <a:solidFill>
                            <a:schemeClr val="tx1"/>
                          </a:solidFill>
                          <a:effectLst/>
                          <a:latin typeface="+mn-lt"/>
                          <a:ea typeface="+mn-ea"/>
                          <a:cs typeface="+mn-cs"/>
                        </a:rPr>
                        <a:t> Information Systems</a:t>
                      </a:r>
                      <a:endParaRPr lang="en-IN" sz="1600" kern="1200" cap="none" spc="0" dirty="0">
                        <a:solidFill>
                          <a:schemeClr val="tx1"/>
                        </a:solidFill>
                        <a:effectLst/>
                        <a:latin typeface="+mn-lt"/>
                        <a:ea typeface="+mn-ea"/>
                        <a:cs typeface="+mn-cs"/>
                      </a:endParaRPr>
                    </a:p>
                  </a:txBody>
                  <a:tcPr marL="0" marR="62255" marT="28906" marB="96355"/>
                </a:tc>
                <a:tc>
                  <a:txBody>
                    <a:bodyPr/>
                    <a:lstStyle/>
                    <a:p>
                      <a:pPr algn="ctr">
                        <a:spcAft>
                          <a:spcPts val="0"/>
                        </a:spcAft>
                      </a:pPr>
                      <a:r>
                        <a:rPr lang="en-US" sz="1600" kern="1200" cap="none" spc="0" dirty="0">
                          <a:solidFill>
                            <a:schemeClr val="tx1"/>
                          </a:solidFill>
                          <a:effectLst/>
                          <a:latin typeface="+mn-lt"/>
                          <a:ea typeface="+mn-ea"/>
                          <a:cs typeface="+mn-cs"/>
                        </a:rPr>
                        <a:t>Pakistan</a:t>
                      </a:r>
                      <a:endParaRPr lang="en-IN" sz="1600" kern="1200" cap="none" spc="0" dirty="0">
                        <a:solidFill>
                          <a:schemeClr val="tx1"/>
                        </a:solidFill>
                        <a:effectLst/>
                        <a:latin typeface="+mn-lt"/>
                        <a:ea typeface="+mn-ea"/>
                        <a:cs typeface="+mn-cs"/>
                      </a:endParaRPr>
                    </a:p>
                  </a:txBody>
                  <a:tcPr marL="0" marR="62255" marT="28906" marB="96355"/>
                </a:tc>
                <a:tc>
                  <a:txBody>
                    <a:bodyPr/>
                    <a:lstStyle/>
                    <a:p>
                      <a:pPr lvl="0" algn="just"/>
                      <a:r>
                        <a:rPr lang="en-US" sz="1600" kern="1200" cap="none" spc="0" dirty="0">
                          <a:solidFill>
                            <a:schemeClr val="tx1"/>
                          </a:solidFill>
                          <a:effectLst/>
                          <a:latin typeface="+mn-lt"/>
                          <a:ea typeface="+mn-ea"/>
                          <a:cs typeface="+mn-cs"/>
                        </a:rPr>
                        <a:t>Project completed. </a:t>
                      </a:r>
                      <a:r>
                        <a:rPr lang="en-IN" sz="1600" kern="1200" cap="none" spc="0" dirty="0">
                          <a:solidFill>
                            <a:schemeClr val="tx1"/>
                          </a:solidFill>
                          <a:effectLst/>
                          <a:latin typeface="+mn-lt"/>
                          <a:ea typeface="+mn-ea"/>
                          <a:cs typeface="+mn-cs"/>
                        </a:rPr>
                        <a:t>Document submitted to INTOSAI GB for approval. </a:t>
                      </a:r>
                    </a:p>
                  </a:txBody>
                  <a:tcPr marL="0" marR="62255" marT="28906" marB="96355"/>
                </a:tc>
                <a:extLst>
                  <a:ext uri="{0D108BD9-81ED-4DB2-BD59-A6C34878D82A}">
                    <a16:rowId xmlns:a16="http://schemas.microsoft.com/office/drawing/2014/main" val="366380942"/>
                  </a:ext>
                </a:extLst>
              </a:tr>
            </a:tbl>
          </a:graphicData>
        </a:graphic>
      </p:graphicFrame>
    </p:spTree>
    <p:extLst>
      <p:ext uri="{BB962C8B-B14F-4D97-AF65-F5344CB8AC3E}">
        <p14:creationId xmlns:p14="http://schemas.microsoft.com/office/powerpoint/2010/main" val="1046265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Knowledge Sharing Activities</a:t>
            </a:r>
            <a:endParaRPr lang="en-IN" dirty="0"/>
          </a:p>
        </p:txBody>
      </p:sp>
      <p:graphicFrame>
        <p:nvGraphicFramePr>
          <p:cNvPr id="4" name="Content Placeholder 3"/>
          <p:cNvGraphicFramePr>
            <a:graphicFrameLocks/>
          </p:cNvGraphicFramePr>
          <p:nvPr>
            <p:extLst>
              <p:ext uri="{D42A27DB-BD31-4B8C-83A1-F6EECF244321}">
                <p14:modId xmlns:p14="http://schemas.microsoft.com/office/powerpoint/2010/main" val="910514502"/>
              </p:ext>
            </p:extLst>
          </p:nvPr>
        </p:nvGraphicFramePr>
        <p:xfrm>
          <a:off x="1136458" y="1932566"/>
          <a:ext cx="9555771" cy="2820921"/>
        </p:xfrm>
        <a:graphic>
          <a:graphicData uri="http://schemas.openxmlformats.org/drawingml/2006/table">
            <a:tbl>
              <a:tblPr firstRow="1" firstCol="1" bandRow="1">
                <a:tableStyleId>{C083E6E3-FA7D-4D7B-A595-EF9225AFEA82}</a:tableStyleId>
              </a:tblPr>
              <a:tblGrid>
                <a:gridCol w="467410">
                  <a:extLst>
                    <a:ext uri="{9D8B030D-6E8A-4147-A177-3AD203B41FA5}">
                      <a16:colId xmlns:a16="http://schemas.microsoft.com/office/drawing/2014/main" val="20000"/>
                    </a:ext>
                  </a:extLst>
                </a:gridCol>
                <a:gridCol w="2649350">
                  <a:extLst>
                    <a:ext uri="{9D8B030D-6E8A-4147-A177-3AD203B41FA5}">
                      <a16:colId xmlns:a16="http://schemas.microsoft.com/office/drawing/2014/main" val="20001"/>
                    </a:ext>
                  </a:extLst>
                </a:gridCol>
                <a:gridCol w="1786855">
                  <a:extLst>
                    <a:ext uri="{9D8B030D-6E8A-4147-A177-3AD203B41FA5}">
                      <a16:colId xmlns:a16="http://schemas.microsoft.com/office/drawing/2014/main" val="20003"/>
                    </a:ext>
                  </a:extLst>
                </a:gridCol>
                <a:gridCol w="4652156">
                  <a:extLst>
                    <a:ext uri="{9D8B030D-6E8A-4147-A177-3AD203B41FA5}">
                      <a16:colId xmlns:a16="http://schemas.microsoft.com/office/drawing/2014/main" val="20004"/>
                    </a:ext>
                  </a:extLst>
                </a:gridCol>
              </a:tblGrid>
              <a:tr h="773476">
                <a:tc>
                  <a:txBody>
                    <a:bodyPr/>
                    <a:lstStyle/>
                    <a:p>
                      <a:pPr algn="ctr">
                        <a:lnSpc>
                          <a:spcPts val="1560"/>
                        </a:lnSpc>
                        <a:spcAft>
                          <a:spcPts val="0"/>
                        </a:spcAft>
                      </a:pPr>
                      <a:r>
                        <a:rPr lang="en-US" sz="1600" cap="none" spc="0" dirty="0">
                          <a:effectLst/>
                        </a:rPr>
                        <a:t>#</a:t>
                      </a:r>
                      <a:endParaRPr lang="en-IN" sz="1600" b="1" cap="none" spc="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82732" marR="203089" marT="23638" marB="177282" anchor="b"/>
                </a:tc>
                <a:tc>
                  <a:txBody>
                    <a:bodyPr/>
                    <a:lstStyle/>
                    <a:p>
                      <a:pPr algn="ctr">
                        <a:lnSpc>
                          <a:spcPts val="1560"/>
                        </a:lnSpc>
                        <a:spcAft>
                          <a:spcPts val="0"/>
                        </a:spcAft>
                      </a:pPr>
                      <a:r>
                        <a:rPr lang="en-US" sz="1600" kern="1200" cap="none" spc="0" dirty="0">
                          <a:effectLst/>
                        </a:rPr>
                        <a:t>Name of project</a:t>
                      </a:r>
                      <a:endParaRPr lang="en-IN" sz="1600" kern="1200" cap="none" spc="0" dirty="0">
                        <a:solidFill>
                          <a:schemeClr val="tx1"/>
                        </a:solidFill>
                        <a:effectLst/>
                        <a:latin typeface="Arial"/>
                        <a:ea typeface="+mn-ea"/>
                        <a:cs typeface="Arial"/>
                      </a:endParaRPr>
                    </a:p>
                  </a:txBody>
                  <a:tcPr marL="82732" marR="203089" marT="23638" marB="177282" anchor="b"/>
                </a:tc>
                <a:tc>
                  <a:txBody>
                    <a:bodyPr/>
                    <a:lstStyle/>
                    <a:p>
                      <a:pPr algn="ctr">
                        <a:lnSpc>
                          <a:spcPts val="1560"/>
                        </a:lnSpc>
                        <a:spcAft>
                          <a:spcPts val="0"/>
                        </a:spcAft>
                      </a:pPr>
                      <a:r>
                        <a:rPr lang="en-US" sz="1600" kern="1200" cap="none" spc="0" dirty="0">
                          <a:effectLst/>
                        </a:rPr>
                        <a:t>Project Lead</a:t>
                      </a:r>
                      <a:endParaRPr lang="en-IN" sz="1600" kern="1200" cap="none" spc="0" dirty="0">
                        <a:solidFill>
                          <a:schemeClr val="tx1"/>
                        </a:solidFill>
                        <a:effectLst/>
                        <a:latin typeface="Arial"/>
                        <a:ea typeface="+mn-ea"/>
                        <a:cs typeface="Arial"/>
                      </a:endParaRPr>
                    </a:p>
                  </a:txBody>
                  <a:tcPr marL="82732" marR="203089" marT="23638" marB="177282" anchor="b"/>
                </a:tc>
                <a:tc>
                  <a:txBody>
                    <a:bodyPr/>
                    <a:lstStyle/>
                    <a:p>
                      <a:pPr marL="0" algn="l" defTabSz="914400" rtl="0" eaLnBrk="1" latinLnBrk="0" hangingPunct="1">
                        <a:spcAft>
                          <a:spcPts val="0"/>
                        </a:spcAft>
                      </a:pPr>
                      <a:r>
                        <a:rPr lang="en-IN" sz="1600" kern="1200" cap="none" spc="0" dirty="0">
                          <a:effectLst/>
                        </a:rPr>
                        <a:t>Project Status</a:t>
                      </a:r>
                      <a:endParaRPr lang="en-IN" sz="1600" kern="1200" cap="none" spc="0" dirty="0">
                        <a:solidFill>
                          <a:schemeClr val="tx1"/>
                        </a:solidFill>
                        <a:effectLst/>
                        <a:latin typeface="Arial"/>
                        <a:ea typeface="+mn-ea"/>
                        <a:cs typeface="Arial"/>
                      </a:endParaRPr>
                    </a:p>
                  </a:txBody>
                  <a:tcPr marL="82732" marR="203089" marT="23638" marB="177282" anchor="b"/>
                </a:tc>
                <a:extLst>
                  <a:ext uri="{0D108BD9-81ED-4DB2-BD59-A6C34878D82A}">
                    <a16:rowId xmlns:a16="http://schemas.microsoft.com/office/drawing/2014/main" val="10000"/>
                  </a:ext>
                </a:extLst>
              </a:tr>
              <a:tr h="1032092">
                <a:tc>
                  <a:txBody>
                    <a:bodyPr/>
                    <a:lstStyle/>
                    <a:p>
                      <a:pPr algn="ctr">
                        <a:lnSpc>
                          <a:spcPts val="1560"/>
                        </a:lnSpc>
                        <a:spcAft>
                          <a:spcPts val="0"/>
                        </a:spcAft>
                      </a:pPr>
                      <a:r>
                        <a:rPr lang="en-US" sz="1600" b="0" cap="none" spc="0" dirty="0">
                          <a:effectLst/>
                        </a:rPr>
                        <a:t>1.</a:t>
                      </a:r>
                      <a:endParaRPr lang="en-IN" sz="1600" b="0" cap="none" spc="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82732" marR="126802" marT="23638" marB="177282" anchor="ctr"/>
                </a:tc>
                <a:tc>
                  <a:txBody>
                    <a:bodyPr/>
                    <a:lstStyle/>
                    <a:p>
                      <a:pPr algn="just">
                        <a:lnSpc>
                          <a:spcPts val="1560"/>
                        </a:lnSpc>
                        <a:spcAft>
                          <a:spcPts val="0"/>
                        </a:spcAft>
                      </a:pPr>
                      <a:r>
                        <a:rPr lang="en-US" sz="1600" kern="1200" cap="none" spc="0" dirty="0">
                          <a:effectLst/>
                        </a:rPr>
                        <a:t>Quarterly Webinars on IT Audit</a:t>
                      </a:r>
                      <a:endParaRPr lang="en-IN" sz="1600" kern="1200" cap="none" spc="0" dirty="0">
                        <a:solidFill>
                          <a:schemeClr val="tx1"/>
                        </a:solidFill>
                        <a:effectLst/>
                        <a:latin typeface="Arial"/>
                        <a:ea typeface="+mn-ea"/>
                        <a:cs typeface="Arial"/>
                      </a:endParaRPr>
                    </a:p>
                  </a:txBody>
                  <a:tcPr marL="82732" marR="126802" marT="23638" marB="177282" anchor="ctr"/>
                </a:tc>
                <a:tc>
                  <a:txBody>
                    <a:bodyPr/>
                    <a:lstStyle/>
                    <a:p>
                      <a:pPr algn="ctr">
                        <a:lnSpc>
                          <a:spcPts val="1560"/>
                        </a:lnSpc>
                        <a:spcAft>
                          <a:spcPts val="0"/>
                        </a:spcAft>
                      </a:pPr>
                      <a:r>
                        <a:rPr lang="en-US" sz="1600" kern="1200" cap="none" spc="0" dirty="0">
                          <a:effectLst/>
                        </a:rPr>
                        <a:t>USA, India as co-lead</a:t>
                      </a:r>
                      <a:endParaRPr lang="en-IN" sz="1600" kern="1200" cap="none" spc="0" dirty="0">
                        <a:solidFill>
                          <a:schemeClr val="tx1"/>
                        </a:solidFill>
                        <a:effectLst/>
                        <a:latin typeface="Arial"/>
                        <a:ea typeface="+mn-ea"/>
                        <a:cs typeface="Arial"/>
                      </a:endParaRPr>
                    </a:p>
                  </a:txBody>
                  <a:tcPr marL="82732" marR="126802" marT="23638" marB="177282" anchor="ctr"/>
                </a:tc>
                <a:tc>
                  <a:txBody>
                    <a:bodyPr/>
                    <a:lstStyle/>
                    <a:p>
                      <a:pPr algn="just"/>
                      <a:r>
                        <a:rPr lang="en-ZA" sz="1600" kern="1200" cap="none" spc="0" dirty="0">
                          <a:effectLst/>
                        </a:rPr>
                        <a:t>Continued project of Work Plan 2020-22</a:t>
                      </a:r>
                      <a:endParaRPr lang="en-IN" sz="1600" kern="1200" cap="none" spc="0" dirty="0">
                        <a:solidFill>
                          <a:schemeClr val="tx1"/>
                        </a:solidFill>
                        <a:effectLst/>
                        <a:latin typeface="Arial"/>
                        <a:ea typeface="+mn-ea"/>
                        <a:cs typeface="Arial"/>
                      </a:endParaRPr>
                    </a:p>
                  </a:txBody>
                  <a:tcPr marL="82732" marR="126802" marT="23638" marB="177282" anchor="ctr"/>
                </a:tc>
                <a:extLst>
                  <a:ext uri="{0D108BD9-81ED-4DB2-BD59-A6C34878D82A}">
                    <a16:rowId xmlns:a16="http://schemas.microsoft.com/office/drawing/2014/main" val="10001"/>
                  </a:ext>
                </a:extLst>
              </a:tr>
              <a:tr h="1015353">
                <a:tc>
                  <a:txBody>
                    <a:bodyPr/>
                    <a:lstStyle/>
                    <a:p>
                      <a:pPr algn="ctr">
                        <a:lnSpc>
                          <a:spcPts val="1560"/>
                        </a:lnSpc>
                        <a:spcAft>
                          <a:spcPts val="0"/>
                        </a:spcAft>
                      </a:pPr>
                      <a:r>
                        <a:rPr lang="en-US" sz="1600" b="0" cap="none" spc="0" dirty="0">
                          <a:effectLst/>
                        </a:rPr>
                        <a:t>2.</a:t>
                      </a:r>
                      <a:endParaRPr lang="en-IN" sz="1600" b="0" cap="none" spc="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82732" marR="126802" marT="23638" marB="177282" anchor="ctr"/>
                </a:tc>
                <a:tc>
                  <a:txBody>
                    <a:bodyPr/>
                    <a:lstStyle/>
                    <a:p>
                      <a:pPr algn="just">
                        <a:lnSpc>
                          <a:spcPts val="1560"/>
                        </a:lnSpc>
                        <a:spcAft>
                          <a:spcPts val="0"/>
                        </a:spcAft>
                      </a:pPr>
                      <a:r>
                        <a:rPr lang="en-US" sz="1600" kern="1200" cap="none" spc="0" dirty="0">
                          <a:effectLst/>
                        </a:rPr>
                        <a:t>Maintenance of IT Audit Database in the WGITA Webpage</a:t>
                      </a:r>
                      <a:endParaRPr lang="en-IN" sz="1600" kern="1200" cap="none" spc="0" dirty="0">
                        <a:solidFill>
                          <a:schemeClr val="tx1"/>
                        </a:solidFill>
                        <a:effectLst/>
                        <a:latin typeface="Arial"/>
                        <a:ea typeface="+mn-ea"/>
                        <a:cs typeface="Arial"/>
                      </a:endParaRPr>
                    </a:p>
                  </a:txBody>
                  <a:tcPr marL="82732" marR="126802" marT="23638" marB="177282" anchor="ctr"/>
                </a:tc>
                <a:tc>
                  <a:txBody>
                    <a:bodyPr/>
                    <a:lstStyle/>
                    <a:p>
                      <a:pPr algn="ctr">
                        <a:lnSpc>
                          <a:spcPts val="1560"/>
                        </a:lnSpc>
                        <a:spcAft>
                          <a:spcPts val="0"/>
                        </a:spcAft>
                      </a:pPr>
                      <a:r>
                        <a:rPr lang="en-US" sz="1600" kern="1200" cap="none" spc="0" dirty="0">
                          <a:effectLst/>
                        </a:rPr>
                        <a:t>Poland</a:t>
                      </a:r>
                      <a:endParaRPr lang="en-IN" sz="1600" kern="1200" cap="none" spc="0" dirty="0">
                        <a:solidFill>
                          <a:schemeClr val="tx1"/>
                        </a:solidFill>
                        <a:effectLst/>
                        <a:latin typeface="Arial"/>
                        <a:ea typeface="+mn-ea"/>
                        <a:cs typeface="Arial"/>
                      </a:endParaRPr>
                    </a:p>
                  </a:txBody>
                  <a:tcPr marL="82732" marR="126802" marT="23638" marB="177282"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ZA" sz="1600" kern="1200" cap="none" spc="0" dirty="0">
                          <a:effectLst/>
                        </a:rPr>
                        <a:t>Continued project of Work Plan 2020-22</a:t>
                      </a:r>
                      <a:endParaRPr lang="en-IN" sz="1600" kern="1200" cap="none" spc="0" dirty="0">
                        <a:solidFill>
                          <a:schemeClr val="tx1"/>
                        </a:solidFill>
                        <a:effectLst/>
                        <a:latin typeface="Arial"/>
                        <a:ea typeface="+mn-ea"/>
                        <a:cs typeface="Arial"/>
                      </a:endParaRPr>
                    </a:p>
                  </a:txBody>
                  <a:tcPr marL="82732" marR="126802" marT="23638" marB="177282"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934916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Thank you</a:t>
            </a:r>
            <a:endParaRPr lang="en-IN" dirty="0"/>
          </a:p>
        </p:txBody>
      </p:sp>
    </p:spTree>
    <p:extLst>
      <p:ext uri="{BB962C8B-B14F-4D97-AF65-F5344CB8AC3E}">
        <p14:creationId xmlns:p14="http://schemas.microsoft.com/office/powerpoint/2010/main" val="42746497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168</TotalTime>
  <Words>219</Words>
  <Application>Microsoft Office PowerPoint</Application>
  <PresentationFormat>Widescreen</PresentationFormat>
  <Paragraphs>46</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WGITA Work Plan 2023-25</vt:lpstr>
      <vt:lpstr>Knowledge Development Activities</vt:lpstr>
      <vt:lpstr>Knowledge Sharing Activities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WGITA Reporting Dashboard</dc:title>
  <dc:creator>HP</dc:creator>
  <cp:lastModifiedBy>KSC</cp:lastModifiedBy>
  <cp:revision>23</cp:revision>
  <dcterms:created xsi:type="dcterms:W3CDTF">2023-08-11T11:32:32Z</dcterms:created>
  <dcterms:modified xsi:type="dcterms:W3CDTF">2024-10-10T10:30:33Z</dcterms:modified>
</cp:coreProperties>
</file>