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0"/>
  </p:notesMasterIdLst>
  <p:sldIdLst>
    <p:sldId id="311" r:id="rId3"/>
    <p:sldId id="281" r:id="rId4"/>
    <p:sldId id="310" r:id="rId5"/>
    <p:sldId id="313" r:id="rId6"/>
    <p:sldId id="294" r:id="rId7"/>
    <p:sldId id="314" r:id="rId8"/>
    <p:sldId id="296" r:id="rId9"/>
    <p:sldId id="298" r:id="rId10"/>
    <p:sldId id="299" r:id="rId11"/>
    <p:sldId id="300" r:id="rId12"/>
    <p:sldId id="302" r:id="rId13"/>
    <p:sldId id="303" r:id="rId14"/>
    <p:sldId id="315" r:id="rId15"/>
    <p:sldId id="306" r:id="rId16"/>
    <p:sldId id="307" r:id="rId17"/>
    <p:sldId id="308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C1CAC5"/>
    <a:srgbClr val="F2F2F2"/>
    <a:srgbClr val="F7E6FE"/>
    <a:srgbClr val="5A7D79"/>
    <a:srgbClr val="F47920"/>
    <a:srgbClr val="F69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8943" autoAdjust="0"/>
  </p:normalViewPr>
  <p:slideViewPr>
    <p:cSldViewPr snapToGrid="0">
      <p:cViewPr varScale="1">
        <p:scale>
          <a:sx n="64" d="100"/>
          <a:sy n="64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3324-F24A-4224-9595-A72EC771DBE5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67EDE-007B-48C8-9D97-2499A3BC38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7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On this slide, give</a:t>
            </a:r>
            <a:r>
              <a:rPr lang="en-GB" b="1" baseline="0" dirty="0"/>
              <a:t> an overview of your presentation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Company Logos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sample agenda text with the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desired flow of your content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="1" dirty="0"/>
          </a:p>
          <a:p>
            <a:r>
              <a:rPr lang="en-GB" dirty="0"/>
              <a:t>This slide</a:t>
            </a:r>
            <a:r>
              <a:rPr lang="en-GB" baseline="0" dirty="0"/>
              <a:t> </a:t>
            </a:r>
            <a:r>
              <a:rPr lang="en-GB" dirty="0"/>
              <a:t>Provide</a:t>
            </a:r>
            <a:r>
              <a:rPr lang="en-GB" baseline="0" dirty="0"/>
              <a:t>s your audience with a clear structure of your presentation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EDE-007B-48C8-9D97-2499A3BC38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1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Use</a:t>
            </a:r>
            <a:r>
              <a:rPr lang="en-GB" b="1" baseline="0" dirty="0" smtClean="0"/>
              <a:t> this slide to Present a process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Company Logos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 sample placeholder text with content specific to your Company.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step of your business workflow or any complex process to help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audience understand the starting point of a cycle.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fewer steps, simply delete a sphere 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steps, right Click a Sphere and copy and Paste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EDE-007B-48C8-9D97-2499A3BC38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79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This is a comparison slide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can be used to present comparisons.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Logos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the placeholder text with your desired content.</a:t>
            </a:r>
          </a:p>
          <a:p>
            <a:pPr marL="228600" indent="-228600">
              <a:buFont typeface="+mj-lt"/>
              <a:buAutoNum type="arabicPeriod"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the title placeholder text with your desired title.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9490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WGEI</a:t>
            </a:r>
            <a:r>
              <a:rPr lang="en-GB" b="1" baseline="0" dirty="0"/>
              <a:t> Contact Information</a:t>
            </a:r>
          </a:p>
          <a:p>
            <a:r>
              <a:rPr lang="en-GB" b="0" baseline="0" dirty="0"/>
              <a:t>This Slide carries the Hosts Contact information and must always appear at the end of every presentation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7EDE-007B-48C8-9D97-2499A3BC38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0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2840014"/>
            <a:ext cx="12296503" cy="3552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6950" y="1122363"/>
            <a:ext cx="4871049" cy="2387600"/>
          </a:xfrm>
        </p:spPr>
        <p:txBody>
          <a:bodyPr anchor="b"/>
          <a:lstStyle>
            <a:lvl1pPr algn="ctr">
              <a:defRPr sz="6000">
                <a:latin typeface="Karl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950" y="3602038"/>
            <a:ext cx="4871050" cy="1655762"/>
          </a:xfrm>
        </p:spPr>
        <p:txBody>
          <a:bodyPr/>
          <a:lstStyle>
            <a:lvl1pPr marL="0" indent="0" algn="ctr">
              <a:buNone/>
              <a:defRPr sz="2400">
                <a:latin typeface="Karl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515" y="6493052"/>
            <a:ext cx="1210492" cy="27648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Karla"/>
              </a:defRPr>
            </a:lvl1pPr>
          </a:lstStyle>
          <a:p>
            <a:fld id="{C0B5A7D7-DF05-4541-945F-33AAAA6C92CD}" type="datetime1">
              <a:rPr lang="en-GB" smtClean="0"/>
              <a:pPr/>
              <a:t>11/10/2024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2880" y="269966"/>
            <a:ext cx="1636088" cy="7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53105" y="6461758"/>
            <a:ext cx="441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  <a:latin typeface="+mn-lt"/>
              </a:rPr>
              <a:t>To promote the audit of extractive industries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42" y="1715781"/>
            <a:ext cx="2712306" cy="1638232"/>
          </a:xfrm>
          <a:prstGeom prst="rect">
            <a:avLst/>
          </a:prstGeom>
        </p:spPr>
      </p:pic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3230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62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197599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52187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5879939" y="1387134"/>
            <a:ext cx="81023" cy="434233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Овал 14"/>
          <p:cNvSpPr/>
          <p:nvPr userDrawn="1"/>
        </p:nvSpPr>
        <p:spPr>
          <a:xfrm>
            <a:off x="5618825" y="1804865"/>
            <a:ext cx="603250" cy="603250"/>
          </a:xfrm>
          <a:prstGeom prst="ellipse">
            <a:avLst/>
          </a:prstGeom>
          <a:solidFill>
            <a:srgbClr val="F69C9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31"/>
          <p:cNvSpPr/>
          <p:nvPr userDrawn="1"/>
        </p:nvSpPr>
        <p:spPr>
          <a:xfrm>
            <a:off x="5617238" y="4575247"/>
            <a:ext cx="604837" cy="603250"/>
          </a:xfrm>
          <a:prstGeom prst="ellipse">
            <a:avLst/>
          </a:prstGeom>
          <a:solidFill>
            <a:srgbClr val="5A7D7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66" y="1387133"/>
            <a:ext cx="3470072" cy="2306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63" y="3419300"/>
            <a:ext cx="3470072" cy="2310168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7E06-F7B5-4BA1-9AE8-4CB2A18CCD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79803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63980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15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ru-RU" noProof="0" dirty="0"/>
          </a:p>
        </p:txBody>
      </p:sp>
      <p:sp>
        <p:nvSpPr>
          <p:cNvPr id="3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5275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Analy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8097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65125"/>
            <a:ext cx="9220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2" y="288881"/>
            <a:ext cx="1148696" cy="6938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5400000" flipV="1">
            <a:off x="225295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5" y="6371304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0310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44822" r="-129" b="22070"/>
          <a:stretch/>
        </p:blipFill>
        <p:spPr>
          <a:xfrm>
            <a:off x="0" y="139206"/>
            <a:ext cx="12192000" cy="2692400"/>
          </a:xfrm>
          <a:prstGeom prst="rect">
            <a:avLst/>
          </a:prstGeom>
        </p:spPr>
      </p:pic>
      <p:sp>
        <p:nvSpPr>
          <p:cNvPr id="23" name="Прямоугольник 3"/>
          <p:cNvSpPr/>
          <p:nvPr userDrawn="1"/>
        </p:nvSpPr>
        <p:spPr>
          <a:xfrm>
            <a:off x="0" y="140901"/>
            <a:ext cx="12192000" cy="2690705"/>
          </a:xfrm>
          <a:prstGeom prst="rect">
            <a:avLst/>
          </a:prstGeom>
          <a:solidFill>
            <a:srgbClr val="4C4C4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128748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690" y="5164888"/>
            <a:ext cx="340294" cy="341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073" y="3556064"/>
            <a:ext cx="314772" cy="35823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453176" y="3498429"/>
            <a:ext cx="3227404" cy="2088322"/>
          </a:xfrm>
          <a:solidFill>
            <a:srgbClr val="C1CAC5">
              <a:alpha val="50196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99317" y="5164888"/>
            <a:ext cx="340294" cy="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99318" y="3520098"/>
            <a:ext cx="283216" cy="4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EI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20212" r="-129" b="13872"/>
          <a:stretch/>
        </p:blipFill>
        <p:spPr>
          <a:xfrm>
            <a:off x="10633" y="106271"/>
            <a:ext cx="12192000" cy="5360275"/>
          </a:xfrm>
          <a:prstGeom prst="rect">
            <a:avLst/>
          </a:prstGeom>
        </p:spPr>
      </p:pic>
      <p:sp>
        <p:nvSpPr>
          <p:cNvPr id="7" name="Прямоугольник 3"/>
          <p:cNvSpPr/>
          <p:nvPr userDrawn="1"/>
        </p:nvSpPr>
        <p:spPr>
          <a:xfrm>
            <a:off x="1011238" y="990600"/>
            <a:ext cx="10169525" cy="4286250"/>
          </a:xfrm>
          <a:prstGeom prst="rect">
            <a:avLst/>
          </a:prstGeom>
          <a:solidFill>
            <a:srgbClr val="4C4C4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984375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2969013" y="4471094"/>
            <a:ext cx="6253974" cy="632619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kern="0" dirty="0">
                <a:solidFill>
                  <a:schemeClr val="bg1"/>
                </a:solidFill>
                <a:latin typeface="Arial  "/>
                <a:ea typeface="Karla" pitchFamily="2" charset="0"/>
                <a:cs typeface="Poppins" panose="02000000000000000000" pitchFamily="2" charset="0"/>
              </a:rPr>
              <a:t>https://www.intosaicommunity.net/wgei/</a:t>
            </a:r>
            <a:endParaRPr lang="en-US" sz="2000" dirty="0">
              <a:solidFill>
                <a:schemeClr val="bg1"/>
              </a:solidFill>
              <a:latin typeface="Arial  "/>
              <a:ea typeface="Karla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03303" y="3134035"/>
            <a:ext cx="2050026" cy="1035429"/>
            <a:chOff x="2103303" y="2905431"/>
            <a:chExt cx="2050026" cy="10354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6194" y="2905431"/>
              <a:ext cx="544244" cy="5456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3303" y="3540750"/>
              <a:ext cx="2050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000" dirty="0">
                  <a:solidFill>
                    <a:schemeClr val="bg1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Arial  "/>
                </a:rPr>
                <a:t>www.wgei.org</a:t>
              </a:r>
              <a:r>
                <a:rPr lang="en-US" altLang="en-US" sz="2000" dirty="0">
                  <a:solidFill>
                    <a:schemeClr val="bg1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endParaRPr lang="en-GB" sz="2000" dirty="0">
                <a:latin typeface="Arial  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5060170" y="3084300"/>
            <a:ext cx="2216821" cy="1077790"/>
            <a:chOff x="4803411" y="2863070"/>
            <a:chExt cx="2216821" cy="10777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108" y="2863070"/>
              <a:ext cx="503426" cy="5729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03411" y="3540750"/>
              <a:ext cx="2216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Arial  "/>
                </a:rPr>
                <a:t>wgei@oag.go.ug</a:t>
              </a:r>
              <a:endParaRPr lang="en-GB" sz="2000" dirty="0">
                <a:latin typeface="Arial  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183832" y="3151970"/>
            <a:ext cx="2051553" cy="999558"/>
            <a:chOff x="7284176" y="2941302"/>
            <a:chExt cx="2051553" cy="99955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1436" y="2941302"/>
              <a:ext cx="517032" cy="5183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84176" y="3540750"/>
              <a:ext cx="2051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Pe-icon-7-stroke" pitchFamily="2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Arial  "/>
                </a:rPr>
                <a:t>@</a:t>
              </a:r>
              <a:r>
                <a:rPr lang="en-GB" sz="2000" dirty="0" err="1">
                  <a:solidFill>
                    <a:schemeClr val="bg1"/>
                  </a:solidFill>
                  <a:latin typeface="Arial  "/>
                </a:rPr>
                <a:t>IntosaiWgei</a:t>
              </a:r>
              <a:endParaRPr lang="en-GB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16" y="5656243"/>
            <a:ext cx="1557068" cy="94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4C4C4">
                <a:alpha val="69804"/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colorTemperature colorTemp="5781"/>
                    </a14:imgEffect>
                    <a14:imgEffect>
                      <a14:saturation sat="78000"/>
                    </a14:imgEffect>
                    <a14:imgEffect>
                      <a14:brightnessContrast bright="-2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" r="469" b="23200"/>
          <a:stretch/>
        </p:blipFill>
        <p:spPr>
          <a:xfrm>
            <a:off x="-1" y="122120"/>
            <a:ext cx="12192001" cy="64234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62943"/>
            <a:ext cx="12192002" cy="35070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515" y="6493052"/>
            <a:ext cx="1210492" cy="276483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Karla"/>
              </a:defRPr>
            </a:lvl1pPr>
          </a:lstStyle>
          <a:p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53105" y="6461758"/>
            <a:ext cx="441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/>
                </a:solidFill>
                <a:latin typeface="+mn-lt"/>
              </a:rPr>
              <a:t>To promote the audit of extractive industries</a:t>
            </a:r>
            <a:endParaRPr lang="en-GB" sz="14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83" y="1800028"/>
            <a:ext cx="2712306" cy="16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9824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448799" cy="2387600"/>
          </a:xfrm>
        </p:spPr>
        <p:txBody>
          <a:bodyPr anchor="b"/>
          <a:lstStyle>
            <a:lvl1pPr algn="ctr">
              <a:defRPr sz="6000">
                <a:latin typeface="Karl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" y="4868241"/>
            <a:ext cx="3857897" cy="643572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rgbClr val="5A7D79"/>
                </a:solidFill>
                <a:latin typeface="Karl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Presented by: John Doe</a:t>
            </a:r>
            <a:endParaRPr lang="en-GB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82880" y="269966"/>
            <a:ext cx="1636088" cy="7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1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905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93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5627" r="-65" b="27120"/>
          <a:stretch/>
        </p:blipFill>
        <p:spPr>
          <a:xfrm>
            <a:off x="3857" y="934214"/>
            <a:ext cx="12188143" cy="54690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28365"/>
            <a:ext cx="4868809" cy="3836047"/>
          </a:xfrm>
          <a:prstGeom prst="rect">
            <a:avLst/>
          </a:prstGeom>
          <a:solidFill>
            <a:srgbClr val="4C4C4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803494" y="1528364"/>
            <a:ext cx="7388506" cy="383604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128314" y="3068103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22413" y="1672787"/>
            <a:ext cx="6277998" cy="3430436"/>
          </a:xfrm>
        </p:spPr>
        <p:txBody>
          <a:bodyPr>
            <a:normAutofit/>
          </a:bodyPr>
          <a:lstStyle>
            <a:lvl1pPr marL="0" indent="0">
              <a:buNone/>
              <a:defRPr lang="en-GB" b="0" i="0" smtClean="0">
                <a:effectLst/>
              </a:defRPr>
            </a:lvl1pPr>
          </a:lstStyle>
          <a:p>
            <a:pPr lvl="0"/>
            <a:r>
              <a:rPr lang="en-GB" b="1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centuries.</a:t>
            </a:r>
            <a:endParaRPr lang="en-US" dirty="0" smtClean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9626" y="1689879"/>
            <a:ext cx="3420382" cy="8794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79626" y="2628365"/>
            <a:ext cx="3420382" cy="87947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8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72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85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3104445" y="591856"/>
            <a:ext cx="36647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Presentation</a:t>
            </a:r>
            <a:endParaRPr lang="en-US" altLang="en-US" sz="44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6910785" y="591856"/>
            <a:ext cx="35095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Outline</a:t>
            </a:r>
            <a:endParaRPr lang="en-US" altLang="en-US" sz="44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3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1589088" y="1690688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WORDS ABOUT THE COMPANY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1588555" y="4096232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WHAT WE DO</a:t>
            </a:r>
          </a:p>
        </p:txBody>
      </p:sp>
      <p:sp>
        <p:nvSpPr>
          <p:cNvPr id="45" name="Text Placeholder 40"/>
          <p:cNvSpPr>
            <a:spLocks noGrp="1"/>
          </p:cNvSpPr>
          <p:nvPr>
            <p:ph type="body" sz="quarter" idx="19" hasCustomPrompt="1"/>
          </p:nvPr>
        </p:nvSpPr>
        <p:spPr>
          <a:xfrm>
            <a:off x="1611620" y="5248457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OUR STARTEGY</a:t>
            </a:r>
          </a:p>
        </p:txBody>
      </p:sp>
      <p:sp>
        <p:nvSpPr>
          <p:cNvPr id="46" name="Text Placeholder 40"/>
          <p:cNvSpPr>
            <a:spLocks noGrp="1"/>
          </p:cNvSpPr>
          <p:nvPr>
            <p:ph type="body" sz="quarter" idx="20" hasCustomPrompt="1"/>
          </p:nvPr>
        </p:nvSpPr>
        <p:spPr>
          <a:xfrm>
            <a:off x="1588555" y="2886514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TEAM SLIDE</a:t>
            </a:r>
          </a:p>
        </p:txBody>
      </p:sp>
      <p:sp>
        <p:nvSpPr>
          <p:cNvPr id="47" name="Text Placeholder 40"/>
          <p:cNvSpPr>
            <a:spLocks noGrp="1"/>
          </p:cNvSpPr>
          <p:nvPr>
            <p:ph type="body" sz="quarter" idx="21" hasCustomPrompt="1"/>
          </p:nvPr>
        </p:nvSpPr>
        <p:spPr>
          <a:xfrm>
            <a:off x="7699819" y="1799848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OUR LATEST WORK</a:t>
            </a:r>
          </a:p>
        </p:txBody>
      </p:sp>
      <p:sp>
        <p:nvSpPr>
          <p:cNvPr id="48" name="Text Placeholder 40"/>
          <p:cNvSpPr>
            <a:spLocks noGrp="1"/>
          </p:cNvSpPr>
          <p:nvPr>
            <p:ph type="body" sz="quarter" idx="22" hasCustomPrompt="1"/>
          </p:nvPr>
        </p:nvSpPr>
        <p:spPr>
          <a:xfrm>
            <a:off x="7699818" y="2891463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MAIN STEPS</a:t>
            </a:r>
          </a:p>
        </p:txBody>
      </p:sp>
      <p:sp>
        <p:nvSpPr>
          <p:cNvPr id="49" name="Text Placeholder 40"/>
          <p:cNvSpPr>
            <a:spLocks noGrp="1"/>
          </p:cNvSpPr>
          <p:nvPr>
            <p:ph type="body" sz="quarter" idx="23" hasCustomPrompt="1"/>
          </p:nvPr>
        </p:nvSpPr>
        <p:spPr>
          <a:xfrm>
            <a:off x="7709440" y="5248457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CONCLUSION</a:t>
            </a:r>
          </a:p>
        </p:txBody>
      </p:sp>
      <p:sp>
        <p:nvSpPr>
          <p:cNvPr id="50" name="Text Placeholder 40"/>
          <p:cNvSpPr>
            <a:spLocks noGrp="1"/>
          </p:cNvSpPr>
          <p:nvPr>
            <p:ph type="body" sz="quarter" idx="24" hasCustomPrompt="1"/>
          </p:nvPr>
        </p:nvSpPr>
        <p:spPr>
          <a:xfrm>
            <a:off x="7699817" y="4066071"/>
            <a:ext cx="4306887" cy="605252"/>
          </a:xfrm>
        </p:spPr>
        <p:txBody>
          <a:bodyPr>
            <a:no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0740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950720" y="723828"/>
            <a:ext cx="4702629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757256" y="724845"/>
            <a:ext cx="5164778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9291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207623" y="915416"/>
            <a:ext cx="7776754" cy="502194"/>
          </a:xfrm>
        </p:spPr>
        <p:txBody>
          <a:bodyPr>
            <a:noAutofit/>
          </a:bodyPr>
          <a:lstStyle>
            <a:lvl1pPr marL="0" indent="0">
              <a:buNone/>
              <a:defRPr lang="en-GB" sz="1800" b="1" i="0" baseline="0" smtClean="0">
                <a:effectLst/>
              </a:defRPr>
            </a:lvl1pPr>
          </a:lstStyle>
          <a:p>
            <a:pPr lvl="0"/>
            <a:r>
              <a:rPr lang="en-US" sz="1800" b="1" dirty="0" smtClean="0"/>
              <a:t>Insert sentence heading.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8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9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" t="5627" r="-65" b="27120"/>
          <a:stretch/>
        </p:blipFill>
        <p:spPr>
          <a:xfrm>
            <a:off x="3857" y="934214"/>
            <a:ext cx="12188143" cy="54690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528365"/>
            <a:ext cx="4868809" cy="3836047"/>
          </a:xfrm>
          <a:prstGeom prst="rect">
            <a:avLst/>
          </a:prstGeom>
          <a:solidFill>
            <a:srgbClr val="4C4C4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4803494" y="1528364"/>
            <a:ext cx="7388506" cy="383604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128314" y="3068103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62" y="2225132"/>
            <a:ext cx="3368451" cy="1323778"/>
          </a:xfrm>
        </p:spPr>
        <p:txBody>
          <a:bodyPr/>
          <a:lstStyle>
            <a:lvl1pPr>
              <a:defRPr>
                <a:latin typeface="Karl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838" y="2569354"/>
            <a:ext cx="5643113" cy="19371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56022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068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197599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5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5879939" y="1387134"/>
            <a:ext cx="81023" cy="434233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Овал 14"/>
          <p:cNvSpPr/>
          <p:nvPr userDrawn="1"/>
        </p:nvSpPr>
        <p:spPr>
          <a:xfrm>
            <a:off x="5618825" y="1804865"/>
            <a:ext cx="603250" cy="603250"/>
          </a:xfrm>
          <a:prstGeom prst="ellipse">
            <a:avLst/>
          </a:prstGeom>
          <a:solidFill>
            <a:srgbClr val="F69C9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31"/>
          <p:cNvSpPr/>
          <p:nvPr userDrawn="1"/>
        </p:nvSpPr>
        <p:spPr>
          <a:xfrm>
            <a:off x="5617238" y="4575247"/>
            <a:ext cx="604837" cy="603250"/>
          </a:xfrm>
          <a:prstGeom prst="ellipse">
            <a:avLst/>
          </a:prstGeom>
          <a:solidFill>
            <a:srgbClr val="5A7D7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57E06-F7B5-4BA1-9AE8-4CB2A18CCD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13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5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959079" y="424699"/>
            <a:ext cx="3144202" cy="502194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COMPARISON OF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184055" y="424143"/>
            <a:ext cx="2575340" cy="5021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X AND Y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3176" y="1136037"/>
            <a:ext cx="4885178" cy="502194"/>
          </a:xfrm>
          <a:solidFill>
            <a:srgbClr val="5A7D79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X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589003" y="1136037"/>
            <a:ext cx="5045647" cy="502194"/>
          </a:xfrm>
          <a:solidFill>
            <a:srgbClr val="F4792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45245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557554" y="125103"/>
            <a:ext cx="5634445" cy="6258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pic>
        <p:nvPicPr>
          <p:cNvPr id="3" name="Picture Placeholder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r="19978"/>
          <a:stretch/>
        </p:blipFill>
        <p:spPr>
          <a:xfrm>
            <a:off x="6557554" y="125103"/>
            <a:ext cx="5634447" cy="6258887"/>
          </a:xfrm>
          <a:prstGeom prst="rect">
            <a:avLst/>
          </a:prstGeom>
          <a:gradFill>
            <a:gsLst>
              <a:gs pos="63624">
                <a:srgbClr val="BED8EE"/>
              </a:gs>
              <a:gs pos="33744">
                <a:srgbClr val="D9E8F5"/>
              </a:gs>
              <a:gs pos="48692">
                <a:srgbClr val="CCE0F2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2438" y="1265647"/>
            <a:ext cx="3144202" cy="5021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C4C4C"/>
                </a:solidFill>
              </a:defRPr>
            </a:lvl1pPr>
          </a:lstStyle>
          <a:p>
            <a:pPr lvl="0"/>
            <a:r>
              <a:rPr lang="en-US" dirty="0" smtClean="0"/>
              <a:t>WORDS ABOUT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677414" y="1265091"/>
            <a:ext cx="2575340" cy="502194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INSTITUTION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61723" y="2405512"/>
            <a:ext cx="3491827" cy="1870395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rgbClr val="4C4C4C"/>
                </a:solidFill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in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leo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else cuprum less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Donec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ut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tortor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purus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tincidunt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lacinia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dui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sem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blandit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tempus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finibus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quis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a libero. Maecenas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tristique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orci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sollicitudin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mi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ornare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commodo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61722" y="4752271"/>
            <a:ext cx="3491827" cy="878054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rgbClr val="4C4C4C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in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leo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else cuprum less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eu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scelerisque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magna ac gravida diam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1388001" y="2538749"/>
            <a:ext cx="1989470" cy="2478422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4" name="Рисунок 12"/>
          <p:cNvSpPr>
            <a:spLocks noGrp="1"/>
          </p:cNvSpPr>
          <p:nvPr>
            <p:ph type="pic" sz="quarter" idx="11"/>
          </p:nvPr>
        </p:nvSpPr>
        <p:spPr>
          <a:xfrm>
            <a:off x="3866507" y="2538749"/>
            <a:ext cx="1989470" cy="2478422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5" name="Рисунок 12"/>
          <p:cNvSpPr>
            <a:spLocks noGrp="1"/>
          </p:cNvSpPr>
          <p:nvPr>
            <p:ph type="pic" sz="quarter" idx="12"/>
          </p:nvPr>
        </p:nvSpPr>
        <p:spPr>
          <a:xfrm>
            <a:off x="6345013" y="2538749"/>
            <a:ext cx="1989470" cy="2478422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6" name="Рисунок 12"/>
          <p:cNvSpPr>
            <a:spLocks noGrp="1"/>
          </p:cNvSpPr>
          <p:nvPr>
            <p:ph type="pic" sz="quarter" idx="13"/>
          </p:nvPr>
        </p:nvSpPr>
        <p:spPr>
          <a:xfrm>
            <a:off x="8823519" y="2538749"/>
            <a:ext cx="1989470" cy="2478422"/>
          </a:xfrm>
          <a:prstGeom prst="rect">
            <a:avLst/>
          </a:prstGeom>
          <a:effectLst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5" y="904732"/>
            <a:ext cx="1611085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TEAM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176775" y="906950"/>
            <a:ext cx="1565145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SLIDE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044584" y="1609577"/>
            <a:ext cx="8600857" cy="654652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rgbClr val="4C4C4C"/>
                </a:solidFill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in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leo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else cuprum less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Donec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ut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tortor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purus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tincidunt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10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lacinia</a:t>
            </a:r>
            <a:r>
              <a:rPr lang="en-US" sz="110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1388001" y="5162538"/>
            <a:ext cx="1989470" cy="60856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1">
                <a:solidFill>
                  <a:srgbClr val="4C4C4C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866507" y="5158022"/>
            <a:ext cx="1989470" cy="60856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1">
                <a:solidFill>
                  <a:srgbClr val="4C4C4C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6345013" y="5153085"/>
            <a:ext cx="1989470" cy="60856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1">
                <a:solidFill>
                  <a:srgbClr val="4C4C4C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8823519" y="5148148"/>
            <a:ext cx="1989470" cy="60856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1">
                <a:solidFill>
                  <a:srgbClr val="4C4C4C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1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1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30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in th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0"/>
          </p:nvPr>
        </p:nvSpPr>
        <p:spPr>
          <a:xfrm>
            <a:off x="4247017" y="587298"/>
            <a:ext cx="4099727" cy="5342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1811" r="36932" b="15989"/>
          <a:stretch/>
        </p:blipFill>
        <p:spPr>
          <a:xfrm>
            <a:off x="4247017" y="586836"/>
            <a:ext cx="4099728" cy="5347505"/>
          </a:xfrm>
          <a:prstGeom prst="rect">
            <a:avLst/>
          </a:prstGeom>
        </p:spPr>
      </p:pic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3176" y="1376971"/>
            <a:ext cx="2674127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WHAT WE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3176" y="2068057"/>
            <a:ext cx="2674127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DO?</a:t>
            </a:r>
          </a:p>
        </p:txBody>
      </p:sp>
    </p:spTree>
    <p:extLst>
      <p:ext uri="{BB962C8B-B14F-4D97-AF65-F5344CB8AC3E}">
        <p14:creationId xmlns:p14="http://schemas.microsoft.com/office/powerpoint/2010/main" val="214456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183464" y="723828"/>
            <a:ext cx="1538067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OUR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886399" y="723828"/>
            <a:ext cx="2674127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STRATEGY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5299" r="82" b="42602"/>
          <a:stretch/>
        </p:blipFill>
        <p:spPr>
          <a:xfrm>
            <a:off x="0" y="1618455"/>
            <a:ext cx="12192000" cy="2823587"/>
          </a:xfrm>
          <a:prstGeom prst="rect">
            <a:avLst/>
          </a:prstGeom>
        </p:spPr>
      </p:pic>
      <p:sp>
        <p:nvSpPr>
          <p:cNvPr id="13" name="Прямоугольник 8"/>
          <p:cNvSpPr/>
          <p:nvPr userDrawn="1"/>
        </p:nvSpPr>
        <p:spPr>
          <a:xfrm>
            <a:off x="4114800" y="1618455"/>
            <a:ext cx="3962400" cy="2838450"/>
          </a:xfrm>
          <a:prstGeom prst="rect">
            <a:avLst/>
          </a:prstGeom>
          <a:solidFill>
            <a:srgbClr val="4C4C4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534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15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ru-RU" noProof="0" dirty="0"/>
          </a:p>
        </p:txBody>
      </p:sp>
      <p:sp>
        <p:nvSpPr>
          <p:cNvPr id="3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72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Рисунок 8"/>
          <p:cNvSpPr>
            <a:spLocks noGrp="1"/>
          </p:cNvSpPr>
          <p:nvPr>
            <p:ph type="pic" sz="quarter" idx="10"/>
          </p:nvPr>
        </p:nvSpPr>
        <p:spPr>
          <a:xfrm>
            <a:off x="5445457" y="554350"/>
            <a:ext cx="3575714" cy="26249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1"/>
          </p:nvPr>
        </p:nvSpPr>
        <p:spPr>
          <a:xfrm>
            <a:off x="9230736" y="554350"/>
            <a:ext cx="2194502" cy="14239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9230736" y="2194356"/>
            <a:ext cx="2194502" cy="29911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5445457" y="3368063"/>
            <a:ext cx="1703395" cy="18174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7358417" y="3368063"/>
            <a:ext cx="1653955" cy="18174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ru-RU" noProof="0" dirty="0"/>
          </a:p>
        </p:txBody>
      </p:sp>
      <p:sp>
        <p:nvSpPr>
          <p:cNvPr id="12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4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pic>
        <p:nvPicPr>
          <p:cNvPr id="17" name="Picture Placeholder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r="4658"/>
          <a:stretch>
            <a:fillRect/>
          </a:stretch>
        </p:blipFill>
        <p:spPr>
          <a:xfrm>
            <a:off x="5446706" y="554350"/>
            <a:ext cx="3575714" cy="262492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9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1926" y="1476073"/>
            <a:ext cx="3144714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OUR LATEST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62989" y="2194356"/>
            <a:ext cx="1836069" cy="50219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89716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31667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Analy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022440" y="251161"/>
            <a:ext cx="449454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MAIN STEP’S OF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4022440" y="1059606"/>
            <a:ext cx="4056760" cy="647269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lvl="0"/>
            <a:r>
              <a:rPr lang="en-US" dirty="0" smtClean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31711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Analy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472315" y="668885"/>
            <a:ext cx="3475639" cy="619692"/>
          </a:xfrm>
        </p:spPr>
        <p:txBody>
          <a:bodyPr>
            <a:noAutofit/>
          </a:bodyPr>
          <a:lstStyle>
            <a:lvl1pPr marL="0" indent="0" eaLnBrk="1" hangingPunct="1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en-US" altLang="en-US" sz="4800" b="1" dirty="0" smtClean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PIE CHART</a:t>
            </a:r>
            <a:endParaRPr lang="en-US" altLang="en-US" sz="48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49793"/>
            <a:ext cx="2081349" cy="647269"/>
          </a:xfrm>
        </p:spPr>
        <p:txBody>
          <a:bodyPr>
            <a:noAutofit/>
          </a:bodyPr>
          <a:lstStyle>
            <a:lvl1pPr marL="0" indent="0" eaLnBrk="1" hangingPunct="1">
              <a:buNone/>
              <a:defRPr sz="4800" b="1">
                <a:solidFill>
                  <a:srgbClr val="F47920"/>
                </a:solidFill>
              </a:defRPr>
            </a:lvl1pPr>
          </a:lstStyle>
          <a:p>
            <a:pPr eaLnBrk="1" hangingPunct="1"/>
            <a:r>
              <a:rPr lang="en-US" altLang="en-US" sz="4800" b="1" dirty="0" smtClean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SLIDE</a:t>
            </a:r>
            <a:endParaRPr lang="en-US" altLang="en-US" sz="4800" b="1" dirty="0">
              <a:solidFill>
                <a:srgbClr val="F47920"/>
              </a:solidFill>
              <a:latin typeface="Karla" pitchFamily="2" charset="0"/>
              <a:cs typeface="Karla" pitchFamily="2" charset="0"/>
            </a:endParaRPr>
          </a:p>
        </p:txBody>
      </p:sp>
      <p:cxnSp>
        <p:nvCxnSpPr>
          <p:cNvPr id="12" name="Прямая соединительная линия 17"/>
          <p:cNvCxnSpPr/>
          <p:nvPr userDrawn="1"/>
        </p:nvCxnSpPr>
        <p:spPr>
          <a:xfrm>
            <a:off x="7371968" y="2260912"/>
            <a:ext cx="0" cy="36750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7631499" y="1844660"/>
            <a:ext cx="190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KEY:</a:t>
            </a:r>
            <a:endParaRPr lang="en-US" sz="2000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2952297" y="1440115"/>
            <a:ext cx="5042172" cy="34897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The Pie Chart below demonstrates, the 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33981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9515" r="17993" b="167"/>
          <a:stretch/>
        </p:blipFill>
        <p:spPr>
          <a:xfrm>
            <a:off x="7704875" y="109182"/>
            <a:ext cx="4487125" cy="6264323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>
            <a:off x="7704875" y="109182"/>
            <a:ext cx="4487125" cy="6264323"/>
          </a:xfrm>
          <a:prstGeom prst="rect">
            <a:avLst/>
          </a:prstGeom>
          <a:solidFill>
            <a:srgbClr val="4C4C4C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94734" y="1459328"/>
            <a:ext cx="3774195" cy="1223191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Replace with the respective  information. This information represents the statistical data as in the graph.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8094735" y="847918"/>
            <a:ext cx="3774195" cy="449660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b="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TITLE/ HEADING REPLACEMENT</a:t>
            </a:r>
            <a:endParaRPr lang="en-US" sz="11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453175" y="936262"/>
            <a:ext cx="3411550" cy="722631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ANALYSIS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453175" y="1820643"/>
            <a:ext cx="6409179" cy="495837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4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4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4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4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4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4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4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400" kern="0" dirty="0" smtClean="0"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</a:t>
            </a:r>
            <a:endParaRPr lang="en-US" sz="1400" dirty="0"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3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9337"/>
            <a:ext cx="12192000" cy="6191797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-1" y="6371304"/>
            <a:ext cx="12192000" cy="486695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2" y="288881"/>
            <a:ext cx="1148696" cy="69381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 rot="5400000" flipV="1">
            <a:off x="225295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5" y="6371304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580638" y="1733596"/>
            <a:ext cx="6294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chemeClr val="bg1"/>
                </a:solidFill>
                <a:latin typeface="Karla" pitchFamily="2" charset="0"/>
                <a:cs typeface="Karla" pitchFamily="2" charset="0"/>
              </a:rPr>
              <a:t>LET’S HAVE A BREAK</a:t>
            </a:r>
          </a:p>
          <a:p>
            <a:pPr eaLnBrk="1" hangingPunct="1"/>
            <a:endParaRPr lang="en-US" altLang="en-US" sz="16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289094" y="3257700"/>
            <a:ext cx="4052779" cy="685309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10:30 – 11:00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862376" y="4449566"/>
            <a:ext cx="5053776" cy="1373126"/>
          </a:xfrm>
        </p:spPr>
        <p:txBody>
          <a:bodyPr>
            <a:noAutofit/>
          </a:bodyPr>
          <a:lstStyle>
            <a:lvl1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“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 dui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congue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, semper quam vitae,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luctus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ligula.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Sed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posuere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nunc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in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leo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</a:t>
            </a:r>
            <a:r>
              <a:rPr lang="en-US" sz="1400" kern="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commod</a:t>
            </a:r>
            <a:r>
              <a:rPr lang="en-US" sz="1400" kern="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else cuprum less</a:t>
            </a:r>
            <a:r>
              <a:rPr lang="en-US" sz="140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Etiam</a:t>
            </a:r>
            <a:r>
              <a:rPr lang="en-US" sz="1400" dirty="0" smtClean="0">
                <a:solidFill>
                  <a:schemeClr val="bg1"/>
                </a:solidFill>
                <a:latin typeface="Karla" pitchFamily="2" charset="0"/>
                <a:ea typeface="Karla" pitchFamily="2" charset="0"/>
                <a:cs typeface="Poppins" panose="02000000000000000000" pitchFamily="2" charset="0"/>
              </a:rPr>
              <a:t> vitae”</a:t>
            </a:r>
            <a:endParaRPr lang="en-US" sz="1400" dirty="0">
              <a:solidFill>
                <a:schemeClr val="bg1"/>
              </a:solidFill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44822" r="-129" b="22070"/>
          <a:stretch/>
        </p:blipFill>
        <p:spPr>
          <a:xfrm>
            <a:off x="0" y="139206"/>
            <a:ext cx="12192000" cy="2692400"/>
          </a:xfrm>
          <a:prstGeom prst="rect">
            <a:avLst/>
          </a:prstGeom>
        </p:spPr>
      </p:pic>
      <p:sp>
        <p:nvSpPr>
          <p:cNvPr id="23" name="Прямоугольник 3"/>
          <p:cNvSpPr/>
          <p:nvPr userDrawn="1"/>
        </p:nvSpPr>
        <p:spPr>
          <a:xfrm>
            <a:off x="0" y="140901"/>
            <a:ext cx="12192000" cy="2690705"/>
          </a:xfrm>
          <a:prstGeom prst="rect">
            <a:avLst/>
          </a:prstGeom>
          <a:solidFill>
            <a:srgbClr val="5A7D79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128748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314" y="5063063"/>
            <a:ext cx="340294" cy="341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14" y="3656549"/>
            <a:ext cx="314772" cy="358232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29254" y="5063063"/>
            <a:ext cx="340294" cy="341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78978" y="3671887"/>
            <a:ext cx="283216" cy="410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01168" y="3278257"/>
            <a:ext cx="4243740" cy="208832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5317944" y="3609633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Physical Address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8862836" y="3605687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Email Address</a:t>
            </a:r>
            <a:endParaRPr lang="en-US" dirty="0"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5317944" y="5003259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Telephone Number</a:t>
            </a:r>
            <a:endParaRPr lang="en-US" dirty="0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8862836" y="5040917"/>
            <a:ext cx="2624950" cy="726639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6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GEI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27766" r="9002" b="9402"/>
          <a:stretch/>
        </p:blipFill>
        <p:spPr>
          <a:xfrm>
            <a:off x="0" y="129702"/>
            <a:ext cx="12179300" cy="6240936"/>
          </a:xfrm>
          <a:prstGeom prst="rect">
            <a:avLst/>
          </a:prstGeom>
        </p:spPr>
      </p:pic>
      <p:sp>
        <p:nvSpPr>
          <p:cNvPr id="7" name="Прямоугольник 3"/>
          <p:cNvSpPr/>
          <p:nvPr userDrawn="1"/>
        </p:nvSpPr>
        <p:spPr>
          <a:xfrm>
            <a:off x="1136072" y="1209726"/>
            <a:ext cx="10169525" cy="4949774"/>
          </a:xfrm>
          <a:prstGeom prst="rect">
            <a:avLst/>
          </a:prstGeom>
          <a:solidFill>
            <a:srgbClr val="4C4C4C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616325" y="1311275"/>
            <a:ext cx="495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Arial Black" panose="020B0A04020102020204" pitchFamily="34" charset="0"/>
                <a:cs typeface="Karla" pitchFamily="2" charset="0"/>
              </a:rPr>
              <a:t>GET IN TOUCH</a:t>
            </a:r>
            <a:endParaRPr lang="en-US" altLang="en-US" sz="1400" b="1" dirty="0">
              <a:solidFill>
                <a:schemeClr val="bg1"/>
              </a:solidFill>
              <a:latin typeface="Arial Black" panose="020B0A04020102020204" pitchFamily="34" charset="0"/>
              <a:cs typeface="Karla" pitchFamily="2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2560054" y="3828708"/>
            <a:ext cx="7546587" cy="632619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kern="0" dirty="0" smtClean="0">
                <a:solidFill>
                  <a:schemeClr val="bg1"/>
                </a:solidFill>
                <a:latin typeface="Arial  "/>
                <a:ea typeface="Karla" pitchFamily="2" charset="0"/>
                <a:cs typeface="Poppins" panose="02000000000000000000" pitchFamily="2" charset="0"/>
              </a:rPr>
              <a:t>https://www.intosaicommunity.net/wgei/</a:t>
            </a:r>
            <a:endParaRPr lang="en-US" sz="3200" dirty="0">
              <a:solidFill>
                <a:schemeClr val="bg1"/>
              </a:solidFill>
              <a:latin typeface="Arial  "/>
              <a:ea typeface="Karla" pitchFamily="2" charset="0"/>
              <a:cs typeface="Poppins" panose="02000000000000000000" pitchFamily="2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103302" y="2460935"/>
            <a:ext cx="2316297" cy="1096984"/>
            <a:chOff x="2103302" y="2905431"/>
            <a:chExt cx="2316297" cy="10969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6194" y="2905431"/>
              <a:ext cx="544244" cy="54565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3302" y="3540750"/>
              <a:ext cx="2316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r>
                <a:rPr lang="en-GB" sz="2400" dirty="0">
                  <a:solidFill>
                    <a:schemeClr val="bg1"/>
                  </a:solidFill>
                  <a:latin typeface="Arial  "/>
                </a:rPr>
                <a:t>www.wgei.org</a:t>
              </a:r>
              <a:r>
                <a:rPr lang="en-US" altLang="en-US" sz="2400" dirty="0">
                  <a:solidFill>
                    <a:schemeClr val="bg1"/>
                  </a:solidFill>
                  <a:latin typeface="Arial  "/>
                  <a:ea typeface="Karla" pitchFamily="2" charset="0"/>
                  <a:cs typeface="Poppins" pitchFamily="2" charset="0"/>
                </a:rPr>
                <a:t> </a:t>
              </a:r>
              <a:endParaRPr lang="en-GB" sz="2400" dirty="0">
                <a:latin typeface="Arial  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5060170" y="2411200"/>
            <a:ext cx="2534430" cy="1139345"/>
            <a:chOff x="4803411" y="2863070"/>
            <a:chExt cx="2534430" cy="11393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0108" y="2863070"/>
              <a:ext cx="503426" cy="57293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03411" y="3540750"/>
              <a:ext cx="25344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Arial  "/>
                </a:rPr>
                <a:t>wgei@oag.go.ug</a:t>
              </a:r>
              <a:endParaRPr lang="en-GB" sz="2400" dirty="0">
                <a:latin typeface="Arial  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183832" y="2478870"/>
            <a:ext cx="2661968" cy="1061113"/>
            <a:chOff x="7284176" y="2941302"/>
            <a:chExt cx="2661968" cy="10611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1436" y="2941302"/>
              <a:ext cx="517032" cy="5183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284176" y="3540750"/>
              <a:ext cx="2661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solidFill>
                    <a:schemeClr val="bg1"/>
                  </a:solidFill>
                  <a:latin typeface="Pe-icon-7-stroke" pitchFamily="2" charset="0"/>
                </a:rPr>
                <a:t> </a:t>
              </a:r>
              <a:r>
                <a:rPr lang="en-GB" sz="2400" dirty="0">
                  <a:solidFill>
                    <a:schemeClr val="bg1"/>
                  </a:solidFill>
                  <a:latin typeface="Arial  "/>
                </a:rPr>
                <a:t>@</a:t>
              </a:r>
              <a:r>
                <a:rPr lang="en-GB" sz="2400" dirty="0" err="1" smtClean="0">
                  <a:solidFill>
                    <a:schemeClr val="bg1"/>
                  </a:solidFill>
                  <a:latin typeface="Arial  "/>
                </a:rPr>
                <a:t>IntosaiWgei</a:t>
              </a:r>
              <a:endParaRPr lang="en-GB" sz="2400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77" y="4738371"/>
            <a:ext cx="2148542" cy="129771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958376" y="1209726"/>
            <a:ext cx="177696" cy="4949774"/>
          </a:xfrm>
          <a:prstGeom prst="rect">
            <a:avLst/>
          </a:prstGeom>
          <a:solidFill>
            <a:srgbClr val="F69C93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3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4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8742" y="1184856"/>
            <a:ext cx="7064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 PRESENTER’S LOGOS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-&gt; </a:t>
            </a:r>
            <a:r>
              <a:rPr lang="en-GB" sz="2000" dirty="0" smtClean="0"/>
              <a:t>To </a:t>
            </a:r>
            <a:r>
              <a:rPr lang="en-GB" sz="2000" dirty="0"/>
              <a:t>add </a:t>
            </a:r>
            <a:r>
              <a:rPr lang="en-GB" sz="2000" dirty="0" smtClean="0"/>
              <a:t>a Logo, </a:t>
            </a:r>
            <a:r>
              <a:rPr lang="en-GB" sz="2000" dirty="0"/>
              <a:t>just click on the </a:t>
            </a:r>
            <a:r>
              <a:rPr lang="en-GB" sz="2000" dirty="0" smtClean="0"/>
              <a:t>Logo </a:t>
            </a:r>
            <a:r>
              <a:rPr lang="en-GB" sz="2000" dirty="0"/>
              <a:t>icon </a:t>
            </a:r>
            <a:r>
              <a:rPr lang="en-GB" sz="2000" dirty="0" smtClean="0"/>
              <a:t>on each Slide and Browse to the folder Containing your Logos.</a:t>
            </a:r>
          </a:p>
          <a:p>
            <a:r>
              <a:rPr lang="en-GB" sz="2000" b="1" i="1" dirty="0" smtClean="0"/>
              <a:t>-&gt;</a:t>
            </a:r>
            <a:r>
              <a:rPr lang="en-GB" sz="2000" b="0" i="1" dirty="0" smtClean="0"/>
              <a:t> If </a:t>
            </a:r>
            <a:r>
              <a:rPr lang="en-GB" sz="2000" b="0" i="1" dirty="0"/>
              <a:t>the </a:t>
            </a:r>
            <a:r>
              <a:rPr lang="en-GB" sz="2000" b="0" i="1" dirty="0" smtClean="0"/>
              <a:t>Logo Icon is accidentally deleted, Right Click on the Slide and Click ‘Reset Slide’ </a:t>
            </a:r>
            <a:br>
              <a:rPr lang="en-GB" sz="2000" b="0" i="1" dirty="0" smtClean="0"/>
            </a:br>
            <a:r>
              <a:rPr lang="en-GB" sz="2000" b="1" i="1" dirty="0" smtClean="0"/>
              <a:t>-&gt;</a:t>
            </a:r>
            <a:r>
              <a:rPr lang="en-GB" sz="2000" b="0" i="1" dirty="0" smtClean="0"/>
              <a:t> Select and Delete extra logo icons.</a:t>
            </a:r>
          </a:p>
          <a:p>
            <a:endParaRPr lang="en-GB" sz="2000" b="1" i="1" dirty="0" smtClean="0"/>
          </a:p>
          <a:p>
            <a:r>
              <a:rPr lang="en-GB" sz="2000" b="1" dirty="0" smtClean="0"/>
              <a:t>SLIDE LAYOUTS</a:t>
            </a:r>
          </a:p>
          <a:p>
            <a:r>
              <a:rPr lang="en-GB" sz="2000" dirty="0" smtClean="0"/>
              <a:t>If you wish to use a different layout for your existing slide,. Simply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000" dirty="0" smtClean="0"/>
              <a:t> Right click on the slide and select ‘Layout’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GB" sz="2000" dirty="0" smtClean="0"/>
              <a:t>Choose a New Layout from the gallery.</a:t>
            </a:r>
          </a:p>
          <a:p>
            <a:pPr lvl="1"/>
            <a:endParaRPr lang="en-GB" sz="2000" dirty="0"/>
          </a:p>
          <a:p>
            <a:r>
              <a:rPr lang="en-GB" sz="2000" b="1" dirty="0" smtClean="0"/>
              <a:t>SLIDE BY SLIDE INSTRUCTIONS</a:t>
            </a:r>
          </a:p>
          <a:p>
            <a:r>
              <a:rPr lang="en-GB" sz="2000" dirty="0" smtClean="0"/>
              <a:t>Find instructions for each slide</a:t>
            </a:r>
            <a:r>
              <a:rPr lang="en-GB" sz="2000" baseline="0" dirty="0" smtClean="0"/>
              <a:t> by</a:t>
            </a:r>
            <a:r>
              <a:rPr lang="en-GB" sz="2000" dirty="0" smtClean="0"/>
              <a:t> clicking on the </a:t>
            </a:r>
            <a:r>
              <a:rPr lang="en-GB" sz="2000" b="1" dirty="0" smtClean="0"/>
              <a:t>‘Notes’ </a:t>
            </a:r>
            <a:r>
              <a:rPr lang="en-GB" sz="2000" dirty="0" smtClean="0"/>
              <a:t>icon at the bottom of your screen.</a:t>
            </a:r>
          </a:p>
          <a:p>
            <a:endParaRPr lang="en-GB" sz="2000" dirty="0" smtClean="0"/>
          </a:p>
          <a:p>
            <a:endParaRPr lang="en-GB" sz="2000" b="1" dirty="0" smtClean="0"/>
          </a:p>
          <a:p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248" y="1579144"/>
            <a:ext cx="3130685" cy="9010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4957835"/>
            <a:ext cx="2744205" cy="96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2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405" y="2105657"/>
            <a:ext cx="2726285" cy="1533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0842" y="2104991"/>
            <a:ext cx="2795839" cy="1574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30483" y="2104991"/>
            <a:ext cx="2834422" cy="159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0661" y="4551552"/>
            <a:ext cx="2716153" cy="15270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5375" y="4551552"/>
            <a:ext cx="2729990" cy="152703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660899" y="2634431"/>
            <a:ext cx="24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en-US" sz="2000" b="1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858631" y="2634431"/>
            <a:ext cx="24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162288" y="2634431"/>
            <a:ext cx="20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08277" y="3995525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presentation</a:t>
            </a:r>
            <a:r>
              <a:rPr lang="en-US" sz="2000" b="1" baseline="0" dirty="0" smtClean="0"/>
              <a:t> should have the last two slides in the order:</a:t>
            </a:r>
            <a:endParaRPr lang="en-US" sz="2000" b="1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54405" y="1566802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Each presentation</a:t>
            </a:r>
            <a:r>
              <a:rPr lang="en-US" sz="2000" b="1" baseline="0" dirty="0" smtClean="0"/>
              <a:t> should have the first three slides in the order:</a:t>
            </a:r>
            <a:endParaRPr lang="en-US" sz="2000" b="1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043061" y="6008833"/>
            <a:ext cx="214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last</a:t>
            </a:r>
            <a:endParaRPr lang="en-US" sz="2000" b="1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982320" y="6040278"/>
            <a:ext cx="214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last</a:t>
            </a:r>
            <a:endParaRPr lang="en-US" sz="2000" b="1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56041" y="1026770"/>
            <a:ext cx="31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MANDATORY SLIDES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60899" y="1483915"/>
            <a:ext cx="7749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7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77880" y="1019378"/>
            <a:ext cx="3199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 SLIDES</a:t>
            </a:r>
            <a:r>
              <a:rPr lang="en-US" sz="24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043061" y="1598017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Use all other slides based on your content and presentation flow.</a:t>
            </a:r>
            <a:endParaRPr lang="en-US" sz="2000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1043061" y="2412181"/>
            <a:ext cx="9374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Where content does not fit on a slide, simply</a:t>
            </a:r>
          </a:p>
          <a:p>
            <a:r>
              <a:rPr lang="en-US" sz="2000" dirty="0" smtClean="0"/>
              <a:t> -&gt;Select the slide.</a:t>
            </a:r>
          </a:p>
          <a:p>
            <a:r>
              <a:rPr lang="en-US" sz="2000" dirty="0" smtClean="0"/>
              <a:t> -&gt;right click and select duplicate from the drop down menu. </a:t>
            </a:r>
            <a:endParaRPr lang="en-US" sz="2000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043061" y="3811120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Extra slides that are not used should be DELETED.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43061" y="4625284"/>
            <a:ext cx="937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Ensure that you replace the Title Place Holder Text with  a title relevant to your content.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43061" y="5439446"/>
            <a:ext cx="9374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/>
              <a:t>Delete all slides containing template guidelines before making your presentation.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107474" y="251161"/>
            <a:ext cx="2908663" cy="619692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TEMPLATE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5159966" y="256433"/>
            <a:ext cx="3661818" cy="6472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baseline="0">
                <a:solidFill>
                  <a:srgbClr val="F479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GUIDELINES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60899" y="1483915"/>
            <a:ext cx="7749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5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017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3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4258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69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0638"/>
            <a:ext cx="12192000" cy="486696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3176" y="6370638"/>
            <a:ext cx="1365793" cy="486696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7049039" y="6208888"/>
            <a:ext cx="1368766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6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8759395" y="6208888"/>
            <a:ext cx="136568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7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10475913" y="6208888"/>
            <a:ext cx="1365250" cy="649112"/>
          </a:xfrm>
          <a:solidFill>
            <a:srgbClr val="F2F2F2">
              <a:alpha val="18824"/>
            </a:srgbClr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0215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3582"/>
            <a:ext cx="12192000" cy="14455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0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73" r:id="rId7"/>
    <p:sldLayoutId id="2147483655" r:id="rId8"/>
    <p:sldLayoutId id="2147483656" r:id="rId9"/>
    <p:sldLayoutId id="2147483657" r:id="rId10"/>
    <p:sldLayoutId id="2147483658" r:id="rId11"/>
    <p:sldLayoutId id="2147483670" r:id="rId12"/>
    <p:sldLayoutId id="2147483659" r:id="rId13"/>
    <p:sldLayoutId id="2147483664" r:id="rId14"/>
    <p:sldLayoutId id="2147483667" r:id="rId15"/>
    <p:sldLayoutId id="2147483671" r:id="rId16"/>
    <p:sldLayoutId id="2147483674" r:id="rId17"/>
    <p:sldLayoutId id="2147483672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3" y="288881"/>
            <a:ext cx="1148696" cy="69381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 flipV="1">
            <a:off x="126441" y="587667"/>
            <a:ext cx="583473" cy="122249"/>
          </a:xfrm>
          <a:prstGeom prst="rect">
            <a:avLst/>
          </a:prstGeom>
          <a:solidFill>
            <a:srgbClr val="F69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3582"/>
            <a:ext cx="12192000" cy="14455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3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saicommunity.net/wgei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gei.intosaicommunity.net/survey-report-energy-transition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WORKING GROUP ON AUDIT OF EXTRACTIVE INDUSTRIES (WGEI)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064" y="3687244"/>
            <a:ext cx="5119866" cy="2013759"/>
          </a:xfrm>
        </p:spPr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16TH MEETING OF THE STEERING COMMITTEE OF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KSC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14TH OCTOBER 2024</a:t>
            </a:r>
          </a:p>
          <a:p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NAIROBI, KENYA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14/10/2024</a:t>
            </a:r>
            <a:endParaRPr lang="en-GB" dirty="0"/>
          </a:p>
        </p:txBody>
      </p:sp>
      <p:pic>
        <p:nvPicPr>
          <p:cNvPr id="8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5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4360" y="410762"/>
            <a:ext cx="7960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PARTNERSHIP AND COLLABORATION WITH OTHER INTOSAI WORKING BODIES MAINTAINED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1478" y="2045384"/>
            <a:ext cx="9293087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working group collaborates with IDI in areas of Extractive Industries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maintains strong partnerships with INTOSAI Regional Organisations to engage in joint Extractive Industries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initiatives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 to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deliver training 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EI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are suited to the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regions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Effort led by SAIs Norway, Brazil, USA and Fiji</a:t>
            </a:r>
            <a:endParaRPr lang="en-US" sz="2400" dirty="0"/>
          </a:p>
        </p:txBody>
      </p:sp>
      <p:pic>
        <p:nvPicPr>
          <p:cNvPr id="7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2415" y="457200"/>
            <a:ext cx="9026554" cy="457200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SOCIAL MEDIA , VIDEO AND INTERACTIVE TOOLS USED TO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COMMUNICATE</a:t>
            </a:r>
            <a:endParaRPr lang="en-US" sz="1800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 r="18800"/>
          <a:stretch>
            <a:fillRect/>
          </a:stretch>
        </p:blipFill>
        <p:spPr>
          <a:xfrm>
            <a:off x="5883964" y="1262269"/>
            <a:ext cx="5471423" cy="5046251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9509" y="1262269"/>
            <a:ext cx="4796952" cy="5046251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operates an X account that it uses to communicate with its members, partners and interested stakeholders. - </a:t>
            </a:r>
            <a:r>
              <a:rPr lang="en-GB" sz="2000" u="sng" dirty="0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GB" sz="2000" u="sng" dirty="0" err="1" smtClean="0">
                <a:solidFill>
                  <a:srgbClr val="0070C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IntosaiWgei</a:t>
            </a:r>
            <a:endParaRPr lang="en-GB" sz="2000" u="sng" dirty="0" smtClean="0">
              <a:solidFill>
                <a:srgbClr val="0070C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maintains and updates WGEI webpage on INTOSAI Community Portal - </a:t>
            </a:r>
            <a:r>
              <a:rPr lang="en-US" sz="2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https://intosaicommunity.net/wgei/</a:t>
            </a:r>
            <a:endParaRPr lang="en-US" sz="2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Redesigning </a:t>
            </a:r>
            <a:r>
              <a:rPr lang="en-GB" sz="20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website to comply with the latest user demands and information security standards. </a:t>
            </a:r>
          </a:p>
          <a:p>
            <a:pPr marL="285750" lvl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maintains and updates contact information of members and stakeholders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8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0384" y="1952399"/>
            <a:ext cx="9064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Contribution to KSC Strategic Objective </a:t>
            </a:r>
            <a:r>
              <a:rPr lang="en-GB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</a:t>
            </a:r>
            <a:endParaRPr lang="en-GB" sz="24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continuous improvement of SAIs through knowledge sharing activities such as best practice studies, seminars, webinars, research on issues of interest and concern, and establishing knowledge centres</a:t>
            </a:r>
            <a:endParaRPr lang="en-US" sz="2400" dirty="0"/>
          </a:p>
        </p:txBody>
      </p:sp>
      <p:pic>
        <p:nvPicPr>
          <p:cNvPr id="6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3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71634" y="213693"/>
            <a:ext cx="9881342" cy="599813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RESEARCH PUBLISHED AND BEST PRACTICE STUDIES UNDERTAKEN IN EXTRACTIVE INDUSTRY TOPICS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14264"/>
          <a:stretch>
            <a:fillRect/>
          </a:stretch>
        </p:blipFill>
        <p:spPr>
          <a:xfrm>
            <a:off x="6957391" y="1222512"/>
            <a:ext cx="4467571" cy="46464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98784" y="1222513"/>
            <a:ext cx="5834268" cy="464647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Working Group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undertook a survey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with 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objective of mapping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regional and 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global trends on Energy Transitions and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assess the 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maturity of our initiatives to identify gaps and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opportunities for 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better delivery of our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mission.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Survey led by SAI Brazil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Survey report published in 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August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2024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://wgei.intosaicommunity.net/survey-report-energy-transition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/</a:t>
            </a:r>
            <a:endParaRPr lang="en-GB" sz="7200" dirty="0" smtClean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7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Developing </a:t>
            </a:r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‘</a:t>
            </a:r>
            <a:r>
              <a:rPr lang="en-GB" sz="7200" i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Energy </a:t>
            </a:r>
            <a:r>
              <a:rPr lang="en-GB" sz="72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Transition Practical Guide for </a:t>
            </a:r>
            <a:r>
              <a:rPr lang="en-GB" sz="7200" i="1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SAIs’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72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GB" sz="72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7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8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00514" y="375733"/>
            <a:ext cx="6830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TRAINING, SEMINARS AND WEBINARS ADDRESSING SAI NEEDS UNDERTAKEN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2148" y="1852574"/>
            <a:ext cx="9650896" cy="3925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collaboration with the International Centre for Environmental Audit and Sustainable Development  (</a:t>
            </a:r>
            <a:r>
              <a:rPr lang="en-GB" sz="2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iCED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SAI India, WGEI organised a virtual International Training Programme (ITP) on Audit of Extractive Industries from 2nd to 5th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8th April 2024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4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attracted 73 participants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is procuring a consultant to design the E-learning course on the topic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4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Exploration </a:t>
            </a:r>
            <a:r>
              <a:rPr lang="en-GB" sz="24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GB" sz="2400" i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anagement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 in the minerals sub-sector.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8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42532" y="457200"/>
            <a:ext cx="7382312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EXISTENCE OF PARTNERSHIPS BETWEEN WGEI AND SAI TRAINING </a:t>
            </a:r>
            <a:r>
              <a:rPr lang="en-US" sz="1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CENTRES</a:t>
            </a:r>
            <a:endParaRPr lang="en-US" sz="1800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6172200" y="1518442"/>
            <a:ext cx="5183187" cy="4474853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15617" y="1518442"/>
            <a:ext cx="5029199" cy="447485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is in partnership with the International Centre for Environmental Audit and Sustainable Development  (</a:t>
            </a:r>
            <a:r>
              <a:rPr lang="en-GB" sz="2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iCED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SAI India which provides training in Extractive Industries based on the WGEI Training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date 4 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nternational Training Programmes on Audit of EI undertaken, covering six modules of EI Training Framework</a:t>
            </a:r>
            <a:endParaRPr lang="en-US" sz="2400" dirty="0"/>
          </a:p>
        </p:txBody>
      </p:sp>
      <p:pic>
        <p:nvPicPr>
          <p:cNvPr id="8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2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7342" y="469049"/>
            <a:ext cx="648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ADOPTION OF VIRTUAL TECHNIQUES FOR WGEI ACTIVITIES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9104" y="1596128"/>
            <a:ext cx="8696809" cy="422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Quarterly Steering Committee Meetings held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virtually on INTOSAI Community Portal</a:t>
            </a:r>
            <a:endParaRPr lang="en-GB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 workshops with </a:t>
            </a:r>
            <a:r>
              <a:rPr lang="en-GB" sz="2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iCED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undertaken online or </a:t>
            </a: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hybrid </a:t>
            </a: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training materials available online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group exploring further opportunities for virtual engagement with members</a:t>
            </a:r>
            <a:endParaRPr lang="en-US" sz="2400" dirty="0"/>
          </a:p>
        </p:txBody>
      </p:sp>
      <p:pic>
        <p:nvPicPr>
          <p:cNvPr id="7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32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557" y="1881157"/>
            <a:ext cx="4530023" cy="35803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INFORMATION</a:t>
            </a:r>
            <a:endParaRPr lang="en-GB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Овал 14"/>
          <p:cNvSpPr/>
          <p:nvPr/>
        </p:nvSpPr>
        <p:spPr>
          <a:xfrm>
            <a:off x="778931" y="2897428"/>
            <a:ext cx="603250" cy="603250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19"/>
          <p:cNvSpPr/>
          <p:nvPr/>
        </p:nvSpPr>
        <p:spPr>
          <a:xfrm>
            <a:off x="778931" y="1691103"/>
            <a:ext cx="603250" cy="604837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28"/>
          <p:cNvSpPr/>
          <p:nvPr/>
        </p:nvSpPr>
        <p:spPr>
          <a:xfrm>
            <a:off x="778931" y="5306904"/>
            <a:ext cx="604837" cy="603250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31"/>
          <p:cNvSpPr/>
          <p:nvPr/>
        </p:nvSpPr>
        <p:spPr>
          <a:xfrm>
            <a:off x="778931" y="4102166"/>
            <a:ext cx="604837" cy="603250"/>
          </a:xfrm>
          <a:prstGeom prst="ellipse">
            <a:avLst/>
          </a:prstGeom>
          <a:solidFill>
            <a:srgbClr val="C1CAC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588559" y="3024662"/>
            <a:ext cx="4475357" cy="90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spc="-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STRATEGIC OBJECTIVE </a:t>
            </a:r>
            <a:r>
              <a:rPr lang="en-US" sz="2200" b="1" spc="-15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en-US" sz="2200" b="1" spc="-1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588558" y="4263267"/>
            <a:ext cx="4530023" cy="35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-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STRATEGIC OBJECTIVE </a:t>
            </a:r>
            <a:r>
              <a:rPr lang="en-US" b="1" spc="-15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en-US" b="1" spc="-1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88557" y="5495676"/>
            <a:ext cx="4530023" cy="3580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-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STRATEGIC OBJECTIVE </a:t>
            </a:r>
            <a:r>
              <a:rPr lang="en-US" b="1" spc="-15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en-US" b="1" spc="-1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653749" y="589425"/>
            <a:ext cx="6637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4C4C4C"/>
                </a:solidFill>
                <a:latin typeface="Karla" pitchFamily="2" charset="0"/>
                <a:cs typeface="Karla" pitchFamily="2" charset="0"/>
              </a:rPr>
              <a:t>Presentation </a:t>
            </a:r>
            <a:r>
              <a:rPr lang="en-US" altLang="en-US" sz="4000" b="1" dirty="0">
                <a:solidFill>
                  <a:srgbClr val="F47920"/>
                </a:solidFill>
                <a:latin typeface="Karla" pitchFamily="2" charset="0"/>
                <a:cs typeface="Karla" pitchFamily="2" charset="0"/>
              </a:rPr>
              <a:t>Outline</a:t>
            </a: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7699821" y="1850994"/>
            <a:ext cx="3103474" cy="383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7699820" y="4237891"/>
            <a:ext cx="3103474" cy="822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909240" y="1881157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1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919824" y="3082191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2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920617" y="4279344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3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920616" y="5489175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4C4C4C"/>
                </a:solidFill>
                <a:latin typeface="Karla"/>
              </a:rPr>
              <a:t>4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6910785" y="4292031"/>
            <a:ext cx="365209" cy="300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solidFill>
                <a:srgbClr val="4C4C4C"/>
              </a:solidFill>
              <a:latin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8794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976437" y="2640223"/>
            <a:ext cx="1" cy="50225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3915399" y="2600918"/>
            <a:ext cx="1636950" cy="1454247"/>
          </a:xfrm>
          <a:custGeom>
            <a:avLst/>
            <a:gdLst>
              <a:gd name="connsiteX0" fmla="*/ 0 w 1636950"/>
              <a:gd name="connsiteY0" fmla="*/ 818475 h 1636950"/>
              <a:gd name="connsiteX1" fmla="*/ 818475 w 1636950"/>
              <a:gd name="connsiteY1" fmla="*/ 0 h 1636950"/>
              <a:gd name="connsiteX2" fmla="*/ 1636950 w 1636950"/>
              <a:gd name="connsiteY2" fmla="*/ 818475 h 1636950"/>
              <a:gd name="connsiteX3" fmla="*/ 818475 w 1636950"/>
              <a:gd name="connsiteY3" fmla="*/ 1636950 h 1636950"/>
              <a:gd name="connsiteX4" fmla="*/ 0 w 1636950"/>
              <a:gd name="connsiteY4" fmla="*/ 818475 h 16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950" h="1636950">
                <a:moveTo>
                  <a:pt x="0" y="818475"/>
                </a:moveTo>
                <a:cubicBezTo>
                  <a:pt x="0" y="366444"/>
                  <a:pt x="366444" y="0"/>
                  <a:pt x="818475" y="0"/>
                </a:cubicBezTo>
                <a:cubicBezTo>
                  <a:pt x="1270506" y="0"/>
                  <a:pt x="1636950" y="366444"/>
                  <a:pt x="1636950" y="818475"/>
                </a:cubicBezTo>
                <a:cubicBezTo>
                  <a:pt x="1636950" y="1270506"/>
                  <a:pt x="1270506" y="1636950"/>
                  <a:pt x="818475" y="1636950"/>
                </a:cubicBezTo>
                <a:cubicBezTo>
                  <a:pt x="366444" y="1636950"/>
                  <a:pt x="0" y="1270506"/>
                  <a:pt x="0" y="818475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29813" tIns="322276" rIns="329813" bIns="322276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5" name="Freeform 4"/>
          <p:cNvSpPr/>
          <p:nvPr/>
        </p:nvSpPr>
        <p:spPr>
          <a:xfrm>
            <a:off x="5207017" y="2524539"/>
            <a:ext cx="1636950" cy="1530625"/>
          </a:xfrm>
          <a:custGeom>
            <a:avLst/>
            <a:gdLst>
              <a:gd name="connsiteX0" fmla="*/ 0 w 1636950"/>
              <a:gd name="connsiteY0" fmla="*/ 818475 h 1636950"/>
              <a:gd name="connsiteX1" fmla="*/ 818475 w 1636950"/>
              <a:gd name="connsiteY1" fmla="*/ 0 h 1636950"/>
              <a:gd name="connsiteX2" fmla="*/ 1636950 w 1636950"/>
              <a:gd name="connsiteY2" fmla="*/ 818475 h 1636950"/>
              <a:gd name="connsiteX3" fmla="*/ 818475 w 1636950"/>
              <a:gd name="connsiteY3" fmla="*/ 1636950 h 1636950"/>
              <a:gd name="connsiteX4" fmla="*/ 0 w 1636950"/>
              <a:gd name="connsiteY4" fmla="*/ 818475 h 16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950" h="1636950">
                <a:moveTo>
                  <a:pt x="0" y="818475"/>
                </a:moveTo>
                <a:cubicBezTo>
                  <a:pt x="0" y="366444"/>
                  <a:pt x="366444" y="0"/>
                  <a:pt x="818475" y="0"/>
                </a:cubicBezTo>
                <a:cubicBezTo>
                  <a:pt x="1270506" y="0"/>
                  <a:pt x="1636950" y="366444"/>
                  <a:pt x="1636950" y="818475"/>
                </a:cubicBezTo>
                <a:cubicBezTo>
                  <a:pt x="1636950" y="1270506"/>
                  <a:pt x="1270506" y="1636950"/>
                  <a:pt x="818475" y="1636950"/>
                </a:cubicBezTo>
                <a:cubicBezTo>
                  <a:pt x="366444" y="1636950"/>
                  <a:pt x="0" y="1270506"/>
                  <a:pt x="0" y="818475"/>
                </a:cubicBezTo>
                <a:close/>
              </a:path>
            </a:pathLst>
          </a:custGeom>
          <a:solidFill>
            <a:schemeClr val="bg2">
              <a:lumMod val="10000"/>
              <a:alpha val="73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29813" tIns="322276" rIns="329813" bIns="322276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6" name="Freeform 5"/>
          <p:cNvSpPr/>
          <p:nvPr/>
        </p:nvSpPr>
        <p:spPr>
          <a:xfrm>
            <a:off x="6520561" y="2524540"/>
            <a:ext cx="1636950" cy="1530625"/>
          </a:xfrm>
          <a:custGeom>
            <a:avLst/>
            <a:gdLst>
              <a:gd name="connsiteX0" fmla="*/ 0 w 1636950"/>
              <a:gd name="connsiteY0" fmla="*/ 818475 h 1636950"/>
              <a:gd name="connsiteX1" fmla="*/ 818475 w 1636950"/>
              <a:gd name="connsiteY1" fmla="*/ 0 h 1636950"/>
              <a:gd name="connsiteX2" fmla="*/ 1636950 w 1636950"/>
              <a:gd name="connsiteY2" fmla="*/ 818475 h 1636950"/>
              <a:gd name="connsiteX3" fmla="*/ 818475 w 1636950"/>
              <a:gd name="connsiteY3" fmla="*/ 1636950 h 1636950"/>
              <a:gd name="connsiteX4" fmla="*/ 0 w 1636950"/>
              <a:gd name="connsiteY4" fmla="*/ 818475 h 16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950" h="1636950">
                <a:moveTo>
                  <a:pt x="0" y="818475"/>
                </a:moveTo>
                <a:cubicBezTo>
                  <a:pt x="0" y="366444"/>
                  <a:pt x="366444" y="0"/>
                  <a:pt x="818475" y="0"/>
                </a:cubicBezTo>
                <a:cubicBezTo>
                  <a:pt x="1270506" y="0"/>
                  <a:pt x="1636950" y="366444"/>
                  <a:pt x="1636950" y="818475"/>
                </a:cubicBezTo>
                <a:cubicBezTo>
                  <a:pt x="1636950" y="1270506"/>
                  <a:pt x="1270506" y="1636950"/>
                  <a:pt x="818475" y="1636950"/>
                </a:cubicBezTo>
                <a:cubicBezTo>
                  <a:pt x="366444" y="1636950"/>
                  <a:pt x="0" y="1270506"/>
                  <a:pt x="0" y="818475"/>
                </a:cubicBezTo>
                <a:close/>
              </a:path>
            </a:pathLst>
          </a:custGeom>
          <a:solidFill>
            <a:schemeClr val="bg2">
              <a:lumMod val="1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29813" tIns="322276" rIns="329813" bIns="322276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500" kern="1200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350762" y="3339966"/>
            <a:ext cx="856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chemeClr val="bg1"/>
                </a:solidFill>
                <a:latin typeface="Pe-icon-7-stroke" pitchFamily="2" charset="0"/>
              </a:rPr>
              <a:t>46</a:t>
            </a:r>
            <a:endParaRPr lang="ru-RU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749673" y="3339966"/>
            <a:ext cx="6921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3600" dirty="0" smtClean="0">
                <a:solidFill>
                  <a:schemeClr val="bg1"/>
                </a:solidFill>
                <a:latin typeface="Pe-icon-7-stroke" pitchFamily="2" charset="0"/>
              </a:rPr>
              <a:t>12</a:t>
            </a:r>
            <a:endParaRPr lang="ru-RU" altLang="en-US" sz="3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256841" y="3339966"/>
            <a:ext cx="36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King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King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King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King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King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King" pitchFamily="2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  <a:latin typeface="Pe-icon-7-stroke" pitchFamily="2" charset="0"/>
              </a:rPr>
              <a:t>2</a:t>
            </a:r>
            <a:endParaRPr lang="ru-RU" altLang="en-US" sz="3600" dirty="0">
              <a:solidFill>
                <a:schemeClr val="bg1"/>
              </a:solidFill>
            </a:endParaRPr>
          </a:p>
        </p:txBody>
      </p:sp>
      <p:cxnSp>
        <p:nvCxnSpPr>
          <p:cNvPr id="22" name="Прямая соединительная линия 21"/>
          <p:cNvCxnSpPr>
            <a:stCxn id="4" idx="3"/>
          </p:cNvCxnSpPr>
          <p:nvPr/>
        </p:nvCxnSpPr>
        <p:spPr>
          <a:xfrm>
            <a:off x="4733874" y="4055165"/>
            <a:ext cx="7091" cy="370646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11"/>
          <p:cNvSpPr txBox="1">
            <a:spLocks/>
          </p:cNvSpPr>
          <p:nvPr/>
        </p:nvSpPr>
        <p:spPr>
          <a:xfrm>
            <a:off x="1480930" y="4425812"/>
            <a:ext cx="4427298" cy="4447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of Working </a:t>
            </a:r>
            <a:r>
              <a:rPr lang="en-GB" sz="1800" dirty="0" smtClean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en-US" sz="10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. </a:t>
            </a:r>
            <a:endParaRPr lang="en-US" sz="1000" b="1" dirty="0" smtClean="0">
              <a:solidFill>
                <a:schemeClr val="bg1">
                  <a:lumMod val="65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25" name="Текст 11"/>
          <p:cNvSpPr txBox="1">
            <a:spLocks/>
          </p:cNvSpPr>
          <p:nvPr/>
        </p:nvSpPr>
        <p:spPr>
          <a:xfrm>
            <a:off x="3458817" y="1367114"/>
            <a:ext cx="5466522" cy="2013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GB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Steering </a:t>
            </a:r>
            <a:r>
              <a:rPr lang="en-GB" sz="1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endParaRPr lang="en-US" sz="1800" b="1" dirty="0" smtClean="0">
              <a:solidFill>
                <a:schemeClr val="bg2">
                  <a:lumMod val="25000"/>
                </a:schemeClr>
              </a:solidFill>
              <a:latin typeface="+mj-lt"/>
              <a:cs typeface="Poppins SemiBold" panose="02000000000000000000" pitchFamily="2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SAIs: Uganda</a:t>
            </a:r>
            <a:r>
              <a:rPr lang="en-GB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Norway, USA, South Africa, Iraq, India, Fiji, Zambia, </a:t>
            </a:r>
            <a:r>
              <a:rPr lang="en-GB" sz="1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Ghana, Indonesia</a:t>
            </a:r>
            <a:r>
              <a:rPr lang="en-GB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Brazil and Ecuador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722705" y="3986297"/>
            <a:ext cx="9938" cy="27815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1"/>
          <p:cNvSpPr txBox="1">
            <a:spLocks/>
          </p:cNvSpPr>
          <p:nvPr/>
        </p:nvSpPr>
        <p:spPr>
          <a:xfrm>
            <a:off x="7464992" y="4264451"/>
            <a:ext cx="4193608" cy="12121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Observer </a:t>
            </a:r>
            <a:r>
              <a:rPr lang="en-GB" sz="1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Members: </a:t>
            </a:r>
          </a:p>
          <a:p>
            <a:pPr marL="285750" marR="0" lvl="0" indent="-28575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AFROSAI-E </a:t>
            </a:r>
            <a:r>
              <a:rPr lang="en-GB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285750" marR="0" lvl="0" indent="-28575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INTOSAI </a:t>
            </a:r>
            <a:r>
              <a:rPr lang="en-GB" sz="1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Initiative (IDI)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820941" y="820229"/>
            <a:ext cx="654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BACKGROUND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489" y="5754757"/>
            <a:ext cx="1079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This report presents the WGEI activities contributing to the KSC Strategic Objectives as per the KSC Operational Plan (2023 – 2025)</a:t>
            </a:r>
          </a:p>
        </p:txBody>
      </p:sp>
    </p:spTree>
    <p:extLst>
      <p:ext uri="{BB962C8B-B14F-4D97-AF65-F5344CB8AC3E}">
        <p14:creationId xmlns:p14="http://schemas.microsoft.com/office/powerpoint/2010/main" val="3113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 b="12998"/>
          <a:stretch>
            <a:fillRect/>
          </a:stretch>
        </p:blipFill>
        <p:spPr>
          <a:xfrm>
            <a:off x="1199625" y="1021634"/>
            <a:ext cx="9932679" cy="4900993"/>
          </a:xfr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4418" y="5922627"/>
            <a:ext cx="763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WGEI Steering Committee Meeting, 8</a:t>
            </a:r>
            <a:r>
              <a:rPr lang="en-US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10</a:t>
            </a:r>
            <a:r>
              <a:rPr lang="en-US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October 2024, Kigali, Rwanda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5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66345" y="1952399"/>
            <a:ext cx="94803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Contribution to KSC Strategic Objective </a:t>
            </a:r>
            <a:r>
              <a:rPr lang="en-GB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endParaRPr lang="en-GB" sz="24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4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maintain expertise in specific subject matter areas of public-sector auditing and work with other INTOSAI entities to develop and share content for the INTOSAI Framework for Professional Pronouncements and other INTOSAI products</a:t>
            </a:r>
            <a:endParaRPr lang="en-US" sz="2400" dirty="0"/>
          </a:p>
        </p:txBody>
      </p:sp>
      <p:pic>
        <p:nvPicPr>
          <p:cNvPr id="6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79939" y="1387134"/>
            <a:ext cx="81023" cy="4342334"/>
          </a:xfrm>
          <a:prstGeom prst="rect">
            <a:avLst/>
          </a:prstGeom>
          <a:solidFill>
            <a:srgbClr val="5A7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657206" y="1553246"/>
            <a:ext cx="3268662" cy="1106488"/>
          </a:xfrm>
          <a:prstGeom prst="rect">
            <a:avLst/>
          </a:prstGeom>
        </p:spPr>
        <p:txBody>
          <a:bodyPr spcCol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rla" pitchFamily="2" charset="0"/>
              <a:ea typeface="Karla" pitchFamily="2" charset="0"/>
              <a:cs typeface="Poppins" panose="02000000000000000000" pitchFamily="2" charset="0"/>
            </a:endParaRPr>
          </a:p>
        </p:txBody>
      </p:sp>
      <p:sp>
        <p:nvSpPr>
          <p:cNvPr id="19" name="Овал 14"/>
          <p:cNvSpPr/>
          <p:nvPr/>
        </p:nvSpPr>
        <p:spPr>
          <a:xfrm>
            <a:off x="5618825" y="1804865"/>
            <a:ext cx="603250" cy="603250"/>
          </a:xfrm>
          <a:prstGeom prst="ellipse">
            <a:avLst/>
          </a:prstGeom>
          <a:solidFill>
            <a:srgbClr val="F69C9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31"/>
          <p:cNvSpPr/>
          <p:nvPr/>
        </p:nvSpPr>
        <p:spPr>
          <a:xfrm>
            <a:off x="5617238" y="4575247"/>
            <a:ext cx="604837" cy="603250"/>
          </a:xfrm>
          <a:prstGeom prst="ellipse">
            <a:avLst/>
          </a:prstGeom>
          <a:solidFill>
            <a:srgbClr val="5A7D7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49" r="2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EI Training Framework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Briefing Note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959079" y="424699"/>
            <a:ext cx="7165996" cy="502194"/>
          </a:xfrm>
        </p:spPr>
        <p:txBody>
          <a:bodyPr/>
          <a:lstStyle/>
          <a:p>
            <a:r>
              <a:rPr lang="en-GB" sz="2000" dirty="0"/>
              <a:t>PRODUCTS DEVELOPED OUTSIDE DUE PROCESS OF IFFP UPDATED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572" y="1979271"/>
            <a:ext cx="5543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000" dirty="0" smtClean="0">
                <a:solidFill>
                  <a:prstClr val="black"/>
                </a:solidFill>
              </a:rPr>
              <a:t>Updated </a:t>
            </a:r>
            <a:r>
              <a:rPr lang="en-GB" sz="2000" dirty="0">
                <a:solidFill>
                  <a:prstClr val="black"/>
                </a:solidFill>
              </a:rPr>
              <a:t>Extractive Industries Training Framework. A physical workshop to review the Framework was hosted by AFROSAI-E in July 2024 in Pretoria, South Africa. Reviewed by Task Force comprising of the SAIs of India, Indonesia, Kenya, Norway, Uganda, United States, Zambia, Zimbabwe, and AFROSAI-E and the Canadian Audit and Accountability Foundation (CAAF</a:t>
            </a:r>
            <a:r>
              <a:rPr lang="en-GB" sz="2000" dirty="0" smtClean="0">
                <a:solidFill>
                  <a:prstClr val="black"/>
                </a:solidFill>
              </a:rPr>
              <a:t>). </a:t>
            </a:r>
            <a:r>
              <a:rPr lang="en-GB" sz="2000" dirty="0">
                <a:solidFill>
                  <a:prstClr val="black"/>
                </a:solidFill>
              </a:rPr>
              <a:t>Updated Framework approved at annual SC meeting </a:t>
            </a:r>
            <a:r>
              <a:rPr lang="en-GB" sz="2000" dirty="0" smtClean="0">
                <a:solidFill>
                  <a:prstClr val="black"/>
                </a:solidFill>
              </a:rPr>
              <a:t>2024, 8</a:t>
            </a:r>
            <a:r>
              <a:rPr lang="en-GB" sz="2000" baseline="30000" dirty="0" smtClean="0">
                <a:solidFill>
                  <a:prstClr val="black"/>
                </a:solidFill>
              </a:rPr>
              <a:t>th</a:t>
            </a:r>
            <a:r>
              <a:rPr lang="en-GB" sz="2000" dirty="0" smtClean="0">
                <a:solidFill>
                  <a:prstClr val="black"/>
                </a:solidFill>
              </a:rPr>
              <a:t> – 10</a:t>
            </a:r>
            <a:r>
              <a:rPr lang="en-GB" sz="2000" baseline="30000" dirty="0" smtClean="0">
                <a:solidFill>
                  <a:prstClr val="black"/>
                </a:solidFill>
              </a:rPr>
              <a:t>th</a:t>
            </a:r>
            <a:r>
              <a:rPr lang="en-GB" sz="2000" dirty="0" smtClean="0">
                <a:solidFill>
                  <a:prstClr val="black"/>
                </a:solidFill>
              </a:rPr>
              <a:t> October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2243" y="1978111"/>
            <a:ext cx="51640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sz="2400" i="1" dirty="0">
                <a:solidFill>
                  <a:prstClr val="black"/>
                </a:solidFill>
              </a:rPr>
              <a:t>Updated Briefing note on the role of SAIs in the </a:t>
            </a:r>
            <a:r>
              <a:rPr lang="en-GB" sz="2400" i="1" dirty="0" smtClean="0">
                <a:solidFill>
                  <a:prstClr val="black"/>
                </a:solidFill>
              </a:rPr>
              <a:t>Good Governance of the Extractive Industries. Led </a:t>
            </a:r>
            <a:r>
              <a:rPr lang="en-GB" sz="2400" i="1" dirty="0">
                <a:solidFill>
                  <a:prstClr val="black"/>
                </a:solidFill>
              </a:rPr>
              <a:t>by </a:t>
            </a:r>
            <a:r>
              <a:rPr lang="en-GB" sz="2400" i="1" dirty="0" smtClean="0">
                <a:solidFill>
                  <a:prstClr val="black"/>
                </a:solidFill>
              </a:rPr>
              <a:t>SAIs Norway,  USA and </a:t>
            </a:r>
            <a:r>
              <a:rPr lang="en-GB" sz="2400" i="1" dirty="0">
                <a:solidFill>
                  <a:prstClr val="black"/>
                </a:solidFill>
              </a:rPr>
              <a:t>Brazil. Approved at Annual SC meeting 8th – 10th October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7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9194" y="365125"/>
            <a:ext cx="798588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NEEDS BASED FLEXIBLE, SHORT TERM, TASK-DRIVEN WORK STREAMS AND COMMUNITIES OF PRACTICE CREATED AND MAINTAINED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task force created to spearhead the learning activity. </a:t>
            </a:r>
            <a:endParaRPr lang="en-GB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 consists of SAIs </a:t>
            </a: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Uganda,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Ghana, India, Zambia, Norway, Ecuador, Iraq, Zimbabwe and </a:t>
            </a: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Vietnam,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AFROSAI-E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Task Force comprising of SAIs Brazil, Norway and United States created to lead </a:t>
            </a: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update of </a:t>
            </a: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Briefing </a:t>
            </a:r>
            <a:r>
              <a:rPr lang="en-GB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on the Role of SAIs in the Good Governance of </a:t>
            </a:r>
            <a:r>
              <a:rPr lang="en-GB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28191"/>
            <a:ext cx="5181600" cy="4016203"/>
          </a:xfrm>
        </p:spPr>
      </p:pic>
      <p:pic>
        <p:nvPicPr>
          <p:cNvPr id="8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9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2088" y="1665982"/>
            <a:ext cx="9859616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Contribution to KSC Strategic Objective </a:t>
            </a:r>
            <a:r>
              <a:rPr lang="en-GB" sz="2400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</a:t>
            </a:r>
            <a:endParaRPr lang="en-GB" sz="2400" b="1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GB" sz="2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4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wide exchange of knowledge and experience through working groups and task forces as well as effective communication among INTOSAI members with greater emphasis on digital approaches</a:t>
            </a:r>
            <a:r>
              <a:rPr lang="en-GB" b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3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4360" y="325947"/>
            <a:ext cx="864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PUBLISHED AUDIT REPORTS &amp; OTHER RESOURCES IN EXTRACTIVE INDUSTRIES UPLOADED TO THE 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INTOSAI PORTAL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9567" y="1353881"/>
            <a:ext cx="10901595" cy="4767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webpage is actively maintained on the INTOSAI KSC Community </a:t>
            </a:r>
            <a:r>
              <a:rPr lang="en-GB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WGEI website is being redesigned to meet current user demands and </a:t>
            </a:r>
            <a:r>
              <a:rPr lang="en-GB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130 Extractive Industries audit  reports, materials from 5 training initiatives and 70 useful links exist on WGEI webpage on INTOSAI community </a:t>
            </a:r>
            <a:r>
              <a:rPr lang="en-GB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23 documents and reports translated from their original languages to other INTOSAI languages. </a:t>
            </a:r>
            <a:endParaRPr lang="en-GB" sz="2000" dirty="0" smtClean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Translation by SAIs Iraq, United States, Ecuador, Chile and the ARABOSAI </a:t>
            </a:r>
            <a:r>
              <a:rPr lang="en-GB" sz="2000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20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documents have been translated to French and Spanish</a:t>
            </a:r>
            <a:endParaRPr lang="en-US" sz="2000" dirty="0"/>
          </a:p>
        </p:txBody>
      </p:sp>
      <p:pic>
        <p:nvPicPr>
          <p:cNvPr id="7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49" r="2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1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EI PRESENTATION 1 DEC.potx [Autosaved]" id="{A806DD31-81C3-4C6B-BEDA-41C284F6C30B}" vid="{81178C08-5E8C-410D-B701-32EF2BEF74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EI PRESENTATION 1 DEC.potx [Autosaved]" id="{A806DD31-81C3-4C6B-BEDA-41C284F6C30B}" vid="{81178C08-5E8C-410D-B701-32EF2BEF74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WGEI PRESENTATION TEMPLATE FINAL</Template>
  <TotalTime>635</TotalTime>
  <Words>1106</Words>
  <Application>Microsoft Office PowerPoint</Application>
  <PresentationFormat>Widescreen</PresentationFormat>
  <Paragraphs>117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Arial</vt:lpstr>
      <vt:lpstr>Arial  </vt:lpstr>
      <vt:lpstr>Arial Black</vt:lpstr>
      <vt:lpstr>Calibri</vt:lpstr>
      <vt:lpstr>Calibri Light</vt:lpstr>
      <vt:lpstr>Cambria</vt:lpstr>
      <vt:lpstr>Karla</vt:lpstr>
      <vt:lpstr>King</vt:lpstr>
      <vt:lpstr>Open Sans</vt:lpstr>
      <vt:lpstr>Pe-icon-7-stroke</vt:lpstr>
      <vt:lpstr>Poppins</vt:lpstr>
      <vt:lpstr>Poppins SemiBold</vt:lpstr>
      <vt:lpstr>Raleway ExtraBold</vt:lpstr>
      <vt:lpstr>Symbol</vt:lpstr>
      <vt:lpstr>Times New Roman</vt:lpstr>
      <vt:lpstr>Wingdings</vt:lpstr>
      <vt:lpstr>Office Theme</vt:lpstr>
      <vt:lpstr>1_Office Theme</vt:lpstr>
      <vt:lpstr>WORKING GROUP ON AUDIT OF EXTRACTIVE INDUSTRIES (WGEI)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NEEDS BASED FLEXIBLE, SHORT TERM, TASK-DRIVEN WORK STREAMS AND COMMUNITIES OF PRACTICE CREATED AND MAINTAINED </vt:lpstr>
      <vt:lpstr>PowerPoint Presentation</vt:lpstr>
      <vt:lpstr>PowerPoint Presentation</vt:lpstr>
      <vt:lpstr>PowerPoint Presentation</vt:lpstr>
      <vt:lpstr>SOCIAL MEDIA , VIDEO AND INTERACTIVE TOOLS USED TO COMMUNICATE</vt:lpstr>
      <vt:lpstr>PowerPoint Presentation</vt:lpstr>
      <vt:lpstr>RESEARCH PUBLISHED AND BEST PRACTICE STUDIES UNDERTAKEN IN EXTRACTIVE INDUSTRY TOPICS</vt:lpstr>
      <vt:lpstr>PowerPoint Presentation</vt:lpstr>
      <vt:lpstr>EXISTENCE OF PARTNERSHIPS BETWEEN WGEI AND SAI TRAINING CENTRES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WGEI ADMNISTRATION – ACTIVITY 1</dc:title>
  <dc:creator>A</dc:creator>
  <cp:lastModifiedBy>Sheilla Ngira</cp:lastModifiedBy>
  <cp:revision>63</cp:revision>
  <dcterms:created xsi:type="dcterms:W3CDTF">2024-10-04T12:40:49Z</dcterms:created>
  <dcterms:modified xsi:type="dcterms:W3CDTF">2024-10-11T04:13:44Z</dcterms:modified>
</cp:coreProperties>
</file>