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911427"/>
            <a:ext cx="10358120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hyperlink" Target="http://www.idi.no/" TargetMode="External"/><Relationship Id="rId4" Type="http://schemas.openxmlformats.org/officeDocument/2006/relationships/image" Target="../media/image3.png"/><Relationship Id="rId5" Type="http://schemas.openxmlformats.org/officeDocument/2006/relationships/hyperlink" Target="https://www.facebook.com/pages/Intosai-Development-Initiative/441236612701326" TargetMode="External"/><Relationship Id="rId6" Type="http://schemas.openxmlformats.org/officeDocument/2006/relationships/image" Target="../media/image16.png"/><Relationship Id="rId7" Type="http://schemas.openxmlformats.org/officeDocument/2006/relationships/hyperlink" Target="https://www.linkedin.com/company/stiftelsen-intosai-development-initiative-idi-/" TargetMode="External"/><Relationship Id="rId8" Type="http://schemas.openxmlformats.org/officeDocument/2006/relationships/image" Target="../media/image17.png"/><Relationship Id="rId9" Type="http://schemas.openxmlformats.org/officeDocument/2006/relationships/hyperlink" Target="https://twitter.com/INTOSAI_IDI" TargetMode="External"/><Relationship Id="rId10" Type="http://schemas.openxmlformats.org/officeDocument/2006/relationships/image" Target="../media/image18.png"/><Relationship Id="rId11" Type="http://schemas.openxmlformats.org/officeDocument/2006/relationships/hyperlink" Target="https://www.youtube.com/user/idicommunity" TargetMode="External"/><Relationship Id="rId12" Type="http://schemas.openxmlformats.org/officeDocument/2006/relationships/image" Target="../media/image19.png"/><Relationship Id="rId13" Type="http://schemas.openxmlformats.org/officeDocument/2006/relationships/hyperlink" Target="https://vimeo.com/user191542325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11.jpg"/><Relationship Id="rId4" Type="http://schemas.openxmlformats.org/officeDocument/2006/relationships/image" Target="../media/image12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5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41280" y="350520"/>
            <a:ext cx="1484376" cy="1289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93980" y="6475577"/>
            <a:ext cx="865187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solidFill>
                  <a:srgbClr val="009ACE"/>
                </a:solidFill>
                <a:latin typeface="Carlito"/>
                <a:cs typeface="Carlito"/>
              </a:rPr>
              <a:t>Independent,</a:t>
            </a:r>
            <a:r>
              <a:rPr dirty="0" sz="2000" spc="-75" b="1">
                <a:solidFill>
                  <a:srgbClr val="009ACE"/>
                </a:solidFill>
                <a:latin typeface="Carlito"/>
                <a:cs typeface="Carlito"/>
              </a:rPr>
              <a:t> </a:t>
            </a:r>
            <a:r>
              <a:rPr dirty="0" sz="2000" b="1">
                <a:solidFill>
                  <a:srgbClr val="009ACE"/>
                </a:solidFill>
                <a:latin typeface="Carlito"/>
                <a:cs typeface="Carlito"/>
              </a:rPr>
              <a:t>credible</a:t>
            </a:r>
            <a:r>
              <a:rPr dirty="0" sz="2000" spc="-60" b="1">
                <a:solidFill>
                  <a:srgbClr val="009ACE"/>
                </a:solidFill>
                <a:latin typeface="Carlito"/>
                <a:cs typeface="Carlito"/>
              </a:rPr>
              <a:t> </a:t>
            </a:r>
            <a:r>
              <a:rPr dirty="0" sz="2000" b="1">
                <a:solidFill>
                  <a:srgbClr val="009ACE"/>
                </a:solidFill>
                <a:latin typeface="Carlito"/>
                <a:cs typeface="Carlito"/>
              </a:rPr>
              <a:t>and</a:t>
            </a:r>
            <a:r>
              <a:rPr dirty="0" sz="2000" spc="-50" b="1">
                <a:solidFill>
                  <a:srgbClr val="009ACE"/>
                </a:solidFill>
                <a:latin typeface="Carlito"/>
                <a:cs typeface="Carlito"/>
              </a:rPr>
              <a:t> </a:t>
            </a:r>
            <a:r>
              <a:rPr dirty="0" sz="2000" b="1">
                <a:solidFill>
                  <a:srgbClr val="009ACE"/>
                </a:solidFill>
                <a:latin typeface="Carlito"/>
                <a:cs typeface="Carlito"/>
              </a:rPr>
              <a:t>sustainable</a:t>
            </a:r>
            <a:r>
              <a:rPr dirty="0" sz="2000" spc="-65" b="1">
                <a:solidFill>
                  <a:srgbClr val="009ACE"/>
                </a:solidFill>
                <a:latin typeface="Carlito"/>
                <a:cs typeface="Carlito"/>
              </a:rPr>
              <a:t> </a:t>
            </a:r>
            <a:r>
              <a:rPr dirty="0" sz="2000" b="1">
                <a:solidFill>
                  <a:srgbClr val="009ACE"/>
                </a:solidFill>
                <a:latin typeface="Carlito"/>
                <a:cs typeface="Carlito"/>
              </a:rPr>
              <a:t>SAIs</a:t>
            </a:r>
            <a:r>
              <a:rPr dirty="0" sz="2000" spc="-50" b="1">
                <a:solidFill>
                  <a:srgbClr val="009ACE"/>
                </a:solidFill>
                <a:latin typeface="Carlito"/>
                <a:cs typeface="Carlito"/>
              </a:rPr>
              <a:t> </a:t>
            </a:r>
            <a:r>
              <a:rPr dirty="0" sz="2000" b="1">
                <a:solidFill>
                  <a:srgbClr val="009ACE"/>
                </a:solidFill>
                <a:latin typeface="Carlito"/>
                <a:cs typeface="Carlito"/>
              </a:rPr>
              <a:t>for</a:t>
            </a:r>
            <a:r>
              <a:rPr dirty="0" sz="2000" spc="-45" b="1">
                <a:solidFill>
                  <a:srgbClr val="009ACE"/>
                </a:solidFill>
                <a:latin typeface="Carlito"/>
                <a:cs typeface="Carlito"/>
              </a:rPr>
              <a:t> </a:t>
            </a:r>
            <a:r>
              <a:rPr dirty="0" sz="2000" b="1">
                <a:solidFill>
                  <a:srgbClr val="009ACE"/>
                </a:solidFill>
                <a:latin typeface="Carlito"/>
                <a:cs typeface="Carlito"/>
              </a:rPr>
              <a:t>better</a:t>
            </a:r>
            <a:r>
              <a:rPr dirty="0" sz="2000" spc="-55" b="1">
                <a:solidFill>
                  <a:srgbClr val="009ACE"/>
                </a:solidFill>
                <a:latin typeface="Carlito"/>
                <a:cs typeface="Carlito"/>
              </a:rPr>
              <a:t> </a:t>
            </a:r>
            <a:r>
              <a:rPr dirty="0" sz="2000" b="1">
                <a:solidFill>
                  <a:srgbClr val="009ACE"/>
                </a:solidFill>
                <a:latin typeface="Carlito"/>
                <a:cs typeface="Carlito"/>
              </a:rPr>
              <a:t>societies</a:t>
            </a:r>
            <a:r>
              <a:rPr dirty="0" sz="2000" spc="-70" b="1">
                <a:solidFill>
                  <a:srgbClr val="009ACE"/>
                </a:solidFill>
                <a:latin typeface="Carlito"/>
                <a:cs typeface="Carlito"/>
              </a:rPr>
              <a:t> </a:t>
            </a:r>
            <a:r>
              <a:rPr dirty="0" sz="2000" b="1">
                <a:solidFill>
                  <a:srgbClr val="009ACE"/>
                </a:solidFill>
                <a:latin typeface="Carlito"/>
                <a:cs typeface="Carlito"/>
              </a:rPr>
              <a:t>and</a:t>
            </a:r>
            <a:r>
              <a:rPr dirty="0" sz="2000" spc="-55" b="1">
                <a:solidFill>
                  <a:srgbClr val="009ACE"/>
                </a:solidFill>
                <a:latin typeface="Carlito"/>
                <a:cs typeface="Carlito"/>
              </a:rPr>
              <a:t> </a:t>
            </a:r>
            <a:r>
              <a:rPr dirty="0" sz="2000" b="1">
                <a:solidFill>
                  <a:srgbClr val="009ACE"/>
                </a:solidFill>
                <a:latin typeface="Carlito"/>
                <a:cs typeface="Carlito"/>
              </a:rPr>
              <a:t>improved</a:t>
            </a:r>
            <a:r>
              <a:rPr dirty="0" sz="2000" spc="-60" b="1">
                <a:solidFill>
                  <a:srgbClr val="009ACE"/>
                </a:solidFill>
                <a:latin typeface="Carlito"/>
                <a:cs typeface="Carlito"/>
              </a:rPr>
              <a:t> </a:t>
            </a:r>
            <a:r>
              <a:rPr dirty="0" sz="2000" spc="-10" b="1">
                <a:solidFill>
                  <a:srgbClr val="009ACE"/>
                </a:solidFill>
                <a:latin typeface="Carlito"/>
                <a:cs typeface="Carlito"/>
              </a:rPr>
              <a:t>lives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265175" y="0"/>
            <a:ext cx="5821680" cy="5821680"/>
            <a:chOff x="265175" y="0"/>
            <a:chExt cx="5821680" cy="5821680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5175" y="0"/>
              <a:ext cx="5821680" cy="582168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8199" y="722132"/>
              <a:ext cx="4306714" cy="4423491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4615434" y="4409694"/>
            <a:ext cx="6774815" cy="1463675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1530985" marR="5080" indent="147320">
              <a:lnSpc>
                <a:spcPts val="3020"/>
              </a:lnSpc>
              <a:spcBef>
                <a:spcPts val="480"/>
              </a:spcBef>
            </a:pPr>
            <a:r>
              <a:rPr dirty="0" sz="2800">
                <a:solidFill>
                  <a:srgbClr val="A0509F"/>
                </a:solidFill>
                <a:latin typeface="Carlito"/>
                <a:cs typeface="Carlito"/>
              </a:rPr>
              <a:t>Agenda</a:t>
            </a:r>
            <a:r>
              <a:rPr dirty="0" sz="2800" spc="-60">
                <a:solidFill>
                  <a:srgbClr val="A0509F"/>
                </a:solidFill>
                <a:latin typeface="Carlito"/>
                <a:cs typeface="Carlito"/>
              </a:rPr>
              <a:t> </a:t>
            </a:r>
            <a:r>
              <a:rPr dirty="0" sz="2800">
                <a:solidFill>
                  <a:srgbClr val="A0509F"/>
                </a:solidFill>
                <a:latin typeface="Carlito"/>
                <a:cs typeface="Carlito"/>
              </a:rPr>
              <a:t>Item</a:t>
            </a:r>
            <a:r>
              <a:rPr dirty="0" sz="2800" spc="-90">
                <a:solidFill>
                  <a:srgbClr val="A0509F"/>
                </a:solidFill>
                <a:latin typeface="Carlito"/>
                <a:cs typeface="Carlito"/>
              </a:rPr>
              <a:t> </a:t>
            </a:r>
            <a:r>
              <a:rPr dirty="0" sz="2800">
                <a:solidFill>
                  <a:srgbClr val="A0509F"/>
                </a:solidFill>
                <a:latin typeface="Carlito"/>
                <a:cs typeface="Carlito"/>
              </a:rPr>
              <a:t>8:</a:t>
            </a:r>
            <a:r>
              <a:rPr dirty="0" sz="2800" spc="-65">
                <a:solidFill>
                  <a:srgbClr val="A0509F"/>
                </a:solidFill>
                <a:latin typeface="Carlito"/>
                <a:cs typeface="Carlito"/>
              </a:rPr>
              <a:t> </a:t>
            </a:r>
            <a:r>
              <a:rPr dirty="0" sz="2800" spc="-10">
                <a:solidFill>
                  <a:srgbClr val="A0509F"/>
                </a:solidFill>
                <a:latin typeface="Carlito"/>
                <a:cs typeface="Carlito"/>
              </a:rPr>
              <a:t>Collaboration</a:t>
            </a:r>
            <a:r>
              <a:rPr dirty="0" sz="2800" spc="-55">
                <a:solidFill>
                  <a:srgbClr val="A0509F"/>
                </a:solidFill>
                <a:latin typeface="Carlito"/>
                <a:cs typeface="Carlito"/>
              </a:rPr>
              <a:t> </a:t>
            </a:r>
            <a:r>
              <a:rPr dirty="0" sz="2800" spc="-20">
                <a:solidFill>
                  <a:srgbClr val="A0509F"/>
                </a:solidFill>
                <a:latin typeface="Carlito"/>
                <a:cs typeface="Carlito"/>
              </a:rPr>
              <a:t>with </a:t>
            </a:r>
            <a:r>
              <a:rPr dirty="0" sz="2800" spc="-10">
                <a:solidFill>
                  <a:srgbClr val="A0509F"/>
                </a:solidFill>
                <a:latin typeface="Carlito"/>
                <a:cs typeface="Carlito"/>
              </a:rPr>
              <a:t>INTOSAI</a:t>
            </a:r>
            <a:r>
              <a:rPr dirty="0" sz="2800" spc="-100">
                <a:solidFill>
                  <a:srgbClr val="A0509F"/>
                </a:solidFill>
                <a:latin typeface="Carlito"/>
                <a:cs typeface="Carlito"/>
              </a:rPr>
              <a:t> </a:t>
            </a:r>
            <a:r>
              <a:rPr dirty="0" sz="2800" spc="-10">
                <a:solidFill>
                  <a:srgbClr val="A0509F"/>
                </a:solidFill>
                <a:latin typeface="Carlito"/>
                <a:cs typeface="Carlito"/>
              </a:rPr>
              <a:t>Development</a:t>
            </a:r>
            <a:r>
              <a:rPr dirty="0" sz="2800" spc="-90">
                <a:solidFill>
                  <a:srgbClr val="A0509F"/>
                </a:solidFill>
                <a:latin typeface="Carlito"/>
                <a:cs typeface="Carlito"/>
              </a:rPr>
              <a:t> </a:t>
            </a:r>
            <a:r>
              <a:rPr dirty="0" sz="2800">
                <a:solidFill>
                  <a:srgbClr val="A0509F"/>
                </a:solidFill>
                <a:latin typeface="Carlito"/>
                <a:cs typeface="Carlito"/>
              </a:rPr>
              <a:t>Initiative</a:t>
            </a:r>
            <a:r>
              <a:rPr dirty="0" sz="2800" spc="-105">
                <a:solidFill>
                  <a:srgbClr val="A0509F"/>
                </a:solidFill>
                <a:latin typeface="Carlito"/>
                <a:cs typeface="Carlito"/>
              </a:rPr>
              <a:t> </a:t>
            </a:r>
            <a:r>
              <a:rPr dirty="0" sz="2800" spc="-10">
                <a:solidFill>
                  <a:srgbClr val="A0509F"/>
                </a:solidFill>
                <a:latin typeface="Carlito"/>
                <a:cs typeface="Carlito"/>
              </a:rPr>
              <a:t>(IDI)</a:t>
            </a:r>
            <a:endParaRPr sz="2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3600">
                <a:solidFill>
                  <a:srgbClr val="005492"/>
                </a:solidFill>
                <a:latin typeface="Carlito"/>
                <a:cs typeface="Carlito"/>
              </a:rPr>
              <a:t>16</a:t>
            </a:r>
            <a:r>
              <a:rPr dirty="0" sz="3600" spc="-25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3600">
                <a:solidFill>
                  <a:srgbClr val="005492"/>
                </a:solidFill>
                <a:latin typeface="Carlito"/>
                <a:cs typeface="Carlito"/>
              </a:rPr>
              <a:t>KSC</a:t>
            </a:r>
            <a:r>
              <a:rPr dirty="0" sz="3600" spc="-25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3600">
                <a:solidFill>
                  <a:srgbClr val="005492"/>
                </a:solidFill>
                <a:latin typeface="Carlito"/>
                <a:cs typeface="Carlito"/>
              </a:rPr>
              <a:t>SC</a:t>
            </a:r>
            <a:r>
              <a:rPr dirty="0" sz="3600" spc="-25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3600">
                <a:solidFill>
                  <a:srgbClr val="005492"/>
                </a:solidFill>
                <a:latin typeface="Carlito"/>
                <a:cs typeface="Carlito"/>
              </a:rPr>
              <a:t>Meeting,</a:t>
            </a:r>
            <a:r>
              <a:rPr dirty="0" sz="3600" spc="-2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3600" spc="-10">
                <a:solidFill>
                  <a:srgbClr val="005492"/>
                </a:solidFill>
                <a:latin typeface="Carlito"/>
                <a:cs typeface="Carlito"/>
              </a:rPr>
              <a:t>Nairobi</a:t>
            </a:r>
            <a:endParaRPr sz="3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SAIs</a:t>
            </a:r>
            <a:r>
              <a:rPr dirty="0" spc="-185"/>
              <a:t> </a:t>
            </a:r>
            <a:r>
              <a:rPr dirty="0"/>
              <a:t>are</a:t>
            </a:r>
            <a:r>
              <a:rPr dirty="0" spc="-195"/>
              <a:t> </a:t>
            </a:r>
            <a:r>
              <a:rPr dirty="0" spc="-30"/>
              <a:t>responsive</a:t>
            </a:r>
            <a:r>
              <a:rPr dirty="0" spc="-180"/>
              <a:t> </a:t>
            </a:r>
            <a:r>
              <a:rPr dirty="0"/>
              <a:t>to</a:t>
            </a:r>
            <a:r>
              <a:rPr dirty="0" spc="-185"/>
              <a:t> </a:t>
            </a:r>
            <a:r>
              <a:rPr dirty="0" spc="-10"/>
              <a:t>emerging</a:t>
            </a:r>
            <a:r>
              <a:rPr dirty="0" spc="-185"/>
              <a:t> </a:t>
            </a:r>
            <a:r>
              <a:rPr dirty="0" spc="-10"/>
              <a:t>issues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1845564"/>
            <a:ext cx="5181600" cy="4312920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6251828" y="1707918"/>
            <a:ext cx="4862195" cy="4119245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dirty="0" sz="2800">
                <a:latin typeface="Carlito"/>
                <a:cs typeface="Carlito"/>
              </a:rPr>
              <a:t>SDG</a:t>
            </a:r>
            <a:r>
              <a:rPr dirty="0" sz="2800" spc="-40">
                <a:latin typeface="Carlito"/>
                <a:cs typeface="Carlito"/>
              </a:rPr>
              <a:t> </a:t>
            </a:r>
            <a:r>
              <a:rPr dirty="0" sz="2800" spc="-10">
                <a:latin typeface="Carlito"/>
                <a:cs typeface="Carlito"/>
              </a:rPr>
              <a:t>audits</a:t>
            </a:r>
            <a:endParaRPr sz="2800">
              <a:latin typeface="Carlito"/>
              <a:cs typeface="Carlito"/>
            </a:endParaRPr>
          </a:p>
          <a:p>
            <a:pPr marL="240029" marR="5080" indent="-227329">
              <a:lnSpc>
                <a:spcPts val="303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>
                <a:latin typeface="Carlito"/>
                <a:cs typeface="Carlito"/>
              </a:rPr>
              <a:t>49%</a:t>
            </a:r>
            <a:r>
              <a:rPr dirty="0" sz="2800" spc="-8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have</a:t>
            </a:r>
            <a:r>
              <a:rPr dirty="0" sz="2800" spc="-9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audited</a:t>
            </a:r>
            <a:r>
              <a:rPr dirty="0" sz="2800" spc="-75">
                <a:latin typeface="Carlito"/>
                <a:cs typeface="Carlito"/>
              </a:rPr>
              <a:t> </a:t>
            </a:r>
            <a:r>
              <a:rPr dirty="0" sz="2800" spc="-10">
                <a:latin typeface="Carlito"/>
                <a:cs typeface="Carlito"/>
              </a:rPr>
              <a:t>preparedness </a:t>
            </a:r>
            <a:r>
              <a:rPr dirty="0" sz="2800" spc="-10">
                <a:latin typeface="Carlito"/>
                <a:cs typeface="Carlito"/>
              </a:rPr>
              <a:t>	</a:t>
            </a:r>
            <a:r>
              <a:rPr dirty="0" sz="2800">
                <a:latin typeface="Carlito"/>
                <a:cs typeface="Carlito"/>
              </a:rPr>
              <a:t>of</a:t>
            </a:r>
            <a:r>
              <a:rPr dirty="0" sz="2800" spc="-3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SDG</a:t>
            </a:r>
            <a:r>
              <a:rPr dirty="0" sz="2800" spc="-10">
                <a:latin typeface="Carlito"/>
                <a:cs typeface="Carlito"/>
              </a:rPr>
              <a:t> implementation</a:t>
            </a:r>
            <a:endParaRPr sz="2800">
              <a:latin typeface="Carlito"/>
              <a:cs typeface="Carlito"/>
            </a:endParaRPr>
          </a:p>
          <a:p>
            <a:pPr marL="240029" marR="199390" indent="-227329">
              <a:lnSpc>
                <a:spcPts val="302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>
                <a:latin typeface="Carlito"/>
                <a:cs typeface="Carlito"/>
              </a:rPr>
              <a:t>43%</a:t>
            </a:r>
            <a:r>
              <a:rPr dirty="0" sz="2800" spc="-6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have</a:t>
            </a:r>
            <a:r>
              <a:rPr dirty="0" sz="2800" spc="-7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done</a:t>
            </a:r>
            <a:r>
              <a:rPr dirty="0" sz="2800" spc="-50">
                <a:latin typeface="Carlito"/>
                <a:cs typeface="Carlito"/>
              </a:rPr>
              <a:t> </a:t>
            </a:r>
            <a:r>
              <a:rPr dirty="0" sz="2800" spc="-10">
                <a:latin typeface="Carlito"/>
                <a:cs typeface="Carlito"/>
              </a:rPr>
              <a:t>performance </a:t>
            </a:r>
            <a:r>
              <a:rPr dirty="0" sz="2800" spc="-10">
                <a:latin typeface="Carlito"/>
                <a:cs typeface="Carlito"/>
              </a:rPr>
              <a:t>	</a:t>
            </a:r>
            <a:r>
              <a:rPr dirty="0" sz="2800">
                <a:latin typeface="Carlito"/>
                <a:cs typeface="Carlito"/>
              </a:rPr>
              <a:t>audits</a:t>
            </a:r>
            <a:r>
              <a:rPr dirty="0" sz="2800" spc="-4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on</a:t>
            </a:r>
            <a:r>
              <a:rPr dirty="0" sz="2800" spc="-5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SDG</a:t>
            </a:r>
            <a:r>
              <a:rPr dirty="0" sz="2800" spc="-45">
                <a:latin typeface="Carlito"/>
                <a:cs typeface="Carlito"/>
              </a:rPr>
              <a:t> </a:t>
            </a:r>
            <a:r>
              <a:rPr dirty="0" sz="2800" spc="-10">
                <a:latin typeface="Carlito"/>
                <a:cs typeface="Carlito"/>
              </a:rPr>
              <a:t>implementation</a:t>
            </a:r>
            <a:endParaRPr sz="2800">
              <a:latin typeface="Carlito"/>
              <a:cs typeface="Carlito"/>
            </a:endParaRPr>
          </a:p>
          <a:p>
            <a:pPr marL="240029" marR="468630" indent="-227329">
              <a:lnSpc>
                <a:spcPts val="303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>
                <a:latin typeface="Carlito"/>
                <a:cs typeface="Carlito"/>
              </a:rPr>
              <a:t>22%</a:t>
            </a:r>
            <a:r>
              <a:rPr dirty="0" sz="2800" spc="-5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audit</a:t>
            </a:r>
            <a:r>
              <a:rPr dirty="0" sz="2800" spc="-3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for</a:t>
            </a:r>
            <a:r>
              <a:rPr dirty="0" sz="2800" spc="-5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the</a:t>
            </a:r>
            <a:r>
              <a:rPr dirty="0" sz="2800" spc="-50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purpose</a:t>
            </a:r>
            <a:r>
              <a:rPr dirty="0" sz="2800" spc="-30">
                <a:latin typeface="Carlito"/>
                <a:cs typeface="Carlito"/>
              </a:rPr>
              <a:t> </a:t>
            </a:r>
            <a:r>
              <a:rPr dirty="0" sz="2800" spc="-25">
                <a:latin typeface="Carlito"/>
                <a:cs typeface="Carlito"/>
              </a:rPr>
              <a:t>of </a:t>
            </a:r>
            <a:r>
              <a:rPr dirty="0" sz="2800" spc="-25">
                <a:latin typeface="Carlito"/>
                <a:cs typeface="Carlito"/>
              </a:rPr>
              <a:t>	</a:t>
            </a:r>
            <a:r>
              <a:rPr dirty="0" sz="2800">
                <a:latin typeface="Carlito"/>
                <a:cs typeface="Carlito"/>
              </a:rPr>
              <a:t>country</a:t>
            </a:r>
            <a:r>
              <a:rPr dirty="0" sz="2800" spc="-95">
                <a:latin typeface="Carlito"/>
                <a:cs typeface="Carlito"/>
              </a:rPr>
              <a:t> </a:t>
            </a:r>
            <a:r>
              <a:rPr dirty="0" sz="2800" spc="-10">
                <a:latin typeface="Carlito"/>
                <a:cs typeface="Carlito"/>
              </a:rPr>
              <a:t>reporting</a:t>
            </a:r>
            <a:endParaRPr sz="2800">
              <a:latin typeface="Carlito"/>
              <a:cs typeface="Carlito"/>
            </a:endParaRPr>
          </a:p>
          <a:p>
            <a:pPr marL="240029" marR="398780" indent="-227329">
              <a:lnSpc>
                <a:spcPts val="302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>
                <a:latin typeface="Carlito"/>
                <a:cs typeface="Carlito"/>
              </a:rPr>
              <a:t>49%</a:t>
            </a:r>
            <a:r>
              <a:rPr dirty="0" sz="2800" spc="-4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carry</a:t>
            </a:r>
            <a:r>
              <a:rPr dirty="0" sz="2800" spc="-4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out</a:t>
            </a:r>
            <a:r>
              <a:rPr dirty="0" sz="2800" spc="-4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other</a:t>
            </a:r>
            <a:r>
              <a:rPr dirty="0" sz="2800" spc="-45">
                <a:latin typeface="Carlito"/>
                <a:cs typeface="Carlito"/>
              </a:rPr>
              <a:t> </a:t>
            </a:r>
            <a:r>
              <a:rPr dirty="0" sz="2800">
                <a:latin typeface="Carlito"/>
                <a:cs typeface="Carlito"/>
              </a:rPr>
              <a:t>audits</a:t>
            </a:r>
            <a:r>
              <a:rPr dirty="0" sz="2800" spc="-35">
                <a:latin typeface="Carlito"/>
                <a:cs typeface="Carlito"/>
              </a:rPr>
              <a:t> </a:t>
            </a:r>
            <a:r>
              <a:rPr dirty="0" sz="2800" spc="-25">
                <a:latin typeface="Carlito"/>
                <a:cs typeface="Carlito"/>
              </a:rPr>
              <a:t>of </a:t>
            </a:r>
            <a:r>
              <a:rPr dirty="0" sz="2800" spc="-25">
                <a:latin typeface="Carlito"/>
                <a:cs typeface="Carlito"/>
              </a:rPr>
              <a:t>	</a:t>
            </a:r>
            <a:r>
              <a:rPr dirty="0" sz="2800">
                <a:latin typeface="Carlito"/>
                <a:cs typeface="Carlito"/>
              </a:rPr>
              <a:t>specific</a:t>
            </a:r>
            <a:r>
              <a:rPr dirty="0" sz="2800" spc="-60">
                <a:latin typeface="Carlito"/>
                <a:cs typeface="Carlito"/>
              </a:rPr>
              <a:t> </a:t>
            </a:r>
            <a:r>
              <a:rPr dirty="0" sz="2800" spc="-20">
                <a:latin typeface="Carlito"/>
                <a:cs typeface="Carlito"/>
              </a:rPr>
              <a:t>SDGs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768" y="1046733"/>
            <a:ext cx="3545840" cy="953135"/>
          </a:xfrm>
          <a:prstGeom prst="rect"/>
        </p:spPr>
        <p:txBody>
          <a:bodyPr wrap="square" lIns="0" tIns="67945" rIns="0" bIns="0" rtlCol="0" vert="horz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dirty="0" sz="3200"/>
              <a:t>The</a:t>
            </a:r>
            <a:r>
              <a:rPr dirty="0" sz="3200" spc="-95"/>
              <a:t> </a:t>
            </a:r>
            <a:r>
              <a:rPr dirty="0" sz="3200" spc="-10"/>
              <a:t>reduction</a:t>
            </a:r>
            <a:r>
              <a:rPr dirty="0" sz="3200" spc="-95"/>
              <a:t> </a:t>
            </a:r>
            <a:r>
              <a:rPr dirty="0" sz="3200"/>
              <a:t>in</a:t>
            </a:r>
            <a:r>
              <a:rPr dirty="0" sz="3200" spc="-95"/>
              <a:t> </a:t>
            </a:r>
            <a:r>
              <a:rPr dirty="0" sz="3200" spc="-20"/>
              <a:t>peer </a:t>
            </a:r>
            <a:r>
              <a:rPr dirty="0" sz="3200" spc="-10"/>
              <a:t>support</a:t>
            </a:r>
            <a:r>
              <a:rPr dirty="0" sz="3200" spc="-155"/>
              <a:t> </a:t>
            </a:r>
            <a:r>
              <a:rPr dirty="0" sz="3200" spc="-10"/>
              <a:t>continues</a:t>
            </a:r>
            <a:endParaRPr sz="32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83123" y="1220777"/>
            <a:ext cx="6164492" cy="4399486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918768" y="2053793"/>
            <a:ext cx="3769995" cy="363092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9085" indent="-286385">
              <a:lnSpc>
                <a:spcPts val="1825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600">
                <a:latin typeface="Carlito"/>
                <a:cs typeface="Carlito"/>
              </a:rPr>
              <a:t>A</a:t>
            </a:r>
            <a:r>
              <a:rPr dirty="0" sz="1600" spc="-4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decline</a:t>
            </a:r>
            <a:r>
              <a:rPr dirty="0" sz="1600" spc="-4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from</a:t>
            </a:r>
            <a:r>
              <a:rPr dirty="0" sz="1600" spc="-2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87</a:t>
            </a:r>
            <a:r>
              <a:rPr dirty="0" sz="1600" spc="-40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reported</a:t>
            </a:r>
            <a:r>
              <a:rPr dirty="0" sz="1600">
                <a:latin typeface="Carlito"/>
                <a:cs typeface="Carlito"/>
              </a:rPr>
              <a:t> </a:t>
            </a:r>
            <a:r>
              <a:rPr dirty="0" sz="1600" spc="-20">
                <a:latin typeface="Carlito"/>
                <a:cs typeface="Carlito"/>
              </a:rPr>
              <a:t>peer</a:t>
            </a:r>
            <a:endParaRPr sz="1600">
              <a:latin typeface="Carlito"/>
              <a:cs typeface="Carlito"/>
            </a:endParaRPr>
          </a:p>
          <a:p>
            <a:pPr marL="299085">
              <a:lnSpc>
                <a:spcPts val="1825"/>
              </a:lnSpc>
            </a:pPr>
            <a:r>
              <a:rPr dirty="0" sz="1600" spc="-10">
                <a:latin typeface="Carlito"/>
                <a:cs typeface="Carlito"/>
              </a:rPr>
              <a:t>providers</a:t>
            </a:r>
            <a:r>
              <a:rPr dirty="0" sz="1600">
                <a:latin typeface="Carlito"/>
                <a:cs typeface="Carlito"/>
              </a:rPr>
              <a:t> in</a:t>
            </a:r>
            <a:r>
              <a:rPr dirty="0" sz="1600" spc="-4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GSR2017</a:t>
            </a:r>
            <a:r>
              <a:rPr dirty="0" sz="1600" spc="2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to</a:t>
            </a:r>
            <a:r>
              <a:rPr dirty="0" sz="1600" spc="-3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42</a:t>
            </a:r>
            <a:r>
              <a:rPr dirty="0" sz="1600" spc="-1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in</a:t>
            </a:r>
            <a:r>
              <a:rPr dirty="0" sz="1600" spc="-40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GSR2023</a:t>
            </a:r>
            <a:endParaRPr sz="1600">
              <a:latin typeface="Carlito"/>
              <a:cs typeface="Carlito"/>
            </a:endParaRPr>
          </a:p>
          <a:p>
            <a:pPr marL="299085" marR="5080" indent="-287020">
              <a:lnSpc>
                <a:spcPts val="1730"/>
              </a:lnSpc>
              <a:spcBef>
                <a:spcPts val="1019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600" spc="-20">
                <a:latin typeface="Carlito"/>
                <a:cs typeface="Carlito"/>
              </a:rPr>
              <a:t>COVID-</a:t>
            </a:r>
            <a:r>
              <a:rPr dirty="0" sz="1600">
                <a:latin typeface="Carlito"/>
                <a:cs typeface="Carlito"/>
              </a:rPr>
              <a:t>19</a:t>
            </a:r>
            <a:r>
              <a:rPr dirty="0" sz="1600" spc="-1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likely</a:t>
            </a:r>
            <a:r>
              <a:rPr dirty="0" sz="1600" spc="-3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a</a:t>
            </a:r>
            <a:r>
              <a:rPr dirty="0" sz="1600" spc="-4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reason to</a:t>
            </a:r>
            <a:r>
              <a:rPr dirty="0" sz="1600" spc="-3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this,</a:t>
            </a:r>
            <a:r>
              <a:rPr dirty="0" sz="1600" spc="-3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as</a:t>
            </a:r>
            <a:r>
              <a:rPr dirty="0" sz="1600" spc="-45">
                <a:latin typeface="Carlito"/>
                <a:cs typeface="Carlito"/>
              </a:rPr>
              <a:t> </a:t>
            </a:r>
            <a:r>
              <a:rPr dirty="0" sz="1600" spc="-20">
                <a:latin typeface="Carlito"/>
                <a:cs typeface="Carlito"/>
              </a:rPr>
              <a:t>most </a:t>
            </a:r>
            <a:r>
              <a:rPr dirty="0" sz="1600">
                <a:latin typeface="Carlito"/>
                <a:cs typeface="Carlito"/>
              </a:rPr>
              <a:t>SAIs</a:t>
            </a:r>
            <a:r>
              <a:rPr dirty="0" sz="1600" spc="-3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rely</a:t>
            </a:r>
            <a:r>
              <a:rPr dirty="0" sz="1600" spc="-1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on</a:t>
            </a:r>
            <a:r>
              <a:rPr dirty="0" sz="1600" spc="-2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their</a:t>
            </a:r>
            <a:r>
              <a:rPr dirty="0" sz="1600" spc="-3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own</a:t>
            </a:r>
            <a:r>
              <a:rPr dirty="0" sz="1600" spc="-10">
                <a:latin typeface="Carlito"/>
                <a:cs typeface="Carlito"/>
              </a:rPr>
              <a:t> staff</a:t>
            </a:r>
            <a:r>
              <a:rPr dirty="0" sz="1600" spc="-4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and</a:t>
            </a:r>
            <a:r>
              <a:rPr dirty="0" sz="1600" spc="-4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in-</a:t>
            </a:r>
            <a:r>
              <a:rPr dirty="0" sz="1600" spc="-10">
                <a:latin typeface="Carlito"/>
                <a:cs typeface="Carlito"/>
              </a:rPr>
              <a:t>country visits</a:t>
            </a:r>
            <a:endParaRPr sz="1600">
              <a:latin typeface="Carlito"/>
              <a:cs typeface="Carlito"/>
            </a:endParaRPr>
          </a:p>
          <a:p>
            <a:pPr algn="just" marL="299085" marR="376555" indent="-287020">
              <a:lnSpc>
                <a:spcPct val="90100"/>
              </a:lnSpc>
              <a:spcBef>
                <a:spcPts val="980"/>
              </a:spcBef>
              <a:buFont typeface="Arial"/>
              <a:buChar char="•"/>
              <a:tabLst>
                <a:tab pos="299085" algn="l"/>
                <a:tab pos="300355" algn="l"/>
              </a:tabLst>
            </a:pPr>
            <a:r>
              <a:rPr dirty="0" sz="1600">
                <a:latin typeface="Carlito"/>
                <a:cs typeface="Carlito"/>
              </a:rPr>
              <a:t>	</a:t>
            </a:r>
            <a:r>
              <a:rPr dirty="0" sz="1600" spc="-25">
                <a:latin typeface="Carlito"/>
                <a:cs typeface="Carlito"/>
              </a:rPr>
              <a:t>However,</a:t>
            </a:r>
            <a:r>
              <a:rPr dirty="0" sz="1600" spc="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funding</a:t>
            </a:r>
            <a:r>
              <a:rPr dirty="0" sz="1600" spc="-5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remains</a:t>
            </a:r>
            <a:r>
              <a:rPr dirty="0" sz="1600" spc="-2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an</a:t>
            </a:r>
            <a:r>
              <a:rPr dirty="0" sz="1600" spc="-5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issue</a:t>
            </a:r>
            <a:r>
              <a:rPr dirty="0" sz="1600" spc="-40">
                <a:latin typeface="Carlito"/>
                <a:cs typeface="Carlito"/>
              </a:rPr>
              <a:t> </a:t>
            </a:r>
            <a:r>
              <a:rPr dirty="0" sz="1600" spc="-25">
                <a:latin typeface="Carlito"/>
                <a:cs typeface="Carlito"/>
              </a:rPr>
              <a:t>as </a:t>
            </a:r>
            <a:r>
              <a:rPr dirty="0" sz="1600">
                <a:latin typeface="Carlito"/>
                <a:cs typeface="Carlito"/>
              </a:rPr>
              <a:t>only</a:t>
            </a:r>
            <a:r>
              <a:rPr dirty="0" sz="1600" spc="-4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21%</a:t>
            </a:r>
            <a:r>
              <a:rPr dirty="0" sz="1600" spc="-1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have</a:t>
            </a:r>
            <a:r>
              <a:rPr dirty="0" sz="1600" spc="-4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dedicated</a:t>
            </a:r>
            <a:r>
              <a:rPr dirty="0" sz="1600" spc="-5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or</a:t>
            </a:r>
            <a:r>
              <a:rPr dirty="0" sz="1600" spc="-35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available </a:t>
            </a:r>
            <a:r>
              <a:rPr dirty="0" sz="1600">
                <a:latin typeface="Carlito"/>
                <a:cs typeface="Carlito"/>
              </a:rPr>
              <a:t>funding</a:t>
            </a:r>
            <a:r>
              <a:rPr dirty="0" sz="1600" spc="-6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to</a:t>
            </a:r>
            <a:r>
              <a:rPr dirty="0" sz="1600" spc="-4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provide</a:t>
            </a:r>
            <a:r>
              <a:rPr dirty="0" sz="1600" spc="-2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peer</a:t>
            </a:r>
            <a:r>
              <a:rPr dirty="0" sz="1600" spc="-15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support</a:t>
            </a:r>
            <a:endParaRPr sz="1600">
              <a:latin typeface="Carlito"/>
              <a:cs typeface="Carlito"/>
            </a:endParaRPr>
          </a:p>
          <a:p>
            <a:pPr marL="299085" marR="292100" indent="-287020">
              <a:lnSpc>
                <a:spcPts val="1730"/>
              </a:lnSpc>
              <a:spcBef>
                <a:spcPts val="102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600">
                <a:latin typeface="Carlito"/>
                <a:cs typeface="Carlito"/>
              </a:rPr>
              <a:t>The</a:t>
            </a:r>
            <a:r>
              <a:rPr dirty="0" sz="1600" spc="-65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preference</a:t>
            </a:r>
            <a:r>
              <a:rPr dirty="0" sz="1600" spc="-2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for</a:t>
            </a:r>
            <a:r>
              <a:rPr dirty="0" sz="1600" spc="-4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support</a:t>
            </a:r>
            <a:r>
              <a:rPr dirty="0" sz="1600" spc="-4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from</a:t>
            </a:r>
            <a:r>
              <a:rPr dirty="0" sz="1600" spc="-45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peers </a:t>
            </a:r>
            <a:r>
              <a:rPr dirty="0" sz="1600">
                <a:latin typeface="Carlito"/>
                <a:cs typeface="Carlito"/>
              </a:rPr>
              <a:t>have</a:t>
            </a:r>
            <a:r>
              <a:rPr dirty="0" sz="1600" spc="-7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apparently</a:t>
            </a:r>
            <a:r>
              <a:rPr dirty="0" sz="1600" spc="-6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shifted</a:t>
            </a:r>
            <a:r>
              <a:rPr dirty="0" sz="1600" spc="-70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towards international</a:t>
            </a:r>
            <a:r>
              <a:rPr dirty="0" sz="1600" spc="-40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development</a:t>
            </a:r>
            <a:r>
              <a:rPr dirty="0" sz="1600" spc="15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partners</a:t>
            </a:r>
            <a:endParaRPr sz="1600">
              <a:latin typeface="Carlito"/>
              <a:cs typeface="Carlito"/>
            </a:endParaRPr>
          </a:p>
          <a:p>
            <a:pPr marL="299085" marR="219075" indent="-287020">
              <a:lnSpc>
                <a:spcPct val="90100"/>
              </a:lnSpc>
              <a:spcBef>
                <a:spcPts val="96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600" spc="-20">
                <a:latin typeface="Carlito"/>
                <a:cs typeface="Carlito"/>
              </a:rPr>
              <a:t>Yet,</a:t>
            </a:r>
            <a:r>
              <a:rPr dirty="0" sz="1600" spc="-3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needs</a:t>
            </a:r>
            <a:r>
              <a:rPr dirty="0" sz="1600" spc="-35">
                <a:latin typeface="Carlito"/>
                <a:cs typeface="Carlito"/>
              </a:rPr>
              <a:t> </a:t>
            </a:r>
            <a:r>
              <a:rPr dirty="0" sz="1600" spc="-10">
                <a:latin typeface="Carlito"/>
                <a:cs typeface="Carlito"/>
              </a:rPr>
              <a:t>communicated</a:t>
            </a:r>
            <a:r>
              <a:rPr dirty="0" sz="1600" spc="-4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by</a:t>
            </a:r>
            <a:r>
              <a:rPr dirty="0" sz="1600" spc="-3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SAIs</a:t>
            </a:r>
            <a:r>
              <a:rPr dirty="0" sz="1600" spc="-45">
                <a:latin typeface="Carlito"/>
                <a:cs typeface="Carlito"/>
              </a:rPr>
              <a:t> </a:t>
            </a:r>
            <a:r>
              <a:rPr dirty="0" sz="1600" spc="-25">
                <a:latin typeface="Carlito"/>
                <a:cs typeface="Carlito"/>
              </a:rPr>
              <a:t>are </a:t>
            </a:r>
            <a:r>
              <a:rPr dirty="0" sz="1600" spc="-10">
                <a:latin typeface="Carlito"/>
                <a:cs typeface="Carlito"/>
              </a:rPr>
              <a:t>strongly</a:t>
            </a:r>
            <a:r>
              <a:rPr dirty="0" sz="1600" spc="-5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focused</a:t>
            </a:r>
            <a:r>
              <a:rPr dirty="0" sz="1600" spc="-4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on</a:t>
            </a:r>
            <a:r>
              <a:rPr dirty="0" sz="1600" spc="-40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audit</a:t>
            </a:r>
            <a:r>
              <a:rPr dirty="0" sz="1600" spc="-55">
                <a:latin typeface="Carlito"/>
                <a:cs typeface="Carlito"/>
              </a:rPr>
              <a:t> </a:t>
            </a:r>
            <a:r>
              <a:rPr dirty="0" sz="1600">
                <a:latin typeface="Carlito"/>
                <a:cs typeface="Carlito"/>
              </a:rPr>
              <a:t>expertise</a:t>
            </a:r>
            <a:r>
              <a:rPr dirty="0" sz="1600" spc="-40">
                <a:latin typeface="Carlito"/>
                <a:cs typeface="Carlito"/>
              </a:rPr>
              <a:t> </a:t>
            </a:r>
            <a:r>
              <a:rPr dirty="0" sz="1600" spc="-25">
                <a:latin typeface="Carlito"/>
                <a:cs typeface="Carlito"/>
              </a:rPr>
              <a:t>and </a:t>
            </a:r>
            <a:r>
              <a:rPr dirty="0" sz="1600" spc="-10">
                <a:latin typeface="Carlito"/>
                <a:cs typeface="Carlito"/>
              </a:rPr>
              <a:t>skills</a:t>
            </a:r>
            <a:endParaRPr sz="1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09415" y="3294086"/>
            <a:ext cx="3771265" cy="132207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41800"/>
              </a:lnSpc>
              <a:spcBef>
                <a:spcPts val="95"/>
              </a:spcBef>
            </a:pPr>
            <a:r>
              <a:rPr dirty="0" sz="2000">
                <a:solidFill>
                  <a:srgbClr val="005492"/>
                </a:solidFill>
              </a:rPr>
              <a:t>INTOSAI</a:t>
            </a:r>
            <a:r>
              <a:rPr dirty="0" sz="2000" spc="-114">
                <a:solidFill>
                  <a:srgbClr val="005492"/>
                </a:solidFill>
              </a:rPr>
              <a:t> </a:t>
            </a:r>
            <a:r>
              <a:rPr dirty="0" sz="2000">
                <a:solidFill>
                  <a:srgbClr val="005492"/>
                </a:solidFill>
              </a:rPr>
              <a:t>Development</a:t>
            </a:r>
            <a:r>
              <a:rPr dirty="0" sz="2000" spc="-100">
                <a:solidFill>
                  <a:srgbClr val="005492"/>
                </a:solidFill>
              </a:rPr>
              <a:t> </a:t>
            </a:r>
            <a:r>
              <a:rPr dirty="0" sz="2000">
                <a:solidFill>
                  <a:srgbClr val="005492"/>
                </a:solidFill>
              </a:rPr>
              <a:t>Initiative</a:t>
            </a:r>
            <a:r>
              <a:rPr dirty="0" sz="2000" spc="-80">
                <a:solidFill>
                  <a:srgbClr val="005492"/>
                </a:solidFill>
              </a:rPr>
              <a:t> </a:t>
            </a:r>
            <a:r>
              <a:rPr dirty="0" sz="2000" spc="-10">
                <a:solidFill>
                  <a:srgbClr val="005492"/>
                </a:solidFill>
              </a:rPr>
              <a:t>(IDI) </a:t>
            </a:r>
            <a:r>
              <a:rPr dirty="0" sz="2000" spc="-20">
                <a:solidFill>
                  <a:srgbClr val="005492"/>
                </a:solidFill>
              </a:rPr>
              <a:t>Stenersgata</a:t>
            </a:r>
            <a:r>
              <a:rPr dirty="0" sz="2000" spc="-5">
                <a:solidFill>
                  <a:srgbClr val="005492"/>
                </a:solidFill>
              </a:rPr>
              <a:t> </a:t>
            </a:r>
            <a:r>
              <a:rPr dirty="0" sz="2000">
                <a:solidFill>
                  <a:srgbClr val="005492"/>
                </a:solidFill>
              </a:rPr>
              <a:t>2,</a:t>
            </a:r>
            <a:r>
              <a:rPr dirty="0" sz="2000" spc="-20">
                <a:solidFill>
                  <a:srgbClr val="005492"/>
                </a:solidFill>
              </a:rPr>
              <a:t> </a:t>
            </a:r>
            <a:r>
              <a:rPr dirty="0" sz="2000">
                <a:solidFill>
                  <a:srgbClr val="005492"/>
                </a:solidFill>
              </a:rPr>
              <a:t>0184</a:t>
            </a:r>
            <a:r>
              <a:rPr dirty="0" sz="2000" spc="-40">
                <a:solidFill>
                  <a:srgbClr val="005492"/>
                </a:solidFill>
              </a:rPr>
              <a:t> </a:t>
            </a:r>
            <a:r>
              <a:rPr dirty="0" sz="2000">
                <a:solidFill>
                  <a:srgbClr val="005492"/>
                </a:solidFill>
              </a:rPr>
              <a:t>Oslo,</a:t>
            </a:r>
            <a:r>
              <a:rPr dirty="0" sz="2000" spc="-15">
                <a:solidFill>
                  <a:srgbClr val="005492"/>
                </a:solidFill>
              </a:rPr>
              <a:t> </a:t>
            </a:r>
            <a:r>
              <a:rPr dirty="0" sz="2000" spc="-10">
                <a:solidFill>
                  <a:srgbClr val="005492"/>
                </a:solidFill>
              </a:rPr>
              <a:t>Norway </a:t>
            </a:r>
            <a:r>
              <a:rPr dirty="0" u="sng" sz="2000" spc="-10">
                <a:solidFill>
                  <a:srgbClr val="005492"/>
                </a:solidFill>
                <a:uFill>
                  <a:solidFill>
                    <a:srgbClr val="005492"/>
                  </a:solidFill>
                </a:uFill>
                <a:hlinkClick r:id="rId3"/>
              </a:rPr>
              <a:t>www.idi.no</a:t>
            </a:r>
            <a:endParaRPr sz="2000"/>
          </a:p>
        </p:txBody>
      </p:sp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76088" y="1662683"/>
            <a:ext cx="1482852" cy="1289303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4915260" y="5037189"/>
            <a:ext cx="354965" cy="354330"/>
            <a:chOff x="4915260" y="5037189"/>
            <a:chExt cx="354965" cy="354330"/>
          </a:xfrm>
        </p:grpSpPr>
        <p:sp>
          <p:nvSpPr>
            <p:cNvPr id="6" name="object 6" descr="">
              <a:hlinkClick r:id="rId5"/>
            </p:cNvPr>
            <p:cNvSpPr/>
            <p:nvPr/>
          </p:nvSpPr>
          <p:spPr>
            <a:xfrm>
              <a:off x="4915260" y="5037189"/>
              <a:ext cx="354965" cy="354330"/>
            </a:xfrm>
            <a:custGeom>
              <a:avLst/>
              <a:gdLst/>
              <a:ahLst/>
              <a:cxnLst/>
              <a:rect l="l" t="t" r="r" b="b"/>
              <a:pathLst>
                <a:path w="354964" h="354329">
                  <a:moveTo>
                    <a:pt x="177210" y="0"/>
                  </a:moveTo>
                  <a:lnTo>
                    <a:pt x="130118" y="6322"/>
                  </a:lnTo>
                  <a:lnTo>
                    <a:pt x="87791" y="24162"/>
                  </a:lnTo>
                  <a:lnTo>
                    <a:pt x="51922" y="51829"/>
                  </a:lnTo>
                  <a:lnTo>
                    <a:pt x="24205" y="87634"/>
                  </a:lnTo>
                  <a:lnTo>
                    <a:pt x="6333" y="129885"/>
                  </a:lnTo>
                  <a:lnTo>
                    <a:pt x="0" y="176893"/>
                  </a:lnTo>
                  <a:lnTo>
                    <a:pt x="6333" y="223898"/>
                  </a:lnTo>
                  <a:lnTo>
                    <a:pt x="24205" y="266148"/>
                  </a:lnTo>
                  <a:lnTo>
                    <a:pt x="51922" y="301952"/>
                  </a:lnTo>
                  <a:lnTo>
                    <a:pt x="87791" y="329618"/>
                  </a:lnTo>
                  <a:lnTo>
                    <a:pt x="130118" y="347458"/>
                  </a:lnTo>
                  <a:lnTo>
                    <a:pt x="177211" y="353781"/>
                  </a:lnTo>
                  <a:lnTo>
                    <a:pt x="224303" y="347458"/>
                  </a:lnTo>
                  <a:lnTo>
                    <a:pt x="266630" y="329619"/>
                  </a:lnTo>
                  <a:lnTo>
                    <a:pt x="302499" y="301952"/>
                  </a:lnTo>
                  <a:lnTo>
                    <a:pt x="330216" y="266148"/>
                  </a:lnTo>
                  <a:lnTo>
                    <a:pt x="348088" y="223898"/>
                  </a:lnTo>
                  <a:lnTo>
                    <a:pt x="354421" y="176893"/>
                  </a:lnTo>
                  <a:lnTo>
                    <a:pt x="348088" y="129885"/>
                  </a:lnTo>
                  <a:lnTo>
                    <a:pt x="330216" y="87634"/>
                  </a:lnTo>
                  <a:lnTo>
                    <a:pt x="302498" y="51829"/>
                  </a:lnTo>
                  <a:lnTo>
                    <a:pt x="266630" y="24162"/>
                  </a:lnTo>
                  <a:lnTo>
                    <a:pt x="224302" y="6322"/>
                  </a:lnTo>
                  <a:lnTo>
                    <a:pt x="177210" y="0"/>
                  </a:lnTo>
                  <a:close/>
                </a:path>
              </a:pathLst>
            </a:custGeom>
            <a:solidFill>
              <a:srgbClr val="009AC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>
              <a:hlinkClick r:id="rId5"/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36472" y="5099632"/>
              <a:ext cx="111997" cy="229071"/>
            </a:xfrm>
            <a:prstGeom prst="rect">
              <a:avLst/>
            </a:prstGeom>
          </p:spPr>
        </p:pic>
      </p:grpSp>
      <p:grpSp>
        <p:nvGrpSpPr>
          <p:cNvPr id="8" name="object 8" descr=""/>
          <p:cNvGrpSpPr/>
          <p:nvPr/>
        </p:nvGrpSpPr>
        <p:grpSpPr>
          <a:xfrm>
            <a:off x="5413608" y="5026521"/>
            <a:ext cx="354965" cy="354330"/>
            <a:chOff x="5413608" y="5026521"/>
            <a:chExt cx="354965" cy="354330"/>
          </a:xfrm>
        </p:grpSpPr>
        <p:sp>
          <p:nvSpPr>
            <p:cNvPr id="9" name="object 9" descr="">
              <a:hlinkClick r:id="rId7"/>
            </p:cNvPr>
            <p:cNvSpPr/>
            <p:nvPr/>
          </p:nvSpPr>
          <p:spPr>
            <a:xfrm>
              <a:off x="5413608" y="5026521"/>
              <a:ext cx="354965" cy="354330"/>
            </a:xfrm>
            <a:custGeom>
              <a:avLst/>
              <a:gdLst/>
              <a:ahLst/>
              <a:cxnLst/>
              <a:rect l="l" t="t" r="r" b="b"/>
              <a:pathLst>
                <a:path w="354964" h="354329">
                  <a:moveTo>
                    <a:pt x="177210" y="0"/>
                  </a:moveTo>
                  <a:lnTo>
                    <a:pt x="130118" y="6322"/>
                  </a:lnTo>
                  <a:lnTo>
                    <a:pt x="87791" y="24162"/>
                  </a:lnTo>
                  <a:lnTo>
                    <a:pt x="51922" y="51829"/>
                  </a:lnTo>
                  <a:lnTo>
                    <a:pt x="24205" y="87634"/>
                  </a:lnTo>
                  <a:lnTo>
                    <a:pt x="6333" y="129885"/>
                  </a:lnTo>
                  <a:lnTo>
                    <a:pt x="0" y="176893"/>
                  </a:lnTo>
                  <a:lnTo>
                    <a:pt x="6333" y="223898"/>
                  </a:lnTo>
                  <a:lnTo>
                    <a:pt x="24205" y="266148"/>
                  </a:lnTo>
                  <a:lnTo>
                    <a:pt x="51922" y="301952"/>
                  </a:lnTo>
                  <a:lnTo>
                    <a:pt x="87791" y="329618"/>
                  </a:lnTo>
                  <a:lnTo>
                    <a:pt x="130118" y="347458"/>
                  </a:lnTo>
                  <a:lnTo>
                    <a:pt x="177211" y="353781"/>
                  </a:lnTo>
                  <a:lnTo>
                    <a:pt x="224303" y="347458"/>
                  </a:lnTo>
                  <a:lnTo>
                    <a:pt x="266630" y="329618"/>
                  </a:lnTo>
                  <a:lnTo>
                    <a:pt x="302499" y="301952"/>
                  </a:lnTo>
                  <a:lnTo>
                    <a:pt x="330216" y="266148"/>
                  </a:lnTo>
                  <a:lnTo>
                    <a:pt x="348088" y="223898"/>
                  </a:lnTo>
                  <a:lnTo>
                    <a:pt x="354421" y="176893"/>
                  </a:lnTo>
                  <a:lnTo>
                    <a:pt x="348088" y="129885"/>
                  </a:lnTo>
                  <a:lnTo>
                    <a:pt x="330216" y="87634"/>
                  </a:lnTo>
                  <a:lnTo>
                    <a:pt x="302498" y="51829"/>
                  </a:lnTo>
                  <a:lnTo>
                    <a:pt x="266630" y="24162"/>
                  </a:lnTo>
                  <a:lnTo>
                    <a:pt x="224302" y="6322"/>
                  </a:lnTo>
                  <a:lnTo>
                    <a:pt x="177210" y="0"/>
                  </a:lnTo>
                  <a:close/>
                </a:path>
              </a:pathLst>
            </a:custGeom>
            <a:solidFill>
              <a:srgbClr val="009AC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>
              <a:hlinkClick r:id="rId7"/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00973" y="5097278"/>
              <a:ext cx="179691" cy="176887"/>
            </a:xfrm>
            <a:prstGeom prst="rect">
              <a:avLst/>
            </a:prstGeom>
          </p:spPr>
        </p:pic>
      </p:grpSp>
      <p:grpSp>
        <p:nvGrpSpPr>
          <p:cNvPr id="11" name="object 11" descr=""/>
          <p:cNvGrpSpPr/>
          <p:nvPr/>
        </p:nvGrpSpPr>
        <p:grpSpPr>
          <a:xfrm>
            <a:off x="5911956" y="5026521"/>
            <a:ext cx="354965" cy="354330"/>
            <a:chOff x="5911956" y="5026521"/>
            <a:chExt cx="354965" cy="354330"/>
          </a:xfrm>
        </p:grpSpPr>
        <p:sp>
          <p:nvSpPr>
            <p:cNvPr id="12" name="object 12" descr="">
              <a:hlinkClick r:id="rId9"/>
            </p:cNvPr>
            <p:cNvSpPr/>
            <p:nvPr/>
          </p:nvSpPr>
          <p:spPr>
            <a:xfrm>
              <a:off x="5911956" y="5026521"/>
              <a:ext cx="354965" cy="354330"/>
            </a:xfrm>
            <a:custGeom>
              <a:avLst/>
              <a:gdLst/>
              <a:ahLst/>
              <a:cxnLst/>
              <a:rect l="l" t="t" r="r" b="b"/>
              <a:pathLst>
                <a:path w="354964" h="354329">
                  <a:moveTo>
                    <a:pt x="177210" y="0"/>
                  </a:moveTo>
                  <a:lnTo>
                    <a:pt x="130118" y="6322"/>
                  </a:lnTo>
                  <a:lnTo>
                    <a:pt x="87791" y="24162"/>
                  </a:lnTo>
                  <a:lnTo>
                    <a:pt x="51922" y="51829"/>
                  </a:lnTo>
                  <a:lnTo>
                    <a:pt x="24205" y="87634"/>
                  </a:lnTo>
                  <a:lnTo>
                    <a:pt x="6333" y="129885"/>
                  </a:lnTo>
                  <a:lnTo>
                    <a:pt x="0" y="176893"/>
                  </a:lnTo>
                  <a:lnTo>
                    <a:pt x="6333" y="223898"/>
                  </a:lnTo>
                  <a:lnTo>
                    <a:pt x="24205" y="266148"/>
                  </a:lnTo>
                  <a:lnTo>
                    <a:pt x="51923" y="301952"/>
                  </a:lnTo>
                  <a:lnTo>
                    <a:pt x="87791" y="329618"/>
                  </a:lnTo>
                  <a:lnTo>
                    <a:pt x="130119" y="347458"/>
                  </a:lnTo>
                  <a:lnTo>
                    <a:pt x="177211" y="353781"/>
                  </a:lnTo>
                  <a:lnTo>
                    <a:pt x="224303" y="347458"/>
                  </a:lnTo>
                  <a:lnTo>
                    <a:pt x="266630" y="329618"/>
                  </a:lnTo>
                  <a:lnTo>
                    <a:pt x="302499" y="301952"/>
                  </a:lnTo>
                  <a:lnTo>
                    <a:pt x="330216" y="266148"/>
                  </a:lnTo>
                  <a:lnTo>
                    <a:pt x="348088" y="223898"/>
                  </a:lnTo>
                  <a:lnTo>
                    <a:pt x="354421" y="176893"/>
                  </a:lnTo>
                  <a:lnTo>
                    <a:pt x="348088" y="129885"/>
                  </a:lnTo>
                  <a:lnTo>
                    <a:pt x="330215" y="87634"/>
                  </a:lnTo>
                  <a:lnTo>
                    <a:pt x="302498" y="51829"/>
                  </a:lnTo>
                  <a:lnTo>
                    <a:pt x="266629" y="24162"/>
                  </a:lnTo>
                  <a:lnTo>
                    <a:pt x="224302" y="6322"/>
                  </a:lnTo>
                  <a:lnTo>
                    <a:pt x="177210" y="0"/>
                  </a:lnTo>
                  <a:close/>
                </a:path>
              </a:pathLst>
            </a:custGeom>
            <a:solidFill>
              <a:srgbClr val="009AC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>
              <a:hlinkClick r:id="rId9"/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85144" y="5097278"/>
              <a:ext cx="208223" cy="212266"/>
            </a:xfrm>
            <a:prstGeom prst="rect">
              <a:avLst/>
            </a:prstGeom>
          </p:spPr>
        </p:pic>
      </p:grpSp>
      <p:grpSp>
        <p:nvGrpSpPr>
          <p:cNvPr id="14" name="object 14" descr=""/>
          <p:cNvGrpSpPr/>
          <p:nvPr/>
        </p:nvGrpSpPr>
        <p:grpSpPr>
          <a:xfrm>
            <a:off x="6928463" y="5026521"/>
            <a:ext cx="354965" cy="354330"/>
            <a:chOff x="6928463" y="5026521"/>
            <a:chExt cx="354965" cy="354330"/>
          </a:xfrm>
        </p:grpSpPr>
        <p:sp>
          <p:nvSpPr>
            <p:cNvPr id="15" name="object 15" descr="">
              <a:hlinkClick r:id="rId11"/>
            </p:cNvPr>
            <p:cNvSpPr/>
            <p:nvPr/>
          </p:nvSpPr>
          <p:spPr>
            <a:xfrm>
              <a:off x="6928463" y="5026521"/>
              <a:ext cx="354965" cy="354330"/>
            </a:xfrm>
            <a:custGeom>
              <a:avLst/>
              <a:gdLst/>
              <a:ahLst/>
              <a:cxnLst/>
              <a:rect l="l" t="t" r="r" b="b"/>
              <a:pathLst>
                <a:path w="354965" h="354329">
                  <a:moveTo>
                    <a:pt x="177210" y="0"/>
                  </a:moveTo>
                  <a:lnTo>
                    <a:pt x="130118" y="6322"/>
                  </a:lnTo>
                  <a:lnTo>
                    <a:pt x="87791" y="24162"/>
                  </a:lnTo>
                  <a:lnTo>
                    <a:pt x="51922" y="51829"/>
                  </a:lnTo>
                  <a:lnTo>
                    <a:pt x="24205" y="87634"/>
                  </a:lnTo>
                  <a:lnTo>
                    <a:pt x="6333" y="129885"/>
                  </a:lnTo>
                  <a:lnTo>
                    <a:pt x="0" y="176893"/>
                  </a:lnTo>
                  <a:lnTo>
                    <a:pt x="6333" y="223898"/>
                  </a:lnTo>
                  <a:lnTo>
                    <a:pt x="24205" y="266148"/>
                  </a:lnTo>
                  <a:lnTo>
                    <a:pt x="51923" y="301952"/>
                  </a:lnTo>
                  <a:lnTo>
                    <a:pt x="87791" y="329618"/>
                  </a:lnTo>
                  <a:lnTo>
                    <a:pt x="130119" y="347458"/>
                  </a:lnTo>
                  <a:lnTo>
                    <a:pt x="177211" y="353781"/>
                  </a:lnTo>
                  <a:lnTo>
                    <a:pt x="224303" y="347458"/>
                  </a:lnTo>
                  <a:lnTo>
                    <a:pt x="266630" y="329618"/>
                  </a:lnTo>
                  <a:lnTo>
                    <a:pt x="302499" y="301952"/>
                  </a:lnTo>
                  <a:lnTo>
                    <a:pt x="330216" y="266148"/>
                  </a:lnTo>
                  <a:lnTo>
                    <a:pt x="348088" y="223898"/>
                  </a:lnTo>
                  <a:lnTo>
                    <a:pt x="354421" y="176893"/>
                  </a:lnTo>
                  <a:lnTo>
                    <a:pt x="348088" y="129885"/>
                  </a:lnTo>
                  <a:lnTo>
                    <a:pt x="330215" y="87634"/>
                  </a:lnTo>
                  <a:lnTo>
                    <a:pt x="302498" y="51829"/>
                  </a:lnTo>
                  <a:lnTo>
                    <a:pt x="266629" y="24162"/>
                  </a:lnTo>
                  <a:lnTo>
                    <a:pt x="224302" y="6322"/>
                  </a:lnTo>
                  <a:lnTo>
                    <a:pt x="177210" y="0"/>
                  </a:lnTo>
                  <a:close/>
                </a:path>
              </a:pathLst>
            </a:custGeom>
            <a:solidFill>
              <a:srgbClr val="009AC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>
              <a:hlinkClick r:id="rId11"/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004487" y="5132657"/>
              <a:ext cx="202552" cy="141508"/>
            </a:xfrm>
            <a:prstGeom prst="rect">
              <a:avLst/>
            </a:prstGeom>
          </p:spPr>
        </p:pic>
      </p:grpSp>
      <p:grpSp>
        <p:nvGrpSpPr>
          <p:cNvPr id="17" name="object 17" descr=""/>
          <p:cNvGrpSpPr/>
          <p:nvPr/>
        </p:nvGrpSpPr>
        <p:grpSpPr>
          <a:xfrm>
            <a:off x="6410970" y="5018040"/>
            <a:ext cx="373380" cy="372745"/>
            <a:chOff x="6410970" y="5018040"/>
            <a:chExt cx="373380" cy="372745"/>
          </a:xfrm>
        </p:grpSpPr>
        <p:sp>
          <p:nvSpPr>
            <p:cNvPr id="18" name="object 18" descr="">
              <a:hlinkClick r:id="rId13"/>
            </p:cNvPr>
            <p:cNvSpPr/>
            <p:nvPr/>
          </p:nvSpPr>
          <p:spPr>
            <a:xfrm>
              <a:off x="6410970" y="5018040"/>
              <a:ext cx="373380" cy="372745"/>
            </a:xfrm>
            <a:custGeom>
              <a:avLst/>
              <a:gdLst/>
              <a:ahLst/>
              <a:cxnLst/>
              <a:rect l="l" t="t" r="r" b="b"/>
              <a:pathLst>
                <a:path w="373379" h="372745">
                  <a:moveTo>
                    <a:pt x="186615" y="0"/>
                  </a:moveTo>
                  <a:lnTo>
                    <a:pt x="137153" y="6683"/>
                  </a:lnTo>
                  <a:lnTo>
                    <a:pt x="92616" y="25527"/>
                  </a:lnTo>
                  <a:lnTo>
                    <a:pt x="54818" y="54720"/>
                  </a:lnTo>
                  <a:lnTo>
                    <a:pt x="25573" y="92450"/>
                  </a:lnTo>
                  <a:lnTo>
                    <a:pt x="6695" y="136908"/>
                  </a:lnTo>
                  <a:lnTo>
                    <a:pt x="0" y="186281"/>
                  </a:lnTo>
                  <a:lnTo>
                    <a:pt x="6695" y="235651"/>
                  </a:lnTo>
                  <a:lnTo>
                    <a:pt x="25573" y="280107"/>
                  </a:lnTo>
                  <a:lnTo>
                    <a:pt x="54818" y="317836"/>
                  </a:lnTo>
                  <a:lnTo>
                    <a:pt x="92616" y="347028"/>
                  </a:lnTo>
                  <a:lnTo>
                    <a:pt x="137154" y="365872"/>
                  </a:lnTo>
                  <a:lnTo>
                    <a:pt x="186615" y="372556"/>
                  </a:lnTo>
                  <a:lnTo>
                    <a:pt x="236077" y="365872"/>
                  </a:lnTo>
                  <a:lnTo>
                    <a:pt x="280614" y="347028"/>
                  </a:lnTo>
                  <a:lnTo>
                    <a:pt x="318412" y="317836"/>
                  </a:lnTo>
                  <a:lnTo>
                    <a:pt x="347657" y="280107"/>
                  </a:lnTo>
                  <a:lnTo>
                    <a:pt x="366535" y="235651"/>
                  </a:lnTo>
                  <a:lnTo>
                    <a:pt x="373230" y="186281"/>
                  </a:lnTo>
                  <a:lnTo>
                    <a:pt x="366535" y="136908"/>
                  </a:lnTo>
                  <a:lnTo>
                    <a:pt x="347657" y="92450"/>
                  </a:lnTo>
                  <a:lnTo>
                    <a:pt x="318412" y="54720"/>
                  </a:lnTo>
                  <a:lnTo>
                    <a:pt x="280614" y="25527"/>
                  </a:lnTo>
                  <a:lnTo>
                    <a:pt x="236076" y="6683"/>
                  </a:lnTo>
                  <a:lnTo>
                    <a:pt x="1866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>
              <a:hlinkClick r:id="rId13"/>
            </p:cNvPr>
            <p:cNvSpPr/>
            <p:nvPr/>
          </p:nvSpPr>
          <p:spPr>
            <a:xfrm>
              <a:off x="6410970" y="5018040"/>
              <a:ext cx="373380" cy="372745"/>
            </a:xfrm>
            <a:custGeom>
              <a:avLst/>
              <a:gdLst/>
              <a:ahLst/>
              <a:cxnLst/>
              <a:rect l="l" t="t" r="r" b="b"/>
              <a:pathLst>
                <a:path w="373379" h="372745">
                  <a:moveTo>
                    <a:pt x="186615" y="0"/>
                  </a:moveTo>
                  <a:lnTo>
                    <a:pt x="137153" y="6683"/>
                  </a:lnTo>
                  <a:lnTo>
                    <a:pt x="92616" y="25527"/>
                  </a:lnTo>
                  <a:lnTo>
                    <a:pt x="54818" y="54720"/>
                  </a:lnTo>
                  <a:lnTo>
                    <a:pt x="25573" y="92450"/>
                  </a:lnTo>
                  <a:lnTo>
                    <a:pt x="6695" y="136908"/>
                  </a:lnTo>
                  <a:lnTo>
                    <a:pt x="0" y="186281"/>
                  </a:lnTo>
                  <a:lnTo>
                    <a:pt x="6695" y="235651"/>
                  </a:lnTo>
                  <a:lnTo>
                    <a:pt x="25573" y="280107"/>
                  </a:lnTo>
                  <a:lnTo>
                    <a:pt x="54818" y="317836"/>
                  </a:lnTo>
                  <a:lnTo>
                    <a:pt x="92616" y="347028"/>
                  </a:lnTo>
                  <a:lnTo>
                    <a:pt x="137154" y="365872"/>
                  </a:lnTo>
                  <a:lnTo>
                    <a:pt x="186615" y="372556"/>
                  </a:lnTo>
                  <a:lnTo>
                    <a:pt x="236077" y="365872"/>
                  </a:lnTo>
                  <a:lnTo>
                    <a:pt x="280614" y="347028"/>
                  </a:lnTo>
                  <a:lnTo>
                    <a:pt x="318412" y="317836"/>
                  </a:lnTo>
                  <a:lnTo>
                    <a:pt x="347657" y="280107"/>
                  </a:lnTo>
                  <a:lnTo>
                    <a:pt x="351115" y="271964"/>
                  </a:lnTo>
                  <a:lnTo>
                    <a:pt x="179151" y="271964"/>
                  </a:lnTo>
                  <a:lnTo>
                    <a:pt x="166962" y="264396"/>
                  </a:lnTo>
                  <a:lnTo>
                    <a:pt x="155824" y="244954"/>
                  </a:lnTo>
                  <a:lnTo>
                    <a:pt x="146084" y="218527"/>
                  </a:lnTo>
                  <a:lnTo>
                    <a:pt x="138095" y="190006"/>
                  </a:lnTo>
                  <a:lnTo>
                    <a:pt x="133109" y="176996"/>
                  </a:lnTo>
                  <a:lnTo>
                    <a:pt x="131323" y="173241"/>
                  </a:lnTo>
                  <a:lnTo>
                    <a:pt x="97040" y="173241"/>
                  </a:lnTo>
                  <a:lnTo>
                    <a:pt x="95173" y="171378"/>
                  </a:lnTo>
                  <a:lnTo>
                    <a:pt x="91441" y="165790"/>
                  </a:lnTo>
                  <a:lnTo>
                    <a:pt x="89575" y="163927"/>
                  </a:lnTo>
                  <a:lnTo>
                    <a:pt x="89575" y="160201"/>
                  </a:lnTo>
                  <a:lnTo>
                    <a:pt x="97039" y="156476"/>
                  </a:lnTo>
                  <a:lnTo>
                    <a:pt x="113164" y="142505"/>
                  </a:lnTo>
                  <a:lnTo>
                    <a:pt x="129464" y="129931"/>
                  </a:lnTo>
                  <a:lnTo>
                    <a:pt x="144014" y="120849"/>
                  </a:lnTo>
                  <a:lnTo>
                    <a:pt x="154890" y="117357"/>
                  </a:lnTo>
                  <a:lnTo>
                    <a:pt x="358233" y="117357"/>
                  </a:lnTo>
                  <a:lnTo>
                    <a:pt x="347657" y="92450"/>
                  </a:lnTo>
                  <a:lnTo>
                    <a:pt x="318412" y="54720"/>
                  </a:lnTo>
                  <a:lnTo>
                    <a:pt x="280614" y="25527"/>
                  </a:lnTo>
                  <a:lnTo>
                    <a:pt x="236076" y="6683"/>
                  </a:lnTo>
                  <a:lnTo>
                    <a:pt x="186615" y="0"/>
                  </a:lnTo>
                  <a:close/>
                </a:path>
                <a:path w="373379" h="372745">
                  <a:moveTo>
                    <a:pt x="358233" y="117357"/>
                  </a:moveTo>
                  <a:lnTo>
                    <a:pt x="259395" y="117357"/>
                  </a:lnTo>
                  <a:lnTo>
                    <a:pt x="266860" y="121082"/>
                  </a:lnTo>
                  <a:lnTo>
                    <a:pt x="270592" y="124808"/>
                  </a:lnTo>
                  <a:lnTo>
                    <a:pt x="274120" y="128650"/>
                  </a:lnTo>
                  <a:lnTo>
                    <a:pt x="276424" y="134588"/>
                  </a:lnTo>
                  <a:lnTo>
                    <a:pt x="277677" y="142621"/>
                  </a:lnTo>
                  <a:lnTo>
                    <a:pt x="278056" y="152750"/>
                  </a:lnTo>
                  <a:lnTo>
                    <a:pt x="275636" y="166721"/>
                  </a:lnTo>
                  <a:lnTo>
                    <a:pt x="256800" y="203043"/>
                  </a:lnTo>
                  <a:lnTo>
                    <a:pt x="224638" y="244982"/>
                  </a:lnTo>
                  <a:lnTo>
                    <a:pt x="184749" y="271964"/>
                  </a:lnTo>
                  <a:lnTo>
                    <a:pt x="351115" y="271964"/>
                  </a:lnTo>
                  <a:lnTo>
                    <a:pt x="366535" y="235651"/>
                  </a:lnTo>
                  <a:lnTo>
                    <a:pt x="373230" y="186281"/>
                  </a:lnTo>
                  <a:lnTo>
                    <a:pt x="366535" y="136908"/>
                  </a:lnTo>
                  <a:lnTo>
                    <a:pt x="358233" y="117357"/>
                  </a:lnTo>
                  <a:close/>
                </a:path>
                <a:path w="373379" h="372745">
                  <a:moveTo>
                    <a:pt x="251930" y="117357"/>
                  </a:moveTo>
                  <a:lnTo>
                    <a:pt x="154890" y="117357"/>
                  </a:lnTo>
                  <a:lnTo>
                    <a:pt x="163900" y="118783"/>
                  </a:lnTo>
                  <a:lnTo>
                    <a:pt x="169586" y="123178"/>
                  </a:lnTo>
                  <a:lnTo>
                    <a:pt x="173523" y="130717"/>
                  </a:lnTo>
                  <a:lnTo>
                    <a:pt x="177284" y="141573"/>
                  </a:lnTo>
                  <a:lnTo>
                    <a:pt x="179556" y="152750"/>
                  </a:lnTo>
                  <a:lnTo>
                    <a:pt x="181250" y="160201"/>
                  </a:lnTo>
                  <a:lnTo>
                    <a:pt x="183320" y="167769"/>
                  </a:lnTo>
                  <a:lnTo>
                    <a:pt x="186615" y="178830"/>
                  </a:lnTo>
                  <a:lnTo>
                    <a:pt x="190464" y="192218"/>
                  </a:lnTo>
                  <a:lnTo>
                    <a:pt x="193613" y="203512"/>
                  </a:lnTo>
                  <a:lnTo>
                    <a:pt x="196062" y="211312"/>
                  </a:lnTo>
                  <a:lnTo>
                    <a:pt x="197812" y="214223"/>
                  </a:lnTo>
                  <a:lnTo>
                    <a:pt x="199678" y="214223"/>
                  </a:lnTo>
                  <a:lnTo>
                    <a:pt x="203410" y="208635"/>
                  </a:lnTo>
                  <a:lnTo>
                    <a:pt x="212741" y="195595"/>
                  </a:lnTo>
                  <a:lnTo>
                    <a:pt x="220439" y="180692"/>
                  </a:lnTo>
                  <a:lnTo>
                    <a:pt x="222976" y="175162"/>
                  </a:lnTo>
                  <a:lnTo>
                    <a:pt x="223938" y="171378"/>
                  </a:lnTo>
                  <a:lnTo>
                    <a:pt x="225746" y="167769"/>
                  </a:lnTo>
                  <a:lnTo>
                    <a:pt x="225804" y="163927"/>
                  </a:lnTo>
                  <a:lnTo>
                    <a:pt x="223005" y="158339"/>
                  </a:lnTo>
                  <a:lnTo>
                    <a:pt x="201544" y="158339"/>
                  </a:lnTo>
                  <a:lnTo>
                    <a:pt x="201544" y="154613"/>
                  </a:lnTo>
                  <a:lnTo>
                    <a:pt x="209942" y="137527"/>
                  </a:lnTo>
                  <a:lnTo>
                    <a:pt x="221139" y="125506"/>
                  </a:lnTo>
                  <a:lnTo>
                    <a:pt x="235135" y="118725"/>
                  </a:lnTo>
                  <a:lnTo>
                    <a:pt x="251930" y="117357"/>
                  </a:lnTo>
                  <a:close/>
                </a:path>
                <a:path w="373379" h="372745">
                  <a:moveTo>
                    <a:pt x="121300" y="162064"/>
                  </a:moveTo>
                  <a:lnTo>
                    <a:pt x="115701" y="162064"/>
                  </a:lnTo>
                  <a:lnTo>
                    <a:pt x="110103" y="167653"/>
                  </a:lnTo>
                  <a:lnTo>
                    <a:pt x="102638" y="171378"/>
                  </a:lnTo>
                  <a:lnTo>
                    <a:pt x="100772" y="173241"/>
                  </a:lnTo>
                  <a:lnTo>
                    <a:pt x="131323" y="173241"/>
                  </a:lnTo>
                  <a:lnTo>
                    <a:pt x="128997" y="168351"/>
                  </a:lnTo>
                  <a:lnTo>
                    <a:pt x="125236" y="163549"/>
                  </a:lnTo>
                  <a:lnTo>
                    <a:pt x="121300" y="162064"/>
                  </a:lnTo>
                  <a:close/>
                </a:path>
                <a:path w="373379" h="372745">
                  <a:moveTo>
                    <a:pt x="222072" y="156476"/>
                  </a:moveTo>
                  <a:lnTo>
                    <a:pt x="207143" y="156476"/>
                  </a:lnTo>
                  <a:lnTo>
                    <a:pt x="205276" y="158339"/>
                  </a:lnTo>
                  <a:lnTo>
                    <a:pt x="223005" y="158339"/>
                  </a:lnTo>
                  <a:lnTo>
                    <a:pt x="222072" y="156476"/>
                  </a:lnTo>
                  <a:close/>
                </a:path>
              </a:pathLst>
            </a:custGeom>
            <a:solidFill>
              <a:srgbClr val="009ACE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312407"/>
            <a:ext cx="12191999" cy="545591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929639" y="6511594"/>
            <a:ext cx="2582545" cy="179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35"/>
              </a:lnSpc>
            </a:pPr>
            <a:r>
              <a:rPr dirty="0" sz="1400" b="1">
                <a:solidFill>
                  <a:srgbClr val="005492"/>
                </a:solidFill>
                <a:latin typeface="Carlito"/>
                <a:cs typeface="Carlito"/>
              </a:rPr>
              <a:t>INTOSAI</a:t>
            </a:r>
            <a:r>
              <a:rPr dirty="0" sz="1400" spc="-40" b="1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 spc="-10" b="1">
                <a:solidFill>
                  <a:srgbClr val="005492"/>
                </a:solidFill>
                <a:latin typeface="Carlito"/>
                <a:cs typeface="Carlito"/>
              </a:rPr>
              <a:t>DEVELOPMENT</a:t>
            </a:r>
            <a:r>
              <a:rPr dirty="0" sz="1400" spc="-30" b="1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 spc="-10" b="1">
                <a:solidFill>
                  <a:srgbClr val="005492"/>
                </a:solidFill>
                <a:latin typeface="Carlito"/>
                <a:cs typeface="Carlito"/>
              </a:rPr>
              <a:t>INITIATIVE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60248" y="457200"/>
            <a:ext cx="3575685" cy="3081655"/>
          </a:xfrm>
          <a:prstGeom prst="rect">
            <a:avLst/>
          </a:prstGeom>
          <a:solidFill>
            <a:srgbClr val="E1EDF8"/>
          </a:solidFill>
        </p:spPr>
        <p:txBody>
          <a:bodyPr wrap="square" lIns="0" tIns="0" rIns="0" bIns="0" rtlCol="0" vert="horz">
            <a:spAutoFit/>
          </a:bodyPr>
          <a:lstStyle/>
          <a:p>
            <a:pPr marL="92075">
              <a:lnSpc>
                <a:spcPts val="2965"/>
              </a:lnSpc>
            </a:pPr>
            <a:r>
              <a:rPr dirty="0" sz="2900">
                <a:solidFill>
                  <a:srgbClr val="005492"/>
                </a:solidFill>
                <a:latin typeface="Carlito"/>
                <a:cs typeface="Carlito"/>
              </a:rPr>
              <a:t>Independent</a:t>
            </a:r>
            <a:r>
              <a:rPr dirty="0" sz="2900" spc="-95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2900" spc="-20">
                <a:solidFill>
                  <a:srgbClr val="005492"/>
                </a:solidFill>
                <a:latin typeface="Carlito"/>
                <a:cs typeface="Carlito"/>
              </a:rPr>
              <a:t>SAIs</a:t>
            </a:r>
            <a:endParaRPr sz="2900">
              <a:latin typeface="Carlito"/>
              <a:cs typeface="Carlito"/>
            </a:endParaRPr>
          </a:p>
          <a:p>
            <a:pPr marL="378460" indent="-286385">
              <a:lnSpc>
                <a:spcPct val="100000"/>
              </a:lnSpc>
              <a:spcBef>
                <a:spcPts val="785"/>
              </a:spcBef>
              <a:buFont typeface="Arial"/>
              <a:buChar char="•"/>
              <a:tabLst>
                <a:tab pos="378460" algn="l"/>
              </a:tabLst>
            </a:pPr>
            <a:r>
              <a:rPr dirty="0" sz="1800">
                <a:solidFill>
                  <a:srgbClr val="005492"/>
                </a:solidFill>
                <a:latin typeface="Carlito"/>
                <a:cs typeface="Carlito"/>
              </a:rPr>
              <a:t>Proactive</a:t>
            </a:r>
            <a:r>
              <a:rPr dirty="0" sz="1800" spc="-65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800">
                <a:solidFill>
                  <a:srgbClr val="005492"/>
                </a:solidFill>
                <a:latin typeface="Carlito"/>
                <a:cs typeface="Carlito"/>
              </a:rPr>
              <a:t>and</a:t>
            </a:r>
            <a:r>
              <a:rPr dirty="0" sz="1800" spc="-6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800">
                <a:solidFill>
                  <a:srgbClr val="005492"/>
                </a:solidFill>
                <a:latin typeface="Carlito"/>
                <a:cs typeface="Carlito"/>
              </a:rPr>
              <a:t>reactive</a:t>
            </a:r>
            <a:r>
              <a:rPr dirty="0" sz="1800" spc="-65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800" spc="-10">
                <a:solidFill>
                  <a:srgbClr val="005492"/>
                </a:solidFill>
                <a:latin typeface="Carlito"/>
                <a:cs typeface="Carlito"/>
              </a:rPr>
              <a:t>advocacy</a:t>
            </a:r>
            <a:endParaRPr sz="1800">
              <a:latin typeface="Carlito"/>
              <a:cs typeface="Carlito"/>
            </a:endParaRPr>
          </a:p>
          <a:p>
            <a:pPr marL="378460" indent="-286385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378460" algn="l"/>
              </a:tabLst>
            </a:pPr>
            <a:r>
              <a:rPr dirty="0" sz="1800">
                <a:solidFill>
                  <a:srgbClr val="005492"/>
                </a:solidFill>
                <a:latin typeface="Carlito"/>
                <a:cs typeface="Carlito"/>
              </a:rPr>
              <a:t>SIRAM</a:t>
            </a:r>
            <a:r>
              <a:rPr dirty="0" sz="1800" spc="-45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800">
                <a:solidFill>
                  <a:srgbClr val="005492"/>
                </a:solidFill>
                <a:latin typeface="Carlito"/>
                <a:cs typeface="Carlito"/>
              </a:rPr>
              <a:t>in</a:t>
            </a:r>
            <a:r>
              <a:rPr dirty="0" sz="1800" spc="-15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800" spc="-10">
                <a:solidFill>
                  <a:srgbClr val="005492"/>
                </a:solidFill>
                <a:latin typeface="Carlito"/>
                <a:cs typeface="Carlito"/>
              </a:rPr>
              <a:t>Montenegro, Poland.</a:t>
            </a:r>
            <a:endParaRPr sz="1800">
              <a:latin typeface="Carlito"/>
              <a:cs typeface="Carlito"/>
            </a:endParaRPr>
          </a:p>
          <a:p>
            <a:pPr marL="37846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solidFill>
                  <a:srgbClr val="005492"/>
                </a:solidFill>
                <a:latin typeface="Carlito"/>
                <a:cs typeface="Carlito"/>
              </a:rPr>
              <a:t>Follow</a:t>
            </a:r>
            <a:r>
              <a:rPr dirty="0" sz="1800" spc="-4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800">
                <a:solidFill>
                  <a:srgbClr val="005492"/>
                </a:solidFill>
                <a:latin typeface="Carlito"/>
                <a:cs typeface="Carlito"/>
              </a:rPr>
              <a:t>up</a:t>
            </a:r>
            <a:r>
              <a:rPr dirty="0" sz="1800" spc="-4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800">
                <a:solidFill>
                  <a:srgbClr val="005492"/>
                </a:solidFill>
                <a:latin typeface="Carlito"/>
                <a:cs typeface="Carlito"/>
              </a:rPr>
              <a:t>in</a:t>
            </a:r>
            <a:r>
              <a:rPr dirty="0" sz="1800" spc="-55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800">
                <a:solidFill>
                  <a:srgbClr val="005492"/>
                </a:solidFill>
                <a:latin typeface="Carlito"/>
                <a:cs typeface="Carlito"/>
              </a:rPr>
              <a:t>Sierra</a:t>
            </a:r>
            <a:r>
              <a:rPr dirty="0" sz="1800" spc="-4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800">
                <a:solidFill>
                  <a:srgbClr val="005492"/>
                </a:solidFill>
                <a:latin typeface="Carlito"/>
                <a:cs typeface="Carlito"/>
              </a:rPr>
              <a:t>Leone,</a:t>
            </a:r>
            <a:r>
              <a:rPr dirty="0" sz="1800" spc="-3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800" spc="-10">
                <a:solidFill>
                  <a:srgbClr val="005492"/>
                </a:solidFill>
                <a:latin typeface="Carlito"/>
                <a:cs typeface="Carlito"/>
              </a:rPr>
              <a:t>Ghana</a:t>
            </a:r>
            <a:endParaRPr sz="1800">
              <a:latin typeface="Carlito"/>
              <a:cs typeface="Carlito"/>
            </a:endParaRPr>
          </a:p>
          <a:p>
            <a:pPr marL="378460" indent="-286385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378460" algn="l"/>
              </a:tabLst>
            </a:pPr>
            <a:r>
              <a:rPr dirty="0" sz="1800" spc="-10">
                <a:solidFill>
                  <a:srgbClr val="005492"/>
                </a:solidFill>
                <a:latin typeface="Carlito"/>
                <a:cs typeface="Carlito"/>
              </a:rPr>
              <a:t>Strengthened</a:t>
            </a:r>
            <a:r>
              <a:rPr dirty="0" sz="1800" spc="-35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800" spc="-10">
                <a:solidFill>
                  <a:srgbClr val="005492"/>
                </a:solidFill>
                <a:latin typeface="Carlito"/>
                <a:cs typeface="Carlito"/>
              </a:rPr>
              <a:t>partnerships</a:t>
            </a:r>
            <a:endParaRPr sz="1800">
              <a:latin typeface="Carlito"/>
              <a:cs typeface="Carlito"/>
            </a:endParaRPr>
          </a:p>
          <a:p>
            <a:pPr marL="378460" marR="387985" indent="-28702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378460" algn="l"/>
              </a:tabLst>
            </a:pPr>
            <a:r>
              <a:rPr dirty="0" sz="1800">
                <a:solidFill>
                  <a:srgbClr val="005492"/>
                </a:solidFill>
                <a:latin typeface="Carlito"/>
                <a:cs typeface="Carlito"/>
              </a:rPr>
              <a:t>Raising</a:t>
            </a:r>
            <a:r>
              <a:rPr dirty="0" sz="1800" spc="-4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800">
                <a:solidFill>
                  <a:srgbClr val="005492"/>
                </a:solidFill>
                <a:latin typeface="Carlito"/>
                <a:cs typeface="Carlito"/>
              </a:rPr>
              <a:t>profile</a:t>
            </a:r>
            <a:r>
              <a:rPr dirty="0" sz="1800" spc="-35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800">
                <a:solidFill>
                  <a:srgbClr val="005492"/>
                </a:solidFill>
                <a:latin typeface="Carlito"/>
                <a:cs typeface="Carlito"/>
              </a:rPr>
              <a:t>of</a:t>
            </a:r>
            <a:r>
              <a:rPr dirty="0" sz="1800" spc="-5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800" spc="-10">
                <a:solidFill>
                  <a:srgbClr val="005492"/>
                </a:solidFill>
                <a:latin typeface="Carlito"/>
                <a:cs typeface="Carlito"/>
              </a:rPr>
              <a:t>independent </a:t>
            </a:r>
            <a:r>
              <a:rPr dirty="0" sz="1800" spc="-20">
                <a:solidFill>
                  <a:srgbClr val="005492"/>
                </a:solidFill>
                <a:latin typeface="Carlito"/>
                <a:cs typeface="Carlito"/>
              </a:rPr>
              <a:t>SAIs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326635" y="441959"/>
            <a:ext cx="3575685" cy="3096895"/>
          </a:xfrm>
          <a:prstGeom prst="rect">
            <a:avLst/>
          </a:prstGeom>
          <a:solidFill>
            <a:srgbClr val="FDEDD9"/>
          </a:solidFill>
        </p:spPr>
        <p:txBody>
          <a:bodyPr wrap="square" lIns="0" tIns="0" rIns="0" bIns="0" rtlCol="0" vert="horz">
            <a:spAutoFit/>
          </a:bodyPr>
          <a:lstStyle/>
          <a:p>
            <a:pPr marL="92075">
              <a:lnSpc>
                <a:spcPts val="2970"/>
              </a:lnSpc>
            </a:pPr>
            <a:r>
              <a:rPr dirty="0" sz="2900">
                <a:solidFill>
                  <a:srgbClr val="005492"/>
                </a:solidFill>
                <a:latin typeface="Carlito"/>
                <a:cs typeface="Carlito"/>
              </a:rPr>
              <a:t>Well</a:t>
            </a:r>
            <a:r>
              <a:rPr dirty="0" sz="2900" spc="-12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2900">
                <a:solidFill>
                  <a:srgbClr val="005492"/>
                </a:solidFill>
                <a:latin typeface="Carlito"/>
                <a:cs typeface="Carlito"/>
              </a:rPr>
              <a:t>Governed</a:t>
            </a:r>
            <a:r>
              <a:rPr dirty="0" sz="2900" spc="-114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2900" spc="-20">
                <a:solidFill>
                  <a:srgbClr val="005492"/>
                </a:solidFill>
                <a:latin typeface="Carlito"/>
                <a:cs typeface="Carlito"/>
              </a:rPr>
              <a:t>SAIs</a:t>
            </a:r>
            <a:endParaRPr sz="2900">
              <a:latin typeface="Carlito"/>
              <a:cs typeface="Carlito"/>
            </a:endParaRPr>
          </a:p>
          <a:p>
            <a:pPr marL="378460" indent="-286385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378460" algn="l"/>
              </a:tabLst>
            </a:pPr>
            <a:r>
              <a:rPr dirty="0" sz="1400" spc="-10">
                <a:solidFill>
                  <a:srgbClr val="005492"/>
                </a:solidFill>
                <a:latin typeface="Carlito"/>
                <a:cs typeface="Carlito"/>
              </a:rPr>
              <a:t>Pilot-</a:t>
            </a: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SAI</a:t>
            </a:r>
            <a:r>
              <a:rPr dirty="0" sz="1400" spc="-45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Governance</a:t>
            </a:r>
            <a:r>
              <a:rPr dirty="0" sz="1400" spc="-2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005492"/>
                </a:solidFill>
                <a:latin typeface="Carlito"/>
                <a:cs typeface="Carlito"/>
              </a:rPr>
              <a:t>Academy</a:t>
            </a:r>
            <a:endParaRPr sz="1400">
              <a:latin typeface="Carlito"/>
              <a:cs typeface="Carlito"/>
            </a:endParaRPr>
          </a:p>
          <a:p>
            <a:pPr marL="378460" indent="-286385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378460" algn="l"/>
              </a:tabLst>
            </a:pPr>
            <a:r>
              <a:rPr dirty="0" sz="1400" spc="-10">
                <a:solidFill>
                  <a:srgbClr val="005492"/>
                </a:solidFill>
                <a:latin typeface="Carlito"/>
                <a:cs typeface="Carlito"/>
              </a:rPr>
              <a:t>Revision</a:t>
            </a:r>
            <a:r>
              <a:rPr dirty="0" sz="1400" spc="-2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of</a:t>
            </a:r>
            <a:r>
              <a:rPr dirty="0" sz="1400" spc="-1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SAI</a:t>
            </a:r>
            <a:r>
              <a:rPr dirty="0" sz="1400" spc="-2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PMF </a:t>
            </a:r>
            <a:r>
              <a:rPr dirty="0" sz="1400" spc="-10">
                <a:solidFill>
                  <a:srgbClr val="005492"/>
                </a:solidFill>
                <a:latin typeface="Carlito"/>
                <a:cs typeface="Carlito"/>
              </a:rPr>
              <a:t>Framework</a:t>
            </a:r>
            <a:r>
              <a:rPr dirty="0" sz="1400" spc="-35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005492"/>
                </a:solidFill>
                <a:latin typeface="Carlito"/>
                <a:cs typeface="Carlito"/>
              </a:rPr>
              <a:t>initiated</a:t>
            </a:r>
            <a:endParaRPr sz="1400">
              <a:latin typeface="Carlito"/>
              <a:cs typeface="Carlito"/>
            </a:endParaRPr>
          </a:p>
          <a:p>
            <a:pPr marL="378460" indent="-286385">
              <a:lnSpc>
                <a:spcPct val="100000"/>
              </a:lnSpc>
              <a:spcBef>
                <a:spcPts val="165"/>
              </a:spcBef>
              <a:buFont typeface="Arial"/>
              <a:buChar char="•"/>
              <a:tabLst>
                <a:tab pos="378460" algn="l"/>
              </a:tabLst>
            </a:pP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Third</a:t>
            </a:r>
            <a:r>
              <a:rPr dirty="0" sz="1400" spc="-3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round</a:t>
            </a:r>
            <a:r>
              <a:rPr dirty="0" sz="1400" spc="-25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of</a:t>
            </a:r>
            <a:r>
              <a:rPr dirty="0" sz="1400" spc="-4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SPMR</a:t>
            </a:r>
            <a:r>
              <a:rPr dirty="0" sz="1400" spc="-4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005492"/>
                </a:solidFill>
                <a:latin typeface="Carlito"/>
                <a:cs typeface="Carlito"/>
              </a:rPr>
              <a:t>launched</a:t>
            </a:r>
            <a:endParaRPr sz="1400">
              <a:latin typeface="Carlito"/>
              <a:cs typeface="Carlito"/>
            </a:endParaRPr>
          </a:p>
          <a:p>
            <a:pPr marL="378460" marR="148590" indent="-287020">
              <a:lnSpc>
                <a:spcPct val="110000"/>
              </a:lnSpc>
              <a:buFont typeface="Arial"/>
              <a:buChar char="•"/>
              <a:tabLst>
                <a:tab pos="378460" algn="l"/>
              </a:tabLst>
            </a:pP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Pilots</a:t>
            </a:r>
            <a:r>
              <a:rPr dirty="0" sz="1400" spc="-5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finalised:</a:t>
            </a:r>
            <a:r>
              <a:rPr dirty="0" sz="1400" spc="-4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005492"/>
                </a:solidFill>
                <a:latin typeface="Carlito"/>
                <a:cs typeface="Carlito"/>
              </a:rPr>
              <a:t>TOGETHER</a:t>
            </a:r>
            <a:r>
              <a:rPr dirty="0" sz="1400" spc="-4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(HR,</a:t>
            </a:r>
            <a:r>
              <a:rPr dirty="0" sz="1400" spc="-55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ethics</a:t>
            </a:r>
            <a:r>
              <a:rPr dirty="0" sz="1400" spc="-3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 spc="-25">
                <a:solidFill>
                  <a:srgbClr val="005492"/>
                </a:solidFill>
                <a:latin typeface="Carlito"/>
                <a:cs typeface="Carlito"/>
              </a:rPr>
              <a:t>and </a:t>
            </a:r>
            <a:r>
              <a:rPr dirty="0" sz="1400" spc="-10">
                <a:solidFill>
                  <a:srgbClr val="005492"/>
                </a:solidFill>
                <a:latin typeface="Carlito"/>
                <a:cs typeface="Carlito"/>
              </a:rPr>
              <a:t>inclusion),</a:t>
            </a:r>
            <a:r>
              <a:rPr dirty="0" sz="1400" spc="-2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005492"/>
                </a:solidFill>
                <a:latin typeface="Carlito"/>
                <a:cs typeface="Carlito"/>
              </a:rPr>
              <a:t>pICTure</a:t>
            </a:r>
            <a:r>
              <a:rPr dirty="0" sz="1400" spc="-5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(ICT</a:t>
            </a:r>
            <a:r>
              <a:rPr dirty="0" sz="1400" spc="-15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005492"/>
                </a:solidFill>
                <a:latin typeface="Carlito"/>
                <a:cs typeface="Carlito"/>
              </a:rPr>
              <a:t>governance)</a:t>
            </a:r>
            <a:r>
              <a:rPr dirty="0" sz="1400" spc="-3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 spc="-25">
                <a:solidFill>
                  <a:srgbClr val="005492"/>
                </a:solidFill>
                <a:latin typeface="Carlito"/>
                <a:cs typeface="Carlito"/>
              </a:rPr>
              <a:t>and </a:t>
            </a: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CRISP</a:t>
            </a:r>
            <a:r>
              <a:rPr dirty="0" sz="1400" spc="-45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(risk</a:t>
            </a:r>
            <a:r>
              <a:rPr dirty="0" sz="1400" spc="-4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and</a:t>
            </a:r>
            <a:r>
              <a:rPr dirty="0" sz="1400" spc="-35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crisis</a:t>
            </a:r>
            <a:r>
              <a:rPr dirty="0" sz="1400" spc="-35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005492"/>
                </a:solidFill>
                <a:latin typeface="Carlito"/>
                <a:cs typeface="Carlito"/>
              </a:rPr>
              <a:t>management)</a:t>
            </a:r>
            <a:endParaRPr sz="1400">
              <a:latin typeface="Carlito"/>
              <a:cs typeface="Carlito"/>
            </a:endParaRPr>
          </a:p>
          <a:p>
            <a:pPr marL="378460" indent="-286385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378460" algn="l"/>
              </a:tabLst>
            </a:pPr>
            <a:r>
              <a:rPr dirty="0" sz="1400" spc="-10">
                <a:solidFill>
                  <a:srgbClr val="005492"/>
                </a:solidFill>
                <a:latin typeface="Carlito"/>
                <a:cs typeface="Carlito"/>
              </a:rPr>
              <a:t>MASTERY</a:t>
            </a:r>
            <a:r>
              <a:rPr dirty="0" sz="1400" spc="-35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outreach</a:t>
            </a:r>
            <a:r>
              <a:rPr dirty="0" sz="1400" spc="-2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to</a:t>
            </a:r>
            <a:r>
              <a:rPr dirty="0" sz="1400" spc="-25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Heads</a:t>
            </a:r>
            <a:r>
              <a:rPr dirty="0" sz="1400" spc="-15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of</a:t>
            </a:r>
            <a:r>
              <a:rPr dirty="0" sz="1400" spc="-35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SAIs</a:t>
            </a:r>
            <a:r>
              <a:rPr dirty="0" sz="1400" spc="-4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 spc="-25">
                <a:solidFill>
                  <a:srgbClr val="005492"/>
                </a:solidFill>
                <a:latin typeface="Carlito"/>
                <a:cs typeface="Carlito"/>
              </a:rPr>
              <a:t>on</a:t>
            </a:r>
            <a:endParaRPr sz="1400">
              <a:latin typeface="Carlito"/>
              <a:cs typeface="Carlito"/>
            </a:endParaRPr>
          </a:p>
          <a:p>
            <a:pPr marL="378460">
              <a:lnSpc>
                <a:spcPct val="100000"/>
              </a:lnSpc>
              <a:spcBef>
                <a:spcPts val="170"/>
              </a:spcBef>
            </a:pP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PFM,</a:t>
            </a:r>
            <a:r>
              <a:rPr dirty="0" sz="1400" spc="-2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SAI</a:t>
            </a:r>
            <a:r>
              <a:rPr dirty="0" sz="1400" spc="-3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005492"/>
                </a:solidFill>
                <a:latin typeface="Carlito"/>
                <a:cs typeface="Carlito"/>
              </a:rPr>
              <a:t>Independence</a:t>
            </a:r>
            <a:r>
              <a:rPr dirty="0" sz="1400" spc="25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and</a:t>
            </a:r>
            <a:r>
              <a:rPr dirty="0" sz="1400" spc="-10">
                <a:solidFill>
                  <a:srgbClr val="005492"/>
                </a:solidFill>
                <a:latin typeface="Carlito"/>
                <a:cs typeface="Carlito"/>
              </a:rPr>
              <a:t> Inclusive</a:t>
            </a:r>
            <a:endParaRPr sz="1400">
              <a:latin typeface="Carlito"/>
              <a:cs typeface="Carlito"/>
            </a:endParaRPr>
          </a:p>
          <a:p>
            <a:pPr marL="378460">
              <a:lnSpc>
                <a:spcPct val="100000"/>
              </a:lnSpc>
              <a:spcBef>
                <a:spcPts val="170"/>
              </a:spcBef>
            </a:pPr>
            <a:r>
              <a:rPr dirty="0" sz="1400" spc="-10">
                <a:solidFill>
                  <a:srgbClr val="005492"/>
                </a:solidFill>
                <a:latin typeface="Carlito"/>
                <a:cs typeface="Carlito"/>
              </a:rPr>
              <a:t>Leadership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348471" y="449580"/>
            <a:ext cx="3586479" cy="3096895"/>
          </a:xfrm>
          <a:prstGeom prst="rect">
            <a:avLst/>
          </a:prstGeom>
          <a:solidFill>
            <a:srgbClr val="F1CFED"/>
          </a:solidFill>
        </p:spPr>
        <p:txBody>
          <a:bodyPr wrap="square" lIns="0" tIns="0" rIns="0" bIns="0" rtlCol="0" vert="horz">
            <a:spAutoFit/>
          </a:bodyPr>
          <a:lstStyle/>
          <a:p>
            <a:pPr marL="92075">
              <a:lnSpc>
                <a:spcPts val="2965"/>
              </a:lnSpc>
            </a:pPr>
            <a:r>
              <a:rPr dirty="0" sz="2900" spc="-10">
                <a:solidFill>
                  <a:srgbClr val="005492"/>
                </a:solidFill>
                <a:latin typeface="Carlito"/>
                <a:cs typeface="Carlito"/>
              </a:rPr>
              <a:t>Bilateral</a:t>
            </a:r>
            <a:r>
              <a:rPr dirty="0" sz="2900" spc="-9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2900" spc="-10">
                <a:solidFill>
                  <a:srgbClr val="005492"/>
                </a:solidFill>
                <a:latin typeface="Carlito"/>
                <a:cs typeface="Carlito"/>
              </a:rPr>
              <a:t>Support</a:t>
            </a:r>
            <a:endParaRPr sz="2900">
              <a:latin typeface="Carlito"/>
              <a:cs typeface="Carlito"/>
            </a:endParaRPr>
          </a:p>
          <a:p>
            <a:pPr marL="389890" marR="147955" indent="-287020">
              <a:lnSpc>
                <a:spcPct val="130000"/>
              </a:lnSpc>
              <a:spcBef>
                <a:spcPts val="665"/>
              </a:spcBef>
              <a:buFont typeface="Arial"/>
              <a:buChar char="•"/>
              <a:tabLst>
                <a:tab pos="389890" algn="l"/>
              </a:tabLst>
            </a:pPr>
            <a:r>
              <a:rPr dirty="0" sz="1300">
                <a:solidFill>
                  <a:srgbClr val="005492"/>
                </a:solidFill>
                <a:latin typeface="Carlito"/>
                <a:cs typeface="Carlito"/>
              </a:rPr>
              <a:t>Somalia:</a:t>
            </a:r>
            <a:r>
              <a:rPr dirty="0" sz="1300" spc="-1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5492"/>
                </a:solidFill>
                <a:latin typeface="Carlito"/>
                <a:cs typeface="Carlito"/>
              </a:rPr>
              <a:t>New</a:t>
            </a:r>
            <a:r>
              <a:rPr dirty="0" sz="1300" spc="-2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5492"/>
                </a:solidFill>
                <a:latin typeface="Carlito"/>
                <a:cs typeface="Carlito"/>
              </a:rPr>
              <a:t>audit</a:t>
            </a:r>
            <a:r>
              <a:rPr dirty="0" sz="1300" spc="-15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5492"/>
                </a:solidFill>
                <a:latin typeface="Carlito"/>
                <a:cs typeface="Carlito"/>
              </a:rPr>
              <a:t>law</a:t>
            </a:r>
            <a:r>
              <a:rPr dirty="0" sz="1300" spc="-25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5492"/>
                </a:solidFill>
                <a:latin typeface="Carlito"/>
                <a:cs typeface="Carlito"/>
              </a:rPr>
              <a:t>and</a:t>
            </a:r>
            <a:r>
              <a:rPr dirty="0" sz="1300" spc="-1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5492"/>
                </a:solidFill>
                <a:latin typeface="Carlito"/>
                <a:cs typeface="Carlito"/>
              </a:rPr>
              <a:t>new</a:t>
            </a:r>
            <a:r>
              <a:rPr dirty="0" sz="1300" spc="-2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300" spc="-10">
                <a:solidFill>
                  <a:srgbClr val="005492"/>
                </a:solidFill>
                <a:latin typeface="Carlito"/>
                <a:cs typeface="Carlito"/>
              </a:rPr>
              <a:t>cooperation </a:t>
            </a:r>
            <a:r>
              <a:rPr dirty="0" sz="1300">
                <a:solidFill>
                  <a:srgbClr val="005492"/>
                </a:solidFill>
                <a:latin typeface="Carlito"/>
                <a:cs typeface="Carlito"/>
              </a:rPr>
              <a:t>agreement</a:t>
            </a:r>
            <a:r>
              <a:rPr dirty="0" sz="1300" spc="-45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300" spc="-10">
                <a:solidFill>
                  <a:srgbClr val="005492"/>
                </a:solidFill>
                <a:latin typeface="Carlito"/>
                <a:cs typeface="Carlito"/>
              </a:rPr>
              <a:t>2023-</a:t>
            </a:r>
            <a:r>
              <a:rPr dirty="0" sz="1300" spc="-20">
                <a:solidFill>
                  <a:srgbClr val="005492"/>
                </a:solidFill>
                <a:latin typeface="Carlito"/>
                <a:cs typeface="Carlito"/>
              </a:rPr>
              <a:t>2024</a:t>
            </a:r>
            <a:endParaRPr sz="1300">
              <a:latin typeface="Carlito"/>
              <a:cs typeface="Carlito"/>
            </a:endParaRPr>
          </a:p>
          <a:p>
            <a:pPr marL="389890" indent="-286385">
              <a:lnSpc>
                <a:spcPct val="100000"/>
              </a:lnSpc>
              <a:spcBef>
                <a:spcPts val="465"/>
              </a:spcBef>
              <a:buFont typeface="Arial"/>
              <a:buChar char="•"/>
              <a:tabLst>
                <a:tab pos="389890" algn="l"/>
              </a:tabLst>
            </a:pPr>
            <a:r>
              <a:rPr dirty="0" sz="1300">
                <a:solidFill>
                  <a:srgbClr val="005492"/>
                </a:solidFill>
                <a:latin typeface="Carlito"/>
                <a:cs typeface="Carlito"/>
              </a:rPr>
              <a:t>South</a:t>
            </a:r>
            <a:r>
              <a:rPr dirty="0" sz="1300" spc="-35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5492"/>
                </a:solidFill>
                <a:latin typeface="Carlito"/>
                <a:cs typeface="Carlito"/>
              </a:rPr>
              <a:t>Sudan:</a:t>
            </a:r>
            <a:r>
              <a:rPr dirty="0" sz="1300" spc="-35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5492"/>
                </a:solidFill>
                <a:latin typeface="Carlito"/>
                <a:cs typeface="Carlito"/>
              </a:rPr>
              <a:t>Audits</a:t>
            </a:r>
            <a:r>
              <a:rPr dirty="0" sz="1300" spc="-2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5492"/>
                </a:solidFill>
                <a:latin typeface="Carlito"/>
                <a:cs typeface="Carlito"/>
              </a:rPr>
              <a:t>conducted</a:t>
            </a:r>
            <a:r>
              <a:rPr dirty="0" sz="1300" spc="-3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5492"/>
                </a:solidFill>
                <a:latin typeface="Carlito"/>
                <a:cs typeface="Carlito"/>
              </a:rPr>
              <a:t>and</a:t>
            </a:r>
            <a:r>
              <a:rPr dirty="0" sz="1300" spc="-3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300" spc="-10">
                <a:solidFill>
                  <a:srgbClr val="005492"/>
                </a:solidFill>
                <a:latin typeface="Carlito"/>
                <a:cs typeface="Carlito"/>
              </a:rPr>
              <a:t>reported</a:t>
            </a:r>
            <a:endParaRPr sz="1300">
              <a:latin typeface="Carlito"/>
              <a:cs typeface="Carlito"/>
            </a:endParaRPr>
          </a:p>
          <a:p>
            <a:pPr marL="389890" indent="-286385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389890" algn="l"/>
              </a:tabLst>
            </a:pPr>
            <a:r>
              <a:rPr dirty="0" sz="1300">
                <a:solidFill>
                  <a:srgbClr val="005492"/>
                </a:solidFill>
                <a:latin typeface="Carlito"/>
                <a:cs typeface="Carlito"/>
              </a:rPr>
              <a:t>Madagascar:</a:t>
            </a:r>
            <a:r>
              <a:rPr dirty="0" sz="1300" spc="-3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5492"/>
                </a:solidFill>
                <a:latin typeface="Carlito"/>
                <a:cs typeface="Carlito"/>
              </a:rPr>
              <a:t>COVID</a:t>
            </a:r>
            <a:r>
              <a:rPr dirty="0" sz="1300" spc="-55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5492"/>
                </a:solidFill>
                <a:latin typeface="Carlito"/>
                <a:cs typeface="Carlito"/>
              </a:rPr>
              <a:t>19</a:t>
            </a:r>
            <a:r>
              <a:rPr dirty="0" sz="1300" spc="-45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5492"/>
                </a:solidFill>
                <a:latin typeface="Carlito"/>
                <a:cs typeface="Carlito"/>
              </a:rPr>
              <a:t>Audit</a:t>
            </a:r>
            <a:r>
              <a:rPr dirty="0" sz="1300" spc="-3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300" spc="-10">
                <a:solidFill>
                  <a:srgbClr val="005492"/>
                </a:solidFill>
                <a:latin typeface="Carlito"/>
                <a:cs typeface="Carlito"/>
              </a:rPr>
              <a:t>reports</a:t>
            </a:r>
            <a:endParaRPr sz="1300">
              <a:latin typeface="Carlito"/>
              <a:cs typeface="Carlito"/>
            </a:endParaRPr>
          </a:p>
          <a:p>
            <a:pPr marL="389890">
              <a:lnSpc>
                <a:spcPct val="100000"/>
              </a:lnSpc>
              <a:spcBef>
                <a:spcPts val="470"/>
              </a:spcBef>
            </a:pPr>
            <a:r>
              <a:rPr dirty="0" sz="1300" spc="-10">
                <a:solidFill>
                  <a:srgbClr val="005492"/>
                </a:solidFill>
                <a:latin typeface="Carlito"/>
                <a:cs typeface="Carlito"/>
              </a:rPr>
              <a:t>published</a:t>
            </a:r>
            <a:endParaRPr sz="1300">
              <a:latin typeface="Carlito"/>
              <a:cs typeface="Carlito"/>
            </a:endParaRPr>
          </a:p>
          <a:p>
            <a:pPr marL="389890" indent="-286385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389890" algn="l"/>
              </a:tabLst>
            </a:pPr>
            <a:r>
              <a:rPr dirty="0" sz="1300">
                <a:solidFill>
                  <a:srgbClr val="005492"/>
                </a:solidFill>
                <a:latin typeface="Carlito"/>
                <a:cs typeface="Carlito"/>
              </a:rPr>
              <a:t>The</a:t>
            </a:r>
            <a:r>
              <a:rPr dirty="0" sz="1300" spc="-35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5492"/>
                </a:solidFill>
                <a:latin typeface="Carlito"/>
                <a:cs typeface="Carlito"/>
              </a:rPr>
              <a:t>Gambia:</a:t>
            </a:r>
            <a:r>
              <a:rPr dirty="0" sz="1300" spc="-35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5492"/>
                </a:solidFill>
                <a:latin typeface="Carlito"/>
                <a:cs typeface="Carlito"/>
              </a:rPr>
              <a:t>Commenced</a:t>
            </a:r>
            <a:r>
              <a:rPr dirty="0" sz="1300" spc="-2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5492"/>
                </a:solidFill>
                <a:latin typeface="Carlito"/>
                <a:cs typeface="Carlito"/>
              </a:rPr>
              <a:t>compliance</a:t>
            </a:r>
            <a:r>
              <a:rPr dirty="0" sz="1300" spc="-3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300" spc="-10">
                <a:solidFill>
                  <a:srgbClr val="005492"/>
                </a:solidFill>
                <a:latin typeface="Carlito"/>
                <a:cs typeface="Carlito"/>
              </a:rPr>
              <a:t>audits</a:t>
            </a:r>
            <a:endParaRPr sz="1300">
              <a:latin typeface="Carlito"/>
              <a:cs typeface="Carlito"/>
            </a:endParaRPr>
          </a:p>
          <a:p>
            <a:pPr marL="389890" marR="577215" indent="-287020">
              <a:lnSpc>
                <a:spcPct val="130000"/>
              </a:lnSpc>
              <a:buFont typeface="Arial"/>
              <a:buChar char="•"/>
              <a:tabLst>
                <a:tab pos="389890" algn="l"/>
              </a:tabLst>
            </a:pPr>
            <a:r>
              <a:rPr dirty="0" sz="1300">
                <a:solidFill>
                  <a:srgbClr val="005492"/>
                </a:solidFill>
                <a:latin typeface="Carlito"/>
                <a:cs typeface="Carlito"/>
              </a:rPr>
              <a:t>DRC:</a:t>
            </a:r>
            <a:r>
              <a:rPr dirty="0" sz="1300" spc="-45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5492"/>
                </a:solidFill>
                <a:latin typeface="Carlito"/>
                <a:cs typeface="Carlito"/>
              </a:rPr>
              <a:t>Developed Code</a:t>
            </a:r>
            <a:r>
              <a:rPr dirty="0" sz="1300" spc="-3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5492"/>
                </a:solidFill>
                <a:latin typeface="Carlito"/>
                <a:cs typeface="Carlito"/>
              </a:rPr>
              <a:t>of</a:t>
            </a:r>
            <a:r>
              <a:rPr dirty="0" sz="1300" spc="-25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5492"/>
                </a:solidFill>
                <a:latin typeface="Carlito"/>
                <a:cs typeface="Carlito"/>
              </a:rPr>
              <a:t>Ethics</a:t>
            </a:r>
            <a:r>
              <a:rPr dirty="0" sz="1300" spc="-3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5492"/>
                </a:solidFill>
                <a:latin typeface="Carlito"/>
                <a:cs typeface="Carlito"/>
              </a:rPr>
              <a:t>and</a:t>
            </a:r>
            <a:r>
              <a:rPr dirty="0" sz="1300" spc="-35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300" spc="-25">
                <a:solidFill>
                  <a:srgbClr val="005492"/>
                </a:solidFill>
                <a:latin typeface="Carlito"/>
                <a:cs typeface="Carlito"/>
              </a:rPr>
              <a:t>SAI </a:t>
            </a:r>
            <a:r>
              <a:rPr dirty="0" sz="1300" spc="-10">
                <a:solidFill>
                  <a:srgbClr val="005492"/>
                </a:solidFill>
                <a:latin typeface="Carlito"/>
                <a:cs typeface="Carlito"/>
              </a:rPr>
              <a:t>Performance</a:t>
            </a:r>
            <a:r>
              <a:rPr dirty="0" sz="130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300" spc="-10">
                <a:solidFill>
                  <a:srgbClr val="005492"/>
                </a:solidFill>
                <a:latin typeface="Carlito"/>
                <a:cs typeface="Carlito"/>
              </a:rPr>
              <a:t>Report</a:t>
            </a:r>
            <a:endParaRPr sz="1300">
              <a:latin typeface="Carlito"/>
              <a:cs typeface="Carlito"/>
            </a:endParaRPr>
          </a:p>
          <a:p>
            <a:pPr marL="389890" indent="-286385">
              <a:lnSpc>
                <a:spcPct val="100000"/>
              </a:lnSpc>
              <a:spcBef>
                <a:spcPts val="465"/>
              </a:spcBef>
              <a:buFont typeface="Arial"/>
              <a:buChar char="•"/>
              <a:tabLst>
                <a:tab pos="389890" algn="l"/>
              </a:tabLst>
            </a:pPr>
            <a:r>
              <a:rPr dirty="0" sz="1300" spc="-40">
                <a:solidFill>
                  <a:srgbClr val="005492"/>
                </a:solidFill>
                <a:latin typeface="Carlito"/>
                <a:cs typeface="Carlito"/>
              </a:rPr>
              <a:t>PAP-</a:t>
            </a:r>
            <a:r>
              <a:rPr dirty="0" sz="1300">
                <a:solidFill>
                  <a:srgbClr val="005492"/>
                </a:solidFill>
                <a:latin typeface="Carlito"/>
                <a:cs typeface="Carlito"/>
              </a:rPr>
              <a:t>APP: Support to</a:t>
            </a:r>
            <a:r>
              <a:rPr dirty="0" sz="1300" spc="-2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5492"/>
                </a:solidFill>
                <a:latin typeface="Carlito"/>
                <a:cs typeface="Carlito"/>
              </a:rPr>
              <a:t>9</a:t>
            </a:r>
            <a:r>
              <a:rPr dirty="0" sz="1300" spc="-1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5492"/>
                </a:solidFill>
                <a:latin typeface="Carlito"/>
                <a:cs typeface="Carlito"/>
              </a:rPr>
              <a:t>SAIs</a:t>
            </a:r>
            <a:r>
              <a:rPr dirty="0" sz="1300" spc="-2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300" spc="-10">
                <a:solidFill>
                  <a:srgbClr val="005492"/>
                </a:solidFill>
                <a:latin typeface="Carlito"/>
                <a:cs typeface="Carlito"/>
              </a:rPr>
              <a:t>continues</a:t>
            </a:r>
            <a:endParaRPr sz="1300">
              <a:latin typeface="Carlito"/>
              <a:cs typeface="Carlito"/>
            </a:endParaRPr>
          </a:p>
          <a:p>
            <a:pPr marL="389890" indent="-286385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389890" algn="l"/>
              </a:tabLst>
            </a:pPr>
            <a:r>
              <a:rPr dirty="0" sz="1300">
                <a:solidFill>
                  <a:srgbClr val="005492"/>
                </a:solidFill>
                <a:latin typeface="Carlito"/>
                <a:cs typeface="Carlito"/>
              </a:rPr>
              <a:t>GSAI:</a:t>
            </a:r>
            <a:r>
              <a:rPr dirty="0" sz="1300" spc="-15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5492"/>
                </a:solidFill>
                <a:latin typeface="Carlito"/>
                <a:cs typeface="Carlito"/>
              </a:rPr>
              <a:t>Support</a:t>
            </a:r>
            <a:r>
              <a:rPr dirty="0" sz="1300" spc="-2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5492"/>
                </a:solidFill>
                <a:latin typeface="Carlito"/>
                <a:cs typeface="Carlito"/>
              </a:rPr>
              <a:t>to</a:t>
            </a:r>
            <a:r>
              <a:rPr dirty="0" sz="1300" spc="-2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5492"/>
                </a:solidFill>
                <a:latin typeface="Carlito"/>
                <a:cs typeface="Carlito"/>
              </a:rPr>
              <a:t>8</a:t>
            </a:r>
            <a:r>
              <a:rPr dirty="0" sz="1300" spc="-3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300">
                <a:solidFill>
                  <a:srgbClr val="005492"/>
                </a:solidFill>
                <a:latin typeface="Carlito"/>
                <a:cs typeface="Carlito"/>
              </a:rPr>
              <a:t>SAIs</a:t>
            </a:r>
            <a:r>
              <a:rPr dirty="0" sz="1300" spc="-3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300" spc="-10">
                <a:solidFill>
                  <a:srgbClr val="005492"/>
                </a:solidFill>
                <a:latin typeface="Carlito"/>
                <a:cs typeface="Carlito"/>
              </a:rPr>
              <a:t>established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90727" y="3787140"/>
            <a:ext cx="3575685" cy="2915920"/>
          </a:xfrm>
          <a:prstGeom prst="rect">
            <a:avLst/>
          </a:prstGeom>
          <a:solidFill>
            <a:srgbClr val="E2F1DA"/>
          </a:solidFill>
        </p:spPr>
        <p:txBody>
          <a:bodyPr wrap="square" lIns="0" tIns="0" rIns="0" bIns="0" rtlCol="0" vert="horz">
            <a:spAutoFit/>
          </a:bodyPr>
          <a:lstStyle/>
          <a:p>
            <a:pPr marL="91440">
              <a:lnSpc>
                <a:spcPts val="2975"/>
              </a:lnSpc>
            </a:pPr>
            <a:r>
              <a:rPr dirty="0" sz="2900" spc="-10">
                <a:solidFill>
                  <a:srgbClr val="005492"/>
                </a:solidFill>
                <a:latin typeface="Carlito"/>
                <a:cs typeface="Carlito"/>
              </a:rPr>
              <a:t>Professional</a:t>
            </a:r>
            <a:r>
              <a:rPr dirty="0" sz="2900" spc="-7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2900" spc="-20">
                <a:solidFill>
                  <a:srgbClr val="005492"/>
                </a:solidFill>
                <a:latin typeface="Carlito"/>
                <a:cs typeface="Carlito"/>
              </a:rPr>
              <a:t>SAIs</a:t>
            </a:r>
            <a:endParaRPr sz="2900">
              <a:latin typeface="Carlito"/>
              <a:cs typeface="Carlito"/>
            </a:endParaRPr>
          </a:p>
          <a:p>
            <a:pPr marL="377825" indent="-286385">
              <a:lnSpc>
                <a:spcPct val="100000"/>
              </a:lnSpc>
              <a:spcBef>
                <a:spcPts val="1150"/>
              </a:spcBef>
              <a:buFont typeface="Arial"/>
              <a:buChar char="•"/>
              <a:tabLst>
                <a:tab pos="377825" algn="l"/>
              </a:tabLst>
            </a:pP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IDI</a:t>
            </a:r>
            <a:r>
              <a:rPr dirty="0" sz="1400" spc="-35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005492"/>
                </a:solidFill>
                <a:latin typeface="Carlito"/>
                <a:cs typeface="Carlito"/>
              </a:rPr>
              <a:t>Centre</a:t>
            </a:r>
            <a:r>
              <a:rPr dirty="0" sz="1400" spc="-5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for</a:t>
            </a:r>
            <a:r>
              <a:rPr dirty="0" sz="1400" spc="-35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SAI</a:t>
            </a:r>
            <a:r>
              <a:rPr dirty="0" sz="1400" spc="-4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Audit</a:t>
            </a:r>
            <a:r>
              <a:rPr dirty="0" sz="1400" spc="-15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005492"/>
                </a:solidFill>
                <a:latin typeface="Carlito"/>
                <a:cs typeface="Carlito"/>
              </a:rPr>
              <a:t>Professionals</a:t>
            </a:r>
            <a:endParaRPr sz="1400">
              <a:latin typeface="Carlito"/>
              <a:cs typeface="Carlito"/>
            </a:endParaRPr>
          </a:p>
          <a:p>
            <a:pPr marL="377825" indent="-286385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377825" algn="l"/>
              </a:tabLst>
            </a:pP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PESA</a:t>
            </a:r>
            <a:r>
              <a:rPr dirty="0" sz="1400" spc="-35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in</a:t>
            </a:r>
            <a:r>
              <a:rPr dirty="0" sz="1400" spc="-4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100</a:t>
            </a:r>
            <a:r>
              <a:rPr dirty="0" sz="1400" spc="-35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005492"/>
                </a:solidFill>
                <a:latin typeface="Carlito"/>
                <a:cs typeface="Carlito"/>
              </a:rPr>
              <a:t>countries</a:t>
            </a:r>
            <a:endParaRPr sz="1400">
              <a:latin typeface="Carlito"/>
              <a:cs typeface="Carlito"/>
            </a:endParaRPr>
          </a:p>
          <a:p>
            <a:pPr marL="377825" indent="-286385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377825" algn="l"/>
              </a:tabLst>
            </a:pP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3rd</a:t>
            </a:r>
            <a:r>
              <a:rPr dirty="0" sz="1400" spc="-25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cohort</a:t>
            </a:r>
            <a:r>
              <a:rPr dirty="0" sz="1400" spc="-25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of</a:t>
            </a:r>
            <a:r>
              <a:rPr dirty="0" sz="1400" spc="-45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SYL</a:t>
            </a:r>
            <a:r>
              <a:rPr dirty="0" sz="1400" spc="-25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005492"/>
                </a:solidFill>
                <a:latin typeface="Carlito"/>
                <a:cs typeface="Carlito"/>
              </a:rPr>
              <a:t>graduate</a:t>
            </a:r>
            <a:endParaRPr sz="1400">
              <a:latin typeface="Carlito"/>
              <a:cs typeface="Carlito"/>
            </a:endParaRPr>
          </a:p>
          <a:p>
            <a:pPr marL="377825" marR="727075" indent="-287020">
              <a:lnSpc>
                <a:spcPct val="130000"/>
              </a:lnSpc>
              <a:spcBef>
                <a:spcPts val="5"/>
              </a:spcBef>
              <a:buFont typeface="Arial"/>
              <a:buChar char="•"/>
              <a:tabLst>
                <a:tab pos="377825" algn="l"/>
              </a:tabLst>
            </a:pP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Holistic</a:t>
            </a:r>
            <a:r>
              <a:rPr dirty="0" sz="1400" spc="-55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support</a:t>
            </a:r>
            <a:r>
              <a:rPr dirty="0" sz="1400" spc="-4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for</a:t>
            </a:r>
            <a:r>
              <a:rPr dirty="0" sz="1400" spc="-6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005492"/>
                </a:solidFill>
                <a:latin typeface="Carlito"/>
                <a:cs typeface="Carlito"/>
              </a:rPr>
              <a:t>sustainable</a:t>
            </a:r>
            <a:r>
              <a:rPr dirty="0" sz="1400" spc="-25">
                <a:solidFill>
                  <a:srgbClr val="005492"/>
                </a:solidFill>
                <a:latin typeface="Carlito"/>
                <a:cs typeface="Carlito"/>
              </a:rPr>
              <a:t> PA </a:t>
            </a:r>
            <a:r>
              <a:rPr dirty="0" sz="1400" spc="-10">
                <a:solidFill>
                  <a:srgbClr val="005492"/>
                </a:solidFill>
                <a:latin typeface="Carlito"/>
                <a:cs typeface="Carlito"/>
              </a:rPr>
              <a:t>practices</a:t>
            </a:r>
            <a:endParaRPr sz="1400">
              <a:latin typeface="Carlito"/>
              <a:cs typeface="Carlito"/>
            </a:endParaRPr>
          </a:p>
          <a:p>
            <a:pPr marL="377825" indent="-286385">
              <a:lnSpc>
                <a:spcPct val="100000"/>
              </a:lnSpc>
              <a:spcBef>
                <a:spcPts val="500"/>
              </a:spcBef>
              <a:buFont typeface="Arial"/>
              <a:buChar char="•"/>
              <a:tabLst>
                <a:tab pos="377825" algn="l"/>
              </a:tabLst>
            </a:pPr>
            <a:r>
              <a:rPr dirty="0" sz="1400" spc="-10">
                <a:solidFill>
                  <a:srgbClr val="005492"/>
                </a:solidFill>
                <a:latin typeface="Carlito"/>
                <a:cs typeface="Carlito"/>
              </a:rPr>
              <a:t>Pilot:System</a:t>
            </a:r>
            <a:r>
              <a:rPr dirty="0" sz="1400" spc="-3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of</a:t>
            </a:r>
            <a:r>
              <a:rPr dirty="0" sz="1400" spc="-4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Audit Quality</a:t>
            </a:r>
            <a:r>
              <a:rPr dirty="0" sz="1400" spc="-2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005492"/>
                </a:solidFill>
                <a:latin typeface="Carlito"/>
                <a:cs typeface="Carlito"/>
              </a:rPr>
              <a:t>Management</a:t>
            </a:r>
            <a:endParaRPr sz="1400">
              <a:latin typeface="Carlito"/>
              <a:cs typeface="Carlito"/>
            </a:endParaRPr>
          </a:p>
          <a:p>
            <a:pPr marL="377825" marR="153670" indent="-287020">
              <a:lnSpc>
                <a:spcPct val="130000"/>
              </a:lnSpc>
              <a:buFont typeface="Arial"/>
              <a:buChar char="•"/>
              <a:tabLst>
                <a:tab pos="377825" algn="l"/>
              </a:tabLst>
            </a:pPr>
            <a:r>
              <a:rPr dirty="0" sz="1400" spc="-10">
                <a:solidFill>
                  <a:srgbClr val="005492"/>
                </a:solidFill>
                <a:latin typeface="Carlito"/>
                <a:cs typeface="Carlito"/>
              </a:rPr>
              <a:t>IDI-ACCA-</a:t>
            </a:r>
            <a:r>
              <a:rPr dirty="0" sz="1400" spc="-95">
                <a:solidFill>
                  <a:srgbClr val="005492"/>
                </a:solidFill>
                <a:latin typeface="Trebuchet MS"/>
                <a:cs typeface="Trebuchet MS"/>
              </a:rPr>
              <a:t>IFAC</a:t>
            </a:r>
            <a:r>
              <a:rPr dirty="0" sz="1400" spc="-65">
                <a:solidFill>
                  <a:srgbClr val="005492"/>
                </a:solidFill>
                <a:latin typeface="Trebuchet MS"/>
                <a:cs typeface="Trebuchet MS"/>
              </a:rPr>
              <a:t> </a:t>
            </a:r>
            <a:r>
              <a:rPr dirty="0" sz="1400" spc="-80">
                <a:solidFill>
                  <a:srgbClr val="005492"/>
                </a:solidFill>
                <a:latin typeface="Trebuchet MS"/>
                <a:cs typeface="Trebuchet MS"/>
              </a:rPr>
              <a:t>‘Preparing</a:t>
            </a:r>
            <a:r>
              <a:rPr dirty="0" sz="1400" spc="-30">
                <a:solidFill>
                  <a:srgbClr val="005492"/>
                </a:solidFill>
                <a:latin typeface="Trebuchet MS"/>
                <a:cs typeface="Trebuchet MS"/>
              </a:rPr>
              <a:t> </a:t>
            </a:r>
            <a:r>
              <a:rPr dirty="0" sz="1400" spc="-70">
                <a:solidFill>
                  <a:srgbClr val="005492"/>
                </a:solidFill>
                <a:latin typeface="Trebuchet MS"/>
                <a:cs typeface="Trebuchet MS"/>
              </a:rPr>
              <a:t>for</a:t>
            </a:r>
            <a:r>
              <a:rPr dirty="0" sz="1400" spc="-75">
                <a:solidFill>
                  <a:srgbClr val="005492"/>
                </a:solidFill>
                <a:latin typeface="Trebuchet MS"/>
                <a:cs typeface="Trebuchet MS"/>
              </a:rPr>
              <a:t> </a:t>
            </a:r>
            <a:r>
              <a:rPr dirty="0" sz="1400" spc="-60">
                <a:solidFill>
                  <a:srgbClr val="005492"/>
                </a:solidFill>
                <a:latin typeface="Trebuchet MS"/>
                <a:cs typeface="Trebuchet MS"/>
              </a:rPr>
              <a:t>sustainability </a:t>
            </a:r>
            <a:r>
              <a:rPr dirty="0" sz="1400" spc="-65">
                <a:solidFill>
                  <a:srgbClr val="005492"/>
                </a:solidFill>
                <a:latin typeface="Trebuchet MS"/>
                <a:cs typeface="Trebuchet MS"/>
              </a:rPr>
              <a:t>reporting</a:t>
            </a:r>
            <a:r>
              <a:rPr dirty="0" sz="1400" spc="-80">
                <a:solidFill>
                  <a:srgbClr val="005492"/>
                </a:solidFill>
                <a:latin typeface="Trebuchet MS"/>
                <a:cs typeface="Trebuchet MS"/>
              </a:rPr>
              <a:t> </a:t>
            </a:r>
            <a:r>
              <a:rPr dirty="0" sz="1400" spc="-45">
                <a:solidFill>
                  <a:srgbClr val="005492"/>
                </a:solidFill>
                <a:latin typeface="Trebuchet MS"/>
                <a:cs typeface="Trebuchet MS"/>
              </a:rPr>
              <a:t>&amp;</a:t>
            </a:r>
            <a:r>
              <a:rPr dirty="0" sz="1400" spc="-80">
                <a:solidFill>
                  <a:srgbClr val="005492"/>
                </a:solidFill>
                <a:latin typeface="Trebuchet MS"/>
                <a:cs typeface="Trebuchet MS"/>
              </a:rPr>
              <a:t> </a:t>
            </a:r>
            <a:r>
              <a:rPr dirty="0" sz="1400" spc="-10">
                <a:solidFill>
                  <a:srgbClr val="005492"/>
                </a:solidFill>
                <a:latin typeface="Trebuchet MS"/>
                <a:cs typeface="Trebuchet MS"/>
              </a:rPr>
              <a:t>assurance’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326635" y="3787140"/>
            <a:ext cx="3575685" cy="2926080"/>
          </a:xfrm>
          <a:prstGeom prst="rect">
            <a:avLst/>
          </a:prstGeom>
          <a:solidFill>
            <a:srgbClr val="F1F1F1"/>
          </a:solidFill>
        </p:spPr>
        <p:txBody>
          <a:bodyPr wrap="square" lIns="0" tIns="0" rIns="0" bIns="0" rtlCol="0" vert="horz">
            <a:spAutoFit/>
          </a:bodyPr>
          <a:lstStyle/>
          <a:p>
            <a:pPr marL="92075">
              <a:lnSpc>
                <a:spcPts val="2975"/>
              </a:lnSpc>
            </a:pPr>
            <a:r>
              <a:rPr dirty="0" sz="2900" spc="-10">
                <a:solidFill>
                  <a:srgbClr val="005492"/>
                </a:solidFill>
                <a:latin typeface="Carlito"/>
                <a:cs typeface="Carlito"/>
              </a:rPr>
              <a:t>Relevant</a:t>
            </a:r>
            <a:r>
              <a:rPr dirty="0" sz="2900" spc="-13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2900" spc="-20">
                <a:solidFill>
                  <a:srgbClr val="005492"/>
                </a:solidFill>
                <a:latin typeface="Carlito"/>
                <a:cs typeface="Carlito"/>
              </a:rPr>
              <a:t>SAIs</a:t>
            </a:r>
            <a:endParaRPr sz="2900">
              <a:latin typeface="Carlito"/>
              <a:cs typeface="Carlito"/>
            </a:endParaRPr>
          </a:p>
          <a:p>
            <a:pPr marL="378460" indent="-286385">
              <a:lnSpc>
                <a:spcPct val="100000"/>
              </a:lnSpc>
              <a:spcBef>
                <a:spcPts val="1270"/>
              </a:spcBef>
              <a:buFont typeface="Arial"/>
              <a:buChar char="•"/>
              <a:tabLst>
                <a:tab pos="378460" algn="l"/>
              </a:tabLst>
            </a:pP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48</a:t>
            </a:r>
            <a:r>
              <a:rPr dirty="0" sz="1400" spc="-4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 spc="-20">
                <a:solidFill>
                  <a:srgbClr val="005492"/>
                </a:solidFill>
                <a:latin typeface="Carlito"/>
                <a:cs typeface="Carlito"/>
              </a:rPr>
              <a:t>EFA</a:t>
            </a:r>
            <a:r>
              <a:rPr dirty="0" sz="1400" spc="-5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005492"/>
                </a:solidFill>
                <a:latin typeface="Carlito"/>
                <a:cs typeface="Carlito"/>
              </a:rPr>
              <a:t>Changemakers</a:t>
            </a:r>
            <a:r>
              <a:rPr dirty="0" sz="1400" spc="-5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in</a:t>
            </a:r>
            <a:r>
              <a:rPr dirty="0" sz="1400" spc="-45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English</a:t>
            </a:r>
            <a:r>
              <a:rPr dirty="0" sz="1400" spc="-2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&amp;</a:t>
            </a:r>
            <a:r>
              <a:rPr dirty="0" sz="1400" spc="-5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005492"/>
                </a:solidFill>
                <a:latin typeface="Carlito"/>
                <a:cs typeface="Carlito"/>
              </a:rPr>
              <a:t>Spanish</a:t>
            </a:r>
            <a:endParaRPr sz="1400">
              <a:latin typeface="Carlito"/>
              <a:cs typeface="Carlito"/>
            </a:endParaRPr>
          </a:p>
          <a:p>
            <a:pPr marL="378460" indent="-28638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78460" algn="l"/>
              </a:tabLst>
            </a:pP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48</a:t>
            </a:r>
            <a:r>
              <a:rPr dirty="0" sz="1400" spc="-25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SAIs</a:t>
            </a:r>
            <a:r>
              <a:rPr dirty="0" sz="1400" spc="-35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005492"/>
                </a:solidFill>
                <a:latin typeface="Carlito"/>
                <a:cs typeface="Carlito"/>
              </a:rPr>
              <a:t>participating</a:t>
            </a:r>
            <a:r>
              <a:rPr dirty="0" sz="1400" spc="1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in</a:t>
            </a:r>
            <a:r>
              <a:rPr dirty="0" sz="1400" spc="-3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Global</a:t>
            </a:r>
            <a:r>
              <a:rPr dirty="0" sz="1400" spc="-10">
                <a:solidFill>
                  <a:srgbClr val="005492"/>
                </a:solidFill>
                <a:latin typeface="Carlito"/>
                <a:cs typeface="Carlito"/>
              </a:rPr>
              <a:t> cooperative</a:t>
            </a:r>
            <a:endParaRPr sz="1400">
              <a:latin typeface="Carlito"/>
              <a:cs typeface="Carlito"/>
            </a:endParaRPr>
          </a:p>
          <a:p>
            <a:pPr marL="378460" marR="614045">
              <a:lnSpc>
                <a:spcPct val="140000"/>
              </a:lnSpc>
              <a:spcBef>
                <a:spcPts val="5"/>
              </a:spcBef>
            </a:pP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audit</a:t>
            </a:r>
            <a:r>
              <a:rPr dirty="0" sz="1400" spc="-4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of</a:t>
            </a:r>
            <a:r>
              <a:rPr dirty="0" sz="1400" spc="-55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Climate</a:t>
            </a:r>
            <a:r>
              <a:rPr dirty="0" sz="1400" spc="-5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Change</a:t>
            </a:r>
            <a:r>
              <a:rPr dirty="0" sz="1400" spc="-35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005492"/>
                </a:solidFill>
                <a:latin typeface="Carlito"/>
                <a:cs typeface="Carlito"/>
              </a:rPr>
              <a:t>Adaptation </a:t>
            </a: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Actions</a:t>
            </a:r>
            <a:r>
              <a:rPr dirty="0" sz="1400" spc="-3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(</a:t>
            </a:r>
            <a:r>
              <a:rPr dirty="0" sz="1400" spc="-3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English</a:t>
            </a:r>
            <a:r>
              <a:rPr dirty="0" sz="1400" spc="-3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&amp;</a:t>
            </a:r>
            <a:r>
              <a:rPr dirty="0" sz="1400" spc="-4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005492"/>
                </a:solidFill>
                <a:latin typeface="Carlito"/>
                <a:cs typeface="Carlito"/>
              </a:rPr>
              <a:t>Spanish)</a:t>
            </a:r>
            <a:endParaRPr sz="1400">
              <a:latin typeface="Carlito"/>
              <a:cs typeface="Carlito"/>
            </a:endParaRPr>
          </a:p>
          <a:p>
            <a:pPr marL="378460" indent="-28638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78460" algn="l"/>
              </a:tabLst>
            </a:pP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62</a:t>
            </a:r>
            <a:r>
              <a:rPr dirty="0" sz="1400" spc="-55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 spc="-50">
                <a:solidFill>
                  <a:srgbClr val="005492"/>
                </a:solidFill>
                <a:latin typeface="Carlito"/>
                <a:cs typeface="Carlito"/>
              </a:rPr>
              <a:t>LOTA</a:t>
            </a:r>
            <a:r>
              <a:rPr dirty="0" sz="1400" spc="-3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Pioneers</a:t>
            </a:r>
            <a:r>
              <a:rPr dirty="0" sz="1400" spc="-35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being</a:t>
            </a:r>
            <a:r>
              <a:rPr dirty="0" sz="1400" spc="-35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005492"/>
                </a:solidFill>
                <a:latin typeface="Carlito"/>
                <a:cs typeface="Carlito"/>
              </a:rPr>
              <a:t>developed.</a:t>
            </a:r>
            <a:endParaRPr sz="1400">
              <a:latin typeface="Carlito"/>
              <a:cs typeface="Carlito"/>
            </a:endParaRPr>
          </a:p>
          <a:p>
            <a:pPr marL="378460" marR="192405" indent="-287020">
              <a:lnSpc>
                <a:spcPct val="140000"/>
              </a:lnSpc>
              <a:buFont typeface="Arial"/>
              <a:buChar char="•"/>
              <a:tabLst>
                <a:tab pos="378460" algn="l"/>
              </a:tabLst>
            </a:pP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More</a:t>
            </a:r>
            <a:r>
              <a:rPr dirty="0" sz="1400" spc="-5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than</a:t>
            </a:r>
            <a:r>
              <a:rPr dirty="0" sz="1400" spc="-25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200</a:t>
            </a:r>
            <a:r>
              <a:rPr dirty="0" sz="1400" spc="-35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SAI</a:t>
            </a:r>
            <a:r>
              <a:rPr dirty="0" sz="1400" spc="-55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Learning</a:t>
            </a:r>
            <a:r>
              <a:rPr dirty="0" sz="1400" spc="-3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005492"/>
                </a:solidFill>
                <a:latin typeface="Carlito"/>
                <a:cs typeface="Carlito"/>
              </a:rPr>
              <a:t>Professionals </a:t>
            </a: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join</a:t>
            </a:r>
            <a:r>
              <a:rPr dirty="0" sz="1400" spc="-3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the</a:t>
            </a:r>
            <a:r>
              <a:rPr dirty="0" sz="1400" spc="285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005492"/>
                </a:solidFill>
                <a:latin typeface="Carlito"/>
                <a:cs typeface="Carlito"/>
              </a:rPr>
              <a:t>Circle.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415528" y="3784091"/>
            <a:ext cx="3575685" cy="2906395"/>
          </a:xfrm>
          <a:prstGeom prst="rect">
            <a:avLst/>
          </a:prstGeom>
          <a:solidFill>
            <a:srgbClr val="F3F4E6"/>
          </a:solidFill>
        </p:spPr>
        <p:txBody>
          <a:bodyPr wrap="square" lIns="0" tIns="0" rIns="0" bIns="0" rtlCol="0" vert="horz">
            <a:spAutoFit/>
          </a:bodyPr>
          <a:lstStyle/>
          <a:p>
            <a:pPr marL="92710">
              <a:lnSpc>
                <a:spcPts val="2970"/>
              </a:lnSpc>
            </a:pPr>
            <a:r>
              <a:rPr dirty="0" sz="2900">
                <a:solidFill>
                  <a:srgbClr val="005492"/>
                </a:solidFill>
                <a:latin typeface="Carlito"/>
                <a:cs typeface="Carlito"/>
              </a:rPr>
              <a:t>Global</a:t>
            </a:r>
            <a:r>
              <a:rPr dirty="0" sz="2900" spc="-65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2900" spc="-10">
                <a:solidFill>
                  <a:srgbClr val="005492"/>
                </a:solidFill>
                <a:latin typeface="Carlito"/>
                <a:cs typeface="Carlito"/>
              </a:rPr>
              <a:t>Foundations</a:t>
            </a:r>
            <a:endParaRPr sz="2900">
              <a:latin typeface="Carlito"/>
              <a:cs typeface="Carlito"/>
            </a:endParaRPr>
          </a:p>
          <a:p>
            <a:pPr marL="379095" marR="777875" indent="-287020">
              <a:lnSpc>
                <a:spcPct val="140000"/>
              </a:lnSpc>
              <a:spcBef>
                <a:spcPts val="600"/>
              </a:spcBef>
              <a:buFont typeface="Arial"/>
              <a:buChar char="•"/>
              <a:tabLst>
                <a:tab pos="379095" algn="l"/>
              </a:tabLst>
            </a:pP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Global</a:t>
            </a:r>
            <a:r>
              <a:rPr dirty="0" sz="1400" spc="-55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Survey</a:t>
            </a:r>
            <a:r>
              <a:rPr dirty="0" sz="1400" spc="-55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2023</a:t>
            </a:r>
            <a:r>
              <a:rPr dirty="0" sz="1400" spc="-4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launched</a:t>
            </a:r>
            <a:r>
              <a:rPr dirty="0" sz="1400" spc="-45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 spc="-25">
                <a:solidFill>
                  <a:srgbClr val="005492"/>
                </a:solidFill>
                <a:latin typeface="Carlito"/>
                <a:cs typeface="Carlito"/>
              </a:rPr>
              <a:t>and </a:t>
            </a:r>
            <a:r>
              <a:rPr dirty="0" sz="1400" spc="-10">
                <a:solidFill>
                  <a:srgbClr val="005492"/>
                </a:solidFill>
                <a:latin typeface="Carlito"/>
                <a:cs typeface="Carlito"/>
              </a:rPr>
              <a:t>progressed</a:t>
            </a:r>
            <a:r>
              <a:rPr dirty="0" sz="1400" spc="-25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during</a:t>
            </a:r>
            <a:r>
              <a:rPr dirty="0" sz="1400" spc="-25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the</a:t>
            </a:r>
            <a:r>
              <a:rPr dirty="0" sz="1400" spc="-1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 spc="-20">
                <a:solidFill>
                  <a:srgbClr val="005492"/>
                </a:solidFill>
                <a:latin typeface="Carlito"/>
                <a:cs typeface="Carlito"/>
              </a:rPr>
              <a:t>year</a:t>
            </a:r>
            <a:endParaRPr sz="1400">
              <a:latin typeface="Carlito"/>
              <a:cs typeface="Carlito"/>
            </a:endParaRPr>
          </a:p>
          <a:p>
            <a:pPr marL="379095" indent="-28638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79095" algn="l"/>
              </a:tabLst>
            </a:pPr>
            <a:r>
              <a:rPr dirty="0" sz="1400" spc="-10">
                <a:solidFill>
                  <a:srgbClr val="005492"/>
                </a:solidFill>
                <a:latin typeface="Carlito"/>
                <a:cs typeface="Carlito"/>
              </a:rPr>
              <a:t>INTOSAI-</a:t>
            </a: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Donor</a:t>
            </a:r>
            <a:r>
              <a:rPr dirty="0" sz="1400" spc="-4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005492"/>
                </a:solidFill>
                <a:latin typeface="Carlito"/>
                <a:cs typeface="Carlito"/>
              </a:rPr>
              <a:t>Cooperation supported</a:t>
            </a:r>
            <a:endParaRPr sz="1400">
              <a:latin typeface="Carlito"/>
              <a:cs typeface="Carlito"/>
            </a:endParaRPr>
          </a:p>
          <a:p>
            <a:pPr marL="379095" indent="-28638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79095" algn="l"/>
              </a:tabLst>
            </a:pP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BUSS</a:t>
            </a:r>
            <a:r>
              <a:rPr dirty="0" sz="1400" spc="-55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rolled</a:t>
            </a:r>
            <a:r>
              <a:rPr dirty="0" sz="1400" spc="-35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out</a:t>
            </a:r>
            <a:r>
              <a:rPr dirty="0" sz="1400" spc="-2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in</a:t>
            </a:r>
            <a:r>
              <a:rPr dirty="0" sz="1400" spc="-4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005492"/>
                </a:solidFill>
                <a:latin typeface="Carlito"/>
                <a:cs typeface="Carlito"/>
              </a:rPr>
              <a:t>OLACEFS</a:t>
            </a:r>
            <a:endParaRPr sz="1400">
              <a:latin typeface="Carlito"/>
              <a:cs typeface="Carlito"/>
            </a:endParaRPr>
          </a:p>
          <a:p>
            <a:pPr marL="379095" indent="-28638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79095" algn="l"/>
              </a:tabLst>
            </a:pP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IDI</a:t>
            </a:r>
            <a:r>
              <a:rPr dirty="0" sz="1400" spc="-25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005492"/>
                </a:solidFill>
                <a:latin typeface="Carlito"/>
                <a:cs typeface="Carlito"/>
              </a:rPr>
              <a:t>communication </a:t>
            </a: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and</a:t>
            </a:r>
            <a:r>
              <a:rPr dirty="0" sz="1400" spc="-10">
                <a:solidFill>
                  <a:srgbClr val="005492"/>
                </a:solidFill>
                <a:latin typeface="Carlito"/>
                <a:cs typeface="Carlito"/>
              </a:rPr>
              <a:t> advocacy</a:t>
            </a:r>
            <a:endParaRPr sz="1400">
              <a:latin typeface="Carlito"/>
              <a:cs typeface="Carlito"/>
            </a:endParaRPr>
          </a:p>
          <a:p>
            <a:pPr marL="379095" marR="290830" indent="-287020">
              <a:lnSpc>
                <a:spcPct val="140000"/>
              </a:lnSpc>
              <a:buFont typeface="Arial"/>
              <a:buChar char="•"/>
              <a:tabLst>
                <a:tab pos="379095" algn="l"/>
              </a:tabLst>
            </a:pPr>
            <a:r>
              <a:rPr dirty="0" sz="1400" spc="-10">
                <a:solidFill>
                  <a:srgbClr val="005492"/>
                </a:solidFill>
                <a:latin typeface="Carlito"/>
                <a:cs typeface="Carlito"/>
              </a:rPr>
              <a:t>Collaboration</a:t>
            </a:r>
            <a:r>
              <a:rPr dirty="0" sz="1400" spc="-45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with</a:t>
            </a:r>
            <a:r>
              <a:rPr dirty="0" sz="1400" spc="-4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005492"/>
                </a:solidFill>
                <a:latin typeface="Carlito"/>
                <a:cs typeface="Carlito"/>
              </a:rPr>
              <a:t>stakeholders</a:t>
            </a:r>
            <a:r>
              <a:rPr dirty="0" sz="1400" spc="-3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like</a:t>
            </a:r>
            <a:r>
              <a:rPr dirty="0" sz="1400" spc="-3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 spc="-25">
                <a:solidFill>
                  <a:srgbClr val="005492"/>
                </a:solidFill>
                <a:latin typeface="Carlito"/>
                <a:cs typeface="Carlito"/>
              </a:rPr>
              <a:t>IMF </a:t>
            </a: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and</a:t>
            </a:r>
            <a:r>
              <a:rPr dirty="0" sz="1400" spc="-5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 spc="-10">
                <a:solidFill>
                  <a:srgbClr val="005492"/>
                </a:solidFill>
                <a:latin typeface="Carlito"/>
                <a:cs typeface="Carlito"/>
              </a:rPr>
              <a:t>Inter-Parliamentary</a:t>
            </a:r>
            <a:r>
              <a:rPr dirty="0" sz="140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 spc="-20">
                <a:solidFill>
                  <a:srgbClr val="005492"/>
                </a:solidFill>
                <a:latin typeface="Carlito"/>
                <a:cs typeface="Carlito"/>
              </a:rPr>
              <a:t>Union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216400" y="-34925"/>
            <a:ext cx="375856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005492"/>
                </a:solidFill>
                <a:latin typeface="Arial"/>
                <a:cs typeface="Arial"/>
              </a:rPr>
              <a:t>Overview</a:t>
            </a:r>
            <a:r>
              <a:rPr dirty="0" sz="2000" spc="-40">
                <a:solidFill>
                  <a:srgbClr val="00549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5492"/>
                </a:solidFill>
                <a:latin typeface="Arial"/>
                <a:cs typeface="Arial"/>
              </a:rPr>
              <a:t>of</a:t>
            </a:r>
            <a:r>
              <a:rPr dirty="0" sz="2000" spc="-40">
                <a:solidFill>
                  <a:srgbClr val="00549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5492"/>
                </a:solidFill>
                <a:latin typeface="Arial"/>
                <a:cs typeface="Arial"/>
              </a:rPr>
              <a:t>IDI’s</a:t>
            </a:r>
            <a:r>
              <a:rPr dirty="0" sz="2000" spc="-35">
                <a:solidFill>
                  <a:srgbClr val="00549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5492"/>
                </a:solidFill>
                <a:latin typeface="Arial"/>
                <a:cs typeface="Arial"/>
              </a:rPr>
              <a:t>support</a:t>
            </a:r>
            <a:r>
              <a:rPr dirty="0" sz="2000" spc="-65">
                <a:solidFill>
                  <a:srgbClr val="005492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5492"/>
                </a:solidFill>
                <a:latin typeface="Arial"/>
                <a:cs typeface="Arial"/>
              </a:rPr>
              <a:t>in</a:t>
            </a:r>
            <a:r>
              <a:rPr dirty="0" sz="2000" spc="-25">
                <a:solidFill>
                  <a:srgbClr val="005492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005492"/>
                </a:solidFill>
                <a:latin typeface="Arial"/>
                <a:cs typeface="Arial"/>
              </a:rPr>
              <a:t>2023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312407"/>
            <a:ext cx="12191999" cy="545591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916939" y="6454241"/>
            <a:ext cx="260794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005492"/>
                </a:solidFill>
                <a:latin typeface="Carlito"/>
                <a:cs typeface="Carlito"/>
              </a:rPr>
              <a:t>INTOSAI</a:t>
            </a:r>
            <a:r>
              <a:rPr dirty="0" sz="1400" spc="-40" b="1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 spc="-10" b="1">
                <a:solidFill>
                  <a:srgbClr val="005492"/>
                </a:solidFill>
                <a:latin typeface="Carlito"/>
                <a:cs typeface="Carlito"/>
              </a:rPr>
              <a:t>DEVELOPMENT</a:t>
            </a:r>
            <a:r>
              <a:rPr dirty="0" sz="1400" spc="-30" b="1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 spc="-10" b="1">
                <a:solidFill>
                  <a:srgbClr val="005492"/>
                </a:solidFill>
                <a:latin typeface="Carlito"/>
                <a:cs typeface="Carlito"/>
              </a:rPr>
              <a:t>INITIATIVE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7549" y="577087"/>
            <a:ext cx="722820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20">
                <a:solidFill>
                  <a:srgbClr val="005492"/>
                </a:solidFill>
              </a:rPr>
              <a:t>Working</a:t>
            </a:r>
            <a:r>
              <a:rPr dirty="0" sz="4000" spc="-140">
                <a:solidFill>
                  <a:srgbClr val="005492"/>
                </a:solidFill>
              </a:rPr>
              <a:t> </a:t>
            </a:r>
            <a:r>
              <a:rPr dirty="0" sz="4000">
                <a:solidFill>
                  <a:srgbClr val="005492"/>
                </a:solidFill>
              </a:rPr>
              <a:t>together</a:t>
            </a:r>
            <a:r>
              <a:rPr dirty="0" sz="4000" spc="-150">
                <a:solidFill>
                  <a:srgbClr val="005492"/>
                </a:solidFill>
              </a:rPr>
              <a:t> </a:t>
            </a:r>
            <a:r>
              <a:rPr dirty="0" sz="4000">
                <a:solidFill>
                  <a:srgbClr val="005492"/>
                </a:solidFill>
              </a:rPr>
              <a:t>for</a:t>
            </a:r>
            <a:r>
              <a:rPr dirty="0" sz="4000" spc="-140">
                <a:solidFill>
                  <a:srgbClr val="005492"/>
                </a:solidFill>
              </a:rPr>
              <a:t> </a:t>
            </a:r>
            <a:r>
              <a:rPr dirty="0" sz="4000">
                <a:solidFill>
                  <a:srgbClr val="005492"/>
                </a:solidFill>
              </a:rPr>
              <a:t>SAI</a:t>
            </a:r>
            <a:r>
              <a:rPr dirty="0" sz="4000" spc="-155">
                <a:solidFill>
                  <a:srgbClr val="005492"/>
                </a:solidFill>
              </a:rPr>
              <a:t> </a:t>
            </a:r>
            <a:r>
              <a:rPr dirty="0" sz="4000" spc="-10">
                <a:solidFill>
                  <a:srgbClr val="005492"/>
                </a:solidFill>
              </a:rPr>
              <a:t>relevance</a:t>
            </a:r>
            <a:endParaRPr sz="4000"/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4476" y="2348483"/>
            <a:ext cx="5835396" cy="2180844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381761" y="1895094"/>
            <a:ext cx="2540635" cy="1524000"/>
          </a:xfrm>
          <a:prstGeom prst="rect">
            <a:avLst/>
          </a:prstGeom>
          <a:solidFill>
            <a:srgbClr val="00538E"/>
          </a:solidFill>
        </p:spPr>
        <p:txBody>
          <a:bodyPr wrap="square" lIns="0" tIns="219075" rIns="0" bIns="0" rtlCol="0" vert="horz">
            <a:spAutoFit/>
          </a:bodyPr>
          <a:lstStyle/>
          <a:p>
            <a:pPr algn="ctr" marL="192405" marR="133350">
              <a:lnSpc>
                <a:spcPts val="2090"/>
              </a:lnSpc>
              <a:spcBef>
                <a:spcPts val="1725"/>
              </a:spcBef>
            </a:pPr>
            <a:r>
              <a:rPr dirty="0" sz="1900">
                <a:solidFill>
                  <a:srgbClr val="FFFFFF"/>
                </a:solidFill>
                <a:latin typeface="Carlito"/>
                <a:cs typeface="Carlito"/>
              </a:rPr>
              <a:t>IDI-</a:t>
            </a:r>
            <a:r>
              <a:rPr dirty="0" sz="1900" spc="-7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900">
                <a:solidFill>
                  <a:srgbClr val="FFFFFF"/>
                </a:solidFill>
                <a:latin typeface="Carlito"/>
                <a:cs typeface="Carlito"/>
              </a:rPr>
              <a:t>WGEA</a:t>
            </a:r>
            <a:r>
              <a:rPr dirty="0" sz="1900" spc="-6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arlito"/>
                <a:cs typeface="Carlito"/>
              </a:rPr>
              <a:t>partnership </a:t>
            </a:r>
            <a:r>
              <a:rPr dirty="0" sz="1900">
                <a:solidFill>
                  <a:srgbClr val="FFFFFF"/>
                </a:solidFill>
                <a:latin typeface="Carlito"/>
                <a:cs typeface="Carlito"/>
              </a:rPr>
              <a:t>for</a:t>
            </a:r>
            <a:r>
              <a:rPr dirty="0" sz="1900" spc="-6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900">
                <a:solidFill>
                  <a:srgbClr val="FFFFFF"/>
                </a:solidFill>
                <a:latin typeface="Carlito"/>
                <a:cs typeface="Carlito"/>
              </a:rPr>
              <a:t>auditing</a:t>
            </a:r>
            <a:r>
              <a:rPr dirty="0" sz="1900" spc="-4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arlito"/>
                <a:cs typeface="Carlito"/>
              </a:rPr>
              <a:t>climate </a:t>
            </a:r>
            <a:r>
              <a:rPr dirty="0" sz="1900">
                <a:solidFill>
                  <a:srgbClr val="FFFFFF"/>
                </a:solidFill>
                <a:latin typeface="Carlito"/>
                <a:cs typeface="Carlito"/>
              </a:rPr>
              <a:t>change</a:t>
            </a:r>
            <a:r>
              <a:rPr dirty="0" sz="1900" spc="-7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arlito"/>
                <a:cs typeface="Carlito"/>
              </a:rPr>
              <a:t>adaptation actions</a:t>
            </a:r>
            <a:endParaRPr sz="1900">
              <a:latin typeface="Carlito"/>
              <a:cs typeface="Carlito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175254" y="1895094"/>
            <a:ext cx="2540635" cy="1524000"/>
          </a:xfrm>
          <a:prstGeom prst="rect">
            <a:avLst/>
          </a:prstGeom>
          <a:solidFill>
            <a:srgbClr val="00538E"/>
          </a:solidFill>
        </p:spPr>
        <p:txBody>
          <a:bodyPr wrap="square" lIns="0" tIns="86360" rIns="0" bIns="0" rtlCol="0" vert="horz">
            <a:spAutoFit/>
          </a:bodyPr>
          <a:lstStyle/>
          <a:p>
            <a:pPr marL="281305" marR="276225" indent="205740">
              <a:lnSpc>
                <a:spcPts val="2090"/>
              </a:lnSpc>
              <a:spcBef>
                <a:spcPts val="680"/>
              </a:spcBef>
            </a:pPr>
            <a:r>
              <a:rPr dirty="0" sz="1900" spc="-10">
                <a:solidFill>
                  <a:srgbClr val="FFFFFF"/>
                </a:solidFill>
                <a:latin typeface="Carlito"/>
                <a:cs typeface="Carlito"/>
              </a:rPr>
              <a:t>Partnership</a:t>
            </a:r>
            <a:r>
              <a:rPr dirty="0" sz="1900" spc="-7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900" spc="-20">
                <a:solidFill>
                  <a:srgbClr val="FFFFFF"/>
                </a:solidFill>
                <a:latin typeface="Carlito"/>
                <a:cs typeface="Carlito"/>
              </a:rPr>
              <a:t>with </a:t>
            </a:r>
            <a:r>
              <a:rPr dirty="0" sz="1900" spc="-25">
                <a:solidFill>
                  <a:srgbClr val="FFFFFF"/>
                </a:solidFill>
                <a:latin typeface="Carlito"/>
                <a:cs typeface="Carlito"/>
              </a:rPr>
              <a:t>WGITA,</a:t>
            </a:r>
            <a:r>
              <a:rPr dirty="0" sz="1900" spc="-6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900" spc="-30">
                <a:solidFill>
                  <a:srgbClr val="FFFFFF"/>
                </a:solidFill>
                <a:latin typeface="Carlito"/>
                <a:cs typeface="Carlito"/>
              </a:rPr>
              <a:t>WGISTA</a:t>
            </a:r>
            <a:r>
              <a:rPr dirty="0" sz="1900" spc="-7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900" spc="-25">
                <a:solidFill>
                  <a:srgbClr val="FFFFFF"/>
                </a:solidFill>
                <a:latin typeface="Carlito"/>
                <a:cs typeface="Carlito"/>
              </a:rPr>
              <a:t>and</a:t>
            </a:r>
            <a:endParaRPr sz="1900">
              <a:latin typeface="Carlito"/>
              <a:cs typeface="Carlito"/>
            </a:endParaRPr>
          </a:p>
          <a:p>
            <a:pPr marL="355600">
              <a:lnSpc>
                <a:spcPts val="1950"/>
              </a:lnSpc>
            </a:pPr>
            <a:r>
              <a:rPr dirty="0" sz="1900">
                <a:solidFill>
                  <a:srgbClr val="FFFFFF"/>
                </a:solidFill>
                <a:latin typeface="Carlito"/>
                <a:cs typeface="Carlito"/>
              </a:rPr>
              <a:t>WGPD</a:t>
            </a:r>
            <a:r>
              <a:rPr dirty="0" sz="1900" spc="-7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900">
                <a:solidFill>
                  <a:srgbClr val="FFFFFF"/>
                </a:solidFill>
                <a:latin typeface="Carlito"/>
                <a:cs typeface="Carlito"/>
              </a:rPr>
              <a:t>for</a:t>
            </a:r>
            <a:r>
              <a:rPr dirty="0" sz="1900" spc="-5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arlito"/>
                <a:cs typeface="Carlito"/>
              </a:rPr>
              <a:t>auditing</a:t>
            </a:r>
            <a:endParaRPr sz="1900">
              <a:latin typeface="Carlito"/>
              <a:cs typeface="Carlito"/>
            </a:endParaRPr>
          </a:p>
          <a:p>
            <a:pPr marL="459740">
              <a:lnSpc>
                <a:spcPts val="2090"/>
              </a:lnSpc>
            </a:pPr>
            <a:r>
              <a:rPr dirty="0" sz="1900" spc="-20">
                <a:solidFill>
                  <a:srgbClr val="FFFFFF"/>
                </a:solidFill>
                <a:latin typeface="Carlito"/>
                <a:cs typeface="Carlito"/>
              </a:rPr>
              <a:t>technology,</a:t>
            </a:r>
            <a:r>
              <a:rPr dirty="0" sz="1900" spc="-4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900" spc="-20">
                <a:solidFill>
                  <a:srgbClr val="FFFFFF"/>
                </a:solidFill>
                <a:latin typeface="Carlito"/>
                <a:cs typeface="Carlito"/>
              </a:rPr>
              <a:t>data</a:t>
            </a:r>
            <a:endParaRPr sz="1900">
              <a:latin typeface="Carlito"/>
              <a:cs typeface="Carlito"/>
            </a:endParaRPr>
          </a:p>
          <a:p>
            <a:pPr marL="471805">
              <a:lnSpc>
                <a:spcPts val="2185"/>
              </a:lnSpc>
            </a:pPr>
            <a:r>
              <a:rPr dirty="0" sz="1900">
                <a:solidFill>
                  <a:srgbClr val="FFFFFF"/>
                </a:solidFill>
                <a:latin typeface="Carlito"/>
                <a:cs typeface="Carlito"/>
              </a:rPr>
              <a:t>analytics</a:t>
            </a:r>
            <a:r>
              <a:rPr dirty="0" sz="1900" spc="-4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900">
                <a:solidFill>
                  <a:srgbClr val="FFFFFF"/>
                </a:solidFill>
                <a:latin typeface="Carlito"/>
                <a:cs typeface="Carlito"/>
              </a:rPr>
              <a:t>and</a:t>
            </a:r>
            <a:r>
              <a:rPr dirty="0" sz="1900" spc="-4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900" spc="-25">
                <a:solidFill>
                  <a:srgbClr val="FFFFFF"/>
                </a:solidFill>
                <a:latin typeface="Carlito"/>
                <a:cs typeface="Carlito"/>
              </a:rPr>
              <a:t>AI.</a:t>
            </a:r>
            <a:endParaRPr sz="1900">
              <a:latin typeface="Carlito"/>
              <a:cs typeface="Carlito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779270" y="3673602"/>
            <a:ext cx="2539365" cy="1522730"/>
          </a:xfrm>
          <a:prstGeom prst="rect">
            <a:avLst/>
          </a:prstGeom>
          <a:solidFill>
            <a:srgbClr val="00538E"/>
          </a:solidFill>
        </p:spPr>
        <p:txBody>
          <a:bodyPr wrap="square" lIns="0" tIns="2057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620"/>
              </a:spcBef>
            </a:pPr>
            <a:endParaRPr sz="1900">
              <a:latin typeface="Times New Roman"/>
              <a:cs typeface="Times New Roman"/>
            </a:endParaRPr>
          </a:p>
          <a:p>
            <a:pPr marL="290830" marR="157480" indent="-73660">
              <a:lnSpc>
                <a:spcPts val="2090"/>
              </a:lnSpc>
            </a:pPr>
            <a:r>
              <a:rPr dirty="0" sz="1900" spc="-10">
                <a:solidFill>
                  <a:srgbClr val="FFFFFF"/>
                </a:solidFill>
                <a:latin typeface="Carlito"/>
                <a:cs typeface="Carlito"/>
              </a:rPr>
              <a:t>Partnership</a:t>
            </a:r>
            <a:r>
              <a:rPr dirty="0" sz="1900" spc="-7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900">
                <a:solidFill>
                  <a:srgbClr val="FFFFFF"/>
                </a:solidFill>
                <a:latin typeface="Carlito"/>
                <a:cs typeface="Carlito"/>
              </a:rPr>
              <a:t>WGPD</a:t>
            </a:r>
            <a:r>
              <a:rPr dirty="0" sz="1900" spc="-7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900" spc="-25">
                <a:solidFill>
                  <a:srgbClr val="FFFFFF"/>
                </a:solidFill>
                <a:latin typeface="Carlito"/>
                <a:cs typeface="Carlito"/>
              </a:rPr>
              <a:t>for </a:t>
            </a:r>
            <a:r>
              <a:rPr dirty="0" sz="1900">
                <a:solidFill>
                  <a:srgbClr val="FFFFFF"/>
                </a:solidFill>
                <a:latin typeface="Carlito"/>
                <a:cs typeface="Carlito"/>
              </a:rPr>
              <a:t>auditing</a:t>
            </a:r>
            <a:r>
              <a:rPr dirty="0" sz="1900" spc="-5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900">
                <a:solidFill>
                  <a:srgbClr val="FFFFFF"/>
                </a:solidFill>
                <a:latin typeface="Carlito"/>
                <a:cs typeface="Carlito"/>
              </a:rPr>
              <a:t>public</a:t>
            </a:r>
            <a:r>
              <a:rPr dirty="0" sz="1900" spc="-4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900" spc="-20">
                <a:solidFill>
                  <a:srgbClr val="FFFFFF"/>
                </a:solidFill>
                <a:latin typeface="Carlito"/>
                <a:cs typeface="Carlito"/>
              </a:rPr>
              <a:t>debt</a:t>
            </a:r>
            <a:endParaRPr sz="19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312407"/>
            <a:ext cx="12191999" cy="545591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916939" y="6454241"/>
            <a:ext cx="260794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005492"/>
                </a:solidFill>
                <a:latin typeface="Carlito"/>
                <a:cs typeface="Carlito"/>
              </a:rPr>
              <a:t>INTOSAI</a:t>
            </a:r>
            <a:r>
              <a:rPr dirty="0" sz="1400" spc="-40" b="1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 spc="-10" b="1">
                <a:solidFill>
                  <a:srgbClr val="005492"/>
                </a:solidFill>
                <a:latin typeface="Carlito"/>
                <a:cs typeface="Carlito"/>
              </a:rPr>
              <a:t>DEVELOPMENT</a:t>
            </a:r>
            <a:r>
              <a:rPr dirty="0" sz="1400" spc="-30" b="1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1400" spc="-10" b="1">
                <a:solidFill>
                  <a:srgbClr val="005492"/>
                </a:solidFill>
                <a:latin typeface="Carlito"/>
                <a:cs typeface="Carlito"/>
              </a:rPr>
              <a:t>INITIATIVE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67029" y="798398"/>
            <a:ext cx="506603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005492"/>
                </a:solidFill>
                <a:latin typeface="Carlito"/>
                <a:cs typeface="Carlito"/>
              </a:rPr>
              <a:t>Cooperating</a:t>
            </a:r>
            <a:r>
              <a:rPr dirty="0" sz="2800" spc="-85" b="1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2800" b="1">
                <a:solidFill>
                  <a:srgbClr val="005492"/>
                </a:solidFill>
                <a:latin typeface="Carlito"/>
                <a:cs typeface="Carlito"/>
              </a:rPr>
              <a:t>for</a:t>
            </a:r>
            <a:r>
              <a:rPr dirty="0" sz="2800" spc="-90" b="1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2800" b="1">
                <a:solidFill>
                  <a:srgbClr val="005492"/>
                </a:solidFill>
                <a:latin typeface="Carlito"/>
                <a:cs typeface="Carlito"/>
              </a:rPr>
              <a:t>SAI</a:t>
            </a:r>
            <a:r>
              <a:rPr dirty="0" sz="2800" spc="-90" b="1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2800" spc="-10" b="1">
                <a:solidFill>
                  <a:srgbClr val="005492"/>
                </a:solidFill>
                <a:latin typeface="Carlito"/>
                <a:cs typeface="Carlito"/>
              </a:rPr>
              <a:t>Independence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918768" y="1591462"/>
            <a:ext cx="4741545" cy="2712720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dirty="0" sz="2800" spc="-10">
                <a:solidFill>
                  <a:srgbClr val="005492"/>
                </a:solidFill>
                <a:latin typeface="Carlito"/>
                <a:cs typeface="Carlito"/>
              </a:rPr>
              <a:t>Consultations</a:t>
            </a:r>
            <a:r>
              <a:rPr dirty="0" sz="2800" spc="-75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2800" spc="-20">
                <a:solidFill>
                  <a:srgbClr val="005492"/>
                </a:solidFill>
                <a:latin typeface="Carlito"/>
                <a:cs typeface="Carlito"/>
              </a:rPr>
              <a:t>with</a:t>
            </a:r>
            <a:endParaRPr sz="2800">
              <a:latin typeface="Carlito"/>
              <a:cs typeface="Carlito"/>
            </a:endParaRPr>
          </a:p>
          <a:p>
            <a:pPr marL="299085" marR="285750" indent="-287020">
              <a:lnSpc>
                <a:spcPts val="3020"/>
              </a:lnSpc>
              <a:spcBef>
                <a:spcPts val="1055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2800" spc="-10">
                <a:solidFill>
                  <a:srgbClr val="005492"/>
                </a:solidFill>
                <a:latin typeface="Carlito"/>
                <a:cs typeface="Carlito"/>
              </a:rPr>
              <a:t>Working</a:t>
            </a:r>
            <a:r>
              <a:rPr dirty="0" sz="2800" spc="-85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2800">
                <a:solidFill>
                  <a:srgbClr val="005492"/>
                </a:solidFill>
                <a:latin typeface="Carlito"/>
                <a:cs typeface="Carlito"/>
              </a:rPr>
              <a:t>Group</a:t>
            </a:r>
            <a:r>
              <a:rPr dirty="0" sz="2800" spc="-7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2800">
                <a:solidFill>
                  <a:srgbClr val="005492"/>
                </a:solidFill>
                <a:latin typeface="Carlito"/>
                <a:cs typeface="Carlito"/>
              </a:rPr>
              <a:t>on</a:t>
            </a:r>
            <a:r>
              <a:rPr dirty="0" sz="2800" spc="-9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2800" spc="-10">
                <a:solidFill>
                  <a:srgbClr val="005492"/>
                </a:solidFill>
                <a:latin typeface="Carlito"/>
                <a:cs typeface="Carlito"/>
              </a:rPr>
              <a:t>Extractive Industries</a:t>
            </a:r>
            <a:endParaRPr sz="2800">
              <a:latin typeface="Carlito"/>
              <a:cs typeface="Carlito"/>
            </a:endParaRPr>
          </a:p>
          <a:p>
            <a:pPr marL="299085" marR="5080" indent="-287020">
              <a:lnSpc>
                <a:spcPct val="90000"/>
              </a:lnSpc>
              <a:spcBef>
                <a:spcPts val="96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2800" spc="-10">
                <a:solidFill>
                  <a:srgbClr val="005492"/>
                </a:solidFill>
                <a:latin typeface="Carlito"/>
                <a:cs typeface="Carlito"/>
              </a:rPr>
              <a:t>Working</a:t>
            </a:r>
            <a:r>
              <a:rPr dirty="0" sz="2800" spc="-65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2800">
                <a:solidFill>
                  <a:srgbClr val="005492"/>
                </a:solidFill>
                <a:latin typeface="Carlito"/>
                <a:cs typeface="Carlito"/>
              </a:rPr>
              <a:t>Group</a:t>
            </a:r>
            <a:r>
              <a:rPr dirty="0" sz="2800" spc="-35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2800">
                <a:solidFill>
                  <a:srgbClr val="005492"/>
                </a:solidFill>
                <a:latin typeface="Carlito"/>
                <a:cs typeface="Carlito"/>
              </a:rPr>
              <a:t>on</a:t>
            </a:r>
            <a:r>
              <a:rPr dirty="0" sz="2800" spc="-55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2800">
                <a:solidFill>
                  <a:srgbClr val="005492"/>
                </a:solidFill>
                <a:latin typeface="Carlito"/>
                <a:cs typeface="Carlito"/>
              </a:rPr>
              <a:t>the</a:t>
            </a:r>
            <a:r>
              <a:rPr dirty="0" sz="2800" spc="-55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2800" spc="-10">
                <a:solidFill>
                  <a:srgbClr val="005492"/>
                </a:solidFill>
                <a:latin typeface="Carlito"/>
                <a:cs typeface="Carlito"/>
              </a:rPr>
              <a:t>Fight Against</a:t>
            </a:r>
            <a:r>
              <a:rPr dirty="0" sz="2800" spc="-114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2800">
                <a:solidFill>
                  <a:srgbClr val="005492"/>
                </a:solidFill>
                <a:latin typeface="Carlito"/>
                <a:cs typeface="Carlito"/>
              </a:rPr>
              <a:t>Corruption</a:t>
            </a:r>
            <a:r>
              <a:rPr dirty="0" sz="2800" spc="-9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2800">
                <a:solidFill>
                  <a:srgbClr val="005492"/>
                </a:solidFill>
                <a:latin typeface="Carlito"/>
                <a:cs typeface="Carlito"/>
              </a:rPr>
              <a:t>and</a:t>
            </a:r>
            <a:r>
              <a:rPr dirty="0" sz="2800" spc="-120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2800" spc="-10">
                <a:solidFill>
                  <a:srgbClr val="005492"/>
                </a:solidFill>
                <a:latin typeface="Carlito"/>
                <a:cs typeface="Carlito"/>
              </a:rPr>
              <a:t>Money Laundering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248527" y="839216"/>
            <a:ext cx="289115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solidFill>
                  <a:srgbClr val="005492"/>
                </a:solidFill>
                <a:latin typeface="Carlito"/>
                <a:cs typeface="Carlito"/>
              </a:rPr>
              <a:t>Global</a:t>
            </a:r>
            <a:r>
              <a:rPr dirty="0" sz="2800" spc="-80" b="1">
                <a:solidFill>
                  <a:srgbClr val="005492"/>
                </a:solidFill>
                <a:latin typeface="Carlito"/>
                <a:cs typeface="Carlito"/>
              </a:rPr>
              <a:t> </a:t>
            </a:r>
            <a:r>
              <a:rPr dirty="0" sz="2800" spc="-10" b="1">
                <a:solidFill>
                  <a:srgbClr val="005492"/>
                </a:solidFill>
                <a:latin typeface="Carlito"/>
                <a:cs typeface="Carlito"/>
              </a:rPr>
              <a:t>Foundations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274053" y="1677416"/>
            <a:ext cx="4754245" cy="160401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240029" marR="5080" indent="-227329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>
                <a:solidFill>
                  <a:srgbClr val="205F9A"/>
                </a:solidFill>
                <a:latin typeface="Carlito"/>
                <a:cs typeface="Carlito"/>
              </a:rPr>
              <a:t>Cooperation</a:t>
            </a:r>
            <a:r>
              <a:rPr dirty="0" sz="2800" spc="-130">
                <a:solidFill>
                  <a:srgbClr val="205F9A"/>
                </a:solidFill>
                <a:latin typeface="Carlito"/>
                <a:cs typeface="Carlito"/>
              </a:rPr>
              <a:t> </a:t>
            </a:r>
            <a:r>
              <a:rPr dirty="0" sz="2800">
                <a:solidFill>
                  <a:srgbClr val="205F9A"/>
                </a:solidFill>
                <a:latin typeface="Carlito"/>
                <a:cs typeface="Carlito"/>
              </a:rPr>
              <a:t>between</a:t>
            </a:r>
            <a:r>
              <a:rPr dirty="0" sz="2800" spc="-120">
                <a:solidFill>
                  <a:srgbClr val="205F9A"/>
                </a:solidFill>
                <a:latin typeface="Carlito"/>
                <a:cs typeface="Carlito"/>
              </a:rPr>
              <a:t> </a:t>
            </a:r>
            <a:r>
              <a:rPr dirty="0" sz="2800" spc="-10">
                <a:solidFill>
                  <a:srgbClr val="205F9A"/>
                </a:solidFill>
                <a:latin typeface="Carlito"/>
                <a:cs typeface="Carlito"/>
              </a:rPr>
              <a:t>INTOSAI- </a:t>
            </a:r>
            <a:r>
              <a:rPr dirty="0" sz="2800" spc="-10">
                <a:solidFill>
                  <a:srgbClr val="205F9A"/>
                </a:solidFill>
                <a:latin typeface="Carlito"/>
                <a:cs typeface="Carlito"/>
              </a:rPr>
              <a:t>	</a:t>
            </a:r>
            <a:r>
              <a:rPr dirty="0" sz="2800">
                <a:solidFill>
                  <a:srgbClr val="205F9A"/>
                </a:solidFill>
                <a:latin typeface="Carlito"/>
                <a:cs typeface="Carlito"/>
              </a:rPr>
              <a:t>Donor</a:t>
            </a:r>
            <a:r>
              <a:rPr dirty="0" sz="2800" spc="-70">
                <a:solidFill>
                  <a:srgbClr val="205F9A"/>
                </a:solidFill>
                <a:latin typeface="Carlito"/>
                <a:cs typeface="Carlito"/>
              </a:rPr>
              <a:t> </a:t>
            </a:r>
            <a:r>
              <a:rPr dirty="0" sz="2800">
                <a:solidFill>
                  <a:srgbClr val="205F9A"/>
                </a:solidFill>
                <a:latin typeface="Carlito"/>
                <a:cs typeface="Carlito"/>
              </a:rPr>
              <a:t>Cooperation</a:t>
            </a:r>
            <a:r>
              <a:rPr dirty="0" sz="2800" spc="-85">
                <a:solidFill>
                  <a:srgbClr val="205F9A"/>
                </a:solidFill>
                <a:latin typeface="Carlito"/>
                <a:cs typeface="Carlito"/>
              </a:rPr>
              <a:t> </a:t>
            </a:r>
            <a:r>
              <a:rPr dirty="0" sz="2800">
                <a:solidFill>
                  <a:srgbClr val="205F9A"/>
                </a:solidFill>
                <a:latin typeface="Carlito"/>
                <a:cs typeface="Carlito"/>
              </a:rPr>
              <a:t>WG</a:t>
            </a:r>
            <a:r>
              <a:rPr dirty="0" sz="2800" spc="-85">
                <a:solidFill>
                  <a:srgbClr val="205F9A"/>
                </a:solidFill>
                <a:latin typeface="Carlito"/>
                <a:cs typeface="Carlito"/>
              </a:rPr>
              <a:t> </a:t>
            </a:r>
            <a:r>
              <a:rPr dirty="0" sz="2800" spc="-25">
                <a:solidFill>
                  <a:srgbClr val="205F9A"/>
                </a:solidFill>
                <a:latin typeface="Carlito"/>
                <a:cs typeface="Carlito"/>
              </a:rPr>
              <a:t>on </a:t>
            </a:r>
            <a:r>
              <a:rPr dirty="0" sz="2800" spc="-25">
                <a:solidFill>
                  <a:srgbClr val="205F9A"/>
                </a:solidFill>
                <a:latin typeface="Carlito"/>
                <a:cs typeface="Carlito"/>
              </a:rPr>
              <a:t>	</a:t>
            </a:r>
            <a:r>
              <a:rPr dirty="0" sz="2800">
                <a:solidFill>
                  <a:srgbClr val="205F9A"/>
                </a:solidFill>
                <a:latin typeface="Carlito"/>
                <a:cs typeface="Carlito"/>
              </a:rPr>
              <a:t>Climate</a:t>
            </a:r>
            <a:r>
              <a:rPr dirty="0" sz="2800" spc="-80">
                <a:solidFill>
                  <a:srgbClr val="205F9A"/>
                </a:solidFill>
                <a:latin typeface="Carlito"/>
                <a:cs typeface="Carlito"/>
              </a:rPr>
              <a:t> </a:t>
            </a:r>
            <a:r>
              <a:rPr dirty="0" sz="2800">
                <a:solidFill>
                  <a:srgbClr val="205F9A"/>
                </a:solidFill>
                <a:latin typeface="Carlito"/>
                <a:cs typeface="Carlito"/>
              </a:rPr>
              <a:t>Change</a:t>
            </a:r>
            <a:r>
              <a:rPr dirty="0" sz="2800" spc="-75">
                <a:solidFill>
                  <a:srgbClr val="205F9A"/>
                </a:solidFill>
                <a:latin typeface="Carlito"/>
                <a:cs typeface="Carlito"/>
              </a:rPr>
              <a:t> </a:t>
            </a:r>
            <a:r>
              <a:rPr dirty="0" sz="2800">
                <a:solidFill>
                  <a:srgbClr val="205F9A"/>
                </a:solidFill>
                <a:latin typeface="Carlito"/>
                <a:cs typeface="Carlito"/>
              </a:rPr>
              <a:t>with</a:t>
            </a:r>
            <a:r>
              <a:rPr dirty="0" sz="2800" spc="-80">
                <a:solidFill>
                  <a:srgbClr val="205F9A"/>
                </a:solidFill>
                <a:latin typeface="Carlito"/>
                <a:cs typeface="Carlito"/>
              </a:rPr>
              <a:t> </a:t>
            </a:r>
            <a:r>
              <a:rPr dirty="0" sz="2800" spc="-10">
                <a:solidFill>
                  <a:srgbClr val="205F9A"/>
                </a:solidFill>
                <a:latin typeface="Carlito"/>
                <a:cs typeface="Carlito"/>
              </a:rPr>
              <a:t>Working </a:t>
            </a:r>
            <a:r>
              <a:rPr dirty="0" sz="2800" spc="-10">
                <a:solidFill>
                  <a:srgbClr val="205F9A"/>
                </a:solidFill>
                <a:latin typeface="Carlito"/>
                <a:cs typeface="Carlito"/>
              </a:rPr>
              <a:t>	</a:t>
            </a:r>
            <a:r>
              <a:rPr dirty="0" sz="2800">
                <a:solidFill>
                  <a:srgbClr val="205F9A"/>
                </a:solidFill>
                <a:latin typeface="Carlito"/>
                <a:cs typeface="Carlito"/>
              </a:rPr>
              <a:t>Group</a:t>
            </a:r>
            <a:r>
              <a:rPr dirty="0" sz="2800" spc="-65">
                <a:solidFill>
                  <a:srgbClr val="205F9A"/>
                </a:solidFill>
                <a:latin typeface="Carlito"/>
                <a:cs typeface="Carlito"/>
              </a:rPr>
              <a:t> </a:t>
            </a:r>
            <a:r>
              <a:rPr dirty="0" sz="2800">
                <a:solidFill>
                  <a:srgbClr val="205F9A"/>
                </a:solidFill>
                <a:latin typeface="Carlito"/>
                <a:cs typeface="Carlito"/>
              </a:rPr>
              <a:t>on</a:t>
            </a:r>
            <a:r>
              <a:rPr dirty="0" sz="2800" spc="-65">
                <a:solidFill>
                  <a:srgbClr val="205F9A"/>
                </a:solidFill>
                <a:latin typeface="Carlito"/>
                <a:cs typeface="Carlito"/>
              </a:rPr>
              <a:t> </a:t>
            </a:r>
            <a:r>
              <a:rPr dirty="0" sz="2800" spc="-20">
                <a:solidFill>
                  <a:srgbClr val="205F9A"/>
                </a:solidFill>
                <a:latin typeface="Carlito"/>
                <a:cs typeface="Carlito"/>
              </a:rPr>
              <a:t>Environmental</a:t>
            </a:r>
            <a:r>
              <a:rPr dirty="0" sz="2800" spc="-50">
                <a:solidFill>
                  <a:srgbClr val="205F9A"/>
                </a:solidFill>
                <a:latin typeface="Carlito"/>
                <a:cs typeface="Carlito"/>
              </a:rPr>
              <a:t> </a:t>
            </a:r>
            <a:r>
              <a:rPr dirty="0" sz="2800" spc="-10">
                <a:solidFill>
                  <a:srgbClr val="205F9A"/>
                </a:solidFill>
                <a:latin typeface="Carlito"/>
                <a:cs typeface="Carlito"/>
              </a:rPr>
              <a:t>Audit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768" y="1485341"/>
            <a:ext cx="6565900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35"/>
              <a:t>INTOSAI</a:t>
            </a:r>
            <a:r>
              <a:rPr dirty="0" sz="3200" spc="-125"/>
              <a:t> </a:t>
            </a:r>
            <a:r>
              <a:rPr dirty="0" sz="3200"/>
              <a:t>Global</a:t>
            </a:r>
            <a:r>
              <a:rPr dirty="0" sz="3200" spc="-125"/>
              <a:t> </a:t>
            </a:r>
            <a:r>
              <a:rPr dirty="0" sz="3200" spc="-30"/>
              <a:t>Stocktaking</a:t>
            </a:r>
            <a:r>
              <a:rPr dirty="0" sz="3200" spc="-135"/>
              <a:t> </a:t>
            </a:r>
            <a:r>
              <a:rPr dirty="0" sz="3200"/>
              <a:t>Report</a:t>
            </a:r>
            <a:r>
              <a:rPr dirty="0" sz="3200" spc="-120"/>
              <a:t> </a:t>
            </a:r>
            <a:r>
              <a:rPr dirty="0" sz="3200" spc="-20"/>
              <a:t>2023</a:t>
            </a:r>
            <a:endParaRPr sz="32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43144" y="2057400"/>
            <a:ext cx="6172200" cy="3584448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918768" y="2947542"/>
            <a:ext cx="3422650" cy="262191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 marR="180340">
              <a:lnSpc>
                <a:spcPts val="2590"/>
              </a:lnSpc>
              <a:spcBef>
                <a:spcPts val="425"/>
              </a:spcBef>
            </a:pPr>
            <a:r>
              <a:rPr dirty="0" sz="2400">
                <a:latin typeface="Carlito"/>
                <a:cs typeface="Carlito"/>
              </a:rPr>
              <a:t>166</a:t>
            </a:r>
            <a:r>
              <a:rPr dirty="0" sz="2400" spc="-50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SAI</a:t>
            </a:r>
            <a:r>
              <a:rPr dirty="0" sz="2400" spc="-60">
                <a:latin typeface="Carlito"/>
                <a:cs typeface="Carlito"/>
              </a:rPr>
              <a:t> </a:t>
            </a:r>
            <a:r>
              <a:rPr dirty="0" sz="2400" spc="-10">
                <a:latin typeface="Carlito"/>
                <a:cs typeface="Carlito"/>
              </a:rPr>
              <a:t>respondents</a:t>
            </a:r>
            <a:r>
              <a:rPr dirty="0" sz="2400" spc="-40">
                <a:latin typeface="Carlito"/>
                <a:cs typeface="Carlito"/>
              </a:rPr>
              <a:t> </a:t>
            </a:r>
            <a:r>
              <a:rPr dirty="0" sz="2400" spc="-20">
                <a:latin typeface="Carlito"/>
                <a:cs typeface="Carlito"/>
              </a:rPr>
              <a:t>(80% </a:t>
            </a:r>
            <a:r>
              <a:rPr dirty="0" sz="2400">
                <a:latin typeface="Carlito"/>
                <a:cs typeface="Carlito"/>
              </a:rPr>
              <a:t>response</a:t>
            </a:r>
            <a:r>
              <a:rPr dirty="0" sz="2400" spc="-85">
                <a:latin typeface="Carlito"/>
                <a:cs typeface="Carlito"/>
              </a:rPr>
              <a:t> </a:t>
            </a:r>
            <a:r>
              <a:rPr dirty="0" sz="2400" spc="-20">
                <a:latin typeface="Carlito"/>
                <a:cs typeface="Carlito"/>
              </a:rPr>
              <a:t>rate)</a:t>
            </a:r>
            <a:endParaRPr sz="2400">
              <a:latin typeface="Carlito"/>
              <a:cs typeface="Carlito"/>
            </a:endParaRPr>
          </a:p>
          <a:p>
            <a:pPr marL="12700" marR="16510">
              <a:lnSpc>
                <a:spcPts val="2590"/>
              </a:lnSpc>
              <a:spcBef>
                <a:spcPts val="1005"/>
              </a:spcBef>
            </a:pPr>
            <a:r>
              <a:rPr dirty="0" sz="2400">
                <a:latin typeface="Carlito"/>
                <a:cs typeface="Carlito"/>
              </a:rPr>
              <a:t>Data</a:t>
            </a:r>
            <a:r>
              <a:rPr dirty="0" sz="2400" spc="-70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collection</a:t>
            </a:r>
            <a:r>
              <a:rPr dirty="0" sz="2400" spc="-8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period</a:t>
            </a:r>
            <a:r>
              <a:rPr dirty="0" sz="2400" spc="-60">
                <a:latin typeface="Carlito"/>
                <a:cs typeface="Carlito"/>
              </a:rPr>
              <a:t> </a:t>
            </a:r>
            <a:r>
              <a:rPr dirty="0" sz="2400" spc="-20">
                <a:latin typeface="Carlito"/>
                <a:cs typeface="Carlito"/>
              </a:rPr>
              <a:t>from </a:t>
            </a:r>
            <a:r>
              <a:rPr dirty="0" sz="2400">
                <a:latin typeface="Carlito"/>
                <a:cs typeface="Carlito"/>
              </a:rPr>
              <a:t>July</a:t>
            </a:r>
            <a:r>
              <a:rPr dirty="0" sz="2400" spc="-2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to</a:t>
            </a:r>
            <a:r>
              <a:rPr dirty="0" sz="2400" spc="-20">
                <a:latin typeface="Carlito"/>
                <a:cs typeface="Carlito"/>
              </a:rPr>
              <a:t> </a:t>
            </a:r>
            <a:r>
              <a:rPr dirty="0" sz="2400" spc="-10">
                <a:latin typeface="Carlito"/>
                <a:cs typeface="Carlito"/>
              </a:rPr>
              <a:t>November</a:t>
            </a:r>
            <a:endParaRPr sz="2400">
              <a:latin typeface="Carlito"/>
              <a:cs typeface="Carlito"/>
            </a:endParaRPr>
          </a:p>
          <a:p>
            <a:pPr marL="12700" marR="5080">
              <a:lnSpc>
                <a:spcPts val="2590"/>
              </a:lnSpc>
              <a:spcBef>
                <a:spcPts val="1010"/>
              </a:spcBef>
            </a:pPr>
            <a:r>
              <a:rPr dirty="0" sz="2400">
                <a:latin typeface="Carlito"/>
                <a:cs typeface="Carlito"/>
              </a:rPr>
              <a:t>Analysis</a:t>
            </a:r>
            <a:r>
              <a:rPr dirty="0" sz="2400" spc="-7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based</a:t>
            </a:r>
            <a:r>
              <a:rPr dirty="0" sz="2400" spc="-60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on</a:t>
            </a:r>
            <a:r>
              <a:rPr dirty="0" sz="2400" spc="-55">
                <a:latin typeface="Carlito"/>
                <a:cs typeface="Carlito"/>
              </a:rPr>
              <a:t> </a:t>
            </a:r>
            <a:r>
              <a:rPr dirty="0" sz="2400" spc="-10">
                <a:latin typeface="Carlito"/>
                <a:cs typeface="Carlito"/>
              </a:rPr>
              <a:t>Global </a:t>
            </a:r>
            <a:r>
              <a:rPr dirty="0" sz="2400">
                <a:latin typeface="Carlito"/>
                <a:cs typeface="Carlito"/>
              </a:rPr>
              <a:t>Survey</a:t>
            </a:r>
            <a:r>
              <a:rPr dirty="0" sz="2400" spc="-6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2023,</a:t>
            </a:r>
            <a:r>
              <a:rPr dirty="0" sz="2400" spc="-4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SAI</a:t>
            </a:r>
            <a:r>
              <a:rPr dirty="0" sz="2400" spc="-60">
                <a:latin typeface="Carlito"/>
                <a:cs typeface="Carlito"/>
              </a:rPr>
              <a:t> </a:t>
            </a:r>
            <a:r>
              <a:rPr dirty="0" sz="2400" spc="-50">
                <a:latin typeface="Carlito"/>
                <a:cs typeface="Carlito"/>
              </a:rPr>
              <a:t>PMF,</a:t>
            </a:r>
            <a:r>
              <a:rPr dirty="0" sz="2400" spc="-55">
                <a:latin typeface="Carlito"/>
                <a:cs typeface="Carlito"/>
              </a:rPr>
              <a:t> </a:t>
            </a:r>
            <a:r>
              <a:rPr dirty="0" sz="2400" spc="-20">
                <a:latin typeface="Carlito"/>
                <a:cs typeface="Carlito"/>
              </a:rPr>
              <a:t>PEFA</a:t>
            </a:r>
            <a:endParaRPr sz="2400">
              <a:latin typeface="Carlito"/>
              <a:cs typeface="Carlito"/>
            </a:endParaRPr>
          </a:p>
          <a:p>
            <a:pPr marL="12700">
              <a:lnSpc>
                <a:spcPts val="2560"/>
              </a:lnSpc>
            </a:pPr>
            <a:r>
              <a:rPr dirty="0" sz="2400">
                <a:latin typeface="Carlito"/>
                <a:cs typeface="Carlito"/>
              </a:rPr>
              <a:t>and</a:t>
            </a:r>
            <a:r>
              <a:rPr dirty="0" sz="2400" spc="-45">
                <a:latin typeface="Carlito"/>
                <a:cs typeface="Carlito"/>
              </a:rPr>
              <a:t> </a:t>
            </a:r>
            <a:r>
              <a:rPr dirty="0" sz="2400" spc="-20">
                <a:latin typeface="Carlito"/>
                <a:cs typeface="Carlito"/>
              </a:rPr>
              <a:t>v-</a:t>
            </a:r>
            <a:r>
              <a:rPr dirty="0" sz="2400">
                <a:latin typeface="Carlito"/>
                <a:cs typeface="Carlito"/>
              </a:rPr>
              <a:t>dem</a:t>
            </a:r>
            <a:r>
              <a:rPr dirty="0" sz="2400" spc="-35">
                <a:latin typeface="Carlito"/>
                <a:cs typeface="Carlito"/>
              </a:rPr>
              <a:t> </a:t>
            </a:r>
            <a:r>
              <a:rPr dirty="0" sz="2400" spc="-20">
                <a:latin typeface="Carlito"/>
                <a:cs typeface="Carlito"/>
              </a:rPr>
              <a:t>data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SAI</a:t>
            </a:r>
            <a:r>
              <a:rPr dirty="0" spc="-160"/>
              <a:t> </a:t>
            </a:r>
            <a:r>
              <a:rPr dirty="0" spc="-25"/>
              <a:t>Independence</a:t>
            </a:r>
            <a:r>
              <a:rPr dirty="0" spc="-155"/>
              <a:t> </a:t>
            </a:r>
            <a:r>
              <a:rPr dirty="0" spc="-25"/>
              <a:t>continues</a:t>
            </a:r>
            <a:r>
              <a:rPr dirty="0" spc="-150"/>
              <a:t> </a:t>
            </a:r>
            <a:r>
              <a:rPr dirty="0"/>
              <a:t>to</a:t>
            </a:r>
            <a:r>
              <a:rPr dirty="0" spc="-160"/>
              <a:t> </a:t>
            </a:r>
            <a:r>
              <a:rPr dirty="0" spc="-10"/>
              <a:t>regress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6551" y="1584960"/>
            <a:ext cx="4933188" cy="3012948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48488" y="4584319"/>
            <a:ext cx="5698490" cy="20840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665" indent="-227965">
              <a:lnSpc>
                <a:spcPts val="228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2000">
                <a:latin typeface="Carlito"/>
                <a:cs typeface="Carlito"/>
              </a:rPr>
              <a:t>Overall</a:t>
            </a:r>
            <a:r>
              <a:rPr dirty="0" sz="2000" spc="-5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decline</a:t>
            </a:r>
            <a:r>
              <a:rPr dirty="0" sz="2000" spc="-5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in</a:t>
            </a:r>
            <a:r>
              <a:rPr dirty="0" sz="2000" spc="-5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SAI</a:t>
            </a:r>
            <a:r>
              <a:rPr dirty="0" sz="2000" spc="-6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Independence</a:t>
            </a:r>
            <a:r>
              <a:rPr dirty="0" sz="2000" spc="-7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Index,</a:t>
            </a:r>
            <a:r>
              <a:rPr dirty="0" sz="2000" spc="-8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based</a:t>
            </a:r>
            <a:r>
              <a:rPr dirty="0" sz="2000" spc="-55">
                <a:latin typeface="Carlito"/>
                <a:cs typeface="Carlito"/>
              </a:rPr>
              <a:t> </a:t>
            </a:r>
            <a:r>
              <a:rPr dirty="0" sz="2000" spc="-25">
                <a:latin typeface="Carlito"/>
                <a:cs typeface="Carlito"/>
              </a:rPr>
              <a:t>on</a:t>
            </a:r>
            <a:endParaRPr sz="2000">
              <a:latin typeface="Carlito"/>
              <a:cs typeface="Carlito"/>
            </a:endParaRPr>
          </a:p>
          <a:p>
            <a:pPr marL="240665">
              <a:lnSpc>
                <a:spcPts val="2280"/>
              </a:lnSpc>
            </a:pPr>
            <a:r>
              <a:rPr dirty="0" sz="2000">
                <a:latin typeface="Carlito"/>
                <a:cs typeface="Carlito"/>
              </a:rPr>
              <a:t>the</a:t>
            </a:r>
            <a:r>
              <a:rPr dirty="0" sz="2000" spc="-5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Mexico</a:t>
            </a:r>
            <a:r>
              <a:rPr dirty="0" sz="2000" spc="-6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Declaration</a:t>
            </a:r>
            <a:endParaRPr sz="2000">
              <a:latin typeface="Carlito"/>
              <a:cs typeface="Carlito"/>
            </a:endParaRPr>
          </a:p>
          <a:p>
            <a:pPr marL="240665" indent="-227965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2000">
                <a:latin typeface="Carlito"/>
                <a:cs typeface="Carlito"/>
              </a:rPr>
              <a:t>Access</a:t>
            </a:r>
            <a:r>
              <a:rPr dirty="0" sz="2000" spc="-9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to</a:t>
            </a:r>
            <a:r>
              <a:rPr dirty="0" sz="2000" spc="-6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information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remains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an</a:t>
            </a:r>
            <a:r>
              <a:rPr dirty="0" sz="2000" spc="-5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issues</a:t>
            </a:r>
            <a:r>
              <a:rPr dirty="0" sz="2000" spc="-5">
                <a:latin typeface="Carlito"/>
                <a:cs typeface="Carlito"/>
              </a:rPr>
              <a:t> </a:t>
            </a:r>
            <a:r>
              <a:rPr dirty="0" sz="2000" spc="254">
                <a:latin typeface="Trebuchet MS"/>
                <a:cs typeface="Trebuchet MS"/>
              </a:rPr>
              <a:t>–</a:t>
            </a:r>
            <a:r>
              <a:rPr dirty="0" sz="2000" spc="-150">
                <a:latin typeface="Trebuchet MS"/>
                <a:cs typeface="Trebuchet MS"/>
              </a:rPr>
              <a:t> </a:t>
            </a:r>
            <a:r>
              <a:rPr dirty="0" sz="2000">
                <a:latin typeface="Carlito"/>
                <a:cs typeface="Carlito"/>
              </a:rPr>
              <a:t>Principle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 spc="-50">
                <a:latin typeface="Carlito"/>
                <a:cs typeface="Carlito"/>
              </a:rPr>
              <a:t>4</a:t>
            </a:r>
            <a:endParaRPr sz="2000">
              <a:latin typeface="Carlito"/>
              <a:cs typeface="Carlito"/>
            </a:endParaRPr>
          </a:p>
          <a:p>
            <a:pPr marL="240665" indent="-22796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2000">
                <a:latin typeface="Carlito"/>
                <a:cs typeface="Carlito"/>
              </a:rPr>
              <a:t>Declines</a:t>
            </a:r>
            <a:r>
              <a:rPr dirty="0" sz="2000" spc="-10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also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in</a:t>
            </a:r>
            <a:r>
              <a:rPr dirty="0" sz="2000" spc="-6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financial</a:t>
            </a:r>
            <a:r>
              <a:rPr dirty="0" sz="2000" spc="-5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autonomy</a:t>
            </a:r>
            <a:r>
              <a:rPr dirty="0" sz="2000" spc="-70">
                <a:latin typeface="Carlito"/>
                <a:cs typeface="Carlito"/>
              </a:rPr>
              <a:t> </a:t>
            </a:r>
            <a:r>
              <a:rPr dirty="0" sz="2000" spc="254">
                <a:latin typeface="Trebuchet MS"/>
                <a:cs typeface="Trebuchet MS"/>
              </a:rPr>
              <a:t>–</a:t>
            </a:r>
            <a:r>
              <a:rPr dirty="0" sz="2000" spc="-150">
                <a:latin typeface="Trebuchet MS"/>
                <a:cs typeface="Trebuchet MS"/>
              </a:rPr>
              <a:t> </a:t>
            </a:r>
            <a:r>
              <a:rPr dirty="0" sz="2000">
                <a:latin typeface="Carlito"/>
                <a:cs typeface="Carlito"/>
              </a:rPr>
              <a:t>Principle</a:t>
            </a:r>
            <a:r>
              <a:rPr dirty="0" sz="2000" spc="-50">
                <a:latin typeface="Carlito"/>
                <a:cs typeface="Carlito"/>
              </a:rPr>
              <a:t> 8</a:t>
            </a:r>
            <a:endParaRPr sz="2000">
              <a:latin typeface="Carlito"/>
              <a:cs typeface="Carlito"/>
            </a:endParaRPr>
          </a:p>
          <a:p>
            <a:pPr marL="240665" indent="-227965">
              <a:lnSpc>
                <a:spcPts val="2280"/>
              </a:lnSpc>
              <a:spcBef>
                <a:spcPts val="755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2000">
                <a:latin typeface="Carlito"/>
                <a:cs typeface="Carlito"/>
              </a:rPr>
              <a:t>Inadequate</a:t>
            </a:r>
            <a:r>
              <a:rPr dirty="0" sz="2000" spc="-7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legal</a:t>
            </a:r>
            <a:r>
              <a:rPr dirty="0" sz="2000" spc="-60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frameworks</a:t>
            </a:r>
            <a:r>
              <a:rPr dirty="0" sz="2000" spc="-5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remain</a:t>
            </a:r>
            <a:r>
              <a:rPr dirty="0" sz="2000" spc="-5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an</a:t>
            </a:r>
            <a:r>
              <a:rPr dirty="0" sz="2000" spc="-6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issue</a:t>
            </a:r>
            <a:r>
              <a:rPr dirty="0" sz="2000" spc="-40">
                <a:latin typeface="Carlito"/>
                <a:cs typeface="Carlito"/>
              </a:rPr>
              <a:t> </a:t>
            </a:r>
            <a:r>
              <a:rPr dirty="0" sz="2000" spc="204">
                <a:latin typeface="Trebuchet MS"/>
                <a:cs typeface="Trebuchet MS"/>
              </a:rPr>
              <a:t>–</a:t>
            </a:r>
            <a:endParaRPr sz="2000">
              <a:latin typeface="Trebuchet MS"/>
              <a:cs typeface="Trebuchet MS"/>
            </a:endParaRPr>
          </a:p>
          <a:p>
            <a:pPr marL="240665">
              <a:lnSpc>
                <a:spcPts val="2280"/>
              </a:lnSpc>
            </a:pPr>
            <a:r>
              <a:rPr dirty="0" sz="2000">
                <a:latin typeface="Carlito"/>
                <a:cs typeface="Carlito"/>
              </a:rPr>
              <a:t>Principle</a:t>
            </a:r>
            <a:r>
              <a:rPr dirty="0" sz="2000" spc="-80">
                <a:latin typeface="Carlito"/>
                <a:cs typeface="Carlito"/>
              </a:rPr>
              <a:t> </a:t>
            </a:r>
            <a:r>
              <a:rPr dirty="0" sz="2000" spc="-50">
                <a:latin typeface="Carlito"/>
                <a:cs typeface="Carlito"/>
              </a:rPr>
              <a:t>1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506971" y="4694885"/>
            <a:ext cx="4922520" cy="1281430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241300" marR="5080" indent="-228600">
              <a:lnSpc>
                <a:spcPts val="2160"/>
              </a:lnSpc>
              <a:spcBef>
                <a:spcPts val="37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000">
                <a:latin typeface="Carlito"/>
                <a:cs typeface="Carlito"/>
              </a:rPr>
              <a:t>More</a:t>
            </a:r>
            <a:r>
              <a:rPr dirty="0" sz="2000" spc="-5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SAI</a:t>
            </a:r>
            <a:r>
              <a:rPr dirty="0" sz="2000" spc="-5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have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become</a:t>
            </a:r>
            <a:r>
              <a:rPr dirty="0" sz="2000" spc="-5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limited</a:t>
            </a:r>
            <a:r>
              <a:rPr dirty="0" sz="2000" spc="-3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in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selection</a:t>
            </a:r>
            <a:r>
              <a:rPr dirty="0" sz="2000" spc="-45">
                <a:latin typeface="Carlito"/>
                <a:cs typeface="Carlito"/>
              </a:rPr>
              <a:t> </a:t>
            </a:r>
            <a:r>
              <a:rPr dirty="0" sz="2000" spc="-25">
                <a:latin typeface="Carlito"/>
                <a:cs typeface="Carlito"/>
              </a:rPr>
              <a:t>of </a:t>
            </a:r>
            <a:r>
              <a:rPr dirty="0" sz="2000">
                <a:latin typeface="Carlito"/>
                <a:cs typeface="Carlito"/>
              </a:rPr>
              <a:t>audit</a:t>
            </a:r>
            <a:r>
              <a:rPr dirty="0" sz="2000" spc="-10">
                <a:latin typeface="Carlito"/>
                <a:cs typeface="Carlito"/>
              </a:rPr>
              <a:t> programmes</a:t>
            </a:r>
            <a:endParaRPr sz="2000">
              <a:latin typeface="Carlito"/>
              <a:cs typeface="Carlito"/>
            </a:endParaRPr>
          </a:p>
          <a:p>
            <a:pPr marL="241300" marR="144780" indent="-228600">
              <a:lnSpc>
                <a:spcPts val="216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000">
                <a:latin typeface="Carlito"/>
                <a:cs typeface="Carlito"/>
              </a:rPr>
              <a:t>10%</a:t>
            </a:r>
            <a:r>
              <a:rPr dirty="0" sz="2000" spc="-5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reported</a:t>
            </a:r>
            <a:r>
              <a:rPr dirty="0" sz="2000" spc="-2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Heads</a:t>
            </a:r>
            <a:r>
              <a:rPr dirty="0" sz="2000" spc="-3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of</a:t>
            </a:r>
            <a:r>
              <a:rPr dirty="0" sz="2000" spc="-3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SAI</a:t>
            </a:r>
            <a:r>
              <a:rPr dirty="0" sz="2000" spc="-3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had</a:t>
            </a:r>
            <a:r>
              <a:rPr dirty="0" sz="2000" spc="-35">
                <a:latin typeface="Carlito"/>
                <a:cs typeface="Carlito"/>
              </a:rPr>
              <a:t> </a:t>
            </a:r>
            <a:r>
              <a:rPr dirty="0" sz="2000" spc="-10">
                <a:latin typeface="Carlito"/>
                <a:cs typeface="Carlito"/>
              </a:rPr>
              <a:t>experienced </a:t>
            </a:r>
            <a:r>
              <a:rPr dirty="0" sz="2000" spc="-20">
                <a:latin typeface="Carlito"/>
                <a:cs typeface="Carlito"/>
              </a:rPr>
              <a:t>interference</a:t>
            </a:r>
            <a:r>
              <a:rPr dirty="0" sz="2000">
                <a:latin typeface="Carlito"/>
                <a:cs typeface="Carlito"/>
              </a:rPr>
              <a:t> in</a:t>
            </a:r>
            <a:r>
              <a:rPr dirty="0" sz="2000" spc="-10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conducting</a:t>
            </a:r>
            <a:r>
              <a:rPr dirty="0" sz="2000" spc="-55">
                <a:latin typeface="Carlito"/>
                <a:cs typeface="Carlito"/>
              </a:rPr>
              <a:t> </a:t>
            </a:r>
            <a:r>
              <a:rPr dirty="0" sz="2000">
                <a:latin typeface="Carlito"/>
                <a:cs typeface="Carlito"/>
              </a:rPr>
              <a:t>their </a:t>
            </a:r>
            <a:r>
              <a:rPr dirty="0" sz="2000" spc="-10">
                <a:latin typeface="Carlito"/>
                <a:cs typeface="Carlito"/>
              </a:rPr>
              <a:t>mandates</a:t>
            </a:r>
            <a:endParaRPr sz="2000">
              <a:latin typeface="Carlito"/>
              <a:cs typeface="Carlito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13347" y="1584960"/>
            <a:ext cx="5585459" cy="30129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5"/>
              </a:spcBef>
            </a:pPr>
            <a:r>
              <a:rPr dirty="0"/>
              <a:t>Other</a:t>
            </a:r>
            <a:r>
              <a:rPr dirty="0" spc="-180"/>
              <a:t> </a:t>
            </a:r>
            <a:r>
              <a:rPr dirty="0" spc="-30"/>
              <a:t>institutional</a:t>
            </a:r>
            <a:r>
              <a:rPr dirty="0" spc="-175"/>
              <a:t> </a:t>
            </a:r>
            <a:r>
              <a:rPr dirty="0" spc="-20"/>
              <a:t>challenges</a:t>
            </a:r>
            <a:r>
              <a:rPr dirty="0" spc="-180"/>
              <a:t> </a:t>
            </a:r>
            <a:r>
              <a:rPr dirty="0" spc="-10"/>
              <a:t>continues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918768" y="2006555"/>
            <a:ext cx="4724400" cy="1653539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dirty="0" sz="2400" b="1">
                <a:latin typeface="Carlito"/>
                <a:cs typeface="Carlito"/>
              </a:rPr>
              <a:t>A</a:t>
            </a:r>
            <a:r>
              <a:rPr dirty="0" sz="2400" spc="-30" b="1">
                <a:latin typeface="Carlito"/>
                <a:cs typeface="Carlito"/>
              </a:rPr>
              <a:t> </a:t>
            </a:r>
            <a:r>
              <a:rPr dirty="0" sz="2400" b="1">
                <a:latin typeface="Carlito"/>
                <a:cs typeface="Carlito"/>
              </a:rPr>
              <a:t>group</a:t>
            </a:r>
            <a:r>
              <a:rPr dirty="0" sz="2400" spc="-65" b="1">
                <a:latin typeface="Carlito"/>
                <a:cs typeface="Carlito"/>
              </a:rPr>
              <a:t> </a:t>
            </a:r>
            <a:r>
              <a:rPr dirty="0" sz="2400" b="1">
                <a:latin typeface="Carlito"/>
                <a:cs typeface="Carlito"/>
              </a:rPr>
              <a:t>of</a:t>
            </a:r>
            <a:r>
              <a:rPr dirty="0" sz="2400" spc="-30" b="1">
                <a:latin typeface="Carlito"/>
                <a:cs typeface="Carlito"/>
              </a:rPr>
              <a:t> </a:t>
            </a:r>
            <a:r>
              <a:rPr dirty="0" sz="2400" b="1">
                <a:latin typeface="Carlito"/>
                <a:cs typeface="Carlito"/>
              </a:rPr>
              <a:t>SAIs</a:t>
            </a:r>
            <a:r>
              <a:rPr dirty="0" sz="2400" spc="-45" b="1">
                <a:latin typeface="Carlito"/>
                <a:cs typeface="Carlito"/>
              </a:rPr>
              <a:t> </a:t>
            </a:r>
            <a:r>
              <a:rPr dirty="0" sz="2400" b="1">
                <a:latin typeface="Carlito"/>
                <a:cs typeface="Carlito"/>
              </a:rPr>
              <a:t>is</a:t>
            </a:r>
            <a:r>
              <a:rPr dirty="0" sz="2400" spc="-25" b="1">
                <a:latin typeface="Carlito"/>
                <a:cs typeface="Carlito"/>
              </a:rPr>
              <a:t> </a:t>
            </a:r>
            <a:r>
              <a:rPr dirty="0" sz="2400" b="1">
                <a:latin typeface="Carlito"/>
                <a:cs typeface="Carlito"/>
              </a:rPr>
              <a:t>limited</a:t>
            </a:r>
            <a:r>
              <a:rPr dirty="0" sz="2400" spc="-30" b="1">
                <a:latin typeface="Carlito"/>
                <a:cs typeface="Carlito"/>
              </a:rPr>
              <a:t> </a:t>
            </a:r>
            <a:r>
              <a:rPr dirty="0" sz="2400" b="1">
                <a:latin typeface="Carlito"/>
                <a:cs typeface="Carlito"/>
              </a:rPr>
              <a:t>in</a:t>
            </a:r>
            <a:r>
              <a:rPr dirty="0" sz="2400" spc="-40" b="1">
                <a:latin typeface="Carlito"/>
                <a:cs typeface="Carlito"/>
              </a:rPr>
              <a:t> </a:t>
            </a:r>
            <a:r>
              <a:rPr dirty="0" sz="2400" spc="-10" b="1">
                <a:latin typeface="Carlito"/>
                <a:cs typeface="Carlito"/>
              </a:rPr>
              <a:t>reporting</a:t>
            </a:r>
            <a:endParaRPr sz="2400">
              <a:latin typeface="Carlito"/>
              <a:cs typeface="Carlito"/>
            </a:endParaRPr>
          </a:p>
          <a:p>
            <a:pPr marL="240029" marR="87630" indent="-227329">
              <a:lnSpc>
                <a:spcPts val="2590"/>
              </a:lnSpc>
              <a:spcBef>
                <a:spcPts val="76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400">
                <a:latin typeface="Carlito"/>
                <a:cs typeface="Carlito"/>
              </a:rPr>
              <a:t>Around</a:t>
            </a:r>
            <a:r>
              <a:rPr dirty="0" sz="2400" spc="-60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15%</a:t>
            </a:r>
            <a:r>
              <a:rPr dirty="0" sz="2400" spc="-60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of</a:t>
            </a:r>
            <a:r>
              <a:rPr dirty="0" sz="2400" spc="-50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SAIs</a:t>
            </a:r>
            <a:r>
              <a:rPr dirty="0" sz="2400" spc="-6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continue</a:t>
            </a:r>
            <a:r>
              <a:rPr dirty="0" sz="2400" spc="-50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to</a:t>
            </a:r>
            <a:r>
              <a:rPr dirty="0" sz="2400" spc="-70">
                <a:latin typeface="Carlito"/>
                <a:cs typeface="Carlito"/>
              </a:rPr>
              <a:t> </a:t>
            </a:r>
            <a:r>
              <a:rPr dirty="0" sz="2400" spc="-25">
                <a:latin typeface="Carlito"/>
                <a:cs typeface="Carlito"/>
              </a:rPr>
              <a:t>not </a:t>
            </a:r>
            <a:r>
              <a:rPr dirty="0" sz="2400" spc="-25">
                <a:latin typeface="Carlito"/>
                <a:cs typeface="Carlito"/>
              </a:rPr>
              <a:t>	</a:t>
            </a:r>
            <a:r>
              <a:rPr dirty="0" sz="2400">
                <a:latin typeface="Carlito"/>
                <a:cs typeface="Carlito"/>
              </a:rPr>
              <a:t>publish</a:t>
            </a:r>
            <a:r>
              <a:rPr dirty="0" sz="2400" spc="-7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any</a:t>
            </a:r>
            <a:r>
              <a:rPr dirty="0" sz="2400" spc="-6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audit</a:t>
            </a:r>
            <a:r>
              <a:rPr dirty="0" sz="2400" spc="-70">
                <a:latin typeface="Carlito"/>
                <a:cs typeface="Carlito"/>
              </a:rPr>
              <a:t> </a:t>
            </a:r>
            <a:r>
              <a:rPr dirty="0" sz="2400" spc="-10">
                <a:latin typeface="Carlito"/>
                <a:cs typeface="Carlito"/>
              </a:rPr>
              <a:t>reports</a:t>
            </a:r>
            <a:endParaRPr sz="2400">
              <a:latin typeface="Carlito"/>
              <a:cs typeface="Carlito"/>
            </a:endParaRPr>
          </a:p>
          <a:p>
            <a:pPr marL="240029" indent="-227329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400">
                <a:latin typeface="Carlito"/>
                <a:cs typeface="Carlito"/>
              </a:rPr>
              <a:t>A</a:t>
            </a:r>
            <a:r>
              <a:rPr dirty="0" sz="2400" spc="-50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decline</a:t>
            </a:r>
            <a:r>
              <a:rPr dirty="0" sz="2400" spc="-3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in</a:t>
            </a:r>
            <a:r>
              <a:rPr dirty="0" sz="2400" spc="-4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reporting</a:t>
            </a:r>
            <a:r>
              <a:rPr dirty="0" sz="2400" spc="-35">
                <a:latin typeface="Carlito"/>
                <a:cs typeface="Carlito"/>
              </a:rPr>
              <a:t> </a:t>
            </a:r>
            <a:r>
              <a:rPr dirty="0" sz="2400" spc="-10">
                <a:latin typeface="Carlito"/>
                <a:cs typeface="Carlito"/>
              </a:rPr>
              <a:t>average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251828" y="2006346"/>
            <a:ext cx="4968875" cy="3426460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dirty="0" sz="2400" b="1">
                <a:latin typeface="Carlito"/>
                <a:cs typeface="Carlito"/>
              </a:rPr>
              <a:t>SAI</a:t>
            </a:r>
            <a:r>
              <a:rPr dirty="0" sz="2400" spc="-70" b="1">
                <a:latin typeface="Carlito"/>
                <a:cs typeface="Carlito"/>
              </a:rPr>
              <a:t> </a:t>
            </a:r>
            <a:r>
              <a:rPr dirty="0" sz="2400" spc="-10" b="1">
                <a:latin typeface="Carlito"/>
                <a:cs typeface="Carlito"/>
              </a:rPr>
              <a:t>resourcing</a:t>
            </a:r>
            <a:r>
              <a:rPr dirty="0" sz="2400" spc="-55" b="1">
                <a:latin typeface="Carlito"/>
                <a:cs typeface="Carlito"/>
              </a:rPr>
              <a:t> </a:t>
            </a:r>
            <a:r>
              <a:rPr dirty="0" sz="2400" b="1">
                <a:latin typeface="Carlito"/>
                <a:cs typeface="Carlito"/>
              </a:rPr>
              <a:t>remain</a:t>
            </a:r>
            <a:r>
              <a:rPr dirty="0" sz="2400" spc="-60" b="1">
                <a:latin typeface="Carlito"/>
                <a:cs typeface="Carlito"/>
              </a:rPr>
              <a:t> </a:t>
            </a:r>
            <a:r>
              <a:rPr dirty="0" sz="2400" b="1">
                <a:latin typeface="Carlito"/>
                <a:cs typeface="Carlito"/>
              </a:rPr>
              <a:t>an</a:t>
            </a:r>
            <a:r>
              <a:rPr dirty="0" sz="2400" spc="-45" b="1">
                <a:latin typeface="Carlito"/>
                <a:cs typeface="Carlito"/>
              </a:rPr>
              <a:t> </a:t>
            </a:r>
            <a:r>
              <a:rPr dirty="0" sz="2400" spc="-10" b="1">
                <a:latin typeface="Carlito"/>
                <a:cs typeface="Carlito"/>
              </a:rPr>
              <a:t>issue</a:t>
            </a:r>
            <a:endParaRPr sz="2400">
              <a:latin typeface="Carlito"/>
              <a:cs typeface="Carlito"/>
            </a:endParaRPr>
          </a:p>
          <a:p>
            <a:pPr marL="240029" marR="384810" indent="-227329">
              <a:lnSpc>
                <a:spcPts val="2590"/>
              </a:lnSpc>
              <a:spcBef>
                <a:spcPts val="76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400">
                <a:latin typeface="Carlito"/>
                <a:cs typeface="Carlito"/>
              </a:rPr>
              <a:t>39%</a:t>
            </a:r>
            <a:r>
              <a:rPr dirty="0" sz="2400" spc="-4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of</a:t>
            </a:r>
            <a:r>
              <a:rPr dirty="0" sz="2400" spc="-50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SAIs</a:t>
            </a:r>
            <a:r>
              <a:rPr dirty="0" sz="2400" spc="-60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find</a:t>
            </a:r>
            <a:r>
              <a:rPr dirty="0" sz="2400" spc="-4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the</a:t>
            </a:r>
            <a:r>
              <a:rPr dirty="0" sz="2400" spc="-4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staff</a:t>
            </a:r>
            <a:r>
              <a:rPr dirty="0" sz="2400" spc="-55">
                <a:latin typeface="Carlito"/>
                <a:cs typeface="Carlito"/>
              </a:rPr>
              <a:t> </a:t>
            </a:r>
            <a:r>
              <a:rPr dirty="0" sz="2400" spc="-10">
                <a:latin typeface="Carlito"/>
                <a:cs typeface="Carlito"/>
              </a:rPr>
              <a:t>resources </a:t>
            </a:r>
            <a:r>
              <a:rPr dirty="0" sz="2400" spc="-10">
                <a:latin typeface="Carlito"/>
                <a:cs typeface="Carlito"/>
              </a:rPr>
              <a:t>	</a:t>
            </a:r>
            <a:r>
              <a:rPr dirty="0" sz="2400">
                <a:latin typeface="Carlito"/>
                <a:cs typeface="Carlito"/>
              </a:rPr>
              <a:t>adequate</a:t>
            </a:r>
            <a:r>
              <a:rPr dirty="0" sz="2400" spc="-90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in</a:t>
            </a:r>
            <a:r>
              <a:rPr dirty="0" sz="2400" spc="-9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numbers</a:t>
            </a:r>
            <a:r>
              <a:rPr dirty="0" sz="2400" spc="-105">
                <a:latin typeface="Carlito"/>
                <a:cs typeface="Carlito"/>
              </a:rPr>
              <a:t> </a:t>
            </a:r>
            <a:r>
              <a:rPr dirty="0" sz="2400" spc="-25">
                <a:latin typeface="Carlito"/>
                <a:cs typeface="Carlito"/>
              </a:rPr>
              <a:t>and </a:t>
            </a:r>
            <a:r>
              <a:rPr dirty="0" sz="2400" spc="-25">
                <a:latin typeface="Carlito"/>
                <a:cs typeface="Carlito"/>
              </a:rPr>
              <a:t>	</a:t>
            </a:r>
            <a:r>
              <a:rPr dirty="0" sz="2400" spc="-10">
                <a:latin typeface="Carlito"/>
                <a:cs typeface="Carlito"/>
              </a:rPr>
              <a:t>competencies</a:t>
            </a:r>
            <a:endParaRPr sz="2400">
              <a:latin typeface="Carlito"/>
              <a:cs typeface="Carlito"/>
            </a:endParaRPr>
          </a:p>
          <a:p>
            <a:pPr marL="240029" marR="247015" indent="-227329">
              <a:lnSpc>
                <a:spcPts val="2590"/>
              </a:lnSpc>
              <a:spcBef>
                <a:spcPts val="101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400">
                <a:latin typeface="Carlito"/>
                <a:cs typeface="Carlito"/>
              </a:rPr>
              <a:t>53%</a:t>
            </a:r>
            <a:r>
              <a:rPr dirty="0" sz="2400" spc="-50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of</a:t>
            </a:r>
            <a:r>
              <a:rPr dirty="0" sz="2400" spc="-5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SAIs</a:t>
            </a:r>
            <a:r>
              <a:rPr dirty="0" sz="2400" spc="-6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report</a:t>
            </a:r>
            <a:r>
              <a:rPr dirty="0" sz="2400" spc="-5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to</a:t>
            </a:r>
            <a:r>
              <a:rPr dirty="0" sz="2400" spc="-70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have</a:t>
            </a:r>
            <a:r>
              <a:rPr dirty="0" sz="2400" spc="-40">
                <a:latin typeface="Carlito"/>
                <a:cs typeface="Carlito"/>
              </a:rPr>
              <a:t> </a:t>
            </a:r>
            <a:r>
              <a:rPr dirty="0" sz="2400" spc="-10">
                <a:latin typeface="Carlito"/>
                <a:cs typeface="Carlito"/>
              </a:rPr>
              <a:t>sufficient </a:t>
            </a:r>
            <a:r>
              <a:rPr dirty="0" sz="2400" spc="-10">
                <a:latin typeface="Carlito"/>
                <a:cs typeface="Carlito"/>
              </a:rPr>
              <a:t>	</a:t>
            </a:r>
            <a:r>
              <a:rPr dirty="0" sz="2400">
                <a:latin typeface="Carlito"/>
                <a:cs typeface="Carlito"/>
              </a:rPr>
              <a:t>financial</a:t>
            </a:r>
            <a:r>
              <a:rPr dirty="0" sz="2400" spc="-70">
                <a:latin typeface="Carlito"/>
                <a:cs typeface="Carlito"/>
              </a:rPr>
              <a:t> </a:t>
            </a:r>
            <a:r>
              <a:rPr dirty="0" sz="2400" spc="-10">
                <a:latin typeface="Carlito"/>
                <a:cs typeface="Carlito"/>
              </a:rPr>
              <a:t>resources</a:t>
            </a:r>
            <a:endParaRPr sz="2400">
              <a:latin typeface="Carlito"/>
              <a:cs typeface="Carlito"/>
            </a:endParaRPr>
          </a:p>
          <a:p>
            <a:pPr marL="240029" marR="5080" indent="-227329">
              <a:lnSpc>
                <a:spcPts val="259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400">
                <a:latin typeface="Carlito"/>
                <a:cs typeface="Carlito"/>
              </a:rPr>
              <a:t>45%</a:t>
            </a:r>
            <a:r>
              <a:rPr dirty="0" sz="2400" spc="-30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of</a:t>
            </a:r>
            <a:r>
              <a:rPr dirty="0" sz="2400" spc="-3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SAIs</a:t>
            </a:r>
            <a:r>
              <a:rPr dirty="0" sz="2400" spc="-4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find</a:t>
            </a:r>
            <a:r>
              <a:rPr dirty="0" sz="2400" spc="-3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it</a:t>
            </a:r>
            <a:r>
              <a:rPr dirty="0" sz="2400" spc="-3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difficult</a:t>
            </a:r>
            <a:r>
              <a:rPr dirty="0" sz="2400" spc="-3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to</a:t>
            </a:r>
            <a:r>
              <a:rPr dirty="0" sz="2400" spc="-40">
                <a:latin typeface="Carlito"/>
                <a:cs typeface="Carlito"/>
              </a:rPr>
              <a:t> </a:t>
            </a:r>
            <a:r>
              <a:rPr dirty="0" sz="2400" spc="-10">
                <a:latin typeface="Carlito"/>
                <a:cs typeface="Carlito"/>
              </a:rPr>
              <a:t>obtain </a:t>
            </a:r>
            <a:r>
              <a:rPr dirty="0" sz="2400" spc="-10">
                <a:latin typeface="Carlito"/>
                <a:cs typeface="Carlito"/>
              </a:rPr>
              <a:t>	</a:t>
            </a:r>
            <a:r>
              <a:rPr dirty="0" sz="2400">
                <a:latin typeface="Carlito"/>
                <a:cs typeface="Carlito"/>
              </a:rPr>
              <a:t>external</a:t>
            </a:r>
            <a:r>
              <a:rPr dirty="0" sz="2400" spc="-8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support</a:t>
            </a:r>
            <a:r>
              <a:rPr dirty="0" sz="2400" spc="-70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when</a:t>
            </a:r>
            <a:r>
              <a:rPr dirty="0" sz="2400" spc="-6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they</a:t>
            </a:r>
            <a:r>
              <a:rPr dirty="0" sz="2400" spc="-7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plan</a:t>
            </a:r>
            <a:r>
              <a:rPr dirty="0" sz="2400" spc="-70">
                <a:latin typeface="Carlito"/>
                <a:cs typeface="Carlito"/>
              </a:rPr>
              <a:t> </a:t>
            </a:r>
            <a:r>
              <a:rPr dirty="0" sz="2400" spc="-25">
                <a:latin typeface="Carlito"/>
                <a:cs typeface="Carlito"/>
              </a:rPr>
              <a:t>to </a:t>
            </a:r>
            <a:r>
              <a:rPr dirty="0" sz="2400" spc="-25">
                <a:latin typeface="Carlito"/>
                <a:cs typeface="Carlito"/>
              </a:rPr>
              <a:t>	</a:t>
            </a:r>
            <a:r>
              <a:rPr dirty="0" sz="2400">
                <a:latin typeface="Carlito"/>
                <a:cs typeface="Carlito"/>
              </a:rPr>
              <a:t>manage</a:t>
            </a:r>
            <a:r>
              <a:rPr dirty="0" sz="2400" spc="-4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the</a:t>
            </a:r>
            <a:r>
              <a:rPr dirty="0" sz="2400" spc="-40">
                <a:latin typeface="Carlito"/>
                <a:cs typeface="Carlito"/>
              </a:rPr>
              <a:t> </a:t>
            </a:r>
            <a:r>
              <a:rPr dirty="0" sz="2400" spc="-10">
                <a:latin typeface="Carlito"/>
                <a:cs typeface="Carlito"/>
              </a:rPr>
              <a:t>intervention</a:t>
            </a:r>
            <a:r>
              <a:rPr dirty="0" sz="2400" spc="-4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on</a:t>
            </a:r>
            <a:r>
              <a:rPr dirty="0" sz="2400" spc="-4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their</a:t>
            </a:r>
            <a:r>
              <a:rPr dirty="0" sz="2400" spc="-45">
                <a:latin typeface="Carlito"/>
                <a:cs typeface="Carlito"/>
              </a:rPr>
              <a:t> </a:t>
            </a:r>
            <a:r>
              <a:rPr dirty="0" sz="2400" spc="-25">
                <a:latin typeface="Carlito"/>
                <a:cs typeface="Carlito"/>
              </a:rPr>
              <a:t>own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994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5"/>
              <a:t>Strategic</a:t>
            </a:r>
            <a:r>
              <a:rPr dirty="0" sz="3600" spc="-140"/>
              <a:t> </a:t>
            </a:r>
            <a:r>
              <a:rPr dirty="0" sz="3600" spc="-25"/>
              <a:t>Management</a:t>
            </a:r>
            <a:r>
              <a:rPr dirty="0" sz="3600" spc="-114"/>
              <a:t> </a:t>
            </a:r>
            <a:r>
              <a:rPr dirty="0" sz="3600" spc="-10"/>
              <a:t>practices</a:t>
            </a:r>
            <a:r>
              <a:rPr dirty="0" sz="3600" spc="-135"/>
              <a:t> </a:t>
            </a:r>
            <a:r>
              <a:rPr dirty="0" sz="3600" spc="-30"/>
              <a:t>sustained</a:t>
            </a:r>
            <a:r>
              <a:rPr dirty="0" sz="3600" spc="-135"/>
              <a:t> </a:t>
            </a:r>
            <a:r>
              <a:rPr dirty="0" sz="3600"/>
              <a:t>over</a:t>
            </a:r>
            <a:r>
              <a:rPr dirty="0" sz="3600" spc="-135"/>
              <a:t> </a:t>
            </a:r>
            <a:r>
              <a:rPr dirty="0" sz="3600" spc="-20"/>
              <a:t>time</a:t>
            </a:r>
            <a:endParaRPr sz="360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2727" y="1825834"/>
            <a:ext cx="4344984" cy="434316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86728" y="1825834"/>
            <a:ext cx="4344984" cy="434316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/>
              <a:t>ISSAI</a:t>
            </a:r>
            <a:r>
              <a:rPr dirty="0" sz="4000" spc="-145"/>
              <a:t> </a:t>
            </a:r>
            <a:r>
              <a:rPr dirty="0" sz="4000" spc="-20"/>
              <a:t>adoption</a:t>
            </a:r>
            <a:r>
              <a:rPr dirty="0" sz="4000" spc="-140"/>
              <a:t> </a:t>
            </a:r>
            <a:r>
              <a:rPr dirty="0" sz="4000"/>
              <a:t>needs</a:t>
            </a:r>
            <a:r>
              <a:rPr dirty="0" sz="4000" spc="-140"/>
              <a:t> </a:t>
            </a:r>
            <a:r>
              <a:rPr dirty="0" sz="4000"/>
              <a:t>a</a:t>
            </a:r>
            <a:r>
              <a:rPr dirty="0" sz="4000" spc="-140"/>
              <a:t> </a:t>
            </a:r>
            <a:r>
              <a:rPr dirty="0" sz="4000"/>
              <a:t>more</a:t>
            </a:r>
            <a:r>
              <a:rPr dirty="0" sz="4000" spc="-145"/>
              <a:t> </a:t>
            </a:r>
            <a:r>
              <a:rPr dirty="0" sz="4000" spc="-50"/>
              <a:t>systematic</a:t>
            </a:r>
            <a:r>
              <a:rPr dirty="0" sz="4000" spc="-145"/>
              <a:t> </a:t>
            </a:r>
            <a:r>
              <a:rPr dirty="0" sz="4000" spc="-10"/>
              <a:t>guidance</a:t>
            </a:r>
            <a:endParaRPr sz="4000"/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802638"/>
            <a:ext cx="4446270" cy="393827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240029" marR="265430" indent="-227965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400">
                <a:latin typeface="Carlito"/>
                <a:cs typeface="Carlito"/>
              </a:rPr>
              <a:t>Adoption</a:t>
            </a:r>
            <a:r>
              <a:rPr dirty="0" sz="2400" spc="-60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of</a:t>
            </a:r>
            <a:r>
              <a:rPr dirty="0" sz="2400" spc="-50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ISSAs</a:t>
            </a:r>
            <a:r>
              <a:rPr dirty="0" sz="2400" spc="-70">
                <a:latin typeface="Carlito"/>
                <a:cs typeface="Carlito"/>
              </a:rPr>
              <a:t> </a:t>
            </a:r>
            <a:r>
              <a:rPr dirty="0" sz="2400" spc="-10">
                <a:latin typeface="Carlito"/>
                <a:cs typeface="Carlito"/>
              </a:rPr>
              <a:t>standards</a:t>
            </a:r>
            <a:r>
              <a:rPr dirty="0" sz="2400" spc="-65">
                <a:latin typeface="Carlito"/>
                <a:cs typeface="Carlito"/>
              </a:rPr>
              <a:t> </a:t>
            </a:r>
            <a:r>
              <a:rPr dirty="0" sz="2400" spc="-25">
                <a:latin typeface="Carlito"/>
                <a:cs typeface="Carlito"/>
              </a:rPr>
              <a:t>are </a:t>
            </a:r>
            <a:r>
              <a:rPr dirty="0" sz="2400" spc="-25">
                <a:latin typeface="Carlito"/>
                <a:cs typeface="Carlito"/>
              </a:rPr>
              <a:t>	</a:t>
            </a:r>
            <a:r>
              <a:rPr dirty="0" sz="2400">
                <a:latin typeface="Carlito"/>
                <a:cs typeface="Carlito"/>
              </a:rPr>
              <a:t>almost</a:t>
            </a:r>
            <a:r>
              <a:rPr dirty="0" sz="2400" spc="-60">
                <a:latin typeface="Carlito"/>
                <a:cs typeface="Carlito"/>
              </a:rPr>
              <a:t> </a:t>
            </a:r>
            <a:r>
              <a:rPr dirty="0" sz="2400" spc="-10">
                <a:latin typeface="Carlito"/>
                <a:cs typeface="Carlito"/>
              </a:rPr>
              <a:t>universal</a:t>
            </a:r>
            <a:r>
              <a:rPr dirty="0" sz="2400" spc="-5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across</a:t>
            </a:r>
            <a:r>
              <a:rPr dirty="0" sz="2400" spc="-50">
                <a:latin typeface="Carlito"/>
                <a:cs typeface="Carlito"/>
              </a:rPr>
              <a:t> </a:t>
            </a:r>
            <a:r>
              <a:rPr dirty="0" sz="2400" spc="-10">
                <a:latin typeface="Carlito"/>
                <a:cs typeface="Carlito"/>
              </a:rPr>
              <a:t>audit 	types</a:t>
            </a:r>
            <a:endParaRPr sz="2400">
              <a:latin typeface="Carlito"/>
              <a:cs typeface="Carlito"/>
            </a:endParaRPr>
          </a:p>
          <a:p>
            <a:pPr marL="240029" marR="78105" indent="-227965">
              <a:lnSpc>
                <a:spcPts val="2590"/>
              </a:lnSpc>
              <a:spcBef>
                <a:spcPts val="102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400" spc="-45">
                <a:latin typeface="Carlito"/>
                <a:cs typeface="Carlito"/>
              </a:rPr>
              <a:t>Yet</a:t>
            </a:r>
            <a:r>
              <a:rPr dirty="0" sz="2400" spc="-6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there</a:t>
            </a:r>
            <a:r>
              <a:rPr dirty="0" sz="2400" spc="-5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is</a:t>
            </a:r>
            <a:r>
              <a:rPr dirty="0" sz="2400" spc="-70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not</a:t>
            </a:r>
            <a:r>
              <a:rPr dirty="0" sz="2400" spc="-60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a</a:t>
            </a:r>
            <a:r>
              <a:rPr dirty="0" sz="2400" spc="-60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uniform</a:t>
            </a:r>
            <a:r>
              <a:rPr dirty="0" sz="2400" spc="-5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way</a:t>
            </a:r>
            <a:r>
              <a:rPr dirty="0" sz="2400" spc="-65">
                <a:latin typeface="Carlito"/>
                <a:cs typeface="Carlito"/>
              </a:rPr>
              <a:t> </a:t>
            </a:r>
            <a:r>
              <a:rPr dirty="0" sz="2400" spc="-25">
                <a:latin typeface="Carlito"/>
                <a:cs typeface="Carlito"/>
              </a:rPr>
              <a:t>for </a:t>
            </a:r>
            <a:r>
              <a:rPr dirty="0" sz="2400" spc="-25">
                <a:latin typeface="Carlito"/>
                <a:cs typeface="Carlito"/>
              </a:rPr>
              <a:t>	</a:t>
            </a:r>
            <a:r>
              <a:rPr dirty="0" sz="2400">
                <a:latin typeface="Carlito"/>
                <a:cs typeface="Carlito"/>
              </a:rPr>
              <a:t>the</a:t>
            </a:r>
            <a:r>
              <a:rPr dirty="0" sz="2400" spc="-35">
                <a:latin typeface="Carlito"/>
                <a:cs typeface="Carlito"/>
              </a:rPr>
              <a:t> </a:t>
            </a:r>
            <a:r>
              <a:rPr dirty="0" sz="2400" spc="-10">
                <a:latin typeface="Carlito"/>
                <a:cs typeface="Carlito"/>
              </a:rPr>
              <a:t>process</a:t>
            </a:r>
            <a:endParaRPr sz="2400">
              <a:latin typeface="Carlito"/>
              <a:cs typeface="Carlito"/>
            </a:endParaRPr>
          </a:p>
          <a:p>
            <a:pPr marL="240029" marR="5080" indent="-227965">
              <a:lnSpc>
                <a:spcPct val="90000"/>
              </a:lnSpc>
              <a:spcBef>
                <a:spcPts val="96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400" spc="-170">
                <a:latin typeface="Trebuchet MS"/>
                <a:cs typeface="Trebuchet MS"/>
              </a:rPr>
              <a:t>There’s</a:t>
            </a:r>
            <a:r>
              <a:rPr dirty="0" sz="2400" spc="-145">
                <a:latin typeface="Trebuchet MS"/>
                <a:cs typeface="Trebuchet MS"/>
              </a:rPr>
              <a:t> </a:t>
            </a:r>
            <a:r>
              <a:rPr dirty="0" sz="2400" spc="-120">
                <a:latin typeface="Trebuchet MS"/>
                <a:cs typeface="Trebuchet MS"/>
              </a:rPr>
              <a:t>a</a:t>
            </a:r>
            <a:r>
              <a:rPr dirty="0" sz="2400" spc="-150">
                <a:latin typeface="Trebuchet MS"/>
                <a:cs typeface="Trebuchet MS"/>
              </a:rPr>
              <a:t> </a:t>
            </a:r>
            <a:r>
              <a:rPr dirty="0" sz="2400" spc="-120">
                <a:latin typeface="Trebuchet MS"/>
                <a:cs typeface="Trebuchet MS"/>
              </a:rPr>
              <a:t>small</a:t>
            </a:r>
            <a:r>
              <a:rPr dirty="0" sz="2400" spc="-170">
                <a:latin typeface="Trebuchet MS"/>
                <a:cs typeface="Trebuchet MS"/>
              </a:rPr>
              <a:t> </a:t>
            </a:r>
            <a:r>
              <a:rPr dirty="0" sz="2400" spc="-120">
                <a:latin typeface="Trebuchet MS"/>
                <a:cs typeface="Trebuchet MS"/>
              </a:rPr>
              <a:t>increase</a:t>
            </a:r>
            <a:r>
              <a:rPr dirty="0" sz="2400" spc="-145">
                <a:latin typeface="Trebuchet MS"/>
                <a:cs typeface="Trebuchet MS"/>
              </a:rPr>
              <a:t> </a:t>
            </a:r>
            <a:r>
              <a:rPr dirty="0" sz="2400" spc="-10">
                <a:latin typeface="Trebuchet MS"/>
                <a:cs typeface="Trebuchet MS"/>
              </a:rPr>
              <a:t>towards </a:t>
            </a:r>
            <a:r>
              <a:rPr dirty="0" sz="2400" spc="-10">
                <a:latin typeface="Trebuchet MS"/>
                <a:cs typeface="Trebuchet MS"/>
              </a:rPr>
              <a:t>	</a:t>
            </a:r>
            <a:r>
              <a:rPr dirty="0" sz="2400">
                <a:latin typeface="Carlito"/>
                <a:cs typeface="Carlito"/>
              </a:rPr>
              <a:t>SAI</a:t>
            </a:r>
            <a:r>
              <a:rPr dirty="0" sz="2400" spc="-4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audit</a:t>
            </a:r>
            <a:r>
              <a:rPr dirty="0" sz="2400" spc="-40">
                <a:latin typeface="Carlito"/>
                <a:cs typeface="Carlito"/>
              </a:rPr>
              <a:t> </a:t>
            </a:r>
            <a:r>
              <a:rPr dirty="0" sz="2400" spc="-10">
                <a:latin typeface="Carlito"/>
                <a:cs typeface="Carlito"/>
              </a:rPr>
              <a:t>engagement</a:t>
            </a:r>
            <a:r>
              <a:rPr dirty="0" sz="2400" spc="-2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with</a:t>
            </a:r>
            <a:r>
              <a:rPr dirty="0" sz="2400" spc="-50">
                <a:latin typeface="Carlito"/>
                <a:cs typeface="Carlito"/>
              </a:rPr>
              <a:t> </a:t>
            </a:r>
            <a:r>
              <a:rPr dirty="0" sz="2400" spc="-20">
                <a:latin typeface="Carlito"/>
                <a:cs typeface="Carlito"/>
              </a:rPr>
              <a:t>only </a:t>
            </a:r>
            <a:r>
              <a:rPr dirty="0" sz="2400" spc="-20">
                <a:latin typeface="Carlito"/>
                <a:cs typeface="Carlito"/>
              </a:rPr>
              <a:t>	</a:t>
            </a:r>
            <a:r>
              <a:rPr dirty="0" sz="2400">
                <a:latin typeface="Carlito"/>
                <a:cs typeface="Carlito"/>
              </a:rPr>
              <a:t>financial,</a:t>
            </a:r>
            <a:r>
              <a:rPr dirty="0" sz="2400" spc="-5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compliance</a:t>
            </a:r>
            <a:r>
              <a:rPr dirty="0" sz="2400" spc="-45">
                <a:latin typeface="Carlito"/>
                <a:cs typeface="Carlito"/>
              </a:rPr>
              <a:t> </a:t>
            </a:r>
            <a:r>
              <a:rPr dirty="0" sz="2400" spc="-25">
                <a:latin typeface="Carlito"/>
                <a:cs typeface="Carlito"/>
              </a:rPr>
              <a:t>or </a:t>
            </a:r>
            <a:r>
              <a:rPr dirty="0" sz="2400" spc="-25">
                <a:latin typeface="Carlito"/>
                <a:cs typeface="Carlito"/>
              </a:rPr>
              <a:t>	</a:t>
            </a:r>
            <a:r>
              <a:rPr dirty="0" sz="2400">
                <a:latin typeface="Carlito"/>
                <a:cs typeface="Carlito"/>
              </a:rPr>
              <a:t>performance</a:t>
            </a:r>
            <a:r>
              <a:rPr dirty="0" sz="2400" spc="-80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audit</a:t>
            </a:r>
            <a:r>
              <a:rPr dirty="0" sz="2400" spc="-8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objectives</a:t>
            </a:r>
            <a:r>
              <a:rPr dirty="0" sz="2400" spc="-75">
                <a:latin typeface="Carlito"/>
                <a:cs typeface="Carlito"/>
              </a:rPr>
              <a:t> </a:t>
            </a:r>
            <a:r>
              <a:rPr dirty="0" sz="2400" spc="-25">
                <a:latin typeface="Carlito"/>
                <a:cs typeface="Carlito"/>
              </a:rPr>
              <a:t>and </a:t>
            </a:r>
            <a:r>
              <a:rPr dirty="0" sz="2400" spc="-25">
                <a:latin typeface="Carlito"/>
                <a:cs typeface="Carlito"/>
              </a:rPr>
              <a:t>	</a:t>
            </a:r>
            <a:r>
              <a:rPr dirty="0" sz="2400" spc="-10">
                <a:latin typeface="Carlito"/>
                <a:cs typeface="Carlito"/>
              </a:rPr>
              <a:t>away</a:t>
            </a:r>
            <a:r>
              <a:rPr dirty="0" sz="2400" spc="-7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from</a:t>
            </a:r>
            <a:r>
              <a:rPr dirty="0" sz="2400" spc="-50">
                <a:latin typeface="Carlito"/>
                <a:cs typeface="Carlito"/>
              </a:rPr>
              <a:t> </a:t>
            </a:r>
            <a:r>
              <a:rPr dirty="0" sz="2400" spc="-10">
                <a:latin typeface="Carlito"/>
                <a:cs typeface="Carlito"/>
              </a:rPr>
              <a:t>combined</a:t>
            </a:r>
            <a:r>
              <a:rPr dirty="0" sz="2400" spc="-60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audit,</a:t>
            </a:r>
            <a:r>
              <a:rPr dirty="0" sz="2400" spc="-50">
                <a:latin typeface="Carlito"/>
                <a:cs typeface="Carlito"/>
              </a:rPr>
              <a:t> </a:t>
            </a:r>
            <a:r>
              <a:rPr dirty="0" sz="2400" spc="-10">
                <a:latin typeface="Carlito"/>
                <a:cs typeface="Carlito"/>
              </a:rPr>
              <a:t>which </a:t>
            </a:r>
            <a:r>
              <a:rPr dirty="0" sz="2400" spc="-10">
                <a:latin typeface="Carlito"/>
                <a:cs typeface="Carlito"/>
              </a:rPr>
              <a:t>	</a:t>
            </a:r>
            <a:r>
              <a:rPr dirty="0" sz="2400">
                <a:latin typeface="Carlito"/>
                <a:cs typeface="Carlito"/>
              </a:rPr>
              <a:t>still</a:t>
            </a:r>
            <a:r>
              <a:rPr dirty="0" sz="2400" spc="-40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is</a:t>
            </a:r>
            <a:r>
              <a:rPr dirty="0" sz="2400" spc="-2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the</a:t>
            </a:r>
            <a:r>
              <a:rPr dirty="0" sz="2400" spc="-35">
                <a:latin typeface="Carlito"/>
                <a:cs typeface="Carlito"/>
              </a:rPr>
              <a:t> </a:t>
            </a:r>
            <a:r>
              <a:rPr dirty="0" sz="2400">
                <a:latin typeface="Carlito"/>
                <a:cs typeface="Carlito"/>
              </a:rPr>
              <a:t>main</a:t>
            </a:r>
            <a:r>
              <a:rPr dirty="0" sz="2400" spc="-35">
                <a:latin typeface="Carlito"/>
                <a:cs typeface="Carlito"/>
              </a:rPr>
              <a:t> </a:t>
            </a:r>
            <a:r>
              <a:rPr dirty="0" sz="2400" spc="-10">
                <a:latin typeface="Carlito"/>
                <a:cs typeface="Carlito"/>
              </a:rPr>
              <a:t>approach.</a:t>
            </a:r>
            <a:endParaRPr sz="2400">
              <a:latin typeface="Carlito"/>
              <a:cs typeface="Carlito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00344" y="2473451"/>
            <a:ext cx="5553456" cy="30556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549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2024-08-15T13:00:10Z</dcterms:created>
  <dcterms:modified xsi:type="dcterms:W3CDTF">2024-08-15T13:00:10Z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2024-08-15T00:00:00Z</vt:filetime>
  </property>
  <property fmtid="{D5CDD505-2E9C-101B-9397-08002B2CF9AE}" pid="3" name="Producer">
    <vt:lpwstr>3-Heights(TM) PDF Security Shell 4.8.25.2 (http://www.pdf-tools.com)</vt:lpwstr>
  </property>
</Properties>
</file>