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0" r:id="rId1"/>
  </p:sldMasterIdLst>
  <p:notesMasterIdLst>
    <p:notesMasterId r:id="rId25"/>
  </p:notesMasterIdLst>
  <p:handoutMasterIdLst>
    <p:handoutMasterId r:id="rId26"/>
  </p:handoutMasterIdLst>
  <p:sldIdLst>
    <p:sldId id="306" r:id="rId2"/>
    <p:sldId id="296" r:id="rId3"/>
    <p:sldId id="325" r:id="rId4"/>
    <p:sldId id="329" r:id="rId5"/>
    <p:sldId id="330" r:id="rId6"/>
    <p:sldId id="274" r:id="rId7"/>
    <p:sldId id="332" r:id="rId8"/>
    <p:sldId id="333" r:id="rId9"/>
    <p:sldId id="334" r:id="rId10"/>
    <p:sldId id="331" r:id="rId11"/>
    <p:sldId id="275" r:id="rId12"/>
    <p:sldId id="298" r:id="rId13"/>
    <p:sldId id="290" r:id="rId14"/>
    <p:sldId id="338" r:id="rId15"/>
    <p:sldId id="318" r:id="rId16"/>
    <p:sldId id="339" r:id="rId17"/>
    <p:sldId id="278" r:id="rId18"/>
    <p:sldId id="335" r:id="rId19"/>
    <p:sldId id="336" r:id="rId20"/>
    <p:sldId id="327" r:id="rId21"/>
    <p:sldId id="279" r:id="rId22"/>
    <p:sldId id="337" r:id="rId23"/>
    <p:sldId id="267"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D6543-3A7F-4F30-BE0A-E35F96AE0D32}" v="15" dt="2023-08-23T10:40:07.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42" autoAdjust="0"/>
    <p:restoredTop sz="96975" autoAdjust="0"/>
  </p:normalViewPr>
  <p:slideViewPr>
    <p:cSldViewPr snapToGrid="0">
      <p:cViewPr varScale="1">
        <p:scale>
          <a:sx n="112" d="100"/>
          <a:sy n="112" d="100"/>
        </p:scale>
        <p:origin x="67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C845DB7-BF93-4ACE-BDC8-0CF359F4ABE9}"/>
              </a:ext>
            </a:extLst>
          </p:cNvPr>
          <p:cNvSpPr>
            <a:spLocks noGrp="1"/>
          </p:cNvSpPr>
          <p:nvPr>
            <p:ph type="hdr" sz="quarter"/>
          </p:nvPr>
        </p:nvSpPr>
        <p:spPr>
          <a:xfrm>
            <a:off x="2" y="5"/>
            <a:ext cx="2945659" cy="498055"/>
          </a:xfrm>
          <a:prstGeom prst="rect">
            <a:avLst/>
          </a:prstGeom>
        </p:spPr>
        <p:txBody>
          <a:bodyPr vert="horz" lIns="91422" tIns="45710" rIns="91422" bIns="45710" rtlCol="0"/>
          <a:lstStyle>
            <a:lvl1pPr algn="l">
              <a:defRPr sz="1200"/>
            </a:lvl1pPr>
          </a:lstStyle>
          <a:p>
            <a:r>
              <a:rPr lang="en-US" dirty="0"/>
              <a:t>The 15th Meeting of the INTOSAI Working Group on Fight Against  Corruption and Money laundering  </a:t>
            </a:r>
          </a:p>
        </p:txBody>
      </p:sp>
      <p:sp>
        <p:nvSpPr>
          <p:cNvPr id="3" name="Date Placeholder 2">
            <a:extLst>
              <a:ext uri="{FF2B5EF4-FFF2-40B4-BE49-F238E27FC236}">
                <a16:creationId xmlns="" xmlns:a16="http://schemas.microsoft.com/office/drawing/2014/main" id="{CB7B5D34-82B4-4B10-80F1-E545148F072B}"/>
              </a:ext>
            </a:extLst>
          </p:cNvPr>
          <p:cNvSpPr>
            <a:spLocks noGrp="1"/>
          </p:cNvSpPr>
          <p:nvPr>
            <p:ph type="dt" sz="quarter" idx="1"/>
          </p:nvPr>
        </p:nvSpPr>
        <p:spPr>
          <a:xfrm>
            <a:off x="3850447" y="5"/>
            <a:ext cx="2945659" cy="498055"/>
          </a:xfrm>
          <a:prstGeom prst="rect">
            <a:avLst/>
          </a:prstGeom>
        </p:spPr>
        <p:txBody>
          <a:bodyPr vert="horz" lIns="91422" tIns="45710" rIns="91422" bIns="45710" rtlCol="0"/>
          <a:lstStyle>
            <a:lvl1pPr algn="r">
              <a:defRPr sz="1200"/>
            </a:lvl1pPr>
          </a:lstStyle>
          <a:p>
            <a:fld id="{0221108F-CB10-4991-910A-473DD7144D01}" type="datetimeFigureOut">
              <a:rPr lang="en-US" smtClean="0"/>
              <a:t>3/19/2079</a:t>
            </a:fld>
            <a:endParaRPr lang="en-US" dirty="0"/>
          </a:p>
        </p:txBody>
      </p:sp>
      <p:sp>
        <p:nvSpPr>
          <p:cNvPr id="4" name="Footer Placeholder 3">
            <a:extLst>
              <a:ext uri="{FF2B5EF4-FFF2-40B4-BE49-F238E27FC236}">
                <a16:creationId xmlns="" xmlns:a16="http://schemas.microsoft.com/office/drawing/2014/main" id="{64DB3E21-56F7-497A-A9BF-E9E49E3EA473}"/>
              </a:ext>
            </a:extLst>
          </p:cNvPr>
          <p:cNvSpPr>
            <a:spLocks noGrp="1"/>
          </p:cNvSpPr>
          <p:nvPr>
            <p:ph type="ftr" sz="quarter" idx="2"/>
          </p:nvPr>
        </p:nvSpPr>
        <p:spPr>
          <a:xfrm>
            <a:off x="2" y="9428590"/>
            <a:ext cx="2945659" cy="498054"/>
          </a:xfrm>
          <a:prstGeom prst="rect">
            <a:avLst/>
          </a:prstGeom>
        </p:spPr>
        <p:txBody>
          <a:bodyPr vert="horz" lIns="91422" tIns="45710" rIns="91422" bIns="45710" rtlCol="0" anchor="b"/>
          <a:lstStyle>
            <a:lvl1pPr algn="l">
              <a:defRPr sz="1200"/>
            </a:lvl1pPr>
          </a:lstStyle>
          <a:p>
            <a:r>
              <a:rPr lang="en-US" dirty="0"/>
              <a:t>The Secretariat of the INTOSAI Working Group on Fight Against Corruption and Money Laundering - May 11th ,2022 </a:t>
            </a:r>
          </a:p>
        </p:txBody>
      </p:sp>
      <p:sp>
        <p:nvSpPr>
          <p:cNvPr id="5" name="Slide Number Placeholder 4">
            <a:extLst>
              <a:ext uri="{FF2B5EF4-FFF2-40B4-BE49-F238E27FC236}">
                <a16:creationId xmlns="" xmlns:a16="http://schemas.microsoft.com/office/drawing/2014/main" id="{9101DD55-A1FB-43E7-8766-035132572BB0}"/>
              </a:ext>
            </a:extLst>
          </p:cNvPr>
          <p:cNvSpPr>
            <a:spLocks noGrp="1"/>
          </p:cNvSpPr>
          <p:nvPr>
            <p:ph type="sldNum" sz="quarter" idx="3"/>
          </p:nvPr>
        </p:nvSpPr>
        <p:spPr>
          <a:xfrm>
            <a:off x="3850447" y="9428590"/>
            <a:ext cx="2945659" cy="498054"/>
          </a:xfrm>
          <a:prstGeom prst="rect">
            <a:avLst/>
          </a:prstGeom>
        </p:spPr>
        <p:txBody>
          <a:bodyPr vert="horz" lIns="91422" tIns="45710" rIns="91422" bIns="45710" rtlCol="0" anchor="b"/>
          <a:lstStyle>
            <a:lvl1pPr algn="r">
              <a:defRPr sz="1200"/>
            </a:lvl1pPr>
          </a:lstStyle>
          <a:p>
            <a:fld id="{A1BCE7AE-4D89-4E33-987B-411076297205}" type="slidenum">
              <a:rPr lang="en-US" smtClean="0"/>
              <a:t>‹#›</a:t>
            </a:fld>
            <a:endParaRPr lang="en-US" dirty="0"/>
          </a:p>
        </p:txBody>
      </p:sp>
    </p:spTree>
    <p:extLst>
      <p:ext uri="{BB962C8B-B14F-4D97-AF65-F5344CB8AC3E}">
        <p14:creationId xmlns:p14="http://schemas.microsoft.com/office/powerpoint/2010/main" val="257464914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5"/>
            <a:ext cx="2945659" cy="498055"/>
          </a:xfrm>
          <a:prstGeom prst="rect">
            <a:avLst/>
          </a:prstGeom>
        </p:spPr>
        <p:txBody>
          <a:bodyPr vert="horz" lIns="91422" tIns="45710" rIns="91422" bIns="45710" rtlCol="0"/>
          <a:lstStyle>
            <a:lvl1pPr algn="l">
              <a:defRPr sz="1200"/>
            </a:lvl1pPr>
          </a:lstStyle>
          <a:p>
            <a:r>
              <a:rPr lang="en-US" dirty="0"/>
              <a:t>The 15th Meeting of the INTOSAI Working Group on Fight Against  Corruption and Money laundering  </a:t>
            </a:r>
          </a:p>
        </p:txBody>
      </p:sp>
      <p:sp>
        <p:nvSpPr>
          <p:cNvPr id="3" name="Date Placeholder 2"/>
          <p:cNvSpPr>
            <a:spLocks noGrp="1"/>
          </p:cNvSpPr>
          <p:nvPr>
            <p:ph type="dt" idx="1"/>
          </p:nvPr>
        </p:nvSpPr>
        <p:spPr>
          <a:xfrm>
            <a:off x="3850447" y="5"/>
            <a:ext cx="2945659" cy="498055"/>
          </a:xfrm>
          <a:prstGeom prst="rect">
            <a:avLst/>
          </a:prstGeom>
        </p:spPr>
        <p:txBody>
          <a:bodyPr vert="horz" lIns="91422" tIns="45710" rIns="91422" bIns="45710" rtlCol="0"/>
          <a:lstStyle>
            <a:lvl1pPr algn="r">
              <a:defRPr sz="1200"/>
            </a:lvl1pPr>
          </a:lstStyle>
          <a:p>
            <a:fld id="{4FF70A1E-6F4C-434E-AC0C-CABA6E56AD03}" type="datetimeFigureOut">
              <a:rPr lang="en-US" smtClean="0"/>
              <a:t>3/19/2079</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22" tIns="45710" rIns="91422" bIns="4571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22" tIns="45710" rIns="91422" bIns="457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428590"/>
            <a:ext cx="2945659" cy="498054"/>
          </a:xfrm>
          <a:prstGeom prst="rect">
            <a:avLst/>
          </a:prstGeom>
        </p:spPr>
        <p:txBody>
          <a:bodyPr vert="horz" lIns="91422" tIns="45710" rIns="91422" bIns="45710" rtlCol="0" anchor="b"/>
          <a:lstStyle>
            <a:lvl1pPr algn="l">
              <a:defRPr sz="1200"/>
            </a:lvl1pPr>
          </a:lstStyle>
          <a:p>
            <a:r>
              <a:rPr lang="en-US" dirty="0"/>
              <a:t>The Secretariat of the INTOSAI Working Group on Fight Against Corruption and Money Laundering - May 11th ,2022 </a:t>
            </a:r>
          </a:p>
        </p:txBody>
      </p:sp>
      <p:sp>
        <p:nvSpPr>
          <p:cNvPr id="7" name="Slide Number Placeholder 6"/>
          <p:cNvSpPr>
            <a:spLocks noGrp="1"/>
          </p:cNvSpPr>
          <p:nvPr>
            <p:ph type="sldNum" sz="quarter" idx="5"/>
          </p:nvPr>
        </p:nvSpPr>
        <p:spPr>
          <a:xfrm>
            <a:off x="3850447" y="9428590"/>
            <a:ext cx="2945659" cy="498054"/>
          </a:xfrm>
          <a:prstGeom prst="rect">
            <a:avLst/>
          </a:prstGeom>
        </p:spPr>
        <p:txBody>
          <a:bodyPr vert="horz" lIns="91422" tIns="45710" rIns="91422" bIns="45710" rtlCol="0" anchor="b"/>
          <a:lstStyle>
            <a:lvl1pPr algn="r">
              <a:defRPr sz="1200"/>
            </a:lvl1pPr>
          </a:lstStyle>
          <a:p>
            <a:fld id="{94A44471-4EB9-4DA3-A362-620BE469D84A}" type="slidenum">
              <a:rPr lang="en-US" smtClean="0"/>
              <a:t>‹#›</a:t>
            </a:fld>
            <a:endParaRPr lang="en-US" dirty="0"/>
          </a:p>
        </p:txBody>
      </p:sp>
    </p:spTree>
    <p:extLst>
      <p:ext uri="{BB962C8B-B14F-4D97-AF65-F5344CB8AC3E}">
        <p14:creationId xmlns:p14="http://schemas.microsoft.com/office/powerpoint/2010/main" val="426883444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Allow us to present to you the activities carried out by the WG Secretariat during the past period since the 13th KSC SC</a:t>
            </a:r>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2</a:t>
            </a:fld>
            <a:endParaRPr lang="en-US" dirty="0"/>
          </a:p>
        </p:txBody>
      </p:sp>
    </p:spTree>
    <p:extLst>
      <p:ext uri="{BB962C8B-B14F-4D97-AF65-F5344CB8AC3E}">
        <p14:creationId xmlns:p14="http://schemas.microsoft.com/office/powerpoint/2010/main" val="2421027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11</a:t>
            </a:fld>
            <a:endParaRPr lang="en-US" dirty="0"/>
          </a:p>
        </p:txBody>
      </p:sp>
    </p:spTree>
    <p:extLst>
      <p:ext uri="{BB962C8B-B14F-4D97-AF65-F5344CB8AC3E}">
        <p14:creationId xmlns:p14="http://schemas.microsoft.com/office/powerpoint/2010/main" val="1021043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12</a:t>
            </a:fld>
            <a:endParaRPr lang="en-US" dirty="0"/>
          </a:p>
        </p:txBody>
      </p:sp>
    </p:spTree>
    <p:extLst>
      <p:ext uri="{BB962C8B-B14F-4D97-AF65-F5344CB8AC3E}">
        <p14:creationId xmlns:p14="http://schemas.microsoft.com/office/powerpoint/2010/main" val="1021043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13</a:t>
            </a:fld>
            <a:endParaRPr lang="en-US" dirty="0"/>
          </a:p>
        </p:txBody>
      </p:sp>
    </p:spTree>
    <p:extLst>
      <p:ext uri="{BB962C8B-B14F-4D97-AF65-F5344CB8AC3E}">
        <p14:creationId xmlns:p14="http://schemas.microsoft.com/office/powerpoint/2010/main" val="3585909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14</a:t>
            </a:fld>
            <a:endParaRPr lang="en-US" dirty="0"/>
          </a:p>
        </p:txBody>
      </p:sp>
    </p:spTree>
    <p:extLst>
      <p:ext uri="{BB962C8B-B14F-4D97-AF65-F5344CB8AC3E}">
        <p14:creationId xmlns:p14="http://schemas.microsoft.com/office/powerpoint/2010/main" val="3585909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15</a:t>
            </a:fld>
            <a:endParaRPr lang="en-US" dirty="0"/>
          </a:p>
        </p:txBody>
      </p:sp>
    </p:spTree>
    <p:extLst>
      <p:ext uri="{BB962C8B-B14F-4D97-AF65-F5344CB8AC3E}">
        <p14:creationId xmlns:p14="http://schemas.microsoft.com/office/powerpoint/2010/main" val="2033872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16</a:t>
            </a:fld>
            <a:endParaRPr lang="en-US" dirty="0"/>
          </a:p>
        </p:txBody>
      </p:sp>
    </p:spTree>
    <p:extLst>
      <p:ext uri="{BB962C8B-B14F-4D97-AF65-F5344CB8AC3E}">
        <p14:creationId xmlns:p14="http://schemas.microsoft.com/office/powerpoint/2010/main" val="2033872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a:t>
            </a:r>
            <a:endParaRPr lang="ar-EG" dirty="0"/>
          </a:p>
          <a:p>
            <a:r>
              <a:rPr lang="en-GB" dirty="0"/>
              <a:t>The WG Secretariat held a series of virtual meetings with respectable representatives of the World Bank regarding conducting virtual training programs for the WGFACML member Supreme Audit Institutions, and it was agreed upon holding a set of virtual training programs during the next few months in order to </a:t>
            </a:r>
            <a:r>
              <a:rPr lang="en-GB" dirty="0" err="1"/>
              <a:t>fulfill</a:t>
            </a:r>
            <a:r>
              <a:rPr lang="en-GB" dirty="0"/>
              <a:t> the training needs of the WG member SAIs regarding issues related to fighting  corruption and money laundering.</a:t>
            </a:r>
          </a:p>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17</a:t>
            </a:fld>
            <a:endParaRPr lang="en-US" dirty="0"/>
          </a:p>
        </p:txBody>
      </p:sp>
    </p:spTree>
    <p:extLst>
      <p:ext uri="{BB962C8B-B14F-4D97-AF65-F5344CB8AC3E}">
        <p14:creationId xmlns:p14="http://schemas.microsoft.com/office/powerpoint/2010/main" val="603756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a:t>
            </a:r>
            <a:endParaRPr lang="ar-EG" dirty="0"/>
          </a:p>
          <a:p>
            <a:r>
              <a:rPr lang="en-GB" dirty="0"/>
              <a:t>The WG Secretariat held a series of virtual meetings with respectable representatives of the World Bank regarding conducting virtual training programs for the WGFACML member Supreme Audit Institutions, and it was agreed upon holding a set of virtual training programs during the next few months in order to </a:t>
            </a:r>
            <a:r>
              <a:rPr lang="en-GB" dirty="0" err="1"/>
              <a:t>fulfill</a:t>
            </a:r>
            <a:r>
              <a:rPr lang="en-GB" dirty="0"/>
              <a:t> the training needs of the WG member SAIs regarding issues related to fighting  corruption and money laundering.</a:t>
            </a:r>
          </a:p>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18</a:t>
            </a:fld>
            <a:endParaRPr lang="en-US" dirty="0"/>
          </a:p>
        </p:txBody>
      </p:sp>
    </p:spTree>
    <p:extLst>
      <p:ext uri="{BB962C8B-B14F-4D97-AF65-F5344CB8AC3E}">
        <p14:creationId xmlns:p14="http://schemas.microsoft.com/office/powerpoint/2010/main" val="1754533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a:t>
            </a:r>
            <a:endParaRPr lang="ar-EG" dirty="0"/>
          </a:p>
          <a:p>
            <a:r>
              <a:rPr lang="en-GB" dirty="0"/>
              <a:t>The WG Secretariat held a series of virtual meetings with respectable representatives of the World Bank regarding conducting virtual training programs for the WGFACML member Supreme Audit Institutions, and it was agreed upon holding a set of virtual training programs during the next few months in order to </a:t>
            </a:r>
            <a:r>
              <a:rPr lang="en-GB" dirty="0" err="1"/>
              <a:t>fulfill</a:t>
            </a:r>
            <a:r>
              <a:rPr lang="en-GB" dirty="0"/>
              <a:t> the training needs of the WG member SAIs regarding issues related to fighting  corruption and money laundering.</a:t>
            </a:r>
          </a:p>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19</a:t>
            </a:fld>
            <a:endParaRPr lang="en-US" dirty="0"/>
          </a:p>
        </p:txBody>
      </p:sp>
    </p:spTree>
    <p:extLst>
      <p:ext uri="{BB962C8B-B14F-4D97-AF65-F5344CB8AC3E}">
        <p14:creationId xmlns:p14="http://schemas.microsoft.com/office/powerpoint/2010/main" val="1754533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20</a:t>
            </a:fld>
            <a:endParaRPr lang="en-US" dirty="0"/>
          </a:p>
        </p:txBody>
      </p:sp>
    </p:spTree>
    <p:extLst>
      <p:ext uri="{BB962C8B-B14F-4D97-AF65-F5344CB8AC3E}">
        <p14:creationId xmlns:p14="http://schemas.microsoft.com/office/powerpoint/2010/main" val="1150838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The draft of the guide was published on the INTOSAI community portal. The presentation period ended on June 17, 2022. Currently, the Austrian Supreme Audit Institution (the head of the team responsible for preparing the guide) is summarizing the comments received from other bodies so that they can be taken into account when preparing the final version of the guide. Once completed, a quality assurance certificate will be signed for the guide.</a:t>
            </a:r>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3</a:t>
            </a:fld>
            <a:endParaRPr lang="en-US" dirty="0"/>
          </a:p>
        </p:txBody>
      </p:sp>
    </p:spTree>
    <p:extLst>
      <p:ext uri="{BB962C8B-B14F-4D97-AF65-F5344CB8AC3E}">
        <p14:creationId xmlns:p14="http://schemas.microsoft.com/office/powerpoint/2010/main" val="1174326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21</a:t>
            </a:fld>
            <a:endParaRPr lang="en-US" dirty="0"/>
          </a:p>
        </p:txBody>
      </p:sp>
    </p:spTree>
    <p:extLst>
      <p:ext uri="{BB962C8B-B14F-4D97-AF65-F5344CB8AC3E}">
        <p14:creationId xmlns:p14="http://schemas.microsoft.com/office/powerpoint/2010/main" val="675388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solidFill>
                  <a:prstClr val="black"/>
                </a:solidFill>
              </a:rPr>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solidFill>
                  <a:prstClr val="black"/>
                </a:solidFill>
              </a:rPr>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675388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4</a:t>
            </a:fld>
            <a:endParaRPr lang="en-US" dirty="0"/>
          </a:p>
        </p:txBody>
      </p:sp>
    </p:spTree>
    <p:extLst>
      <p:ext uri="{BB962C8B-B14F-4D97-AF65-F5344CB8AC3E}">
        <p14:creationId xmlns:p14="http://schemas.microsoft.com/office/powerpoint/2010/main" val="3485900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5</a:t>
            </a:fld>
            <a:endParaRPr lang="en-US" dirty="0"/>
          </a:p>
        </p:txBody>
      </p:sp>
    </p:spTree>
    <p:extLst>
      <p:ext uri="{BB962C8B-B14F-4D97-AF65-F5344CB8AC3E}">
        <p14:creationId xmlns:p14="http://schemas.microsoft.com/office/powerpoint/2010/main" val="3485900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6</a:t>
            </a:fld>
            <a:endParaRPr lang="en-US" dirty="0"/>
          </a:p>
        </p:txBody>
      </p:sp>
    </p:spTree>
    <p:extLst>
      <p:ext uri="{BB962C8B-B14F-4D97-AF65-F5344CB8AC3E}">
        <p14:creationId xmlns:p14="http://schemas.microsoft.com/office/powerpoint/2010/main" val="3485900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solidFill>
                  <a:prstClr val="black"/>
                </a:solidFill>
              </a:rPr>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solidFill>
                  <a:prstClr val="black"/>
                </a:solidFill>
              </a:rPr>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485900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solidFill>
                  <a:prstClr val="black"/>
                </a:solidFill>
              </a:rPr>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solidFill>
                  <a:prstClr val="black"/>
                </a:solidFill>
              </a:rPr>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48590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solidFill>
                  <a:prstClr val="black"/>
                </a:solidFill>
              </a:rPr>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solidFill>
                  <a:prstClr val="black"/>
                </a:solidFill>
              </a:rPr>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485900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The 15th Meeting of the INTOSAI Working Group on Fight Against  Corruption and Money laundering  </a:t>
            </a:r>
          </a:p>
        </p:txBody>
      </p:sp>
      <p:sp>
        <p:nvSpPr>
          <p:cNvPr id="5" name="Footer Placeholder 4"/>
          <p:cNvSpPr>
            <a:spLocks noGrp="1"/>
          </p:cNvSpPr>
          <p:nvPr>
            <p:ph type="ftr" sz="quarter" idx="11"/>
          </p:nvPr>
        </p:nvSpPr>
        <p:spPr/>
        <p:txBody>
          <a:bodyPr/>
          <a:lstStyle/>
          <a:p>
            <a:r>
              <a:rPr lang="en-US" dirty="0"/>
              <a:t>The Secretariat of the INTOSAI Working Group on Fight Against Corruption and Money Laundering - May 11th ,2022 </a:t>
            </a:r>
          </a:p>
        </p:txBody>
      </p:sp>
      <p:sp>
        <p:nvSpPr>
          <p:cNvPr id="6" name="Slide Number Placeholder 5"/>
          <p:cNvSpPr>
            <a:spLocks noGrp="1"/>
          </p:cNvSpPr>
          <p:nvPr>
            <p:ph type="sldNum" sz="quarter" idx="12"/>
          </p:nvPr>
        </p:nvSpPr>
        <p:spPr/>
        <p:txBody>
          <a:bodyPr/>
          <a:lstStyle/>
          <a:p>
            <a:fld id="{94A44471-4EB9-4DA3-A362-620BE469D84A}" type="slidenum">
              <a:rPr lang="en-US" smtClean="0"/>
              <a:t>10</a:t>
            </a:fld>
            <a:endParaRPr lang="en-US" dirty="0"/>
          </a:p>
        </p:txBody>
      </p:sp>
    </p:spTree>
    <p:extLst>
      <p:ext uri="{BB962C8B-B14F-4D97-AF65-F5344CB8AC3E}">
        <p14:creationId xmlns:p14="http://schemas.microsoft.com/office/powerpoint/2010/main" val="3485900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0B0575-671E-44B4-81A7-D8C7EB2FC47D}" type="datetime1">
              <a:rPr lang="en-US" smtClean="0"/>
              <a:t>3/19/2079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298425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15183419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339986551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92799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408887164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16CC596-E0F7-467D-BEAB-3CFEA6EFAECA}" type="datetime1">
              <a:rPr lang="en-US" smtClean="0"/>
              <a:t>3/19/2079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250206893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16CC596-E0F7-467D-BEAB-3CFEA6EFAECA}" type="datetime1">
              <a:rPr lang="en-US" smtClean="0"/>
              <a:t>3/19/2079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276772386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CC596-E0F7-467D-BEAB-3CFEA6EFAECA}" type="datetime1">
              <a:rPr lang="en-US" smtClean="0"/>
              <a:t>3/19/2079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163606872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CC596-E0F7-467D-BEAB-3CFEA6EFAECA}" type="datetime1">
              <a:rPr lang="en-US" smtClean="0"/>
              <a:t>3/19/2079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59472799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B32D27-1746-835C-F63F-1EAB61674D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E1D2870-9165-18FE-C199-1AB15AA098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D1FC622-C45C-6398-EABE-4CEE8FC418F3}"/>
              </a:ext>
            </a:extLst>
          </p:cNvPr>
          <p:cNvSpPr>
            <a:spLocks noGrp="1"/>
          </p:cNvSpPr>
          <p:nvPr>
            <p:ph type="dt" sz="half" idx="10"/>
          </p:nvPr>
        </p:nvSpPr>
        <p:spPr/>
        <p:txBody>
          <a:bodyPr/>
          <a:lstStyle/>
          <a:p>
            <a:fld id="{616CC596-E0F7-467D-BEAB-3CFEA6EFAECA}" type="datetime1">
              <a:rPr lang="en-US" smtClean="0"/>
              <a:t>3/19/2079</a:t>
            </a:fld>
            <a:endParaRPr lang="en-US" dirty="0"/>
          </a:p>
        </p:txBody>
      </p:sp>
      <p:sp>
        <p:nvSpPr>
          <p:cNvPr id="5" name="Footer Placeholder 4">
            <a:extLst>
              <a:ext uri="{FF2B5EF4-FFF2-40B4-BE49-F238E27FC236}">
                <a16:creationId xmlns="" xmlns:a16="http://schemas.microsoft.com/office/drawing/2014/main" id="{862D91B9-6350-FB9A-221B-EEC695BDE6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3186B73E-4ECB-1695-8FBC-D642DFFF9232}"/>
              </a:ext>
            </a:extLst>
          </p:cNvPr>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312315925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CC596-E0F7-467D-BEAB-3CFEA6EFAECA}" type="datetime1">
              <a:rPr lang="en-US" smtClean="0"/>
              <a:t>3/19/2079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355030901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79A29-A332-4B61-8AA4-0801EC986FF9}" type="datetime1">
              <a:rPr lang="en-US" smtClean="0"/>
              <a:t>3/19/2079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79481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197115924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CC596-E0F7-467D-BEAB-3CFEA6EFAECA}" type="datetime1">
              <a:rPr lang="en-US" smtClean="0"/>
              <a:t>3/19/2079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22270196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0D1E7A-817F-4703-BAFB-433ED7EC8537}" type="datetime1">
              <a:rPr lang="en-US" smtClean="0"/>
              <a:t>3/19/2079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276620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D50E611-9389-4A86-AC47-27C214AA60AB}" type="datetime1">
              <a:rPr lang="en-US" smtClean="0"/>
              <a:t>3/19/2079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1334236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6CC596-E0F7-467D-BEAB-3CFEA6EFAECA}" type="datetime1">
              <a:rPr lang="en-US" smtClean="0"/>
              <a:t>3/19/2079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60269087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271846-A8EC-46A8-B57C-43A0B8A05A81}" type="datetime1">
              <a:rPr lang="en-US" smtClean="0"/>
              <a:t>3/19/2079</a:t>
            </a:fld>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1A8436D7-7A12-4401-873B-B04B50E4E005}" type="slidenum">
              <a:rPr lang="en-US" smtClean="0"/>
              <a:t>‹#›</a:t>
            </a:fld>
            <a:endParaRPr lang="en-US" dirty="0"/>
          </a:p>
        </p:txBody>
      </p:sp>
    </p:spTree>
    <p:extLst>
      <p:ext uri="{BB962C8B-B14F-4D97-AF65-F5344CB8AC3E}">
        <p14:creationId xmlns:p14="http://schemas.microsoft.com/office/powerpoint/2010/main" val="408466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16CC596-E0F7-467D-BEAB-3CFEA6EFAECA}" type="datetime1">
              <a:rPr lang="en-US" smtClean="0"/>
              <a:t>3/19/2079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A8436D7-7A12-4401-873B-B04B50E4E005}" type="slidenum">
              <a:rPr lang="en-US" smtClean="0"/>
              <a:t>‹#›</a:t>
            </a:fld>
            <a:endParaRPr lang="en-US" dirty="0"/>
          </a:p>
        </p:txBody>
      </p:sp>
    </p:spTree>
    <p:extLst>
      <p:ext uri="{BB962C8B-B14F-4D97-AF65-F5344CB8AC3E}">
        <p14:creationId xmlns:p14="http://schemas.microsoft.com/office/powerpoint/2010/main" val="2305639688"/>
      </p:ext>
    </p:extLst>
  </p:cSld>
  <p:clrMap bg1="lt1" tx1="dk1" bg2="lt2" tx2="dk2" accent1="accent1" accent2="accent2" accent3="accent3" accent4="accent4" accent5="accent5" accent6="accent6" hlink="hlink" folHlink="folHlink"/>
  <p:sldLayoutIdLst>
    <p:sldLayoutId id="2147484241" r:id="rId1"/>
    <p:sldLayoutId id="2147484242" r:id="rId2"/>
    <p:sldLayoutId id="2147484243" r:id="rId3"/>
    <p:sldLayoutId id="2147484244" r:id="rId4"/>
    <p:sldLayoutId id="2147484245" r:id="rId5"/>
    <p:sldLayoutId id="2147484246" r:id="rId6"/>
    <p:sldLayoutId id="2147484247" r:id="rId7"/>
    <p:sldLayoutId id="2147484248" r:id="rId8"/>
    <p:sldLayoutId id="2147484249" r:id="rId9"/>
    <p:sldLayoutId id="2147484250" r:id="rId10"/>
    <p:sldLayoutId id="2147484251" r:id="rId11"/>
    <p:sldLayoutId id="2147484252" r:id="rId12"/>
    <p:sldLayoutId id="2147484253" r:id="rId13"/>
    <p:sldLayoutId id="2147484254" r:id="rId14"/>
    <p:sldLayoutId id="2147484255" r:id="rId15"/>
    <p:sldLayoutId id="2147484256" r:id="rId16"/>
    <p:sldLayoutId id="2147484257" r:id="rId17"/>
    <p:sldLayoutId id="2147484258" r:id="rId18"/>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8436D7-7A12-4401-873B-B04B50E4E005}" type="slidenum">
              <a:rPr lang="en-US" smtClean="0"/>
              <a:t>1</a:t>
            </a:fld>
            <a:endParaRPr lang="en-US" dirty="0"/>
          </a:p>
        </p:txBody>
      </p:sp>
      <p:sp>
        <p:nvSpPr>
          <p:cNvPr id="2" name="Rectangle 1"/>
          <p:cNvSpPr/>
          <p:nvPr/>
        </p:nvSpPr>
        <p:spPr>
          <a:xfrm>
            <a:off x="1712686" y="2551837"/>
            <a:ext cx="8548914" cy="1938992"/>
          </a:xfrm>
          <a:prstGeom prst="rect">
            <a:avLst/>
          </a:prstGeom>
        </p:spPr>
        <p:txBody>
          <a:bodyPr wrap="square">
            <a:spAutoFit/>
          </a:bodyPr>
          <a:lstStyle/>
          <a:p>
            <a:pPr algn="ctr"/>
            <a:r>
              <a:rPr lang="en-US" sz="2400" b="1" dirty="0">
                <a:solidFill>
                  <a:schemeClr val="bg2">
                    <a:lumMod val="50000"/>
                  </a:schemeClr>
                </a:solidFill>
              </a:rPr>
              <a:t>The </a:t>
            </a:r>
            <a:r>
              <a:rPr lang="en-US" sz="2400" b="1" dirty="0" smtClean="0">
                <a:solidFill>
                  <a:schemeClr val="bg2">
                    <a:lumMod val="50000"/>
                  </a:schemeClr>
                </a:solidFill>
              </a:rPr>
              <a:t>16</a:t>
            </a:r>
            <a:r>
              <a:rPr lang="en-US" sz="2400" b="1" baseline="30000" dirty="0" smtClean="0">
                <a:solidFill>
                  <a:schemeClr val="bg2">
                    <a:lumMod val="50000"/>
                  </a:schemeClr>
                </a:solidFill>
              </a:rPr>
              <a:t>th</a:t>
            </a:r>
            <a:r>
              <a:rPr lang="en-US" sz="2400" b="1" dirty="0" smtClean="0">
                <a:solidFill>
                  <a:schemeClr val="bg2">
                    <a:lumMod val="50000"/>
                  </a:schemeClr>
                </a:solidFill>
              </a:rPr>
              <a:t> INTOSAI KSC SC Meeting</a:t>
            </a:r>
          </a:p>
          <a:p>
            <a:pPr algn="ctr"/>
            <a:endParaRPr lang="en-US" sz="2400" b="1" dirty="0" smtClean="0">
              <a:solidFill>
                <a:schemeClr val="bg2">
                  <a:lumMod val="50000"/>
                </a:schemeClr>
              </a:solidFill>
            </a:endParaRPr>
          </a:p>
          <a:p>
            <a:pPr algn="ctr"/>
            <a:r>
              <a:rPr lang="en-US" sz="2400" b="1" dirty="0" smtClean="0">
                <a:solidFill>
                  <a:schemeClr val="bg2">
                    <a:lumMod val="50000"/>
                  </a:schemeClr>
                </a:solidFill>
              </a:rPr>
              <a:t>Nairobi - Kenya</a:t>
            </a:r>
            <a:endParaRPr lang="en-US" sz="2400" b="1" dirty="0" smtClean="0">
              <a:solidFill>
                <a:schemeClr val="bg2">
                  <a:lumMod val="50000"/>
                </a:schemeClr>
              </a:solidFill>
            </a:endParaRPr>
          </a:p>
          <a:p>
            <a:pPr algn="ctr"/>
            <a:r>
              <a:rPr lang="en-US" sz="2400" b="1" dirty="0">
                <a:solidFill>
                  <a:schemeClr val="bg2">
                    <a:lumMod val="50000"/>
                  </a:schemeClr>
                </a:solidFill>
              </a:rPr>
              <a:t/>
            </a:r>
            <a:br>
              <a:rPr lang="en-US" sz="2400" b="1" dirty="0">
                <a:solidFill>
                  <a:schemeClr val="bg2">
                    <a:lumMod val="50000"/>
                  </a:schemeClr>
                </a:solidFill>
              </a:rPr>
            </a:br>
            <a:r>
              <a:rPr lang="en-US" sz="2400" b="1" dirty="0" smtClean="0">
                <a:solidFill>
                  <a:schemeClr val="bg2">
                    <a:lumMod val="50000"/>
                  </a:schemeClr>
                </a:solidFill>
              </a:rPr>
              <a:t>(October14, </a:t>
            </a:r>
            <a:r>
              <a:rPr lang="en-US" sz="2400" b="1" dirty="0">
                <a:solidFill>
                  <a:schemeClr val="bg2">
                    <a:lumMod val="50000"/>
                  </a:schemeClr>
                </a:solidFill>
              </a:rPr>
              <a:t>2024)</a:t>
            </a:r>
            <a:endParaRPr lang="en-US" sz="2400" dirty="0">
              <a:solidFill>
                <a:schemeClr val="bg2">
                  <a:lumMod val="50000"/>
                </a:schemeClr>
              </a:solidFill>
            </a:endParaRPr>
          </a:p>
        </p:txBody>
      </p:sp>
      <p:grpSp>
        <p:nvGrpSpPr>
          <p:cNvPr id="8" name="Group 7"/>
          <p:cNvGrpSpPr/>
          <p:nvPr/>
        </p:nvGrpSpPr>
        <p:grpSpPr>
          <a:xfrm>
            <a:off x="86496" y="133311"/>
            <a:ext cx="11800149" cy="1438245"/>
            <a:chOff x="-200914" y="593097"/>
            <a:chExt cx="11939576" cy="1058843"/>
          </a:xfrm>
        </p:grpSpPr>
        <p:pic>
          <p:nvPicPr>
            <p:cNvPr id="9"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68628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fontScale="92500"/>
          </a:bodyPr>
          <a:lstStyle/>
          <a:p>
            <a:pPr marL="0" indent="0">
              <a:spcAft>
                <a:spcPts val="600"/>
              </a:spcAft>
              <a:buNone/>
            </a:pPr>
            <a:r>
              <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4</a:t>
            </a:r>
            <a:r>
              <a:rPr lang="en-GB"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 </a:t>
            </a:r>
            <a:r>
              <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Guideline on “Auditing Anti Corruption Risk Management”: </a:t>
            </a:r>
          </a:p>
          <a:p>
            <a:pPr>
              <a:buFont typeface="Wingdings" panose="05000000000000000000" pitchFamily="2" charset="2"/>
              <a:buChar char="Ø"/>
            </a:pPr>
            <a:r>
              <a:rPr lang="en-GB" sz="2400" cap="none" dirty="0">
                <a:ln w="0"/>
                <a:effectLst>
                  <a:outerShdw blurRad="38100" dist="19050" dir="2700000" algn="tl" rotWithShape="0">
                    <a:schemeClr val="dk1">
                      <a:alpha val="40000"/>
                    </a:schemeClr>
                  </a:outerShdw>
                </a:effectLst>
                <a:latin typeface="Sitka Banner Semibold" pitchFamily="2" charset="0"/>
              </a:rPr>
              <a:t>SAI Austria is the Subgroup Leader</a:t>
            </a:r>
            <a:r>
              <a:rPr lang="en-GB" sz="2400" cap="none" dirty="0" smtClean="0">
                <a:ln w="0"/>
                <a:effectLst>
                  <a:outerShdw blurRad="38100" dist="19050" dir="2700000" algn="tl" rotWithShape="0">
                    <a:schemeClr val="dk1">
                      <a:alpha val="40000"/>
                    </a:schemeClr>
                  </a:outerShdw>
                </a:effectLst>
                <a:latin typeface="Sitka Banner Semibold" pitchFamily="2" charset="0"/>
              </a:rPr>
              <a:t>.</a:t>
            </a:r>
            <a:endParaRPr lang="en-GB" sz="2400" cap="none" dirty="0">
              <a:ln w="0"/>
              <a:effectLst>
                <a:outerShdw blurRad="38100" dist="19050" dir="2700000" algn="tl" rotWithShape="0">
                  <a:schemeClr val="dk1">
                    <a:alpha val="40000"/>
                  </a:schemeClr>
                </a:outerShdw>
              </a:effectLst>
              <a:latin typeface="Sitka Banner Semibold" pitchFamily="2" charset="0"/>
            </a:endParaRPr>
          </a:p>
          <a:p>
            <a:pPr>
              <a:buFont typeface="Wingdings" panose="05000000000000000000" pitchFamily="2" charset="2"/>
              <a:buChar char="Ø"/>
            </a:pP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member SAIs:</a:t>
            </a:r>
          </a:p>
          <a:p>
            <a:pPr marL="0" indent="0">
              <a:buNone/>
            </a:pPr>
            <a:r>
              <a:rPr lang="en-US" sz="2400" cap="none" dirty="0">
                <a:ln w="0"/>
                <a:effectLst>
                  <a:outerShdw blurRad="38100" dist="19050" dir="2700000" algn="tl" rotWithShape="0">
                    <a:schemeClr val="dk1">
                      <a:alpha val="40000"/>
                    </a:schemeClr>
                  </a:outerShdw>
                </a:effectLst>
                <a:latin typeface="Sitka Banner Semibold" pitchFamily="2" charset="0"/>
              </a:rPr>
              <a:t>Brazil; France; </a:t>
            </a:r>
            <a:r>
              <a:rPr lang="en-US" sz="2400" cap="none" dirty="0" smtClean="0">
                <a:ln w="0"/>
                <a:effectLst>
                  <a:outerShdw blurRad="38100" dist="19050" dir="2700000" algn="tl" rotWithShape="0">
                    <a:schemeClr val="dk1">
                      <a:alpha val="40000"/>
                    </a:schemeClr>
                  </a:outerShdw>
                </a:effectLst>
                <a:latin typeface="Sitka Banner Semibold" pitchFamily="2" charset="0"/>
              </a:rPr>
              <a:t>Thailand</a:t>
            </a:r>
            <a:r>
              <a:rPr lang="en-US" sz="2400" cap="none" dirty="0">
                <a:ln w="0"/>
                <a:effectLst>
                  <a:outerShdw blurRad="38100" dist="19050" dir="2700000" algn="tl" rotWithShape="0">
                    <a:schemeClr val="dk1">
                      <a:alpha val="40000"/>
                    </a:schemeClr>
                  </a:outerShdw>
                </a:effectLst>
                <a:latin typeface="Sitka Banner Semibold" pitchFamily="2" charset="0"/>
              </a:rPr>
              <a:t>. </a:t>
            </a:r>
            <a:endParaRPr lang="en-US" sz="2400" cap="none" dirty="0" smtClean="0">
              <a:ln w="0"/>
              <a:effectLst>
                <a:outerShdw blurRad="38100" dist="19050" dir="2700000" algn="tl" rotWithShape="0">
                  <a:schemeClr val="dk1">
                    <a:alpha val="40000"/>
                  </a:schemeClr>
                </a:outerShdw>
              </a:effectLst>
              <a:latin typeface="Sitka Banner Semibold" pitchFamily="2" charset="0"/>
            </a:endParaRPr>
          </a:p>
          <a:p>
            <a:pPr>
              <a:buFont typeface="Wingdings" panose="05000000000000000000" pitchFamily="2" charset="2"/>
              <a:buChar char="Ø"/>
            </a:pP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objective</a:t>
            </a:r>
            <a:r>
              <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a:t>
            </a: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of this document is:</a:t>
            </a:r>
            <a:endPar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0" indent="0">
              <a:buNone/>
            </a:pPr>
            <a:r>
              <a:rPr lang="en-US" sz="2400" cap="none" dirty="0" smtClean="0">
                <a:ln w="0"/>
                <a:effectLst>
                  <a:outerShdw blurRad="38100" dist="19050" dir="2700000" algn="tl" rotWithShape="0">
                    <a:schemeClr val="dk1">
                      <a:alpha val="40000"/>
                    </a:schemeClr>
                  </a:outerShdw>
                </a:effectLst>
                <a:latin typeface="Sitka Banner Semibold" pitchFamily="2" charset="0"/>
              </a:rPr>
              <a:t>Promoting standardized approach and understanding for auditing systems designed to manage corruption risks.</a:t>
            </a:r>
          </a:p>
          <a:p>
            <a:pPr lvl="0">
              <a:buFont typeface="Wingdings" panose="05000000000000000000" pitchFamily="2" charset="2"/>
              <a:buChar char="Ø"/>
            </a:pPr>
            <a:r>
              <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Accomplished: </a:t>
            </a:r>
            <a:endParaRPr lang="en-US"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0" lvl="0" indent="0">
              <a:buNone/>
            </a:pPr>
            <a:r>
              <a:rPr lang="en-US" sz="2400" cap="none" dirty="0">
                <a:ln w="0"/>
                <a:effectLst>
                  <a:outerShdw blurRad="38100" dist="19050" dir="2700000" algn="tl" rotWithShape="0">
                    <a:schemeClr val="dk1">
                      <a:alpha val="40000"/>
                    </a:schemeClr>
                  </a:outerShdw>
                </a:effectLst>
                <a:latin typeface="Sitka Banner Semibold" pitchFamily="2" charset="0"/>
              </a:rPr>
              <a:t>The project proposal is recently submitted to the WG secretariat and it is under review.</a:t>
            </a:r>
          </a:p>
          <a:p>
            <a:pPr marL="0" indent="0">
              <a:buNone/>
            </a:pPr>
            <a:endParaRPr lang="en-US" sz="24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10</a:t>
            </a:fld>
            <a:endParaRPr lang="en-US" dirty="0"/>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110184068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9138" y="1736237"/>
            <a:ext cx="11411129" cy="4797824"/>
          </a:xfrm>
        </p:spPr>
        <p:txBody>
          <a:bodyPr>
            <a:normAutofit/>
          </a:bodyPr>
          <a:lstStyle/>
          <a:p>
            <a:pPr marL="0" indent="0">
              <a:lnSpc>
                <a:spcPct val="110000"/>
              </a:lnSpc>
              <a:buNone/>
            </a:pPr>
            <a:r>
              <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5- The Guideline on “</a:t>
            </a:r>
            <a:r>
              <a:rPr lang="en-US"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Audit of Whistleblowers Systems </a:t>
            </a:r>
            <a:r>
              <a:rPr lang="en-GB"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a:t>
            </a:r>
            <a:endPar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endParaRPr>
          </a:p>
          <a:p>
            <a:pPr>
              <a:lnSpc>
                <a:spcPct val="140000"/>
              </a:lnSpc>
              <a:buFont typeface="Wingdings" panose="05000000000000000000" pitchFamily="2" charset="2"/>
              <a:buChar char="Ø"/>
            </a:pPr>
            <a:r>
              <a:rPr lang="en-GB" sz="2400" cap="none" dirty="0">
                <a:ln w="0"/>
                <a:effectLst>
                  <a:outerShdw blurRad="38100" dist="19050" dir="2700000" algn="tl" rotWithShape="0">
                    <a:schemeClr val="dk1">
                      <a:alpha val="40000"/>
                    </a:schemeClr>
                  </a:outerShdw>
                </a:effectLst>
                <a:latin typeface="Sitka Banner Semibold" pitchFamily="2" charset="0"/>
              </a:rPr>
              <a:t>SAI Mexico is the Subgroup Leader</a:t>
            </a:r>
            <a:r>
              <a:rPr lang="en-GB" sz="2400" cap="none" dirty="0" smtClean="0">
                <a:ln w="0"/>
                <a:effectLst>
                  <a:outerShdw blurRad="38100" dist="19050" dir="2700000" algn="tl" rotWithShape="0">
                    <a:schemeClr val="dk1">
                      <a:alpha val="40000"/>
                    </a:schemeClr>
                  </a:outerShdw>
                </a:effectLst>
                <a:latin typeface="Sitka Banner Semibold" pitchFamily="2" charset="0"/>
              </a:rPr>
              <a:t>.</a:t>
            </a:r>
          </a:p>
          <a:p>
            <a:pPr marL="0" indent="0">
              <a:lnSpc>
                <a:spcPct val="140000"/>
              </a:lnSpc>
              <a:buNone/>
            </a:pPr>
            <a:endParaRPr lang="en-GB" sz="2400" cap="none" dirty="0" smtClean="0">
              <a:ln w="0"/>
              <a:effectLst>
                <a:outerShdw blurRad="38100" dist="19050" dir="2700000" algn="tl" rotWithShape="0">
                  <a:schemeClr val="dk1">
                    <a:alpha val="40000"/>
                  </a:schemeClr>
                </a:outerShdw>
              </a:effectLst>
              <a:latin typeface="Sitka Banner Semibold" pitchFamily="2" charset="0"/>
            </a:endParaRPr>
          </a:p>
          <a:p>
            <a:pPr>
              <a:lnSpc>
                <a:spcPct val="140000"/>
              </a:lnSpc>
              <a:buFont typeface="Wingdings" panose="05000000000000000000" pitchFamily="2" charset="2"/>
              <a:buChar char="Ø"/>
            </a:pP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member SAIs</a:t>
            </a:r>
            <a:r>
              <a:rPr lang="en-GB"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t>
            </a:r>
          </a:p>
          <a:p>
            <a:pPr marL="0" indent="0">
              <a:lnSpc>
                <a:spcPct val="140000"/>
              </a:lnSpc>
              <a:buNone/>
            </a:pPr>
            <a:r>
              <a:rPr lang="en-GB" sz="2400" cap="none" dirty="0" smtClean="0">
                <a:ln w="0"/>
                <a:effectLst>
                  <a:outerShdw blurRad="38100" dist="19050" dir="2700000" algn="tl" rotWithShape="0">
                    <a:schemeClr val="dk1">
                      <a:alpha val="40000"/>
                    </a:schemeClr>
                  </a:outerShdw>
                </a:effectLst>
                <a:latin typeface="Sitka Banner Semibold" pitchFamily="2" charset="0"/>
              </a:rPr>
              <a:t>   Austria </a:t>
            </a:r>
            <a:r>
              <a:rPr lang="en-GB" sz="2400" cap="none" dirty="0">
                <a:ln w="0"/>
                <a:effectLst>
                  <a:outerShdw blurRad="38100" dist="19050" dir="2700000" algn="tl" rotWithShape="0">
                    <a:schemeClr val="dk1">
                      <a:alpha val="40000"/>
                    </a:schemeClr>
                  </a:outerShdw>
                </a:effectLst>
                <a:latin typeface="Sitka Banner Semibold" pitchFamily="2" charset="0"/>
              </a:rPr>
              <a:t>- Brazil – Oman</a:t>
            </a:r>
          </a:p>
          <a:p>
            <a:pPr marL="0" indent="0" algn="just">
              <a:lnSpc>
                <a:spcPct val="100000"/>
              </a:lnSpc>
              <a:buNone/>
            </a:pPr>
            <a:endParaRPr lang="en-GB" sz="8000" cap="none" dirty="0" smtClean="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smtClean="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smtClean="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smtClean="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a:ln w="0"/>
              <a:effectLst>
                <a:outerShdw blurRad="38100" dist="19050" dir="2700000" algn="tl" rotWithShape="0">
                  <a:schemeClr val="dk1">
                    <a:alpha val="40000"/>
                  </a:schemeClr>
                </a:outerShdw>
              </a:effectLst>
              <a:latin typeface="Sitka Banner Semibold" pitchFamily="2" charset="0"/>
            </a:endParaRPr>
          </a:p>
          <a:p>
            <a:pPr algn="just"/>
            <a:endParaRPr lang="en-US" sz="2800" dirty="0">
              <a:solidFill>
                <a:schemeClr val="accent2">
                  <a:lumMod val="75000"/>
                </a:schemeClr>
              </a:solidFill>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11</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8498009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226278" y="1857829"/>
            <a:ext cx="11411129" cy="4307305"/>
          </a:xfrm>
        </p:spPr>
        <p:txBody>
          <a:bodyPr>
            <a:normAutofit fontScale="25000" lnSpcReduction="20000"/>
          </a:bodyPr>
          <a:lstStyle/>
          <a:p>
            <a:pPr marL="0" indent="0" algn="just">
              <a:lnSpc>
                <a:spcPct val="100000"/>
              </a:lnSpc>
              <a:buNone/>
            </a:pPr>
            <a:endParaRPr lang="en-GB" sz="2800" cap="none" dirty="0">
              <a:ln w="0"/>
              <a:effectLst>
                <a:outerShdw blurRad="38100" dist="19050" dir="2700000" algn="tl" rotWithShape="0">
                  <a:schemeClr val="dk1">
                    <a:alpha val="40000"/>
                  </a:schemeClr>
                </a:outerShdw>
              </a:effectLst>
              <a:latin typeface="Sitka Banner Semibold" pitchFamily="2" charset="0"/>
            </a:endParaRPr>
          </a:p>
          <a:p>
            <a:pPr algn="just">
              <a:lnSpc>
                <a:spcPct val="100000"/>
              </a:lnSpc>
              <a:buFont typeface="Wingdings" panose="05000000000000000000" pitchFamily="2" charset="2"/>
              <a:buChar char="Ø"/>
            </a:pPr>
            <a:r>
              <a:rPr lang="en-GB" sz="80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objective</a:t>
            </a:r>
            <a:r>
              <a:rPr lang="en-US" sz="80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a:t>
            </a:r>
            <a:r>
              <a:rPr lang="en-GB" sz="80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of this document are :</a:t>
            </a:r>
          </a:p>
          <a:p>
            <a:pPr algn="just">
              <a:lnSpc>
                <a:spcPct val="145000"/>
              </a:lnSpc>
              <a:spcAft>
                <a:spcPts val="600"/>
              </a:spcAft>
              <a:buFont typeface="Wingdings" panose="05000000000000000000" pitchFamily="2" charset="2"/>
              <a:buChar char="§"/>
            </a:pPr>
            <a:r>
              <a:rPr lang="en-US" sz="8000" cap="none" dirty="0">
                <a:ln w="0"/>
                <a:effectLst>
                  <a:outerShdw blurRad="38100" dist="19050" dir="2700000" algn="tl" rotWithShape="0">
                    <a:schemeClr val="dk1">
                      <a:alpha val="40000"/>
                    </a:schemeClr>
                  </a:outerShdw>
                </a:effectLst>
                <a:latin typeface="Sitka Banner Semibold" pitchFamily="2" charset="0"/>
              </a:rPr>
              <a:t>Outlining the most relevant elements of a proper whistleblowing protection mechanism in order to serve as a supporting mechanism for SAIs to implement and/or audit Whistleblowers' protection systems.</a:t>
            </a:r>
          </a:p>
          <a:p>
            <a:pPr algn="just">
              <a:lnSpc>
                <a:spcPct val="145000"/>
              </a:lnSpc>
              <a:buFont typeface="Wingdings" panose="05000000000000000000" pitchFamily="2" charset="2"/>
              <a:buChar char="§"/>
            </a:pPr>
            <a:r>
              <a:rPr lang="en-US" sz="8000" cap="none" dirty="0">
                <a:ln w="0"/>
                <a:effectLst>
                  <a:outerShdw blurRad="38100" dist="19050" dir="2700000" algn="tl" rotWithShape="0">
                    <a:schemeClr val="dk1">
                      <a:alpha val="40000"/>
                    </a:schemeClr>
                  </a:outerShdw>
                </a:effectLst>
                <a:latin typeface="Sitka Banner Semibold" pitchFamily="2" charset="0"/>
              </a:rPr>
              <a:t>Providing a practical tool for SAIs’ auditors to identify how to deal with Whistleblowers' protection systems.</a:t>
            </a:r>
            <a:endParaRPr lang="en-GB" sz="8000" cap="none" dirty="0">
              <a:ln w="0"/>
              <a:effectLst>
                <a:outerShdw blurRad="38100" dist="19050" dir="2700000" algn="tl" rotWithShape="0">
                  <a:schemeClr val="dk1">
                    <a:alpha val="40000"/>
                  </a:schemeClr>
                </a:outerShdw>
              </a:effectLst>
              <a:latin typeface="Sitka Banner Semibold" pitchFamily="2" charset="0"/>
            </a:endParaRPr>
          </a:p>
          <a:p>
            <a:pPr marL="0" indent="0" algn="just">
              <a:lnSpc>
                <a:spcPct val="100000"/>
              </a:lnSpc>
              <a:buNone/>
            </a:pPr>
            <a:endParaRPr lang="en-GB" sz="80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algn="just">
              <a:lnSpc>
                <a:spcPct val="100000"/>
              </a:lnSpc>
              <a:buFont typeface="Wingdings" panose="05000000000000000000" pitchFamily="2" charset="2"/>
              <a:buChar char="Ø"/>
            </a:pPr>
            <a:r>
              <a:rPr lang="en-GB" sz="80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Accomplished: </a:t>
            </a:r>
          </a:p>
          <a:p>
            <a:pPr marL="0" indent="0" algn="just">
              <a:lnSpc>
                <a:spcPct val="145000"/>
              </a:lnSpc>
              <a:buNone/>
            </a:pPr>
            <a:r>
              <a:rPr lang="en-US" sz="8000" cap="none" dirty="0">
                <a:ln w="0"/>
                <a:effectLst>
                  <a:outerShdw blurRad="38100" dist="19050" dir="2700000" algn="tl" rotWithShape="0">
                    <a:schemeClr val="dk1">
                      <a:alpha val="40000"/>
                    </a:schemeClr>
                  </a:outerShdw>
                </a:effectLst>
                <a:latin typeface="Sitka Banner Semibold" pitchFamily="2" charset="0"/>
              </a:rPr>
              <a:t>Project Proposal submitted and the subgroup is currently in the phase of revising the timing of the development to proceed with preparing the exposure draft.</a:t>
            </a:r>
          </a:p>
        </p:txBody>
      </p:sp>
      <p:sp>
        <p:nvSpPr>
          <p:cNvPr id="4" name="Slide Number Placeholder 3"/>
          <p:cNvSpPr>
            <a:spLocks noGrp="1"/>
          </p:cNvSpPr>
          <p:nvPr>
            <p:ph type="sldNum" sz="quarter" idx="12"/>
          </p:nvPr>
        </p:nvSpPr>
        <p:spPr/>
        <p:txBody>
          <a:bodyPr/>
          <a:lstStyle/>
          <a:p>
            <a:fld id="{1A8436D7-7A12-4401-873B-B04B50E4E005}" type="slidenum">
              <a:rPr lang="en-US" smtClean="0"/>
              <a:t>12</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chemeClr val="accent2">
                    <a:lumMod val="50000"/>
                  </a:schemeClr>
                </a:solidFill>
                <a:latin typeface="Sitka Banner Semibold" pitchFamily="2" charset="0"/>
                <a:ea typeface="Calibri" panose="020F0502020204030204" pitchFamily="34" charset="0"/>
                <a:cs typeface="Arial" panose="020B0604020202020204" pitchFamily="34" charset="0"/>
              </a:rPr>
              <a:t/>
            </a:r>
            <a:br>
              <a:rPr lang="en-GB" sz="1800" b="1" dirty="0">
                <a:solidFill>
                  <a:schemeClr val="accent2">
                    <a:lumMod val="50000"/>
                  </a:schemeClr>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5500736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38604" y="1708578"/>
            <a:ext cx="11411129" cy="4938965"/>
          </a:xfrm>
        </p:spPr>
        <p:txBody>
          <a:bodyPr>
            <a:normAutofit fontScale="32500" lnSpcReduction="20000"/>
          </a:bodyPr>
          <a:lstStyle/>
          <a:p>
            <a:pPr marL="0" indent="0" algn="just">
              <a:buNone/>
            </a:pPr>
            <a:r>
              <a:rPr lang="en-GB" sz="7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6-</a:t>
            </a:r>
            <a:r>
              <a:rPr lang="en-GB" sz="96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 </a:t>
            </a:r>
            <a:r>
              <a:rPr lang="en-GB" sz="7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Guideline on "Fighting Against Money Laundering</a:t>
            </a:r>
            <a:r>
              <a:rPr lang="en-GB" sz="7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a:t>
            </a:r>
          </a:p>
          <a:p>
            <a:pPr marL="0" indent="0" algn="just">
              <a:buNone/>
            </a:pPr>
            <a:endParaRPr lang="en-GB" sz="7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endParaRPr>
          </a:p>
          <a:p>
            <a:pPr marL="0" indent="0" algn="just">
              <a:buNone/>
            </a:pPr>
            <a:r>
              <a:rPr lang="en-GB" sz="7400" cap="none" dirty="0">
                <a:ln w="0"/>
                <a:effectLst>
                  <a:outerShdw blurRad="38100" dist="19050" dir="2700000" algn="tl" rotWithShape="0">
                    <a:schemeClr val="dk1">
                      <a:alpha val="40000"/>
                    </a:schemeClr>
                  </a:outerShdw>
                </a:effectLst>
                <a:latin typeface="Sitka Banner Semibold" pitchFamily="2" charset="0"/>
              </a:rPr>
              <a:t>The recent composition of the subgroup </a:t>
            </a:r>
            <a:r>
              <a:rPr lang="en-GB" sz="7400" cap="none" dirty="0" smtClean="0">
                <a:ln w="0"/>
                <a:effectLst>
                  <a:outerShdw blurRad="38100" dist="19050" dir="2700000" algn="tl" rotWithShape="0">
                    <a:schemeClr val="dk1">
                      <a:alpha val="40000"/>
                    </a:schemeClr>
                  </a:outerShdw>
                </a:effectLst>
                <a:latin typeface="Sitka Banner Semibold" pitchFamily="2" charset="0"/>
              </a:rPr>
              <a:t>was </a:t>
            </a:r>
            <a:r>
              <a:rPr lang="en-US" sz="7400" cap="none" dirty="0" smtClean="0">
                <a:ln w="0"/>
                <a:effectLst>
                  <a:outerShdw blurRad="38100" dist="19050" dir="2700000" algn="tl" rotWithShape="0">
                    <a:schemeClr val="dk1">
                      <a:alpha val="40000"/>
                    </a:schemeClr>
                  </a:outerShdw>
                </a:effectLst>
                <a:latin typeface="Sitka Banner Semibold" pitchFamily="2" charset="0"/>
              </a:rPr>
              <a:t>agreed upon during the 16</a:t>
            </a:r>
            <a:r>
              <a:rPr lang="en-US" sz="7400" cap="none" baseline="30000" dirty="0" smtClean="0">
                <a:ln w="0"/>
                <a:effectLst>
                  <a:outerShdw blurRad="38100" dist="19050" dir="2700000" algn="tl" rotWithShape="0">
                    <a:schemeClr val="dk1">
                      <a:alpha val="40000"/>
                    </a:schemeClr>
                  </a:outerShdw>
                </a:effectLst>
                <a:latin typeface="Sitka Banner Semibold" pitchFamily="2" charset="0"/>
              </a:rPr>
              <a:t>th</a:t>
            </a:r>
            <a:r>
              <a:rPr lang="en-US" sz="7400" cap="none" dirty="0" smtClean="0">
                <a:ln w="0"/>
                <a:effectLst>
                  <a:outerShdw blurRad="38100" dist="19050" dir="2700000" algn="tl" rotWithShape="0">
                    <a:schemeClr val="dk1">
                      <a:alpha val="40000"/>
                    </a:schemeClr>
                  </a:outerShdw>
                </a:effectLst>
                <a:latin typeface="Sitka Banner Semibold" pitchFamily="2" charset="0"/>
              </a:rPr>
              <a:t> WGFACML meeting in October 2023.</a:t>
            </a:r>
          </a:p>
          <a:p>
            <a:pPr marL="0" indent="0" algn="just">
              <a:buNone/>
            </a:pPr>
            <a:endParaRPr lang="en-GB" sz="7400" cap="none" dirty="0">
              <a:ln w="0"/>
              <a:effectLst>
                <a:outerShdw blurRad="38100" dist="19050" dir="2700000" algn="tl" rotWithShape="0">
                  <a:schemeClr val="dk1">
                    <a:alpha val="40000"/>
                  </a:schemeClr>
                </a:outerShdw>
              </a:effectLst>
              <a:latin typeface="Sitka Banner Semibold" pitchFamily="2" charset="0"/>
            </a:endParaRPr>
          </a:p>
          <a:p>
            <a:pPr algn="just">
              <a:buFont typeface="Wingdings" panose="05000000000000000000" pitchFamily="2" charset="2"/>
              <a:buChar char="Ø"/>
            </a:pPr>
            <a:r>
              <a:rPr lang="en-GB" sz="7400" cap="none" dirty="0">
                <a:ln w="0"/>
                <a:effectLst>
                  <a:outerShdw blurRad="38100" dist="19050" dir="2700000" algn="tl" rotWithShape="0">
                    <a:schemeClr val="dk1">
                      <a:alpha val="40000"/>
                    </a:schemeClr>
                  </a:outerShdw>
                </a:effectLst>
                <a:latin typeface="Sitka Banner Semibold" pitchFamily="2" charset="0"/>
              </a:rPr>
              <a:t> </a:t>
            </a:r>
            <a:r>
              <a:rPr lang="en-US" sz="7400" cap="none" dirty="0">
                <a:ln w="0"/>
                <a:effectLst>
                  <a:outerShdw blurRad="38100" dist="19050" dir="2700000" algn="tl" rotWithShape="0">
                    <a:schemeClr val="dk1">
                      <a:alpha val="40000"/>
                    </a:schemeClr>
                  </a:outerShdw>
                </a:effectLst>
                <a:latin typeface="Sitka Banner Semibold" pitchFamily="2" charset="0"/>
              </a:rPr>
              <a:t>SAI UAE is the Subgroup Leader</a:t>
            </a:r>
            <a:r>
              <a:rPr lang="en-US" sz="7400" cap="none" dirty="0" smtClean="0">
                <a:ln w="0"/>
                <a:effectLst>
                  <a:outerShdw blurRad="38100" dist="19050" dir="2700000" algn="tl" rotWithShape="0">
                    <a:schemeClr val="dk1">
                      <a:alpha val="40000"/>
                    </a:schemeClr>
                  </a:outerShdw>
                </a:effectLst>
                <a:latin typeface="Sitka Banner Semibold" pitchFamily="2" charset="0"/>
              </a:rPr>
              <a:t>.</a:t>
            </a:r>
            <a:endParaRPr lang="en-US" sz="7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endParaRPr>
          </a:p>
          <a:p>
            <a:pPr algn="just">
              <a:buFont typeface="Wingdings" panose="05000000000000000000" pitchFamily="2" charset="2"/>
              <a:buChar char="Ø"/>
            </a:pPr>
            <a:r>
              <a:rPr lang="en-US" sz="7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Subgroup </a:t>
            </a:r>
            <a:r>
              <a:rPr lang="en-US" sz="7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member SAIs:</a:t>
            </a:r>
          </a:p>
          <a:p>
            <a:pPr marL="0" indent="0" algn="just">
              <a:buNone/>
            </a:pPr>
            <a:r>
              <a:rPr lang="en-US" sz="7400" cap="none" dirty="0">
                <a:ln w="0"/>
                <a:effectLst>
                  <a:outerShdw blurRad="38100" dist="19050" dir="2700000" algn="tl" rotWithShape="0">
                    <a:schemeClr val="dk1">
                      <a:alpha val="40000"/>
                    </a:schemeClr>
                  </a:outerShdw>
                </a:effectLst>
                <a:latin typeface="Sitka Banner Semibold" pitchFamily="2" charset="0"/>
              </a:rPr>
              <a:t> Fiji; Pakistan; Papua New Guinea; Tanzania; Thailand ; Zambia; Iraq</a:t>
            </a:r>
            <a:r>
              <a:rPr lang="en-US" sz="7400" cap="none" dirty="0" smtClean="0">
                <a:ln w="0"/>
                <a:effectLst>
                  <a:outerShdw blurRad="38100" dist="19050" dir="2700000" algn="tl" rotWithShape="0">
                    <a:schemeClr val="dk1">
                      <a:alpha val="40000"/>
                    </a:schemeClr>
                  </a:outerShdw>
                </a:effectLst>
                <a:latin typeface="Sitka Banner Semibold" pitchFamily="2" charset="0"/>
              </a:rPr>
              <a:t>.</a:t>
            </a:r>
            <a:endParaRPr lang="en-US" sz="7400" cap="none" dirty="0">
              <a:ln w="0"/>
              <a:effectLst>
                <a:outerShdw blurRad="38100" dist="19050" dir="2700000" algn="tl" rotWithShape="0">
                  <a:schemeClr val="dk1">
                    <a:alpha val="40000"/>
                  </a:schemeClr>
                </a:outerShdw>
              </a:effectLst>
              <a:latin typeface="Sitka Banner Semibold" pitchFamily="2" charset="0"/>
            </a:endParaRPr>
          </a:p>
          <a:p>
            <a:pPr marL="0" indent="0" algn="just">
              <a:buNone/>
            </a:pPr>
            <a:endParaRPr lang="en-GB" sz="2300" cap="none" dirty="0" smtClean="0">
              <a:ln w="0"/>
              <a:effectLst>
                <a:outerShdw blurRad="38100" dist="19050" dir="2700000" algn="tl" rotWithShape="0">
                  <a:schemeClr val="dk1">
                    <a:alpha val="40000"/>
                  </a:schemeClr>
                </a:outerShdw>
              </a:effectLst>
              <a:latin typeface="Sitka Banner Semibold" pitchFamily="2" charset="0"/>
            </a:endParaRPr>
          </a:p>
          <a:p>
            <a:pPr marL="0" indent="0" algn="just">
              <a:lnSpc>
                <a:spcPct val="120000"/>
              </a:lnSpc>
              <a:buNone/>
            </a:pPr>
            <a:r>
              <a:rPr lang="en-GB" sz="2200" cap="none" dirty="0" smtClean="0">
                <a:ln w="0"/>
                <a:effectLst>
                  <a:outerShdw blurRad="38100" dist="19050" dir="2700000" algn="tl" rotWithShape="0">
                    <a:schemeClr val="dk1">
                      <a:alpha val="40000"/>
                    </a:schemeClr>
                  </a:outerShdw>
                </a:effectLst>
                <a:latin typeface="Sitka Banner Semibold" pitchFamily="2" charset="0"/>
              </a:rPr>
              <a:t>  </a:t>
            </a:r>
            <a:endParaRPr lang="en-GB" sz="22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a:xfrm>
            <a:off x="10481249" y="6043913"/>
            <a:ext cx="764215" cy="365125"/>
          </a:xfrm>
        </p:spPr>
        <p:txBody>
          <a:bodyPr/>
          <a:lstStyle/>
          <a:p>
            <a:fld id="{1A8436D7-7A12-4401-873B-B04B50E4E005}" type="slidenum">
              <a:rPr lang="en-US" smtClean="0"/>
              <a:t>13</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sp>
        <p:nvSpPr>
          <p:cNvPr id="9"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grpSp>
        <p:nvGrpSpPr>
          <p:cNvPr id="11" name="Group 10"/>
          <p:cNvGrpSpPr/>
          <p:nvPr/>
        </p:nvGrpSpPr>
        <p:grpSpPr>
          <a:xfrm>
            <a:off x="86496" y="133311"/>
            <a:ext cx="11800149" cy="1438245"/>
            <a:chOff x="-200914" y="593097"/>
            <a:chExt cx="11939576" cy="1058843"/>
          </a:xfrm>
        </p:grpSpPr>
        <p:pic>
          <p:nvPicPr>
            <p:cNvPr id="12"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07360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38604" y="1708578"/>
            <a:ext cx="11151663" cy="4358393"/>
          </a:xfrm>
        </p:spPr>
        <p:txBody>
          <a:bodyPr>
            <a:normAutofit fontScale="92500" lnSpcReduction="10000"/>
          </a:bodyPr>
          <a:lstStyle/>
          <a:p>
            <a:pPr algn="just">
              <a:buFont typeface="Wingdings" panose="05000000000000000000" pitchFamily="2" charset="2"/>
              <a:buChar char="Ø"/>
            </a:pPr>
            <a:r>
              <a:rPr lang="en-GB"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a:t>
            </a:r>
            <a:r>
              <a:rPr lang="en-GB"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objectives of this document are:</a:t>
            </a:r>
          </a:p>
          <a:p>
            <a:pPr algn="just">
              <a:spcAft>
                <a:spcPts val="600"/>
              </a:spcAft>
              <a:buFont typeface="Wingdings" panose="05000000000000000000" pitchFamily="2" charset="2"/>
              <a:buChar char="§"/>
            </a:pPr>
            <a:r>
              <a:rPr lang="en-GB" sz="2600" cap="none" dirty="0">
                <a:ln w="0"/>
                <a:effectLst>
                  <a:outerShdw blurRad="38100" dist="19050" dir="2700000" algn="tl" rotWithShape="0">
                    <a:schemeClr val="dk1">
                      <a:alpha val="40000"/>
                    </a:schemeClr>
                  </a:outerShdw>
                </a:effectLst>
                <a:latin typeface="Sitka Banner Semibold" pitchFamily="2" charset="0"/>
              </a:rPr>
              <a:t>Providing a user-friendly guideline that explains the key steps of fight against money laundering internationally.</a:t>
            </a:r>
          </a:p>
          <a:p>
            <a:pPr algn="just">
              <a:spcAft>
                <a:spcPts val="600"/>
              </a:spcAft>
              <a:buFont typeface="Wingdings" panose="05000000000000000000" pitchFamily="2" charset="2"/>
              <a:buChar char="§"/>
            </a:pPr>
            <a:r>
              <a:rPr lang="en-GB" sz="2600" cap="none" dirty="0">
                <a:ln w="0"/>
                <a:effectLst>
                  <a:outerShdw blurRad="38100" dist="19050" dir="2700000" algn="tl" rotWithShape="0">
                    <a:schemeClr val="dk1">
                      <a:alpha val="40000"/>
                    </a:schemeClr>
                  </a:outerShdw>
                </a:effectLst>
                <a:latin typeface="Sitka Banner Semibold" pitchFamily="2" charset="0"/>
              </a:rPr>
              <a:t>Identifying SAIs’ potential audit areas, and providing a usable guidance for SAIs’ auditors in their audits of anti-money laundering activities.</a:t>
            </a:r>
          </a:p>
          <a:p>
            <a:pPr marL="0" indent="0" algn="just">
              <a:buNone/>
            </a:pPr>
            <a:endParaRPr lang="en-GB" sz="2600" cap="none" dirty="0" smtClean="0">
              <a:ln w="0"/>
              <a:effectLst>
                <a:outerShdw blurRad="38100" dist="19050" dir="2700000" algn="tl" rotWithShape="0">
                  <a:schemeClr val="dk1">
                    <a:alpha val="40000"/>
                  </a:schemeClr>
                </a:outerShdw>
              </a:effectLst>
              <a:latin typeface="Sitka Banner Semibold" pitchFamily="2" charset="0"/>
            </a:endParaRPr>
          </a:p>
          <a:p>
            <a:pPr lvl="0" algn="just">
              <a:buFont typeface="Wingdings" panose="05000000000000000000" pitchFamily="2" charset="2"/>
              <a:buChar char="Ø"/>
            </a:pPr>
            <a:r>
              <a:rPr lang="en-GB" sz="2600" cap="none" dirty="0" smtClean="0">
                <a:ln w="0"/>
                <a:effectLst>
                  <a:outerShdw blurRad="38100" dist="19050" dir="2700000" algn="tl" rotWithShape="0">
                    <a:schemeClr val="dk1">
                      <a:alpha val="40000"/>
                    </a:schemeClr>
                  </a:outerShdw>
                </a:effectLst>
                <a:latin typeface="Sitka Banner Semibold" pitchFamily="2" charset="0"/>
              </a:rPr>
              <a:t>  </a:t>
            </a:r>
            <a:r>
              <a:rPr lang="en-US"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Accomplished: </a:t>
            </a:r>
            <a:endParaRPr lang="en-US"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0" lvl="0" indent="0" algn="just">
              <a:buNone/>
            </a:pPr>
            <a:r>
              <a:rPr lang="en-US" sz="2600" cap="none" dirty="0">
                <a:ln w="0"/>
                <a:effectLst>
                  <a:outerShdw blurRad="38100" dist="19050" dir="2700000" algn="tl" rotWithShape="0">
                    <a:schemeClr val="dk1">
                      <a:alpha val="40000"/>
                    </a:schemeClr>
                  </a:outerShdw>
                </a:effectLst>
                <a:latin typeface="Sitka Banner Semibold" pitchFamily="2" charset="0"/>
              </a:rPr>
              <a:t>The draft project proposal is </a:t>
            </a:r>
            <a:r>
              <a:rPr lang="en-US" sz="2600" cap="none" dirty="0" smtClean="0">
                <a:ln w="0"/>
                <a:effectLst>
                  <a:outerShdw blurRad="38100" dist="19050" dir="2700000" algn="tl" rotWithShape="0">
                    <a:schemeClr val="dk1">
                      <a:alpha val="40000"/>
                    </a:schemeClr>
                  </a:outerShdw>
                </a:effectLst>
                <a:latin typeface="Sitka Banner Semibold" pitchFamily="2" charset="0"/>
              </a:rPr>
              <a:t>under process.</a:t>
            </a:r>
            <a:endParaRPr lang="en-US" sz="2600" cap="none" dirty="0">
              <a:ln w="0"/>
              <a:effectLst>
                <a:outerShdw blurRad="38100" dist="19050" dir="2700000" algn="tl" rotWithShape="0">
                  <a:schemeClr val="dk1">
                    <a:alpha val="40000"/>
                  </a:schemeClr>
                </a:outerShdw>
              </a:effectLst>
              <a:latin typeface="Sitka Banner Semibold" pitchFamily="2" charset="0"/>
            </a:endParaRPr>
          </a:p>
          <a:p>
            <a:pPr marL="0" lvl="0" indent="0" algn="just">
              <a:buNone/>
            </a:pPr>
            <a:endParaRPr lang="en-US" sz="7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0" indent="0" algn="just">
              <a:lnSpc>
                <a:spcPct val="120000"/>
              </a:lnSpc>
              <a:buNone/>
            </a:pPr>
            <a:endParaRPr lang="en-GB" sz="22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a:xfrm>
            <a:off x="10481249" y="6043913"/>
            <a:ext cx="764215" cy="365125"/>
          </a:xfrm>
        </p:spPr>
        <p:txBody>
          <a:bodyPr/>
          <a:lstStyle/>
          <a:p>
            <a:fld id="{1A8436D7-7A12-4401-873B-B04B50E4E005}" type="slidenum">
              <a:rPr lang="en-US" smtClean="0"/>
              <a:t>14</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sp>
        <p:nvSpPr>
          <p:cNvPr id="9"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grpSp>
        <p:nvGrpSpPr>
          <p:cNvPr id="11" name="Group 10"/>
          <p:cNvGrpSpPr/>
          <p:nvPr/>
        </p:nvGrpSpPr>
        <p:grpSpPr>
          <a:xfrm>
            <a:off x="86496" y="133311"/>
            <a:ext cx="11800149" cy="1438245"/>
            <a:chOff x="-200914" y="593097"/>
            <a:chExt cx="11939576" cy="1058843"/>
          </a:xfrm>
        </p:grpSpPr>
        <p:pic>
          <p:nvPicPr>
            <p:cNvPr id="12"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853048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38604" y="1708578"/>
            <a:ext cx="11411129" cy="5149422"/>
          </a:xfrm>
        </p:spPr>
        <p:txBody>
          <a:bodyPr>
            <a:normAutofit/>
          </a:bodyPr>
          <a:lstStyle/>
          <a:p>
            <a:pPr marL="0" indent="0" algn="just">
              <a:lnSpc>
                <a:spcPct val="110000"/>
              </a:lnSpc>
              <a:buNone/>
            </a:pPr>
            <a:r>
              <a:rPr lang="en-US"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7- </a:t>
            </a:r>
            <a:r>
              <a:rPr lang="en-US"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Guideline on “ Public Private Partnership Projects</a:t>
            </a:r>
            <a:r>
              <a:rPr lang="en-US"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a:t>
            </a:r>
          </a:p>
          <a:p>
            <a:pPr marL="0" indent="0" algn="just">
              <a:buNone/>
            </a:pPr>
            <a:r>
              <a:rPr lang="en-GB" sz="2400" cap="none" dirty="0">
                <a:ln w="0"/>
                <a:effectLst>
                  <a:outerShdw blurRad="38100" dist="19050" dir="2700000" algn="tl" rotWithShape="0">
                    <a:schemeClr val="dk1">
                      <a:alpha val="40000"/>
                    </a:schemeClr>
                  </a:outerShdw>
                </a:effectLst>
                <a:latin typeface="Sitka Banner Semibold" pitchFamily="2" charset="0"/>
              </a:rPr>
              <a:t>The recent composition of the subgroup was </a:t>
            </a:r>
            <a:r>
              <a:rPr lang="en-US" sz="2400" cap="none" dirty="0">
                <a:ln w="0"/>
                <a:effectLst>
                  <a:outerShdw blurRad="38100" dist="19050" dir="2700000" algn="tl" rotWithShape="0">
                    <a:schemeClr val="dk1">
                      <a:alpha val="40000"/>
                    </a:schemeClr>
                  </a:outerShdw>
                </a:effectLst>
                <a:latin typeface="Sitka Banner Semibold" pitchFamily="2" charset="0"/>
              </a:rPr>
              <a:t>agreed upon during the 16</a:t>
            </a:r>
            <a:r>
              <a:rPr lang="en-US" sz="2400" cap="none" baseline="30000" dirty="0">
                <a:ln w="0"/>
                <a:effectLst>
                  <a:outerShdw blurRad="38100" dist="19050" dir="2700000" algn="tl" rotWithShape="0">
                    <a:schemeClr val="dk1">
                      <a:alpha val="40000"/>
                    </a:schemeClr>
                  </a:outerShdw>
                </a:effectLst>
                <a:latin typeface="Sitka Banner Semibold" pitchFamily="2" charset="0"/>
              </a:rPr>
              <a:t>th</a:t>
            </a:r>
            <a:r>
              <a:rPr lang="en-US" sz="2400" cap="none" dirty="0">
                <a:ln w="0"/>
                <a:effectLst>
                  <a:outerShdw blurRad="38100" dist="19050" dir="2700000" algn="tl" rotWithShape="0">
                    <a:schemeClr val="dk1">
                      <a:alpha val="40000"/>
                    </a:schemeClr>
                  </a:outerShdw>
                </a:effectLst>
                <a:latin typeface="Sitka Banner Semibold" pitchFamily="2" charset="0"/>
              </a:rPr>
              <a:t> WGFACML meeting in October 2023.</a:t>
            </a:r>
            <a:endParaRPr lang="en-GB" sz="2400" cap="none" dirty="0">
              <a:ln w="0"/>
              <a:effectLst>
                <a:outerShdw blurRad="38100" dist="19050" dir="2700000" algn="tl" rotWithShape="0">
                  <a:schemeClr val="dk1">
                    <a:alpha val="40000"/>
                  </a:schemeClr>
                </a:outerShdw>
              </a:effectLst>
              <a:latin typeface="Sitka Banner Semibold" pitchFamily="2" charset="0"/>
            </a:endParaRPr>
          </a:p>
          <a:p>
            <a:pPr algn="just">
              <a:buFont typeface="Wingdings" panose="05000000000000000000" pitchFamily="2" charset="2"/>
              <a:buChar char="Ø"/>
            </a:pPr>
            <a:endParaRPr lang="en-GB" sz="2400" cap="none" dirty="0" smtClean="0">
              <a:ln w="0"/>
              <a:effectLst>
                <a:outerShdw blurRad="38100" dist="19050" dir="2700000" algn="tl" rotWithShape="0">
                  <a:schemeClr val="dk1">
                    <a:alpha val="40000"/>
                  </a:schemeClr>
                </a:outerShdw>
              </a:effectLst>
              <a:latin typeface="Sitka Banner Semibold" pitchFamily="2" charset="0"/>
            </a:endParaRPr>
          </a:p>
          <a:p>
            <a:pPr algn="just">
              <a:buFont typeface="Wingdings" panose="05000000000000000000" pitchFamily="2" charset="2"/>
              <a:buChar char="Ø"/>
            </a:pPr>
            <a:r>
              <a:rPr lang="en-US" sz="2400" cap="none" dirty="0" smtClean="0">
                <a:ln w="0"/>
                <a:effectLst>
                  <a:outerShdw blurRad="38100" dist="19050" dir="2700000" algn="tl" rotWithShape="0">
                    <a:schemeClr val="dk1">
                      <a:alpha val="40000"/>
                    </a:schemeClr>
                  </a:outerShdw>
                </a:effectLst>
                <a:latin typeface="Sitka Banner Semibold" pitchFamily="2" charset="0"/>
              </a:rPr>
              <a:t>SAI </a:t>
            </a:r>
            <a:r>
              <a:rPr lang="en-US" sz="2400" cap="none" dirty="0">
                <a:ln w="0"/>
                <a:effectLst>
                  <a:outerShdw blurRad="38100" dist="19050" dir="2700000" algn="tl" rotWithShape="0">
                    <a:schemeClr val="dk1">
                      <a:alpha val="40000"/>
                    </a:schemeClr>
                  </a:outerShdw>
                </a:effectLst>
                <a:latin typeface="Sitka Banner Semibold" pitchFamily="2" charset="0"/>
              </a:rPr>
              <a:t>UAE is the Subgroup Leader.</a:t>
            </a:r>
          </a:p>
          <a:p>
            <a:pPr marL="0" indent="0" algn="just">
              <a:buNone/>
            </a:pPr>
            <a:endParaRPr lang="en-US"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endParaRPr>
          </a:p>
          <a:p>
            <a:pPr algn="just">
              <a:lnSpc>
                <a:spcPct val="90000"/>
              </a:lnSpc>
              <a:buFont typeface="Wingdings" panose="05000000000000000000" pitchFamily="2" charset="2"/>
              <a:buChar char="Ø"/>
            </a:pPr>
            <a:r>
              <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member SAIs:</a:t>
            </a:r>
          </a:p>
          <a:p>
            <a:pPr marL="0" indent="0" algn="just">
              <a:lnSpc>
                <a:spcPct val="110000"/>
              </a:lnSpc>
              <a:buNone/>
            </a:pPr>
            <a:r>
              <a:rPr lang="en-GB" sz="2400" cap="none" dirty="0">
                <a:ln w="0"/>
                <a:effectLst>
                  <a:outerShdw blurRad="38100" dist="19050" dir="2700000" algn="tl" rotWithShape="0">
                    <a:schemeClr val="dk1">
                      <a:alpha val="40000"/>
                    </a:schemeClr>
                  </a:outerShdw>
                </a:effectLst>
                <a:latin typeface="Sitka Banner Semibold" pitchFamily="2" charset="0"/>
              </a:rPr>
              <a:t>Oman; Papua New Guinea; </a:t>
            </a:r>
            <a:r>
              <a:rPr lang="en-GB" sz="2400" cap="none" dirty="0" smtClean="0">
                <a:ln w="0"/>
                <a:effectLst>
                  <a:outerShdw blurRad="38100" dist="19050" dir="2700000" algn="tl" rotWithShape="0">
                    <a:schemeClr val="dk1">
                      <a:alpha val="40000"/>
                    </a:schemeClr>
                  </a:outerShdw>
                </a:effectLst>
                <a:latin typeface="Sitka Banner Semibold" pitchFamily="2" charset="0"/>
              </a:rPr>
              <a:t>Zambia.</a:t>
            </a:r>
          </a:p>
          <a:p>
            <a:pPr marL="0" indent="0" algn="just">
              <a:lnSpc>
                <a:spcPct val="110000"/>
              </a:lnSpc>
              <a:buNone/>
            </a:pPr>
            <a:endParaRPr lang="en-GB" sz="2400" cap="none" dirty="0">
              <a:ln w="0"/>
              <a:effectLst>
                <a:outerShdw blurRad="38100" dist="19050" dir="2700000" algn="tl" rotWithShape="0">
                  <a:schemeClr val="dk1">
                    <a:alpha val="40000"/>
                  </a:schemeClr>
                </a:outerShdw>
              </a:effectLst>
              <a:latin typeface="Sitka Banner Semibold" pitchFamily="2" charset="0"/>
            </a:endParaRPr>
          </a:p>
          <a:p>
            <a:pPr marL="400050" indent="-225425" algn="just">
              <a:lnSpc>
                <a:spcPct val="120000"/>
              </a:lnSpc>
              <a:buFont typeface="Wingdings" panose="05000000000000000000" pitchFamily="2" charset="2"/>
              <a:buChar char="§"/>
            </a:pPr>
            <a:endParaRPr lang="en-US" sz="3300" cap="none" dirty="0" smtClean="0">
              <a:ln w="0"/>
              <a:effectLst>
                <a:outerShdw blurRad="38100" dist="19050" dir="2700000" algn="tl" rotWithShape="0">
                  <a:schemeClr val="dk1">
                    <a:alpha val="40000"/>
                  </a:schemeClr>
                </a:outerShdw>
              </a:effectLst>
              <a:latin typeface="Sitka Banner Semibold" pitchFamily="2" charset="0"/>
            </a:endParaRPr>
          </a:p>
          <a:p>
            <a:pPr marL="174625" indent="0" algn="just">
              <a:lnSpc>
                <a:spcPct val="120000"/>
              </a:lnSpc>
              <a:buNone/>
            </a:pPr>
            <a:endParaRPr lang="en-US" sz="35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a:xfrm>
            <a:off x="10666730" y="6179837"/>
            <a:ext cx="764215" cy="365125"/>
          </a:xfrm>
        </p:spPr>
        <p:txBody>
          <a:bodyPr/>
          <a:lstStyle/>
          <a:p>
            <a:fld id="{1A8436D7-7A12-4401-873B-B04B50E4E005}" type="slidenum">
              <a:rPr lang="en-US" smtClean="0"/>
              <a:t>15</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81101825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38604" y="1708578"/>
            <a:ext cx="11411129" cy="5149422"/>
          </a:xfrm>
        </p:spPr>
        <p:txBody>
          <a:bodyPr>
            <a:normAutofit/>
          </a:bodyPr>
          <a:lstStyle/>
          <a:p>
            <a:pPr marL="0" indent="0" algn="just">
              <a:lnSpc>
                <a:spcPct val="110000"/>
              </a:lnSpc>
              <a:buNone/>
            </a:pPr>
            <a:endParaRPr lang="en-GB" sz="2400" cap="none" dirty="0">
              <a:ln w="0"/>
              <a:effectLst>
                <a:outerShdw blurRad="38100" dist="19050" dir="2700000" algn="tl" rotWithShape="0">
                  <a:schemeClr val="dk1">
                    <a:alpha val="40000"/>
                  </a:schemeClr>
                </a:outerShdw>
              </a:effectLst>
              <a:latin typeface="Sitka Banner Semibold" pitchFamily="2" charset="0"/>
            </a:endParaRPr>
          </a:p>
          <a:p>
            <a:pPr algn="just">
              <a:lnSpc>
                <a:spcPct val="80000"/>
              </a:lnSpc>
              <a:buFont typeface="Wingdings" panose="05000000000000000000" pitchFamily="2" charset="2"/>
              <a:buChar char="Ø"/>
            </a:pP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objectives of this document </a:t>
            </a:r>
            <a:r>
              <a:rPr lang="en-GB"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are:</a:t>
            </a:r>
            <a:endPar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400050" indent="-225425" algn="just">
              <a:lnSpc>
                <a:spcPct val="120000"/>
              </a:lnSpc>
              <a:buFont typeface="Wingdings" panose="05000000000000000000" pitchFamily="2" charset="2"/>
              <a:buChar char="§"/>
            </a:pPr>
            <a:r>
              <a:rPr lang="en-US" sz="2400" cap="none" dirty="0">
                <a:ln w="0"/>
                <a:effectLst>
                  <a:outerShdw blurRad="38100" dist="19050" dir="2700000" algn="tl" rotWithShape="0">
                    <a:schemeClr val="dk1">
                      <a:alpha val="40000"/>
                    </a:schemeClr>
                  </a:outerShdw>
                </a:effectLst>
                <a:latin typeface="Sitka Banner Semibold" pitchFamily="2" charset="0"/>
              </a:rPr>
              <a:t>Identifying the role of SAIs in the fight against corruption in the concession and public- private partnership projects.	</a:t>
            </a:r>
          </a:p>
          <a:p>
            <a:pPr marL="400050" indent="-225425" algn="just">
              <a:lnSpc>
                <a:spcPct val="120000"/>
              </a:lnSpc>
              <a:buFont typeface="Wingdings" panose="05000000000000000000" pitchFamily="2" charset="2"/>
              <a:buChar char="§"/>
            </a:pPr>
            <a:r>
              <a:rPr lang="en-US" sz="2400" cap="none" dirty="0">
                <a:ln w="0"/>
                <a:effectLst>
                  <a:outerShdw blurRad="38100" dist="19050" dir="2700000" algn="tl" rotWithShape="0">
                    <a:schemeClr val="dk1">
                      <a:alpha val="40000"/>
                    </a:schemeClr>
                  </a:outerShdw>
                </a:effectLst>
                <a:latin typeface="Sitka Banner Semibold" pitchFamily="2" charset="0"/>
              </a:rPr>
              <a:t>Developing methods for the identification of the areas at risk.</a:t>
            </a:r>
            <a:r>
              <a:rPr lang="en-US" sz="2400" cap="none" dirty="0" smtClean="0">
                <a:ln w="0"/>
                <a:effectLst>
                  <a:outerShdw blurRad="38100" dist="19050" dir="2700000" algn="tl" rotWithShape="0">
                    <a:schemeClr val="dk1">
                      <a:alpha val="40000"/>
                    </a:schemeClr>
                  </a:outerShdw>
                </a:effectLst>
                <a:latin typeface="Sitka Banner Semibold" pitchFamily="2" charset="0"/>
              </a:rPr>
              <a:t>	</a:t>
            </a:r>
          </a:p>
          <a:p>
            <a:pPr marL="174625" indent="0" algn="just">
              <a:lnSpc>
                <a:spcPct val="120000"/>
              </a:lnSpc>
              <a:buNone/>
            </a:pPr>
            <a:endParaRPr lang="en-US" sz="2400" cap="none" dirty="0" smtClean="0">
              <a:ln w="0"/>
              <a:effectLst>
                <a:outerShdw blurRad="38100" dist="19050" dir="2700000" algn="tl" rotWithShape="0">
                  <a:schemeClr val="dk1">
                    <a:alpha val="40000"/>
                  </a:schemeClr>
                </a:outerShdw>
              </a:effectLst>
              <a:latin typeface="Sitka Banner Semibold" pitchFamily="2" charset="0"/>
            </a:endParaRPr>
          </a:p>
          <a:p>
            <a:pPr lvl="0" algn="just">
              <a:lnSpc>
                <a:spcPct val="80000"/>
              </a:lnSpc>
              <a:buFont typeface="Wingdings" panose="05000000000000000000" pitchFamily="2" charset="2"/>
              <a:buChar char="Ø"/>
            </a:pPr>
            <a:r>
              <a:rPr lang="en-GB" sz="2400" cap="none" dirty="0">
                <a:ln w="0"/>
                <a:effectLst>
                  <a:outerShdw blurRad="38100" dist="19050" dir="2700000" algn="tl" rotWithShape="0">
                    <a:schemeClr val="dk1">
                      <a:alpha val="40000"/>
                    </a:schemeClr>
                  </a:outerShdw>
                </a:effectLst>
                <a:latin typeface="Sitka Banner Semibold" pitchFamily="2" charset="0"/>
              </a:rPr>
              <a:t> </a:t>
            </a:r>
            <a:r>
              <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Accomplished: </a:t>
            </a:r>
          </a:p>
          <a:p>
            <a:pPr marL="0" lvl="0" indent="0" algn="just">
              <a:buNone/>
            </a:pPr>
            <a:r>
              <a:rPr lang="en-US" sz="2400" cap="none" dirty="0">
                <a:ln w="0"/>
                <a:effectLst>
                  <a:outerShdw blurRad="38100" dist="19050" dir="2700000" algn="tl" rotWithShape="0">
                    <a:schemeClr val="dk1">
                      <a:alpha val="40000"/>
                    </a:schemeClr>
                  </a:outerShdw>
                </a:effectLst>
                <a:latin typeface="Sitka Banner Semibold" pitchFamily="2" charset="0"/>
              </a:rPr>
              <a:t>The draft project proposal is under process.</a:t>
            </a:r>
          </a:p>
        </p:txBody>
      </p:sp>
      <p:sp>
        <p:nvSpPr>
          <p:cNvPr id="4" name="Slide Number Placeholder 3"/>
          <p:cNvSpPr>
            <a:spLocks noGrp="1"/>
          </p:cNvSpPr>
          <p:nvPr>
            <p:ph type="sldNum" sz="quarter" idx="12"/>
          </p:nvPr>
        </p:nvSpPr>
        <p:spPr>
          <a:xfrm>
            <a:off x="10666730" y="6179837"/>
            <a:ext cx="764215" cy="365125"/>
          </a:xfrm>
        </p:spPr>
        <p:txBody>
          <a:bodyPr/>
          <a:lstStyle/>
          <a:p>
            <a:fld id="{1A8436D7-7A12-4401-873B-B04B50E4E005}" type="slidenum">
              <a:rPr lang="en-US" smtClean="0"/>
              <a:t>16</a:t>
            </a:fld>
            <a:endParaRPr lang="en-US" dirty="0"/>
          </a:p>
        </p:txBody>
      </p:sp>
      <p:sp>
        <p:nvSpPr>
          <p:cNvPr id="10" name="Title 1"/>
          <p:cNvSpPr txBox="1">
            <a:spLocks/>
          </p:cNvSpPr>
          <p:nvPr/>
        </p:nvSpPr>
        <p:spPr>
          <a:xfrm>
            <a:off x="-409903" y="16540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2968651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4AA842-6965-4D12-9E30-1EFAFEC298E7}"/>
              </a:ext>
            </a:extLst>
          </p:cNvPr>
          <p:cNvSpPr>
            <a:spLocks noGrp="1"/>
          </p:cNvSpPr>
          <p:nvPr>
            <p:ph type="title"/>
          </p:nvPr>
        </p:nvSpPr>
        <p:spPr>
          <a:xfrm>
            <a:off x="334381" y="1507416"/>
            <a:ext cx="11568636" cy="1752599"/>
          </a:xfrm>
        </p:spPr>
        <p:txBody>
          <a:bodyPr>
            <a:normAutofit fontScale="90000"/>
          </a:bodyPr>
          <a:lstStyle/>
          <a:p>
            <a:r>
              <a:rPr lang="en-US" sz="3200" spc="-150" dirty="0">
                <a:solidFill>
                  <a:schemeClr val="tx1"/>
                </a:solidFill>
                <a:latin typeface="Aharoni" panose="02010803020104030203" pitchFamily="2" charset="-79"/>
                <a:ea typeface="Calibri" panose="020F0502020204030204" pitchFamily="34" charset="0"/>
                <a:cs typeface="Aharoni" panose="02010803020104030203" pitchFamily="2" charset="-79"/>
              </a:rPr>
              <a:t/>
            </a:r>
            <a:br>
              <a:rPr lang="en-US" sz="3200" spc="-150" dirty="0">
                <a:solidFill>
                  <a:schemeClr val="tx1"/>
                </a:solidFill>
                <a:latin typeface="Aharoni" panose="02010803020104030203" pitchFamily="2" charset="-79"/>
                <a:ea typeface="Calibri" panose="020F0502020204030204" pitchFamily="34" charset="0"/>
                <a:cs typeface="Aharoni" panose="02010803020104030203" pitchFamily="2" charset="-79"/>
              </a:rPr>
            </a:br>
            <a:r>
              <a:rPr lang="en-US" sz="2700" b="1" spc="-150" dirty="0">
                <a:solidFill>
                  <a:schemeClr val="tx1"/>
                </a:solidFill>
                <a:ea typeface="Calibri" panose="020F0502020204030204" pitchFamily="34" charset="0"/>
                <a:cs typeface="Aharoni" panose="02010803020104030203" pitchFamily="2" charset="-79"/>
              </a:rPr>
              <a:t>Pertaining to Goal 2 </a:t>
            </a:r>
            <a:r>
              <a:rPr lang="en-US" sz="2700" spc="-150" dirty="0">
                <a:solidFill>
                  <a:schemeClr val="tx1"/>
                </a:solidFill>
                <a:latin typeface="Algerian" panose="04020705040A02060702" pitchFamily="82" charset="0"/>
                <a:ea typeface="Calibri" panose="020F0502020204030204" pitchFamily="34" charset="0"/>
                <a:cs typeface="Aharoni" panose="02010803020104030203" pitchFamily="2" charset="-79"/>
              </a:rPr>
              <a:t/>
            </a:r>
            <a:br>
              <a:rPr lang="en-US" sz="2700" spc="-150" dirty="0">
                <a:solidFill>
                  <a:schemeClr val="tx1"/>
                </a:solidFill>
                <a:latin typeface="Algerian" panose="04020705040A02060702" pitchFamily="82" charset="0"/>
                <a:ea typeface="Calibri" panose="020F0502020204030204" pitchFamily="34" charset="0"/>
                <a:cs typeface="Aharoni" panose="02010803020104030203" pitchFamily="2" charset="-79"/>
              </a:rPr>
            </a:br>
            <a:r>
              <a:rPr lang="en-GB" sz="2700" dirty="0">
                <a:solidFill>
                  <a:srgbClr val="C00000"/>
                </a:solidFill>
              </a:rPr>
              <a:t>Promoting Capacity Building of SAIs’ Professionals in the Field of Fighting Corruption and  Money Laundering  as well as Activating the International Cooperation between the INTOSAI WGFACML and the International Agencies</a:t>
            </a:r>
            <a:r>
              <a:rPr lang="en-GB" sz="2900" dirty="0">
                <a:solidFill>
                  <a:srgbClr val="000099"/>
                </a:solidFill>
              </a:rPr>
              <a:t/>
            </a:r>
            <a:br>
              <a:rPr lang="en-GB" sz="2900" dirty="0">
                <a:solidFill>
                  <a:srgbClr val="000099"/>
                </a:solidFill>
              </a:rPr>
            </a:br>
            <a:endParaRPr lang="en-US" sz="2900" dirty="0">
              <a:solidFill>
                <a:srgbClr val="000099"/>
              </a:solidFill>
            </a:endParaRPr>
          </a:p>
        </p:txBody>
      </p:sp>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334381" y="3327468"/>
            <a:ext cx="11296787" cy="3394020"/>
          </a:xfrm>
        </p:spPr>
        <p:txBody>
          <a:bodyPr>
            <a:normAutofit/>
          </a:bodyPr>
          <a:lstStyle/>
          <a:p>
            <a:pPr marL="0" indent="0" algn="just">
              <a:lnSpc>
                <a:spcPct val="100000"/>
              </a:lnSpc>
              <a:buNone/>
            </a:pPr>
            <a:endParaRPr lang="en-GB" sz="2400" dirty="0">
              <a:solidFill>
                <a:schemeClr val="accent2">
                  <a:lumMod val="50000"/>
                </a:schemeClr>
              </a:solidFill>
              <a:latin typeface="Sitka Banner Semibold" pitchFamily="2" charset="0"/>
            </a:endParaRPr>
          </a:p>
          <a:p>
            <a:pPr algn="just">
              <a:lnSpc>
                <a:spcPct val="100000"/>
              </a:lnSpc>
              <a:buFont typeface="Wingdings" panose="05000000000000000000" pitchFamily="2" charset="2"/>
              <a:buChar char="Ø"/>
            </a:pPr>
            <a:r>
              <a:rPr lang="en-US" sz="2400" cap="none" dirty="0">
                <a:ln w="0"/>
                <a:effectLst>
                  <a:outerShdw blurRad="38100" dist="19050" dir="2700000" algn="tl" rotWithShape="0">
                    <a:schemeClr val="dk1">
                      <a:alpha val="40000"/>
                    </a:schemeClr>
                  </a:outerShdw>
                </a:effectLst>
                <a:latin typeface="Sitka Banner Semibold" pitchFamily="2" charset="0"/>
              </a:rPr>
              <a:t>In view of the </a:t>
            </a:r>
            <a:r>
              <a:rPr lang="en-US" sz="2400" cap="none" dirty="0" smtClean="0">
                <a:ln w="0"/>
                <a:effectLst>
                  <a:outerShdw blurRad="38100" dist="19050" dir="2700000" algn="tl" rotWithShape="0">
                    <a:schemeClr val="dk1">
                      <a:alpha val="40000"/>
                    </a:schemeClr>
                  </a:outerShdw>
                </a:effectLst>
                <a:latin typeface="Sitka Banner Semibold" pitchFamily="2" charset="0"/>
              </a:rPr>
              <a:t>fulfillment </a:t>
            </a:r>
            <a:r>
              <a:rPr lang="en-US" sz="2400" cap="none" dirty="0">
                <a:ln w="0"/>
                <a:effectLst>
                  <a:outerShdw blurRad="38100" dist="19050" dir="2700000" algn="tl" rotWithShape="0">
                    <a:schemeClr val="dk1">
                      <a:alpha val="40000"/>
                    </a:schemeClr>
                  </a:outerShdw>
                </a:effectLst>
                <a:latin typeface="Sitka Banner Semibold" pitchFamily="2" charset="0"/>
              </a:rPr>
              <a:t>of the WGFACML member SAIs of the questionnaire developed by the WG Secretariat and circulated in May 2023 to provide the Secretariat with the latest training needs, the best training methods suited to them, the best evaluation methods, their preferences from educational sources or training </a:t>
            </a:r>
            <a:r>
              <a:rPr lang="en-US" sz="2400" cap="none" dirty="0" smtClean="0">
                <a:ln w="0"/>
                <a:effectLst>
                  <a:outerShdw blurRad="38100" dist="19050" dir="2700000" algn="tl" rotWithShape="0">
                    <a:schemeClr val="dk1">
                      <a:alpha val="40000"/>
                    </a:schemeClr>
                  </a:outerShdw>
                </a:effectLst>
                <a:latin typeface="Sitka Banner Semibold" pitchFamily="2" charset="0"/>
              </a:rPr>
              <a:t>bodies , the WG secretariat has conducted the following actions:</a:t>
            </a:r>
            <a:endParaRPr lang="en-GB" sz="2400" dirty="0">
              <a:solidFill>
                <a:schemeClr val="accent2">
                  <a:lumMod val="75000"/>
                </a:schemeClr>
              </a:solidFill>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17</a:t>
            </a:fld>
            <a:endParaRPr lang="en-US" dirty="0"/>
          </a:p>
        </p:txBody>
      </p:sp>
      <p:sp>
        <p:nvSpPr>
          <p:cNvPr id="10" name="Title 1"/>
          <p:cNvSpPr txBox="1">
            <a:spLocks/>
          </p:cNvSpPr>
          <p:nvPr/>
        </p:nvSpPr>
        <p:spPr>
          <a:xfrm>
            <a:off x="-401167" y="102766"/>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11" name="Group 10"/>
          <p:cNvGrpSpPr/>
          <p:nvPr/>
        </p:nvGrpSpPr>
        <p:grpSpPr>
          <a:xfrm>
            <a:off x="86496" y="133311"/>
            <a:ext cx="11800149" cy="1438245"/>
            <a:chOff x="-200914" y="593097"/>
            <a:chExt cx="11939576" cy="1058843"/>
          </a:xfrm>
        </p:grpSpPr>
        <p:pic>
          <p:nvPicPr>
            <p:cNvPr id="12"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4"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83145353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285613" y="1583086"/>
            <a:ext cx="11296787" cy="5274913"/>
          </a:xfrm>
        </p:spPr>
        <p:txBody>
          <a:bodyPr>
            <a:noAutofit/>
          </a:bodyPr>
          <a:lstStyle/>
          <a:p>
            <a:pPr marL="911225" marR="111760" lvl="0" indent="0" algn="justLow">
              <a:spcBef>
                <a:spcPts val="30"/>
              </a:spcBef>
              <a:spcAft>
                <a:spcPts val="0"/>
              </a:spcAft>
              <a:buNone/>
            </a:pPr>
            <a:endParaRPr lang="en-US" sz="2200" cap="none" dirty="0" smtClean="0">
              <a:ln w="0"/>
              <a:effectLst>
                <a:outerShdw blurRad="38100" dist="19050" dir="2700000" algn="tl" rotWithShape="0">
                  <a:schemeClr val="dk1">
                    <a:alpha val="40000"/>
                  </a:schemeClr>
                </a:outerShdw>
              </a:effectLst>
              <a:latin typeface="Sitka Banner Semibold" pitchFamily="2" charset="0"/>
            </a:endParaRPr>
          </a:p>
          <a:p>
            <a:pPr marL="749300" marR="111760" lvl="0" indent="-342900" algn="justLow" defTabSz="623888">
              <a:spcBef>
                <a:spcPts val="30"/>
              </a:spcBef>
              <a:spcAft>
                <a:spcPts val="0"/>
              </a:spcAft>
              <a:buFont typeface="Wingdings" panose="05000000000000000000" pitchFamily="2" charset="2"/>
              <a:buChar char="Ø"/>
            </a:pPr>
            <a:r>
              <a:rPr lang="en-US" sz="2200" cap="none" dirty="0">
                <a:ln w="0"/>
                <a:effectLst>
                  <a:outerShdw blurRad="38100" dist="19050" dir="2700000" algn="tl" rotWithShape="0">
                    <a:schemeClr val="dk1">
                      <a:alpha val="40000"/>
                    </a:schemeClr>
                  </a:outerShdw>
                </a:effectLst>
                <a:latin typeface="Sitka Banner Semibold" pitchFamily="2" charset="0"/>
              </a:rPr>
              <a:t>The WG Secretariat , in collaboration with representatives of the World Bank, </a:t>
            </a:r>
            <a:r>
              <a:rPr lang="en-US" sz="2200" cap="none" dirty="0" smtClean="0">
                <a:ln w="0"/>
                <a:effectLst>
                  <a:outerShdw blurRad="38100" dist="19050" dir="2700000" algn="tl" rotWithShape="0">
                    <a:schemeClr val="dk1">
                      <a:alpha val="40000"/>
                    </a:schemeClr>
                  </a:outerShdw>
                </a:effectLst>
                <a:latin typeface="Sitka Banner Semibold" pitchFamily="2" charset="0"/>
              </a:rPr>
              <a:t>has conducted a session </a:t>
            </a:r>
            <a:r>
              <a:rPr lang="en-US" sz="2200" cap="none" dirty="0">
                <a:ln w="0"/>
                <a:effectLst>
                  <a:outerShdw blurRad="38100" dist="19050" dir="2700000" algn="tl" rotWithShape="0">
                    <a:schemeClr val="dk1">
                      <a:alpha val="40000"/>
                    </a:schemeClr>
                  </a:outerShdw>
                </a:effectLst>
                <a:latin typeface="Sitka Banner Semibold" pitchFamily="2" charset="0"/>
              </a:rPr>
              <a:t>on “Leveraging the forensic audit skillset to augment audit effectiveness” in February 2024. </a:t>
            </a:r>
            <a:r>
              <a:rPr lang="en-US" sz="2200" cap="none" dirty="0" smtClean="0">
                <a:ln w="0"/>
                <a:effectLst>
                  <a:outerShdw blurRad="38100" dist="19050" dir="2700000" algn="tl" rotWithShape="0">
                    <a:schemeClr val="dk1">
                      <a:alpha val="40000"/>
                    </a:schemeClr>
                  </a:outerShdw>
                </a:effectLst>
                <a:latin typeface="Sitka Banner Semibold" pitchFamily="2" charset="0"/>
              </a:rPr>
              <a:t>This is in addition to the training programs that have been conducted in the past 2 years as follows:</a:t>
            </a:r>
          </a:p>
          <a:p>
            <a:pPr marL="1254125" marR="111760" lvl="0" indent="-342900" algn="justLow">
              <a:spcBef>
                <a:spcPts val="30"/>
              </a:spcBef>
              <a:spcAft>
                <a:spcPts val="0"/>
              </a:spcAft>
              <a:buFont typeface="Symbol" panose="05050102010706020507" pitchFamily="18" charset="2"/>
              <a:buChar char=""/>
            </a:pPr>
            <a:r>
              <a:rPr lang="en-US" sz="2200" cap="none" dirty="0">
                <a:ln w="0"/>
                <a:effectLst>
                  <a:outerShdw blurRad="38100" dist="19050" dir="2700000" algn="tl" rotWithShape="0">
                    <a:schemeClr val="dk1">
                      <a:alpha val="40000"/>
                    </a:schemeClr>
                  </a:outerShdw>
                </a:effectLst>
                <a:latin typeface="Sitka Banner Semibold" pitchFamily="2" charset="0"/>
              </a:rPr>
              <a:t>A training course on “Forensic Audit</a:t>
            </a:r>
            <a:r>
              <a:rPr lang="en-US" sz="2200" cap="none" dirty="0" smtClean="0">
                <a:ln w="0"/>
                <a:effectLst>
                  <a:outerShdw blurRad="38100" dist="19050" dir="2700000" algn="tl" rotWithShape="0">
                    <a:schemeClr val="dk1">
                      <a:alpha val="40000"/>
                    </a:schemeClr>
                  </a:outerShdw>
                </a:effectLst>
                <a:latin typeface="Sitka Banner Semibold" pitchFamily="2" charset="0"/>
              </a:rPr>
              <a:t>”.</a:t>
            </a: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1254125" marR="111760" lvl="0" indent="-342900" algn="justLow">
              <a:lnSpc>
                <a:spcPct val="90000"/>
              </a:lnSpc>
              <a:spcBef>
                <a:spcPts val="360"/>
              </a:spcBef>
              <a:spcAft>
                <a:spcPts val="0"/>
              </a:spcAft>
              <a:buFont typeface="Symbol" panose="05050102010706020507" pitchFamily="18" charset="2"/>
              <a:buChar char=""/>
              <a:tabLst>
                <a:tab pos="641350" algn="l"/>
              </a:tabLst>
            </a:pPr>
            <a:r>
              <a:rPr lang="en-US" sz="2200" cap="none" dirty="0">
                <a:ln w="0"/>
                <a:effectLst>
                  <a:outerShdw blurRad="38100" dist="19050" dir="2700000" algn="tl" rotWithShape="0">
                    <a:schemeClr val="dk1">
                      <a:alpha val="40000"/>
                    </a:schemeClr>
                  </a:outerShdw>
                </a:effectLst>
                <a:latin typeface="Sitka Banner Semibold" pitchFamily="2" charset="0"/>
              </a:rPr>
              <a:t>A workshop on “Fraud and Corruption in Works Projects”-“Fraud and Corruption in Consulting </a:t>
            </a:r>
            <a:r>
              <a:rPr lang="en-US" sz="2200" cap="none" dirty="0" smtClean="0">
                <a:ln w="0"/>
                <a:effectLst>
                  <a:outerShdw blurRad="38100" dist="19050" dir="2700000" algn="tl" rotWithShape="0">
                    <a:schemeClr val="dk1">
                      <a:alpha val="40000"/>
                    </a:schemeClr>
                  </a:outerShdw>
                </a:effectLst>
                <a:latin typeface="Sitka Banner Semibold" pitchFamily="2" charset="0"/>
              </a:rPr>
              <a:t>Contracts”.</a:t>
            </a: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1254125" marR="111760" indent="-342900" algn="justLow">
              <a:lnSpc>
                <a:spcPct val="90000"/>
              </a:lnSpc>
              <a:spcBef>
                <a:spcPts val="360"/>
              </a:spcBef>
              <a:buFont typeface="Symbol" panose="05050102010706020507" pitchFamily="18" charset="2"/>
              <a:buChar char=""/>
              <a:tabLst>
                <a:tab pos="641350" algn="l"/>
              </a:tabLst>
            </a:pPr>
            <a:r>
              <a:rPr lang="en-US" sz="2200" cap="none" dirty="0">
                <a:ln w="0"/>
                <a:effectLst>
                  <a:outerShdw blurRad="38100" dist="19050" dir="2700000" algn="tl" rotWithShape="0">
                    <a:schemeClr val="dk1">
                      <a:alpha val="40000"/>
                    </a:schemeClr>
                  </a:outerShdw>
                </a:effectLst>
                <a:latin typeface="Sitka Banner Semibold" pitchFamily="2" charset="0"/>
              </a:rPr>
              <a:t>A workshop on “Transnational Corruption Investigations, including -Depending on demand- with a special focus on remote and administrative instruments</a:t>
            </a:r>
            <a:r>
              <a:rPr lang="en-US" sz="2200" cap="none" dirty="0" smtClean="0">
                <a:ln w="0"/>
                <a:effectLst>
                  <a:outerShdw blurRad="38100" dist="19050" dir="2700000" algn="tl" rotWithShape="0">
                    <a:schemeClr val="dk1">
                      <a:alpha val="40000"/>
                    </a:schemeClr>
                  </a:outerShdw>
                </a:effectLst>
                <a:latin typeface="Sitka Banner Semibold" pitchFamily="2" charset="0"/>
              </a:rPr>
              <a:t>”.</a:t>
            </a: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911225" marR="111760" lvl="0" indent="0" algn="justLow">
              <a:spcBef>
                <a:spcPts val="30"/>
              </a:spcBef>
              <a:spcAft>
                <a:spcPts val="0"/>
              </a:spcAft>
              <a:buNone/>
            </a:pP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911225" marR="111760" lvl="0" indent="0" algn="justLow">
              <a:spcBef>
                <a:spcPts val="30"/>
              </a:spcBef>
              <a:spcAft>
                <a:spcPts val="0"/>
              </a:spcAft>
              <a:buNone/>
            </a:pP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911225" indent="0" algn="just">
              <a:lnSpc>
                <a:spcPct val="100000"/>
              </a:lnSpc>
              <a:spcAft>
                <a:spcPts val="600"/>
              </a:spcAft>
              <a:buNone/>
            </a:pPr>
            <a:endParaRPr lang="en-GB" sz="2200" cap="none" dirty="0">
              <a:ln w="0"/>
              <a:effectLst>
                <a:outerShdw blurRad="38100" dist="19050" dir="2700000" algn="tl" rotWithShape="0">
                  <a:schemeClr val="dk1">
                    <a:alpha val="40000"/>
                  </a:schemeClr>
                </a:outerShdw>
              </a:effectLst>
              <a:latin typeface="Sitka Banner Semibold" pitchFamily="2" charset="0"/>
            </a:endParaRPr>
          </a:p>
          <a:p>
            <a:pPr marL="698500" indent="-342900" algn="just">
              <a:lnSpc>
                <a:spcPct val="100000"/>
              </a:lnSpc>
              <a:spcAft>
                <a:spcPts val="600"/>
              </a:spcAft>
              <a:buFont typeface="Wingdings" panose="05000000000000000000" pitchFamily="2" charset="2"/>
              <a:buChar char="Ø"/>
            </a:pPr>
            <a:endParaRPr lang="en-GB" sz="22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18</a:t>
            </a:fld>
            <a:endParaRPr lang="en-US" dirty="0"/>
          </a:p>
        </p:txBody>
      </p:sp>
      <p:sp>
        <p:nvSpPr>
          <p:cNvPr id="10" name="Title 1"/>
          <p:cNvSpPr txBox="1">
            <a:spLocks/>
          </p:cNvSpPr>
          <p:nvPr/>
        </p:nvSpPr>
        <p:spPr>
          <a:xfrm>
            <a:off x="-401167" y="102766"/>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22647340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285613" y="1583086"/>
            <a:ext cx="11296787" cy="5274913"/>
          </a:xfrm>
        </p:spPr>
        <p:txBody>
          <a:bodyPr>
            <a:noAutofit/>
          </a:bodyPr>
          <a:lstStyle/>
          <a:p>
            <a:pPr marL="911225" marR="111760" lvl="0" indent="0" algn="justLow">
              <a:spcBef>
                <a:spcPts val="30"/>
              </a:spcBef>
              <a:spcAft>
                <a:spcPts val="0"/>
              </a:spcAft>
              <a:buNone/>
            </a:pPr>
            <a:endParaRPr lang="en-US" sz="2200" cap="none" dirty="0">
              <a:ln w="0"/>
              <a:effectLst>
                <a:outerShdw blurRad="38100" dist="19050" dir="2700000" algn="tl" rotWithShape="0">
                  <a:schemeClr val="dk1">
                    <a:alpha val="40000"/>
                  </a:schemeClr>
                </a:outerShdw>
              </a:effectLst>
              <a:latin typeface="Sitka Banner Semibold" pitchFamily="2" charset="0"/>
            </a:endParaRPr>
          </a:p>
          <a:p>
            <a:pPr marL="914400" lvl="0" indent="-406400" algn="just">
              <a:lnSpc>
                <a:spcPct val="200000"/>
              </a:lnSpc>
              <a:spcAft>
                <a:spcPts val="600"/>
              </a:spcAft>
              <a:buFont typeface="Wingdings" panose="05000000000000000000" pitchFamily="2" charset="2"/>
              <a:buChar char="Ø"/>
            </a:pPr>
            <a:r>
              <a:rPr lang="en-US" sz="2200" cap="none" dirty="0">
                <a:ln w="0"/>
                <a:effectLst>
                  <a:outerShdw blurRad="38100" dist="19050" dir="2700000" algn="tl" rotWithShape="0">
                    <a:schemeClr val="dk1">
                      <a:alpha val="40000"/>
                    </a:schemeClr>
                  </a:outerShdw>
                </a:effectLst>
                <a:latin typeface="Sitka Banner Semibold" pitchFamily="2" charset="0"/>
              </a:rPr>
              <a:t>A memorandum of understanding </a:t>
            </a:r>
            <a:r>
              <a:rPr lang="en-US" sz="2200" cap="none" dirty="0" smtClean="0">
                <a:ln w="0"/>
                <a:effectLst>
                  <a:outerShdw blurRad="38100" dist="19050" dir="2700000" algn="tl" rotWithShape="0">
                    <a:schemeClr val="dk1">
                      <a:alpha val="40000"/>
                    </a:schemeClr>
                  </a:outerShdw>
                </a:effectLst>
                <a:latin typeface="Sitka Banner Semibold" pitchFamily="2" charset="0"/>
              </a:rPr>
              <a:t>has been signed with </a:t>
            </a:r>
            <a:r>
              <a:rPr lang="en-US" sz="2200" cap="none" dirty="0">
                <a:ln w="0"/>
                <a:effectLst>
                  <a:outerShdw blurRad="38100" dist="19050" dir="2700000" algn="tl" rotWithShape="0">
                    <a:schemeClr val="dk1">
                      <a:alpha val="40000"/>
                    </a:schemeClr>
                  </a:outerShdw>
                </a:effectLst>
                <a:latin typeface="Sitka Banner Semibold" pitchFamily="2" charset="0"/>
              </a:rPr>
              <a:t>the Egyptian Banking Institute to conduct training programs for the WGFACML member SAIs in fighting Money Laundering , the trainee will be given a certificate of "anti-money laundering expert" at the end of the training.</a:t>
            </a:r>
          </a:p>
          <a:p>
            <a:pPr marL="911225" indent="0" algn="just">
              <a:lnSpc>
                <a:spcPct val="100000"/>
              </a:lnSpc>
              <a:spcAft>
                <a:spcPts val="600"/>
              </a:spcAft>
              <a:buNone/>
            </a:pPr>
            <a:endParaRPr lang="en-GB" sz="2200" cap="none" dirty="0">
              <a:ln w="0"/>
              <a:effectLst>
                <a:outerShdw blurRad="38100" dist="19050" dir="2700000" algn="tl" rotWithShape="0">
                  <a:schemeClr val="dk1">
                    <a:alpha val="40000"/>
                  </a:schemeClr>
                </a:outerShdw>
              </a:effectLst>
              <a:latin typeface="Sitka Banner Semibold" pitchFamily="2" charset="0"/>
            </a:endParaRPr>
          </a:p>
          <a:p>
            <a:pPr marL="355600" indent="0" algn="just">
              <a:lnSpc>
                <a:spcPct val="100000"/>
              </a:lnSpc>
              <a:spcAft>
                <a:spcPts val="600"/>
              </a:spcAft>
              <a:buNone/>
            </a:pPr>
            <a:endParaRPr lang="en-GB" sz="22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19</a:t>
            </a:fld>
            <a:endParaRPr lang="en-US" dirty="0"/>
          </a:p>
        </p:txBody>
      </p:sp>
      <p:sp>
        <p:nvSpPr>
          <p:cNvPr id="10" name="Title 1"/>
          <p:cNvSpPr txBox="1">
            <a:spLocks/>
          </p:cNvSpPr>
          <p:nvPr/>
        </p:nvSpPr>
        <p:spPr>
          <a:xfrm>
            <a:off x="-401167" y="102766"/>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22647340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AE5FA50E-7D55-4AA0-A096-4A1F12487699}"/>
              </a:ext>
            </a:extLst>
          </p:cNvPr>
          <p:cNvSpPr>
            <a:spLocks noChangeArrowheads="1"/>
          </p:cNvSpPr>
          <p:nvPr/>
        </p:nvSpPr>
        <p:spPr bwMode="auto">
          <a:xfrm>
            <a:off x="1484311" y="49744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7"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974775" y="2302545"/>
            <a:ext cx="10426651" cy="2733912"/>
          </a:xfrm>
          <a:noFill/>
        </p:spPr>
        <p:txBody>
          <a:bodyPr>
            <a:normAutofit/>
          </a:bodyPr>
          <a:lstStyle/>
          <a:p>
            <a:pPr marL="0" indent="0" algn="ctr">
              <a:buNone/>
            </a:pPr>
            <a:r>
              <a:rPr lang="en-US" sz="2800" b="1" dirty="0">
                <a:solidFill>
                  <a:srgbClr val="002060"/>
                </a:solidFill>
                <a:latin typeface="Sitka Banner Semibold" pitchFamily="2" charset="0"/>
              </a:rPr>
              <a:t>The INTOSAI WGFACML's work plan is centered around three main Goals ,</a:t>
            </a:r>
            <a:r>
              <a:rPr lang="en-US" sz="2800" b="1" dirty="0" smtClean="0">
                <a:solidFill>
                  <a:srgbClr val="002060"/>
                </a:solidFill>
                <a:latin typeface="Sitka Banner Semibold" pitchFamily="2" charset="0"/>
              </a:rPr>
              <a:t> THE WGFACML SECERETARIAT WILL review </a:t>
            </a:r>
            <a:r>
              <a:rPr lang="en-US" sz="2800" b="1" dirty="0">
                <a:solidFill>
                  <a:srgbClr val="002060"/>
                </a:solidFill>
                <a:latin typeface="Sitka Banner Semibold" pitchFamily="2" charset="0"/>
              </a:rPr>
              <a:t>the progress ACCOMPLISHED in the light of </a:t>
            </a:r>
            <a:r>
              <a:rPr lang="en-US" sz="2800" b="1" dirty="0" smtClean="0">
                <a:solidFill>
                  <a:srgbClr val="002060"/>
                </a:solidFill>
                <a:latin typeface="Sitka Banner Semibold" pitchFamily="2" charset="0"/>
              </a:rPr>
              <a:t>them</a:t>
            </a:r>
            <a:endParaRPr lang="en-US" sz="2800" b="1" dirty="0">
              <a:solidFill>
                <a:srgbClr val="002060"/>
              </a:solidFill>
              <a:latin typeface="Sitka Banner Semibold" pitchFamily="2" charset="0"/>
            </a:endParaRPr>
          </a:p>
        </p:txBody>
      </p:sp>
      <p:sp>
        <p:nvSpPr>
          <p:cNvPr id="2" name="عنصر نائب لرقم الشريحة 1"/>
          <p:cNvSpPr>
            <a:spLocks noGrp="1"/>
          </p:cNvSpPr>
          <p:nvPr>
            <p:ph type="sldNum" sz="quarter" idx="12"/>
          </p:nvPr>
        </p:nvSpPr>
        <p:spPr/>
        <p:txBody>
          <a:bodyPr/>
          <a:lstStyle/>
          <a:p>
            <a:fld id="{1A8436D7-7A12-4401-873B-B04B50E4E005}" type="slidenum">
              <a:rPr lang="en-US" smtClean="0"/>
              <a:t>2</a:t>
            </a:fld>
            <a:endParaRPr lang="en-US" dirty="0"/>
          </a:p>
        </p:txBody>
      </p:sp>
      <p:sp>
        <p:nvSpPr>
          <p:cNvPr id="13" name="Content Placeholder 2"/>
          <p:cNvSpPr txBox="1">
            <a:spLocks/>
          </p:cNvSpPr>
          <p:nvPr/>
        </p:nvSpPr>
        <p:spPr>
          <a:xfrm>
            <a:off x="525106" y="2800383"/>
            <a:ext cx="10058400" cy="405079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endParaRPr lang="en-GB" dirty="0"/>
          </a:p>
          <a:p>
            <a:endParaRPr lang="en-US" dirty="0"/>
          </a:p>
        </p:txBody>
      </p:sp>
      <p:sp>
        <p:nvSpPr>
          <p:cNvPr id="3" name="Title 2"/>
          <p:cNvSpPr>
            <a:spLocks noGrp="1"/>
          </p:cNvSpPr>
          <p:nvPr>
            <p:ph type="title"/>
          </p:nvPr>
        </p:nvSpPr>
        <p:spPr>
          <a:xfrm>
            <a:off x="2307772" y="319315"/>
            <a:ext cx="7982858" cy="1567542"/>
          </a:xfrm>
        </p:spPr>
        <p:txBody>
          <a:bodyPr>
            <a:normAutofit/>
          </a:bodyPr>
          <a:lstStyle/>
          <a:p>
            <a:r>
              <a:rPr lang="en-US" dirty="0">
                <a:solidFill>
                  <a:schemeClr val="bg2">
                    <a:lumMod val="50000"/>
                  </a:schemeClr>
                </a:solidFill>
              </a:rPr>
              <a:t/>
            </a:r>
            <a:br>
              <a:rPr lang="en-US" dirty="0">
                <a:solidFill>
                  <a:schemeClr val="bg2">
                    <a:lumMod val="50000"/>
                  </a:schemeClr>
                </a:solidFill>
              </a:rPr>
            </a:br>
            <a:endParaRPr lang="en-US" dirty="0"/>
          </a:p>
        </p:txBody>
      </p:sp>
      <p:grpSp>
        <p:nvGrpSpPr>
          <p:cNvPr id="12" name="Group 11"/>
          <p:cNvGrpSpPr/>
          <p:nvPr/>
        </p:nvGrpSpPr>
        <p:grpSpPr>
          <a:xfrm>
            <a:off x="86496" y="133311"/>
            <a:ext cx="11800149" cy="1438245"/>
            <a:chOff x="-200914" y="593097"/>
            <a:chExt cx="11939576" cy="1058843"/>
          </a:xfrm>
        </p:grpSpPr>
        <p:pic>
          <p:nvPicPr>
            <p:cNvPr id="15"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346315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4AA842-6965-4D12-9E30-1EFAFEC298E7}"/>
              </a:ext>
            </a:extLst>
          </p:cNvPr>
          <p:cNvSpPr>
            <a:spLocks noGrp="1"/>
          </p:cNvSpPr>
          <p:nvPr>
            <p:ph type="title"/>
          </p:nvPr>
        </p:nvSpPr>
        <p:spPr>
          <a:xfrm>
            <a:off x="246648" y="1168398"/>
            <a:ext cx="11568636" cy="1752599"/>
          </a:xfrm>
        </p:spPr>
        <p:txBody>
          <a:bodyPr>
            <a:normAutofit/>
          </a:bodyPr>
          <a:lstStyle/>
          <a:p>
            <a:pPr>
              <a:lnSpc>
                <a:spcPct val="150000"/>
              </a:lnSpc>
            </a:pPr>
            <a:r>
              <a:rPr lang="en-US" sz="2000" b="1" spc="-150" dirty="0">
                <a:solidFill>
                  <a:schemeClr val="tx1"/>
                </a:solidFill>
                <a:ea typeface="Calibri" panose="020F0502020204030204" pitchFamily="34" charset="0"/>
                <a:cs typeface="Aharoni" panose="02010803020104030203" pitchFamily="2" charset="-79"/>
              </a:rPr>
              <a:t>Pertaining to Goal 3 </a:t>
            </a:r>
            <a:r>
              <a:rPr lang="en-US" sz="2000" spc="-150" dirty="0">
                <a:solidFill>
                  <a:schemeClr val="tx1"/>
                </a:solidFill>
                <a:latin typeface="Algerian" panose="04020705040A02060702" pitchFamily="82" charset="0"/>
                <a:ea typeface="Calibri" panose="020F0502020204030204" pitchFamily="34" charset="0"/>
                <a:cs typeface="Aharoni" panose="02010803020104030203" pitchFamily="2" charset="-79"/>
              </a:rPr>
              <a:t/>
            </a:r>
            <a:br>
              <a:rPr lang="en-US" sz="2000" spc="-150" dirty="0">
                <a:solidFill>
                  <a:schemeClr val="tx1"/>
                </a:solidFill>
                <a:latin typeface="Algerian" panose="04020705040A02060702" pitchFamily="82" charset="0"/>
                <a:ea typeface="Calibri" panose="020F0502020204030204" pitchFamily="34" charset="0"/>
                <a:cs typeface="Aharoni" panose="02010803020104030203" pitchFamily="2" charset="-79"/>
              </a:rPr>
            </a:br>
            <a:r>
              <a:rPr lang="en-GB" sz="2000" dirty="0">
                <a:solidFill>
                  <a:srgbClr val="C00000"/>
                </a:solidFill>
              </a:rPr>
              <a:t>Sharing Best Practices and Experiences of SAIs in the Field of Fighting Corruption and Money Laundering</a:t>
            </a:r>
            <a:endParaRPr lang="en-US" sz="2000" dirty="0">
              <a:solidFill>
                <a:srgbClr val="C00000"/>
              </a:solidFill>
            </a:endParaRPr>
          </a:p>
        </p:txBody>
      </p:sp>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47606" y="2682638"/>
            <a:ext cx="11296787" cy="3645591"/>
          </a:xfrm>
        </p:spPr>
        <p:txBody>
          <a:bodyPr>
            <a:normAutofit/>
          </a:bodyPr>
          <a:lstStyle/>
          <a:p>
            <a:pPr marL="677863" indent="-446088" algn="just" defTabSz="125413">
              <a:lnSpc>
                <a:spcPct val="100000"/>
              </a:lnSpc>
              <a:spcAft>
                <a:spcPts val="600"/>
              </a:spcAft>
              <a:buFont typeface="Wingdings" panose="05000000000000000000" pitchFamily="2" charset="2"/>
              <a:buChar char="Ø"/>
            </a:pPr>
            <a:r>
              <a:rPr lang="en-US" sz="1800" cap="none" dirty="0">
                <a:ln w="0"/>
                <a:effectLst>
                  <a:outerShdw blurRad="38100" dist="19050" dir="2700000" algn="tl" rotWithShape="0">
                    <a:schemeClr val="dk1">
                      <a:alpha val="40000"/>
                    </a:schemeClr>
                  </a:outerShdw>
                </a:effectLst>
                <a:latin typeface="Sitka Banner Semibold" pitchFamily="2" charset="0"/>
              </a:rPr>
              <a:t>Within the acknowledgement of the importance of </a:t>
            </a:r>
            <a:r>
              <a:rPr lang="en-GB" sz="1800" cap="none" dirty="0">
                <a:ln w="0"/>
                <a:effectLst>
                  <a:outerShdw blurRad="38100" dist="19050" dir="2700000" algn="tl" rotWithShape="0">
                    <a:schemeClr val="dk1">
                      <a:alpha val="40000"/>
                    </a:schemeClr>
                  </a:outerShdw>
                </a:effectLst>
                <a:latin typeface="Sitka Banner Semibold" pitchFamily="2" charset="0"/>
              </a:rPr>
              <a:t>sharing experiences of SAIs ,</a:t>
            </a:r>
            <a:br>
              <a:rPr lang="en-GB" sz="1800" cap="none" dirty="0">
                <a:ln w="0"/>
                <a:effectLst>
                  <a:outerShdw blurRad="38100" dist="19050" dir="2700000" algn="tl" rotWithShape="0">
                    <a:schemeClr val="dk1">
                      <a:alpha val="40000"/>
                    </a:schemeClr>
                  </a:outerShdw>
                </a:effectLst>
                <a:latin typeface="Sitka Banner Semibold" pitchFamily="2" charset="0"/>
              </a:rPr>
            </a:br>
            <a:r>
              <a:rPr lang="en-US" sz="1800" cap="none" dirty="0">
                <a:ln w="0"/>
                <a:effectLst>
                  <a:outerShdw blurRad="38100" dist="19050" dir="2700000" algn="tl" rotWithShape="0">
                    <a:schemeClr val="dk1">
                      <a:alpha val="40000"/>
                    </a:schemeClr>
                  </a:outerShdw>
                </a:effectLst>
                <a:latin typeface="Sitka Banner Semibold" pitchFamily="2" charset="0"/>
              </a:rPr>
              <a:t> a database has been set up on the Working Group's website including best practices, training materials, working papers and researches, and</a:t>
            </a:r>
            <a:r>
              <a:rPr lang="en-GB" sz="1800" cap="none" dirty="0">
                <a:ln w="0"/>
                <a:effectLst>
                  <a:outerShdw blurRad="38100" dist="19050" dir="2700000" algn="tl" rotWithShape="0">
                    <a:schemeClr val="dk1">
                      <a:alpha val="40000"/>
                    </a:schemeClr>
                  </a:outerShdw>
                </a:effectLst>
                <a:latin typeface="Sitka Banner Semibold" pitchFamily="2" charset="0"/>
              </a:rPr>
              <a:t> the WG secretariat embraced the need for annual call for the WG member SAIs to share their experience with the WG community , so , it called for the following :</a:t>
            </a:r>
          </a:p>
          <a:p>
            <a:pPr marL="909638" indent="-342900" algn="just" defTabSz="146050">
              <a:lnSpc>
                <a:spcPct val="100000"/>
              </a:lnSpc>
              <a:spcAft>
                <a:spcPts val="600"/>
              </a:spcAft>
              <a:buFont typeface="Wingdings" panose="05000000000000000000" pitchFamily="2" charset="2"/>
              <a:buChar char="§"/>
            </a:pPr>
            <a:r>
              <a:rPr lang="en-GB" sz="1800" cap="none" dirty="0">
                <a:ln w="0"/>
                <a:effectLst>
                  <a:outerShdw blurRad="38100" dist="19050" dir="2700000" algn="tl" rotWithShape="0">
                    <a:schemeClr val="dk1">
                      <a:alpha val="40000"/>
                    </a:schemeClr>
                  </a:outerShdw>
                </a:effectLst>
                <a:latin typeface="Sitka Banner Semibold" pitchFamily="2" charset="0"/>
              </a:rPr>
              <a:t>Sharing </a:t>
            </a:r>
            <a:r>
              <a:rPr lang="en-US" sz="1800" cap="none" dirty="0">
                <a:ln w="0"/>
                <a:effectLst>
                  <a:outerShdw blurRad="38100" dist="19050" dir="2700000" algn="tl" rotWithShape="0">
                    <a:schemeClr val="dk1">
                      <a:alpha val="40000"/>
                    </a:schemeClr>
                  </a:outerShdw>
                </a:effectLst>
                <a:latin typeface="Sitka Banner Semibold" pitchFamily="2" charset="0"/>
              </a:rPr>
              <a:t>best practices of the WG Member SAIs in the field of auditing in general and the fight against corruption in particular in May 2023.</a:t>
            </a:r>
          </a:p>
          <a:p>
            <a:pPr marL="909638" indent="-342900" algn="just" defTabSz="146050">
              <a:lnSpc>
                <a:spcPct val="100000"/>
              </a:lnSpc>
              <a:spcAft>
                <a:spcPts val="600"/>
              </a:spcAft>
              <a:buFont typeface="Wingdings" panose="05000000000000000000" pitchFamily="2" charset="2"/>
              <a:buChar char="§"/>
            </a:pPr>
            <a:r>
              <a:rPr lang="en-GB" sz="1800" cap="none" dirty="0">
                <a:ln w="0"/>
                <a:effectLst>
                  <a:outerShdw blurRad="38100" dist="19050" dir="2700000" algn="tl" rotWithShape="0">
                    <a:schemeClr val="dk1">
                      <a:alpha val="40000"/>
                    </a:schemeClr>
                  </a:outerShdw>
                </a:effectLst>
                <a:latin typeface="Sitka Banner Semibold" pitchFamily="2" charset="0"/>
              </a:rPr>
              <a:t>Sharing </a:t>
            </a:r>
            <a:r>
              <a:rPr lang="en-US" sz="1800" cap="none" dirty="0">
                <a:ln w="0"/>
                <a:effectLst>
                  <a:outerShdw blurRad="38100" dist="19050" dir="2700000" algn="tl" rotWithShape="0">
                    <a:schemeClr val="dk1">
                      <a:alpha val="40000"/>
                    </a:schemeClr>
                  </a:outerShdw>
                </a:effectLst>
                <a:latin typeface="Sitka Banner Semibold" pitchFamily="2" charset="0"/>
              </a:rPr>
              <a:t>best practices of the WG Member SAIs related to (self-reporting) and (citizen reporting) in relation to cases of fighting corruption and money laundering in May 2024.</a:t>
            </a:r>
          </a:p>
          <a:p>
            <a:pPr marL="566738" indent="0" algn="just" defTabSz="146050">
              <a:lnSpc>
                <a:spcPct val="100000"/>
              </a:lnSpc>
              <a:spcAft>
                <a:spcPts val="600"/>
              </a:spcAft>
              <a:buNone/>
            </a:pPr>
            <a:r>
              <a:rPr lang="en-US" sz="1800" cap="none" dirty="0">
                <a:ln w="0"/>
                <a:effectLst>
                  <a:outerShdw blurRad="38100" dist="19050" dir="2700000" algn="tl" rotWithShape="0">
                    <a:schemeClr val="dk1">
                      <a:alpha val="40000"/>
                    </a:schemeClr>
                  </a:outerShdw>
                </a:effectLst>
                <a:latin typeface="Sitka Banner Semibold" pitchFamily="2" charset="0"/>
              </a:rPr>
              <a:t>Those experiences and best practices were added to the WG database with the aim of enriching the WG member SAIs knowledge and experience in the field of fighting corruption and money laundering.</a:t>
            </a:r>
          </a:p>
        </p:txBody>
      </p:sp>
      <p:sp>
        <p:nvSpPr>
          <p:cNvPr id="4" name="Slide Number Placeholder 3"/>
          <p:cNvSpPr>
            <a:spLocks noGrp="1"/>
          </p:cNvSpPr>
          <p:nvPr>
            <p:ph type="sldNum" sz="quarter" idx="12"/>
          </p:nvPr>
        </p:nvSpPr>
        <p:spPr/>
        <p:txBody>
          <a:bodyPr/>
          <a:lstStyle/>
          <a:p>
            <a:fld id="{1A8436D7-7A12-4401-873B-B04B50E4E005}" type="slidenum">
              <a:rPr lang="en-US" smtClean="0"/>
              <a:t>20</a:t>
            </a:fld>
            <a:endParaRPr lang="en-US" dirty="0"/>
          </a:p>
        </p:txBody>
      </p:sp>
      <p:sp>
        <p:nvSpPr>
          <p:cNvPr id="10" name="Title 1"/>
          <p:cNvSpPr txBox="1">
            <a:spLocks/>
          </p:cNvSpPr>
          <p:nvPr/>
        </p:nvSpPr>
        <p:spPr>
          <a:xfrm>
            <a:off x="-300088" y="4324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12" name="Group 11"/>
          <p:cNvGrpSpPr/>
          <p:nvPr/>
        </p:nvGrpSpPr>
        <p:grpSpPr>
          <a:xfrm>
            <a:off x="86496" y="133311"/>
            <a:ext cx="11800149" cy="1438245"/>
            <a:chOff x="-200914" y="593097"/>
            <a:chExt cx="11939576" cy="1058843"/>
          </a:xfrm>
        </p:grpSpPr>
        <p:pic>
          <p:nvPicPr>
            <p:cNvPr id="13"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5"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402100203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4AA842-6965-4D12-9E30-1EFAFEC298E7}"/>
              </a:ext>
            </a:extLst>
          </p:cNvPr>
          <p:cNvSpPr>
            <a:spLocks noGrp="1"/>
          </p:cNvSpPr>
          <p:nvPr>
            <p:ph type="title"/>
          </p:nvPr>
        </p:nvSpPr>
        <p:spPr>
          <a:xfrm>
            <a:off x="246648" y="1168399"/>
            <a:ext cx="11568636" cy="923330"/>
          </a:xfrm>
        </p:spPr>
        <p:txBody>
          <a:bodyPr>
            <a:normAutofit/>
          </a:bodyPr>
          <a:lstStyle/>
          <a:p>
            <a:r>
              <a:rPr lang="en-US" sz="2400" b="1" spc="-150" dirty="0">
                <a:solidFill>
                  <a:schemeClr val="tx1"/>
                </a:solidFill>
                <a:ea typeface="Calibri" panose="020F0502020204030204" pitchFamily="34" charset="0"/>
                <a:cs typeface="Aharoni" panose="02010803020104030203" pitchFamily="2" charset="-79"/>
              </a:rPr>
              <a:t>Pertaining to Goal 3 </a:t>
            </a:r>
            <a:endParaRPr lang="en-US" sz="2400" dirty="0">
              <a:solidFill>
                <a:srgbClr val="C00000"/>
              </a:solidFill>
            </a:endParaRPr>
          </a:p>
        </p:txBody>
      </p:sp>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246648" y="1850543"/>
            <a:ext cx="11296787" cy="4364906"/>
          </a:xfrm>
        </p:spPr>
        <p:txBody>
          <a:bodyPr>
            <a:normAutofit fontScale="55000" lnSpcReduction="20000"/>
          </a:bodyPr>
          <a:lstStyle/>
          <a:p>
            <a:pPr marL="682625" indent="-327025" algn="just">
              <a:spcAft>
                <a:spcPts val="1200"/>
              </a:spcAft>
              <a:buFont typeface="Wingdings" panose="05000000000000000000" pitchFamily="2" charset="2"/>
              <a:buChar char="Ø"/>
            </a:pPr>
            <a:r>
              <a:rPr lang="en-US" sz="5500" cap="none" dirty="0">
                <a:ln w="0"/>
                <a:effectLst>
                  <a:outerShdw blurRad="38100" dist="19050" dir="2700000" algn="tl" rotWithShape="0">
                    <a:schemeClr val="dk1">
                      <a:alpha val="40000"/>
                    </a:schemeClr>
                  </a:outerShdw>
                </a:effectLst>
                <a:latin typeface="Sitka Banner Semibold" pitchFamily="2" charset="0"/>
              </a:rPr>
              <a:t>Initiation of preparatory steps to conduct the scientific competition among the WG member SAIs for the preparation of </a:t>
            </a:r>
            <a:r>
              <a:rPr lang="en-US" sz="5500" cap="none" dirty="0" smtClean="0">
                <a:ln w="0"/>
                <a:effectLst>
                  <a:outerShdw blurRad="38100" dist="19050" dir="2700000" algn="tl" rotWithShape="0">
                    <a:schemeClr val="dk1">
                      <a:alpha val="40000"/>
                    </a:schemeClr>
                  </a:outerShdw>
                </a:effectLst>
                <a:latin typeface="Sitka Banner Semibold" pitchFamily="2" charset="0"/>
              </a:rPr>
              <a:t>a scientific </a:t>
            </a:r>
            <a:r>
              <a:rPr lang="en-US" sz="5500" cap="none" dirty="0">
                <a:ln w="0"/>
                <a:effectLst>
                  <a:outerShdw blurRad="38100" dist="19050" dir="2700000" algn="tl" rotWithShape="0">
                    <a:schemeClr val="dk1">
                      <a:alpha val="40000"/>
                    </a:schemeClr>
                  </a:outerShdw>
                </a:effectLst>
                <a:latin typeface="Sitka Banner Semibold" pitchFamily="2" charset="0"/>
              </a:rPr>
              <a:t>paper on the topic of </a:t>
            </a:r>
            <a:r>
              <a:rPr lang="en-US" sz="5500" cap="none" dirty="0" smtClean="0">
                <a:ln w="0"/>
                <a:effectLst>
                  <a:outerShdw blurRad="38100" dist="19050" dir="2700000" algn="tl" rotWithShape="0">
                    <a:schemeClr val="dk1">
                      <a:alpha val="40000"/>
                    </a:schemeClr>
                  </a:outerShdw>
                </a:effectLst>
                <a:latin typeface="Sitka Banner Semibold" pitchFamily="2" charset="0"/>
              </a:rPr>
              <a:t>fighting corruption </a:t>
            </a:r>
            <a:r>
              <a:rPr lang="en-US" sz="5500" cap="none" dirty="0">
                <a:ln w="0"/>
                <a:effectLst>
                  <a:outerShdw blurRad="38100" dist="19050" dir="2700000" algn="tl" rotWithShape="0">
                    <a:schemeClr val="dk1">
                      <a:alpha val="40000"/>
                    </a:schemeClr>
                  </a:outerShdw>
                </a:effectLst>
                <a:latin typeface="Sitka Banner Semibold" pitchFamily="2" charset="0"/>
              </a:rPr>
              <a:t>and </a:t>
            </a:r>
            <a:r>
              <a:rPr lang="en-US" sz="5500" cap="none" dirty="0" smtClean="0">
                <a:ln w="0"/>
                <a:effectLst>
                  <a:outerShdw blurRad="38100" dist="19050" dir="2700000" algn="tl" rotWithShape="0">
                    <a:schemeClr val="dk1">
                      <a:alpha val="40000"/>
                    </a:schemeClr>
                  </a:outerShdw>
                </a:effectLst>
                <a:latin typeface="Sitka Banner Semibold" pitchFamily="2" charset="0"/>
              </a:rPr>
              <a:t>money laundering ,the </a:t>
            </a:r>
            <a:r>
              <a:rPr lang="en-US" sz="5500" cap="none" dirty="0">
                <a:ln w="0"/>
                <a:effectLst>
                  <a:outerShdw blurRad="38100" dist="19050" dir="2700000" algn="tl" rotWithShape="0">
                    <a:schemeClr val="dk1">
                      <a:alpha val="40000"/>
                    </a:schemeClr>
                  </a:outerShdw>
                </a:effectLst>
                <a:latin typeface="Sitka Banner Semibold" pitchFamily="2" charset="0"/>
              </a:rPr>
              <a:t>WGFCML </a:t>
            </a:r>
            <a:r>
              <a:rPr lang="en-US" sz="5500" cap="none" dirty="0" err="1">
                <a:ln w="0"/>
                <a:effectLst>
                  <a:outerShdw blurRad="38100" dist="19050" dir="2700000" algn="tl" rotWithShape="0">
                    <a:schemeClr val="dk1">
                      <a:alpha val="40000"/>
                    </a:schemeClr>
                  </a:outerShdw>
                </a:effectLst>
                <a:latin typeface="Sitka Banner Semibold" pitchFamily="2" charset="0"/>
              </a:rPr>
              <a:t>Sectt</a:t>
            </a:r>
            <a:r>
              <a:rPr lang="en-US" sz="5500" cap="none" dirty="0">
                <a:ln w="0"/>
                <a:effectLst>
                  <a:outerShdw blurRad="38100" dist="19050" dir="2700000" algn="tl" rotWithShape="0">
                    <a:schemeClr val="dk1">
                      <a:alpha val="40000"/>
                    </a:schemeClr>
                  </a:outerShdw>
                </a:effectLst>
                <a:latin typeface="Sitka Banner Semibold" pitchFamily="2" charset="0"/>
              </a:rPr>
              <a:t>. has circulated a draft Rules of Procedure for the scientific competition to the WG member SAIs, the Rules of Procedure final version is currently being finalized after taking the WG member SAIs comments into consideration.</a:t>
            </a:r>
            <a:endParaRPr lang="en-GB" sz="5500" cap="none" dirty="0">
              <a:ln w="0"/>
              <a:effectLst>
                <a:outerShdw blurRad="38100" dist="19050" dir="2700000" algn="tl" rotWithShape="0">
                  <a:schemeClr val="dk1">
                    <a:alpha val="40000"/>
                  </a:schemeClr>
                </a:outerShdw>
              </a:effectLst>
              <a:latin typeface="Sitka Banner Semibold" pitchFamily="2" charset="0"/>
            </a:endParaRPr>
          </a:p>
          <a:p>
            <a:pPr marL="1498600" indent="-1143000" algn="just">
              <a:spcAft>
                <a:spcPts val="1200"/>
              </a:spcAft>
              <a:buFontTx/>
              <a:buChar char="-"/>
            </a:pP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355600" indent="0" algn="just">
              <a:spcAft>
                <a:spcPts val="1200"/>
              </a:spcAft>
              <a:buNone/>
            </a:pP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182563" indent="-182563" algn="just">
              <a:buNone/>
            </a:pPr>
            <a:endParaRPr lang="en-GB" sz="2400" dirty="0">
              <a:solidFill>
                <a:schemeClr val="accent2">
                  <a:lumMod val="50000"/>
                </a:schemeClr>
              </a:solidFill>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21</a:t>
            </a:fld>
            <a:endParaRPr lang="en-US" dirty="0"/>
          </a:p>
        </p:txBody>
      </p:sp>
      <p:sp>
        <p:nvSpPr>
          <p:cNvPr id="10" name="Title 1"/>
          <p:cNvSpPr txBox="1">
            <a:spLocks/>
          </p:cNvSpPr>
          <p:nvPr/>
        </p:nvSpPr>
        <p:spPr>
          <a:xfrm>
            <a:off x="-300088" y="4324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12" name="Group 11"/>
          <p:cNvGrpSpPr/>
          <p:nvPr/>
        </p:nvGrpSpPr>
        <p:grpSpPr>
          <a:xfrm>
            <a:off x="86496" y="133311"/>
            <a:ext cx="11800149" cy="1438245"/>
            <a:chOff x="-200914" y="593097"/>
            <a:chExt cx="11939576" cy="1058843"/>
          </a:xfrm>
        </p:grpSpPr>
        <p:pic>
          <p:nvPicPr>
            <p:cNvPr id="13"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5"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91914863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4AA842-6965-4D12-9E30-1EFAFEC298E7}"/>
              </a:ext>
            </a:extLst>
          </p:cNvPr>
          <p:cNvSpPr>
            <a:spLocks noGrp="1"/>
          </p:cNvSpPr>
          <p:nvPr>
            <p:ph type="title"/>
          </p:nvPr>
        </p:nvSpPr>
        <p:spPr>
          <a:xfrm>
            <a:off x="318009" y="1571556"/>
            <a:ext cx="11568636" cy="923330"/>
          </a:xfrm>
        </p:spPr>
        <p:txBody>
          <a:bodyPr>
            <a:normAutofit/>
          </a:bodyPr>
          <a:lstStyle/>
          <a:p>
            <a:r>
              <a:rPr lang="en-US" sz="2400" b="1" spc="-150" dirty="0">
                <a:solidFill>
                  <a:schemeClr val="tx1"/>
                </a:solidFill>
                <a:ea typeface="Calibri" panose="020F0502020204030204" pitchFamily="34" charset="0"/>
                <a:cs typeface="Aharoni" panose="02010803020104030203" pitchFamily="2" charset="-79"/>
              </a:rPr>
              <a:t>Pertaining to Goal 3 </a:t>
            </a:r>
            <a:endParaRPr lang="en-US" sz="2400" dirty="0">
              <a:solidFill>
                <a:srgbClr val="C00000"/>
              </a:solidFill>
            </a:endParaRPr>
          </a:p>
        </p:txBody>
      </p:sp>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462120" y="2536637"/>
            <a:ext cx="11296787" cy="4364906"/>
          </a:xfrm>
        </p:spPr>
        <p:txBody>
          <a:bodyPr>
            <a:normAutofit fontScale="25000" lnSpcReduction="20000"/>
          </a:bodyPr>
          <a:lstStyle/>
          <a:p>
            <a:pPr marL="457200" indent="-457200" algn="just">
              <a:buFont typeface="Wingdings" panose="05000000000000000000" pitchFamily="2" charset="2"/>
              <a:buChar char="ü"/>
            </a:pPr>
            <a:r>
              <a:rPr lang="en-GB" sz="8800" cap="none" dirty="0" smtClean="0">
                <a:ln w="0"/>
                <a:effectLst>
                  <a:outerShdw blurRad="38100" dist="19050" dir="2700000" algn="tl" rotWithShape="0">
                    <a:schemeClr val="dk1">
                      <a:alpha val="40000"/>
                    </a:schemeClr>
                  </a:outerShdw>
                </a:effectLst>
                <a:latin typeface="Sitka Banner Semibold" pitchFamily="2" charset="0"/>
              </a:rPr>
              <a:t>In </a:t>
            </a:r>
            <a:r>
              <a:rPr lang="en-US" sz="8800" cap="none" dirty="0" smtClean="0">
                <a:ln w="0"/>
                <a:effectLst>
                  <a:outerShdw blurRad="38100" dist="19050" dir="2700000" algn="tl" rotWithShape="0">
                    <a:schemeClr val="dk1">
                      <a:alpha val="40000"/>
                    </a:schemeClr>
                  </a:outerShdw>
                </a:effectLst>
                <a:latin typeface="Sitka Banner Semibold" pitchFamily="2" charset="0"/>
              </a:rPr>
              <a:t>August </a:t>
            </a:r>
            <a:r>
              <a:rPr lang="en-GB" sz="8800" cap="none" dirty="0" smtClean="0">
                <a:ln w="0"/>
                <a:effectLst>
                  <a:outerShdw blurRad="38100" dist="19050" dir="2700000" algn="tl" rotWithShape="0">
                    <a:schemeClr val="dk1">
                      <a:alpha val="40000"/>
                    </a:schemeClr>
                  </a:outerShdw>
                </a:effectLst>
                <a:latin typeface="Sitka Banner Semibold" pitchFamily="2" charset="0"/>
              </a:rPr>
              <a:t>2024, </a:t>
            </a:r>
            <a:r>
              <a:rPr lang="en-GB" sz="8800" cap="none" dirty="0">
                <a:ln w="0"/>
                <a:effectLst>
                  <a:outerShdw blurRad="38100" dist="19050" dir="2700000" algn="tl" rotWithShape="0">
                    <a:schemeClr val="dk1">
                      <a:alpha val="40000"/>
                    </a:schemeClr>
                  </a:outerShdw>
                </a:effectLst>
                <a:latin typeface="Sitka Banner Semibold" pitchFamily="2" charset="0"/>
              </a:rPr>
              <a:t>The WG Secretariat issued the F</a:t>
            </a:r>
            <a:r>
              <a:rPr lang="en-GB" sz="8800" cap="none" dirty="0" smtClean="0">
                <a:ln w="0"/>
                <a:effectLst>
                  <a:outerShdw blurRad="38100" dist="19050" dir="2700000" algn="tl" rotWithShape="0">
                    <a:schemeClr val="dk1">
                      <a:alpha val="40000"/>
                    </a:schemeClr>
                  </a:outerShdw>
                </a:effectLst>
                <a:latin typeface="Sitka Banner Semibold" pitchFamily="2" charset="0"/>
              </a:rPr>
              <a:t>ourth Edition </a:t>
            </a:r>
            <a:r>
              <a:rPr lang="en-GB" sz="8800" cap="none" dirty="0">
                <a:ln w="0"/>
                <a:effectLst>
                  <a:outerShdw blurRad="38100" dist="19050" dir="2700000" algn="tl" rotWithShape="0">
                    <a:schemeClr val="dk1">
                      <a:alpha val="40000"/>
                    </a:schemeClr>
                  </a:outerShdw>
                </a:effectLst>
                <a:latin typeface="Sitka Banner Semibold" pitchFamily="2" charset="0"/>
              </a:rPr>
              <a:t>of the INTOSAI WGFACML’s Newsletter which included:</a:t>
            </a:r>
          </a:p>
          <a:p>
            <a:pPr marL="531813" indent="-176213" algn="just">
              <a:buNone/>
            </a:pPr>
            <a:r>
              <a:rPr lang="en-GB" sz="8800" cap="none" dirty="0">
                <a:ln w="0"/>
                <a:effectLst>
                  <a:outerShdw blurRad="38100" dist="19050" dir="2700000" algn="tl" rotWithShape="0">
                    <a:schemeClr val="dk1">
                      <a:alpha val="40000"/>
                    </a:schemeClr>
                  </a:outerShdw>
                </a:effectLst>
                <a:latin typeface="Sitka Banner Semibold" pitchFamily="2" charset="0"/>
              </a:rPr>
              <a:t>- SAIs’ publications in the field of Fighting Corruption and Money Laundering. </a:t>
            </a:r>
          </a:p>
          <a:p>
            <a:pPr marL="568325" indent="-212725" algn="just">
              <a:spcAft>
                <a:spcPts val="1200"/>
              </a:spcAft>
              <a:buNone/>
            </a:pPr>
            <a:r>
              <a:rPr lang="en-GB" sz="8800" cap="none" dirty="0">
                <a:ln w="0"/>
                <a:effectLst>
                  <a:outerShdw blurRad="38100" dist="19050" dir="2700000" algn="tl" rotWithShape="0">
                    <a:schemeClr val="dk1">
                      <a:alpha val="40000"/>
                    </a:schemeClr>
                  </a:outerShdw>
                </a:effectLst>
                <a:latin typeface="Sitka Banner Semibold" pitchFamily="2" charset="0"/>
              </a:rPr>
              <a:t>- The news provided by the WGFACML member SAIs regarding their activities or </a:t>
            </a:r>
            <a:r>
              <a:rPr lang="en-GB" sz="8800" cap="none" dirty="0" smtClean="0">
                <a:ln w="0"/>
                <a:effectLst>
                  <a:outerShdw blurRad="38100" dist="19050" dir="2700000" algn="tl" rotWithShape="0">
                    <a:schemeClr val="dk1">
                      <a:alpha val="40000"/>
                    </a:schemeClr>
                  </a:outerShdw>
                </a:effectLst>
                <a:latin typeface="Sitka Banner Semibold" pitchFamily="2" charset="0"/>
              </a:rPr>
              <a:t>   contributions </a:t>
            </a:r>
            <a:r>
              <a:rPr lang="en-GB" sz="8800" cap="none" dirty="0">
                <a:ln w="0"/>
                <a:effectLst>
                  <a:outerShdw blurRad="38100" dist="19050" dir="2700000" algn="tl" rotWithShape="0">
                    <a:schemeClr val="dk1">
                      <a:alpha val="40000"/>
                    </a:schemeClr>
                  </a:outerShdw>
                </a:effectLst>
                <a:latin typeface="Sitka Banner Semibold" pitchFamily="2" charset="0"/>
              </a:rPr>
              <a:t>locally or internationally.</a:t>
            </a:r>
          </a:p>
          <a:p>
            <a:pPr marL="450850" indent="-388938" algn="just">
              <a:spcAft>
                <a:spcPts val="1200"/>
              </a:spcAft>
              <a:buFont typeface="Wingdings" panose="05000000000000000000" pitchFamily="2" charset="2"/>
              <a:buChar char="ü"/>
            </a:pPr>
            <a:r>
              <a:rPr lang="en-US" sz="8800" cap="none" dirty="0" smtClean="0">
                <a:ln w="0"/>
                <a:effectLst>
                  <a:outerShdw blurRad="38100" dist="19050" dir="2700000" algn="tl" rotWithShape="0">
                    <a:schemeClr val="dk1">
                      <a:alpha val="40000"/>
                    </a:schemeClr>
                  </a:outerShdw>
                </a:effectLst>
                <a:latin typeface="Sitka Banner Semibold" pitchFamily="2" charset="0"/>
              </a:rPr>
              <a:t>In </a:t>
            </a:r>
            <a:r>
              <a:rPr lang="en-US" sz="8800" cap="none" dirty="0">
                <a:ln w="0"/>
                <a:effectLst>
                  <a:outerShdw blurRad="38100" dist="19050" dir="2700000" algn="tl" rotWithShape="0">
                    <a:schemeClr val="dk1">
                      <a:alpha val="40000"/>
                    </a:schemeClr>
                  </a:outerShdw>
                </a:effectLst>
                <a:latin typeface="Sitka Banner Semibold" pitchFamily="2" charset="0"/>
              </a:rPr>
              <a:t>August </a:t>
            </a:r>
            <a:r>
              <a:rPr lang="en-US" sz="8800" cap="none" dirty="0" smtClean="0">
                <a:ln w="0"/>
                <a:effectLst>
                  <a:outerShdw blurRad="38100" dist="19050" dir="2700000" algn="tl" rotWithShape="0">
                    <a:schemeClr val="dk1">
                      <a:alpha val="40000"/>
                    </a:schemeClr>
                  </a:outerShdw>
                </a:effectLst>
                <a:latin typeface="Sitka Banner Semibold" pitchFamily="2" charset="0"/>
              </a:rPr>
              <a:t>2024, the WGFACML Secretariat has requested the WGFACML member SAIs contributions of </a:t>
            </a:r>
            <a:r>
              <a:rPr lang="en-US" sz="8800" cap="none" dirty="0">
                <a:ln w="0"/>
                <a:effectLst>
                  <a:outerShdw blurRad="38100" dist="19050" dir="2700000" algn="tl" rotWithShape="0">
                    <a:schemeClr val="dk1">
                      <a:alpha val="40000"/>
                    </a:schemeClr>
                  </a:outerShdw>
                </a:effectLst>
                <a:latin typeface="Sitka Banner Semibold" pitchFamily="2" charset="0"/>
              </a:rPr>
              <a:t>articles, working papers, and research </a:t>
            </a:r>
            <a:r>
              <a:rPr lang="en-US" sz="8800" cap="none" dirty="0" smtClean="0">
                <a:ln w="0"/>
                <a:effectLst>
                  <a:outerShdw blurRad="38100" dist="19050" dir="2700000" algn="tl" rotWithShape="0">
                    <a:schemeClr val="dk1">
                      <a:alpha val="40000"/>
                    </a:schemeClr>
                  </a:outerShdw>
                </a:effectLst>
                <a:latin typeface="Sitka Banner Semibold" pitchFamily="2" charset="0"/>
              </a:rPr>
              <a:t>papers pertinent to the WG activities to start preparing the Fifth </a:t>
            </a:r>
            <a:r>
              <a:rPr lang="en-GB" sz="8800" cap="none" dirty="0">
                <a:ln w="0"/>
                <a:effectLst>
                  <a:outerShdw blurRad="38100" dist="19050" dir="2700000" algn="tl" rotWithShape="0">
                    <a:schemeClr val="dk1">
                      <a:alpha val="40000"/>
                    </a:schemeClr>
                  </a:outerShdw>
                </a:effectLst>
                <a:latin typeface="Sitka Banner Semibold" pitchFamily="2" charset="0"/>
              </a:rPr>
              <a:t>Edition of the INTOSAI WGFACML’s </a:t>
            </a:r>
            <a:r>
              <a:rPr lang="en-GB" sz="8800" cap="none" dirty="0" smtClean="0">
                <a:ln w="0"/>
                <a:effectLst>
                  <a:outerShdw blurRad="38100" dist="19050" dir="2700000" algn="tl" rotWithShape="0">
                    <a:schemeClr val="dk1">
                      <a:alpha val="40000"/>
                    </a:schemeClr>
                  </a:outerShdw>
                </a:effectLst>
                <a:latin typeface="Sitka Banner Semibold" pitchFamily="2" charset="0"/>
              </a:rPr>
              <a:t>Newsletter. </a:t>
            </a: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355600" indent="0" algn="just">
              <a:spcAft>
                <a:spcPts val="1200"/>
              </a:spcAft>
              <a:buNone/>
            </a:pP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1498600" indent="-1143000" algn="just">
              <a:spcAft>
                <a:spcPts val="1200"/>
              </a:spcAft>
              <a:buFontTx/>
              <a:buChar char="-"/>
            </a:pP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355600" indent="0" algn="just">
              <a:spcAft>
                <a:spcPts val="1200"/>
              </a:spcAft>
              <a:buNone/>
            </a:pPr>
            <a:endParaRPr lang="en-GB" sz="8800" cap="none" dirty="0">
              <a:ln w="0"/>
              <a:effectLst>
                <a:outerShdw blurRad="38100" dist="19050" dir="2700000" algn="tl" rotWithShape="0">
                  <a:schemeClr val="dk1">
                    <a:alpha val="40000"/>
                  </a:schemeClr>
                </a:outerShdw>
              </a:effectLst>
              <a:latin typeface="Sitka Banner Semibold" pitchFamily="2" charset="0"/>
            </a:endParaRPr>
          </a:p>
          <a:p>
            <a:pPr marL="182563" indent="-182563" algn="just">
              <a:buNone/>
            </a:pPr>
            <a:endParaRPr lang="en-GB" sz="2400" dirty="0">
              <a:solidFill>
                <a:schemeClr val="accent2">
                  <a:lumMod val="50000"/>
                </a:schemeClr>
              </a:solidFill>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solidFill>
                  <a:prstClr val="black"/>
                </a:solidFill>
              </a:rPr>
              <a:pPr/>
              <a:t>22</a:t>
            </a:fld>
            <a:endParaRPr lang="en-US" dirty="0">
              <a:solidFill>
                <a:prstClr val="black"/>
              </a:solidFill>
            </a:endParaRPr>
          </a:p>
        </p:txBody>
      </p:sp>
      <p:sp>
        <p:nvSpPr>
          <p:cNvPr id="10" name="Title 1"/>
          <p:cNvSpPr txBox="1">
            <a:spLocks/>
          </p:cNvSpPr>
          <p:nvPr/>
        </p:nvSpPr>
        <p:spPr>
          <a:xfrm>
            <a:off x="-300088" y="4324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rgbClr val="4BCAAD">
                  <a:lumMod val="50000"/>
                </a:srgbClr>
              </a:solidFill>
            </a:endParaRPr>
          </a:p>
        </p:txBody>
      </p:sp>
      <p:grpSp>
        <p:nvGrpSpPr>
          <p:cNvPr id="12" name="Group 11"/>
          <p:cNvGrpSpPr/>
          <p:nvPr/>
        </p:nvGrpSpPr>
        <p:grpSpPr>
          <a:xfrm>
            <a:off x="86496" y="133311"/>
            <a:ext cx="11800149" cy="1438245"/>
            <a:chOff x="-200914" y="593097"/>
            <a:chExt cx="11939576" cy="1058843"/>
          </a:xfrm>
        </p:grpSpPr>
        <p:pic>
          <p:nvPicPr>
            <p:cNvPr id="13"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5"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428611645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17339" y="219219"/>
            <a:ext cx="11840848" cy="1186509"/>
          </a:xfrm>
        </p:spPr>
        <p:txBody>
          <a:bodyPr>
            <a:noAutofit/>
          </a:bodyPr>
          <a:lstStyle/>
          <a:p>
            <a:pPr algn="ctr"/>
            <a:r>
              <a:rPr lang="en-GB" sz="1800" b="1" cap="all" dirty="0">
                <a:solidFill>
                  <a:schemeClr val="accent2">
                    <a:lumMod val="50000"/>
                  </a:schemeClr>
                </a:solidFill>
                <a:latin typeface="Sitka Banner Semibold" pitchFamily="2" charset="0"/>
                <a:ea typeface="Calibri" panose="020F0502020204030204" pitchFamily="34" charset="0"/>
                <a:cs typeface="Arial" panose="020B0604020202020204" pitchFamily="34" charset="0"/>
              </a:rPr>
              <a:t/>
            </a:r>
            <a:br>
              <a:rPr lang="en-GB" sz="1800" b="1" cap="all" dirty="0">
                <a:solidFill>
                  <a:schemeClr val="accent2">
                    <a:lumMod val="50000"/>
                  </a:schemeClr>
                </a:solidFill>
                <a:latin typeface="Sitka Banner Semibold" pitchFamily="2" charset="0"/>
                <a:ea typeface="Calibri" panose="020F0502020204030204" pitchFamily="34" charset="0"/>
                <a:cs typeface="Arial" panose="020B0604020202020204" pitchFamily="34" charset="0"/>
              </a:rPr>
            </a:br>
            <a:endParaRPr lang="en-US" sz="1800" b="1" cap="all" dirty="0">
              <a:solidFill>
                <a:schemeClr val="accent2">
                  <a:lumMod val="50000"/>
                </a:schemeClr>
              </a:solidFill>
              <a:latin typeface="Sitka Banner Semibold" pitchFamily="2"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A27F3ED0-9DEC-47F4-A847-B68309C1F3C3}"/>
              </a:ext>
            </a:extLst>
          </p:cNvPr>
          <p:cNvSpPr>
            <a:spLocks noGrp="1"/>
          </p:cNvSpPr>
          <p:nvPr>
            <p:ph idx="1"/>
          </p:nvPr>
        </p:nvSpPr>
        <p:spPr>
          <a:xfrm>
            <a:off x="969823" y="2153076"/>
            <a:ext cx="10018713" cy="3124201"/>
          </a:xfrm>
        </p:spPr>
        <p:txBody>
          <a:bodyPr/>
          <a:lstStyle/>
          <a:p>
            <a:pPr marL="0" indent="0" algn="ctr">
              <a:buNone/>
            </a:pPr>
            <a:r>
              <a:rPr lang="en-US" sz="4000" dirty="0">
                <a:solidFill>
                  <a:schemeClr val="accent1">
                    <a:lumMod val="50000"/>
                  </a:schemeClr>
                </a:solidFill>
                <a:effectLst>
                  <a:outerShdw blurRad="38100" dist="38100" dir="2700000" algn="tl">
                    <a:srgbClr val="000000">
                      <a:alpha val="43137"/>
                    </a:srgbClr>
                  </a:outerShdw>
                </a:effectLst>
                <a:latin typeface="+mj-lt"/>
                <a:ea typeface="Calibri" panose="020F0502020204030204" pitchFamily="34" charset="0"/>
                <a:cs typeface="Aharoni" panose="02010803020104030203" pitchFamily="2" charset="-79"/>
              </a:rPr>
              <a:t>Thank you.</a:t>
            </a:r>
          </a:p>
          <a:p>
            <a:pPr marL="0" indent="0">
              <a:buNone/>
            </a:pPr>
            <a:endParaRPr lang="en-US" dirty="0"/>
          </a:p>
        </p:txBody>
      </p:sp>
      <p:sp>
        <p:nvSpPr>
          <p:cNvPr id="2" name="Slide Number Placeholder 1"/>
          <p:cNvSpPr>
            <a:spLocks noGrp="1"/>
          </p:cNvSpPr>
          <p:nvPr>
            <p:ph type="sldNum" sz="quarter" idx="12"/>
          </p:nvPr>
        </p:nvSpPr>
        <p:spPr/>
        <p:txBody>
          <a:bodyPr/>
          <a:lstStyle/>
          <a:p>
            <a:fld id="{1A8436D7-7A12-4401-873B-B04B50E4E005}" type="slidenum">
              <a:rPr lang="en-US" smtClean="0"/>
              <a:t>23</a:t>
            </a:fld>
            <a:endParaRPr lang="en-US" dirty="0"/>
          </a:p>
        </p:txBody>
      </p:sp>
      <p:sp>
        <p:nvSpPr>
          <p:cNvPr id="5" name="TextBox 4">
            <a:extLst>
              <a:ext uri="{FF2B5EF4-FFF2-40B4-BE49-F238E27FC236}">
                <a16:creationId xmlns="" xmlns:a16="http://schemas.microsoft.com/office/drawing/2014/main" id="{F6F3BE48-B38B-49C0-8B93-3844A37A6E6C}"/>
              </a:ext>
            </a:extLst>
          </p:cNvPr>
          <p:cNvSpPr txBox="1"/>
          <p:nvPr/>
        </p:nvSpPr>
        <p:spPr>
          <a:xfrm>
            <a:off x="8746436" y="4353340"/>
            <a:ext cx="2677075" cy="369332"/>
          </a:xfrm>
          <a:prstGeom prst="rect">
            <a:avLst/>
          </a:prstGeom>
          <a:noFill/>
        </p:spPr>
        <p:txBody>
          <a:bodyPr wrap="square" rtlCol="0">
            <a:spAutoFit/>
          </a:bodyPr>
          <a:lstStyle/>
          <a:p>
            <a:endParaRPr lang="en-US" dirty="0"/>
          </a:p>
        </p:txBody>
      </p:sp>
      <p:pic>
        <p:nvPicPr>
          <p:cNvPr id="6" name="Picture 5">
            <a:extLst>
              <a:ext uri="{FF2B5EF4-FFF2-40B4-BE49-F238E27FC236}">
                <a16:creationId xmlns="" xmlns:a16="http://schemas.microsoft.com/office/drawing/2014/main" id="{F71C5767-9A90-4F13-9FAE-F212186363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93526" y="3240638"/>
            <a:ext cx="2681416" cy="259473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nvGrpSpPr>
          <p:cNvPr id="12" name="Group 11"/>
          <p:cNvGrpSpPr/>
          <p:nvPr/>
        </p:nvGrpSpPr>
        <p:grpSpPr>
          <a:xfrm>
            <a:off x="86496" y="133311"/>
            <a:ext cx="11800149" cy="1438245"/>
            <a:chOff x="-200914" y="593097"/>
            <a:chExt cx="11939576" cy="1058843"/>
          </a:xfrm>
        </p:grpSpPr>
        <p:pic>
          <p:nvPicPr>
            <p:cNvPr id="13"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5"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369129186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4AA842-6965-4D12-9E30-1EFAFEC298E7}"/>
              </a:ext>
            </a:extLst>
          </p:cNvPr>
          <p:cNvSpPr>
            <a:spLocks noGrp="1"/>
          </p:cNvSpPr>
          <p:nvPr>
            <p:ph type="title"/>
          </p:nvPr>
        </p:nvSpPr>
        <p:spPr>
          <a:xfrm>
            <a:off x="1055699" y="1001149"/>
            <a:ext cx="9964235" cy="1752599"/>
          </a:xfrm>
        </p:spPr>
        <p:txBody>
          <a:bodyPr>
            <a:normAutofit/>
          </a:bodyPr>
          <a:lstStyle/>
          <a:p>
            <a:r>
              <a:rPr lang="en-US" sz="2000" spc="-150" dirty="0">
                <a:solidFill>
                  <a:schemeClr val="tx1"/>
                </a:solidFill>
                <a:latin typeface="Aharoni" panose="02010803020104030203" pitchFamily="2" charset="-79"/>
                <a:ea typeface="Calibri" panose="020F0502020204030204" pitchFamily="34" charset="0"/>
                <a:cs typeface="Aharoni" panose="02010803020104030203" pitchFamily="2" charset="-79"/>
              </a:rPr>
              <a:t>           </a:t>
            </a:r>
            <a:r>
              <a:rPr lang="en-US" sz="2000" b="1" spc="-150" dirty="0">
                <a:solidFill>
                  <a:schemeClr val="tx1"/>
                </a:solidFill>
                <a:ea typeface="Calibri" panose="020F0502020204030204" pitchFamily="34" charset="0"/>
                <a:cs typeface="Aharoni" panose="02010803020104030203" pitchFamily="2" charset="-79"/>
              </a:rPr>
              <a:t>Pertaining to Goal 1 </a:t>
            </a:r>
            <a:r>
              <a:rPr lang="en-US" sz="2000" spc="-150" dirty="0">
                <a:solidFill>
                  <a:schemeClr val="tx1"/>
                </a:solidFill>
                <a:latin typeface="Algerian" panose="04020705040A02060702" pitchFamily="82" charset="0"/>
                <a:ea typeface="Calibri" panose="020F0502020204030204" pitchFamily="34" charset="0"/>
                <a:cs typeface="Aharoni" panose="02010803020104030203" pitchFamily="2" charset="-79"/>
              </a:rPr>
              <a:t/>
            </a:r>
            <a:br>
              <a:rPr lang="en-US" sz="2000" spc="-150" dirty="0">
                <a:solidFill>
                  <a:schemeClr val="tx1"/>
                </a:solidFill>
                <a:latin typeface="Algerian" panose="04020705040A02060702" pitchFamily="82" charset="0"/>
                <a:ea typeface="Calibri" panose="020F0502020204030204" pitchFamily="34" charset="0"/>
                <a:cs typeface="Aharoni" panose="02010803020104030203" pitchFamily="2" charset="-79"/>
              </a:rPr>
            </a:br>
            <a:r>
              <a:rPr lang="en-US" sz="2000" spc="-150" dirty="0">
                <a:solidFill>
                  <a:srgbClr val="C00000"/>
                </a:solidFill>
                <a:latin typeface="Algerian" panose="04020705040A02060702" pitchFamily="82" charset="0"/>
                <a:ea typeface="Calibri" panose="020F0502020204030204" pitchFamily="34" charset="0"/>
                <a:cs typeface="Aharoni" panose="02010803020104030203" pitchFamily="2" charset="-79"/>
              </a:rPr>
              <a:t>           </a:t>
            </a:r>
            <a:r>
              <a:rPr lang="en-US" sz="2000" dirty="0">
                <a:solidFill>
                  <a:srgbClr val="C00000"/>
                </a:solidFill>
              </a:rPr>
              <a:t>Developing and </a:t>
            </a:r>
            <a:r>
              <a:rPr lang="en-US" sz="2000" dirty="0" smtClean="0">
                <a:solidFill>
                  <a:srgbClr val="C00000"/>
                </a:solidFill>
              </a:rPr>
              <a:t>Finalizing </a:t>
            </a:r>
            <a:r>
              <a:rPr lang="en-US" sz="2000" dirty="0">
                <a:solidFill>
                  <a:srgbClr val="C00000"/>
                </a:solidFill>
              </a:rPr>
              <a:t>Guidelines </a:t>
            </a:r>
          </a:p>
        </p:txBody>
      </p:sp>
      <p:sp>
        <p:nvSpPr>
          <p:cNvPr id="4" name="Slide Number Placeholder 3"/>
          <p:cNvSpPr>
            <a:spLocks noGrp="1"/>
          </p:cNvSpPr>
          <p:nvPr>
            <p:ph type="sldNum" sz="quarter" idx="12"/>
          </p:nvPr>
        </p:nvSpPr>
        <p:spPr/>
        <p:txBody>
          <a:bodyPr/>
          <a:lstStyle/>
          <a:p>
            <a:fld id="{1A8436D7-7A12-4401-873B-B04B50E4E005}" type="slidenum">
              <a:rPr lang="en-US" smtClean="0"/>
              <a:t>3</a:t>
            </a:fld>
            <a:endParaRPr lang="en-US" dirty="0"/>
          </a:p>
        </p:txBody>
      </p:sp>
      <p:sp>
        <p:nvSpPr>
          <p:cNvPr id="10" name="Content Placeholder 9"/>
          <p:cNvSpPr>
            <a:spLocks noGrp="1"/>
          </p:cNvSpPr>
          <p:nvPr>
            <p:ph idx="1"/>
          </p:nvPr>
        </p:nvSpPr>
        <p:spPr>
          <a:xfrm>
            <a:off x="913775" y="2367093"/>
            <a:ext cx="10364452" cy="4267835"/>
          </a:xfrm>
          <a:prstGeom prst="rect">
            <a:avLst/>
          </a:prstGeom>
          <a:noFill/>
        </p:spPr>
        <p:txBody>
          <a:bodyPr wrap="square">
            <a:spAutoFit/>
          </a:bodyPr>
          <a:lstStyle/>
          <a:p>
            <a:pPr marL="0" indent="0" algn="just">
              <a:lnSpc>
                <a:spcPct val="150000"/>
              </a:lnSpc>
              <a:buNone/>
            </a:pPr>
            <a:r>
              <a:rPr lang="en-GB" sz="1600" dirty="0" smtClean="0">
                <a:solidFill>
                  <a:schemeClr val="tx1">
                    <a:lumMod val="95000"/>
                    <a:lumOff val="5000"/>
                  </a:schemeClr>
                </a:solidFill>
                <a:latin typeface="Algerian" panose="04020705040A02060702" pitchFamily="82" charset="0"/>
                <a:ea typeface="Segoe UI Symbol" panose="020B0502040204020203" pitchFamily="34" charset="0"/>
                <a:cs typeface="Arial" panose="020B0604020202020204" pitchFamily="34" charset="0"/>
              </a:rPr>
              <a:t>The WGFACML member SAIs have conducted their work in seven Guidelines, </a:t>
            </a:r>
            <a:r>
              <a:rPr lang="en-GB" sz="1600" u="sng" dirty="0" smtClean="0">
                <a:solidFill>
                  <a:schemeClr val="tx1">
                    <a:lumMod val="95000"/>
                    <a:lumOff val="5000"/>
                  </a:schemeClr>
                </a:solidFill>
                <a:latin typeface="Algerian" panose="04020705040A02060702" pitchFamily="82" charset="0"/>
                <a:ea typeface="Segoe UI Symbol" panose="020B0502040204020203" pitchFamily="34" charset="0"/>
                <a:cs typeface="Arial" panose="020B0604020202020204" pitchFamily="34" charset="0"/>
              </a:rPr>
              <a:t>as follows</a:t>
            </a:r>
            <a:r>
              <a:rPr lang="en-GB" sz="1600" dirty="0" smtClean="0">
                <a:solidFill>
                  <a:schemeClr val="tx1">
                    <a:lumMod val="95000"/>
                    <a:lumOff val="5000"/>
                  </a:schemeClr>
                </a:solidFill>
                <a:latin typeface="Algerian" panose="04020705040A02060702" pitchFamily="82" charset="0"/>
                <a:ea typeface="Segoe UI Symbol" panose="020B0502040204020203" pitchFamily="34" charset="0"/>
                <a:cs typeface="Arial" panose="020B0604020202020204" pitchFamily="34" charset="0"/>
              </a:rPr>
              <a:t>:</a:t>
            </a:r>
          </a:p>
          <a:p>
            <a:pPr marL="0" indent="0" algn="just">
              <a:lnSpc>
                <a:spcPct val="150000"/>
              </a:lnSpc>
              <a:buNone/>
            </a:pPr>
            <a:r>
              <a:rPr lang="en-GB"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1- </a:t>
            </a:r>
            <a:r>
              <a:rPr lang="en-US"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“The extent to which INTOSAI member SAIs comply with the implementation of their international commitments to the UNCAC and the resolutions of the Conference of States Parties to the convention</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a:t>
            </a:r>
          </a:p>
          <a:p>
            <a:pPr marL="0" indent="0" algn="just">
              <a:lnSpc>
                <a:spcPct val="150000"/>
              </a:lnSpc>
              <a:buNone/>
            </a:pP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2-</a:t>
            </a:r>
            <a:r>
              <a:rPr lang="en-US"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 The Guideline on “Corruption detection including investigation/audit techniques, tools, resources and evidence gathering</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a:t>
            </a:r>
          </a:p>
          <a:p>
            <a:pPr marL="0" indent="0" algn="just">
              <a:lnSpc>
                <a:spcPct val="150000"/>
              </a:lnSpc>
              <a:buNone/>
            </a:pP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3- </a:t>
            </a:r>
            <a:r>
              <a:rPr lang="en-US"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“The Audit of national system of prevention and fight against corruption </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a:t>
            </a:r>
            <a:endParaRPr lang="en-GB"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endParaRPr>
          </a:p>
          <a:p>
            <a:pPr marL="0" indent="0" algn="just">
              <a:lnSpc>
                <a:spcPct val="150000"/>
              </a:lnSpc>
              <a:buNone/>
            </a:pPr>
            <a:r>
              <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4- </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“Auditing Anti Corruption Risk Management”.</a:t>
            </a:r>
            <a:endPar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endParaRPr>
          </a:p>
          <a:p>
            <a:pPr marL="0" indent="0" algn="just">
              <a:lnSpc>
                <a:spcPct val="150000"/>
              </a:lnSpc>
              <a:buNone/>
            </a:pPr>
            <a:r>
              <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5- </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 The Audit of Whistleblowers Systems “.</a:t>
            </a:r>
          </a:p>
          <a:p>
            <a:pPr marL="0" indent="0" algn="just">
              <a:lnSpc>
                <a:spcPct val="150000"/>
              </a:lnSpc>
              <a:buNone/>
            </a:pPr>
            <a:r>
              <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6-</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"Fighting Against Money Laundering“.</a:t>
            </a:r>
            <a:endPar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endParaRPr>
          </a:p>
          <a:p>
            <a:pPr marL="0" indent="0" algn="just">
              <a:lnSpc>
                <a:spcPct val="150000"/>
              </a:lnSpc>
              <a:buNone/>
            </a:pPr>
            <a:r>
              <a:rPr lang="en-GB"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7</a:t>
            </a:r>
            <a:r>
              <a:rPr lang="en-GB"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a:t>
            </a:r>
            <a:r>
              <a:rPr lang="en-US" sz="1200" dirty="0" smtClean="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rPr>
              <a:t>The Guideline on “ Public Private Partnership Projects”.</a:t>
            </a:r>
            <a:endParaRPr lang="en-US" sz="1200" dirty="0">
              <a:solidFill>
                <a:schemeClr val="tx1">
                  <a:lumMod val="95000"/>
                  <a:lumOff val="5000"/>
                </a:schemeClr>
              </a:solidFill>
              <a:latin typeface="Arial Black" panose="020B0A04020102020204" pitchFamily="34" charset="0"/>
              <a:ea typeface="Segoe UI Symbol" panose="020B0502040204020203" pitchFamily="34" charset="0"/>
              <a:cs typeface="Arial" panose="020B0604020202020204" pitchFamily="34" charset="0"/>
            </a:endParaRPr>
          </a:p>
        </p:txBody>
      </p:sp>
      <p:grpSp>
        <p:nvGrpSpPr>
          <p:cNvPr id="8" name="Group 7"/>
          <p:cNvGrpSpPr/>
          <p:nvPr/>
        </p:nvGrpSpPr>
        <p:grpSpPr>
          <a:xfrm>
            <a:off x="86496" y="133311"/>
            <a:ext cx="11800149" cy="1438245"/>
            <a:chOff x="-200914" y="593097"/>
            <a:chExt cx="11939576" cy="1058843"/>
          </a:xfrm>
        </p:grpSpPr>
        <p:pic>
          <p:nvPicPr>
            <p:cNvPr id="9"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4" name="Title 2"/>
          <p:cNvSpPr txBox="1">
            <a:spLocks/>
          </p:cNvSpPr>
          <p:nvPr/>
        </p:nvSpPr>
        <p:spPr>
          <a:xfrm>
            <a:off x="1886857" y="319315"/>
            <a:ext cx="8621486" cy="1501018"/>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197936667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a:bodyPr>
          <a:lstStyle/>
          <a:p>
            <a:pPr marL="0" indent="0" algn="just">
              <a:lnSpc>
                <a:spcPct val="150000"/>
              </a:lnSpc>
              <a:buNone/>
            </a:pPr>
            <a:r>
              <a:rPr lang="en-GB" sz="23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1- The </a:t>
            </a:r>
            <a:r>
              <a:rPr lang="en-GB" sz="23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Guideline on </a:t>
            </a:r>
            <a:r>
              <a:rPr lang="en-US" sz="23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a:t>
            </a:r>
            <a:r>
              <a:rPr lang="en-US" sz="23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extent to which INTOSAI member SAIs comply with the implementation of their international commitments to the UNCAC and the resolutions of the Conference of States Parties to the convention”.</a:t>
            </a:r>
          </a:p>
          <a:p>
            <a:pPr>
              <a:buFont typeface="Wingdings" panose="05000000000000000000" pitchFamily="2" charset="2"/>
              <a:buChar char="Ø"/>
            </a:pPr>
            <a:r>
              <a:rPr lang="en-GB" sz="2200" cap="none" dirty="0">
                <a:ln w="0"/>
                <a:effectLst>
                  <a:outerShdw blurRad="38100" dist="19050" dir="2700000" algn="tl" rotWithShape="0">
                    <a:schemeClr val="dk1">
                      <a:alpha val="40000"/>
                    </a:schemeClr>
                  </a:outerShdw>
                </a:effectLst>
                <a:latin typeface="Sitka Banner Semibold" pitchFamily="2" charset="0"/>
              </a:rPr>
              <a:t>SAI Egypt is the Subgroup Leader</a:t>
            </a:r>
            <a:r>
              <a:rPr lang="en-GB" sz="2200" cap="none" dirty="0" smtClean="0">
                <a:ln w="0"/>
                <a:effectLst>
                  <a:outerShdw blurRad="38100" dist="19050" dir="2700000" algn="tl" rotWithShape="0">
                    <a:schemeClr val="dk1">
                      <a:alpha val="40000"/>
                    </a:schemeClr>
                  </a:outerShdw>
                </a:effectLst>
                <a:latin typeface="Sitka Banner Semibold" pitchFamily="2" charset="0"/>
              </a:rPr>
              <a:t>.</a:t>
            </a:r>
            <a:endParaRPr lang="ar-EG" sz="2200" cap="none" dirty="0" smtClean="0">
              <a:ln w="0"/>
              <a:effectLst>
                <a:outerShdw blurRad="38100" dist="19050" dir="2700000" algn="tl" rotWithShape="0">
                  <a:schemeClr val="dk1">
                    <a:alpha val="40000"/>
                  </a:schemeClr>
                </a:outerShdw>
              </a:effectLst>
              <a:latin typeface="Sitka Banner Semibold" pitchFamily="2" charset="0"/>
            </a:endParaRPr>
          </a:p>
          <a:p>
            <a:pPr marL="0" indent="0">
              <a:buNone/>
            </a:pPr>
            <a:endParaRPr lang="en-GB" sz="2200" cap="none" dirty="0">
              <a:ln w="0"/>
              <a:effectLst>
                <a:outerShdw blurRad="38100" dist="19050" dir="2700000" algn="tl" rotWithShape="0">
                  <a:schemeClr val="dk1">
                    <a:alpha val="40000"/>
                  </a:schemeClr>
                </a:outerShdw>
              </a:effectLst>
              <a:latin typeface="Sitka Banner Semibold" pitchFamily="2" charset="0"/>
            </a:endParaRPr>
          </a:p>
          <a:p>
            <a:pPr>
              <a:buFont typeface="Wingdings" panose="05000000000000000000" pitchFamily="2" charset="2"/>
              <a:buChar char="Ø"/>
            </a:pPr>
            <a:r>
              <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member SAIs</a:t>
            </a:r>
            <a:r>
              <a:rPr lang="en-GB" sz="22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t>
            </a:r>
          </a:p>
          <a:p>
            <a:pPr marL="0" indent="0">
              <a:buNone/>
            </a:pPr>
            <a:r>
              <a:rPr lang="en-GB" cap="none" dirty="0" smtClean="0">
                <a:ln w="0"/>
                <a:effectLst>
                  <a:outerShdw blurRad="38100" dist="19050" dir="2700000" algn="tl" rotWithShape="0">
                    <a:schemeClr val="dk1">
                      <a:alpha val="40000"/>
                    </a:schemeClr>
                  </a:outerShdw>
                </a:effectLst>
                <a:latin typeface="Sitka Banner Semibold" pitchFamily="2" charset="0"/>
              </a:rPr>
              <a:t>Brazil; </a:t>
            </a:r>
            <a:r>
              <a:rPr lang="en-GB" cap="none" dirty="0">
                <a:ln w="0"/>
                <a:effectLst>
                  <a:outerShdw blurRad="38100" dist="19050" dir="2700000" algn="tl" rotWithShape="0">
                    <a:schemeClr val="dk1">
                      <a:alpha val="40000"/>
                    </a:schemeClr>
                  </a:outerShdw>
                </a:effectLst>
                <a:latin typeface="Sitka Banner Semibold" pitchFamily="2" charset="0"/>
              </a:rPr>
              <a:t>Guatemala; Morocco; Papua New Guinea; Russian Federation; Thailand</a:t>
            </a:r>
            <a:r>
              <a:rPr lang="en-GB" cap="none" dirty="0" smtClean="0">
                <a:ln w="0"/>
                <a:effectLst>
                  <a:outerShdw blurRad="38100" dist="19050" dir="2700000" algn="tl" rotWithShape="0">
                    <a:schemeClr val="dk1">
                      <a:alpha val="40000"/>
                    </a:schemeClr>
                  </a:outerShdw>
                </a:effectLst>
                <a:latin typeface="Sitka Banner Semibold" pitchFamily="2" charset="0"/>
              </a:rPr>
              <a:t>.</a:t>
            </a:r>
            <a:endParaRPr lang="en-GB"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4</a:t>
            </a:fld>
            <a:endParaRPr lang="en-US" dirty="0"/>
          </a:p>
        </p:txBody>
      </p:sp>
      <p:grpSp>
        <p:nvGrpSpPr>
          <p:cNvPr id="13" name="Group 12"/>
          <p:cNvGrpSpPr/>
          <p:nvPr/>
        </p:nvGrpSpPr>
        <p:grpSpPr>
          <a:xfrm>
            <a:off x="86496" y="133311"/>
            <a:ext cx="11800149" cy="1438245"/>
            <a:chOff x="-200914" y="593097"/>
            <a:chExt cx="11939576" cy="1058843"/>
          </a:xfrm>
        </p:grpSpPr>
        <p:pic>
          <p:nvPicPr>
            <p:cNvPr id="14"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6"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380722042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2" y="1737558"/>
            <a:ext cx="11569516" cy="4983930"/>
          </a:xfrm>
        </p:spPr>
        <p:txBody>
          <a:bodyPr>
            <a:normAutofit/>
          </a:bodyPr>
          <a:lstStyle/>
          <a:p>
            <a:pPr algn="just">
              <a:lnSpc>
                <a:spcPct val="100000"/>
              </a:lnSpc>
              <a:buFont typeface="Wingdings" panose="05000000000000000000" pitchFamily="2" charset="2"/>
              <a:buChar char="Ø"/>
            </a:pPr>
            <a:r>
              <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objective</a:t>
            </a:r>
            <a:r>
              <a:rPr lang="en-US"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a:t>
            </a:r>
            <a:r>
              <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of this document </a:t>
            </a:r>
            <a:r>
              <a:rPr lang="en-GB" sz="22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are:</a:t>
            </a:r>
            <a:endPar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lvl="0" algn="justLow"/>
            <a:r>
              <a:rPr lang="en-US" sz="2200" cap="none" dirty="0">
                <a:ln w="0"/>
                <a:effectLst>
                  <a:outerShdw blurRad="38100" dist="19050" dir="2700000" algn="tl" rotWithShape="0">
                    <a:schemeClr val="dk1">
                      <a:alpha val="40000"/>
                    </a:schemeClr>
                  </a:outerShdw>
                </a:effectLst>
                <a:latin typeface="Sitka Banner Semibold" pitchFamily="2" charset="0"/>
              </a:rPr>
              <a:t>SAI self-assessment on the degree of its commitment to implementing its obligations to the Convention and its related resolutions adopted by the Conference of the States Parties.</a:t>
            </a:r>
          </a:p>
          <a:p>
            <a:pPr algn="justLow"/>
            <a:r>
              <a:rPr lang="en-US" sz="2200" cap="none" dirty="0">
                <a:ln w="0"/>
                <a:effectLst>
                  <a:outerShdw blurRad="38100" dist="19050" dir="2700000" algn="tl" rotWithShape="0">
                    <a:schemeClr val="dk1">
                      <a:alpha val="40000"/>
                    </a:schemeClr>
                  </a:outerShdw>
                </a:effectLst>
                <a:latin typeface="Sitka Banner Semibold" pitchFamily="2" charset="0"/>
              </a:rPr>
              <a:t>One of the mechanisms to assist SAIs in developing and updating their strategy and databases.</a:t>
            </a:r>
            <a:endParaRPr lang="en-GB" sz="2200" cap="none" dirty="0">
              <a:ln w="0"/>
              <a:effectLst>
                <a:outerShdw blurRad="38100" dist="19050" dir="2700000" algn="tl" rotWithShape="0">
                  <a:schemeClr val="dk1">
                    <a:alpha val="40000"/>
                  </a:schemeClr>
                </a:outerShdw>
              </a:effectLst>
              <a:latin typeface="Sitka Banner Semibold" pitchFamily="2" charset="0"/>
            </a:endParaRPr>
          </a:p>
          <a:p>
            <a:pPr algn="justLow">
              <a:buFont typeface="Wingdings" panose="05000000000000000000" pitchFamily="2" charset="2"/>
              <a:buChar char="Ø"/>
            </a:pPr>
            <a:r>
              <a:rPr lang="en-GB" sz="22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t>
            </a:r>
            <a:r>
              <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Accomplished: </a:t>
            </a:r>
          </a:p>
          <a:p>
            <a:pPr marL="284163" lvl="0" indent="6350" algn="justLow">
              <a:buNone/>
            </a:pPr>
            <a:r>
              <a:rPr lang="en-US" sz="2200" cap="none" dirty="0">
                <a:ln w="0"/>
                <a:effectLst>
                  <a:outerShdw blurRad="38100" dist="19050" dir="2700000" algn="tl" rotWithShape="0">
                    <a:schemeClr val="dk1">
                      <a:alpha val="40000"/>
                    </a:schemeClr>
                  </a:outerShdw>
                </a:effectLst>
                <a:latin typeface="Sitka Banner Semibold" pitchFamily="2" charset="0"/>
              </a:rPr>
              <a:t>T</a:t>
            </a:r>
            <a:r>
              <a:rPr lang="en-US" sz="2200" cap="none" dirty="0" smtClean="0">
                <a:ln w="0"/>
                <a:effectLst>
                  <a:outerShdw blurRad="38100" dist="19050" dir="2700000" algn="tl" rotWithShape="0">
                    <a:schemeClr val="dk1">
                      <a:alpha val="40000"/>
                    </a:schemeClr>
                  </a:outerShdw>
                </a:effectLst>
                <a:latin typeface="Sitka Banner Semibold" pitchFamily="2" charset="0"/>
              </a:rPr>
              <a:t>he </a:t>
            </a:r>
            <a:r>
              <a:rPr lang="en-US" sz="2200" cap="none" dirty="0">
                <a:ln w="0"/>
                <a:effectLst>
                  <a:outerShdw blurRad="38100" dist="19050" dir="2700000" algn="tl" rotWithShape="0">
                    <a:schemeClr val="dk1">
                      <a:alpha val="40000"/>
                    </a:schemeClr>
                  </a:outerShdw>
                </a:effectLst>
                <a:latin typeface="Sitka Banner Semibold" pitchFamily="2" charset="0"/>
              </a:rPr>
              <a:t>Project Proposal submitted and approved, and work is underway to prepare the exposure draft.</a:t>
            </a:r>
            <a:endParaRPr lang="en-GB" sz="22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t>5</a:t>
            </a:fld>
            <a:endParaRPr lang="en-US" dirty="0"/>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216667920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a:bodyPr>
          <a:lstStyle/>
          <a:p>
            <a:pPr marL="0" indent="0" algn="just">
              <a:lnSpc>
                <a:spcPct val="150000"/>
              </a:lnSpc>
              <a:buNone/>
            </a:pPr>
            <a:r>
              <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2-</a:t>
            </a:r>
            <a:r>
              <a:rPr lang="en-US"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Guideline on “Corruption detection including investigation/audit techniques, tools, resources and evidence gathering”.</a:t>
            </a:r>
          </a:p>
          <a:p>
            <a:pPr algn="just">
              <a:lnSpc>
                <a:spcPct val="150000"/>
              </a:lnSpc>
              <a:buFont typeface="Wingdings" panose="05000000000000000000" pitchFamily="2" charset="2"/>
              <a:buChar char="Ø"/>
            </a:pPr>
            <a:r>
              <a:rPr lang="en-GB" sz="2200" cap="none" dirty="0" smtClean="0">
                <a:ln w="0"/>
                <a:effectLst>
                  <a:outerShdw blurRad="38100" dist="19050" dir="2700000" algn="tl" rotWithShape="0">
                    <a:schemeClr val="dk1">
                      <a:alpha val="40000"/>
                    </a:schemeClr>
                  </a:outerShdw>
                </a:effectLst>
                <a:latin typeface="Sitka Banner Semibold" pitchFamily="2" charset="0"/>
              </a:rPr>
              <a:t>SAI </a:t>
            </a:r>
            <a:r>
              <a:rPr lang="en-US" sz="2200" cap="none" dirty="0">
                <a:ln w="0"/>
                <a:effectLst>
                  <a:outerShdw blurRad="38100" dist="19050" dir="2700000" algn="tl" rotWithShape="0">
                    <a:schemeClr val="dk1">
                      <a:alpha val="40000"/>
                    </a:schemeClr>
                  </a:outerShdw>
                </a:effectLst>
                <a:latin typeface="Sitka Banner Semibold" pitchFamily="2" charset="0"/>
              </a:rPr>
              <a:t>Philippines </a:t>
            </a:r>
            <a:r>
              <a:rPr lang="en-GB" sz="2200" cap="none" dirty="0">
                <a:ln w="0"/>
                <a:effectLst>
                  <a:outerShdw blurRad="38100" dist="19050" dir="2700000" algn="tl" rotWithShape="0">
                    <a:schemeClr val="dk1">
                      <a:alpha val="40000"/>
                    </a:schemeClr>
                  </a:outerShdw>
                </a:effectLst>
                <a:latin typeface="Sitka Banner Semibold" pitchFamily="2" charset="0"/>
              </a:rPr>
              <a:t>is the Subgroup Leader</a:t>
            </a:r>
            <a:r>
              <a:rPr lang="en-GB" sz="2200" cap="none" dirty="0" smtClean="0">
                <a:ln w="0"/>
                <a:effectLst>
                  <a:outerShdw blurRad="38100" dist="19050" dir="2700000" algn="tl" rotWithShape="0">
                    <a:schemeClr val="dk1">
                      <a:alpha val="40000"/>
                    </a:schemeClr>
                  </a:outerShdw>
                </a:effectLst>
                <a:latin typeface="Sitka Banner Semibold" pitchFamily="2" charset="0"/>
              </a:rPr>
              <a:t>.</a:t>
            </a:r>
          </a:p>
          <a:p>
            <a:pPr marL="0" indent="0" algn="just">
              <a:lnSpc>
                <a:spcPct val="150000"/>
              </a:lnSpc>
              <a:buNone/>
            </a:pPr>
            <a:endParaRPr lang="en-GB" sz="2200" cap="none" dirty="0" smtClean="0">
              <a:ln w="0"/>
              <a:effectLst>
                <a:outerShdw blurRad="38100" dist="19050" dir="2700000" algn="tl" rotWithShape="0">
                  <a:schemeClr val="dk1">
                    <a:alpha val="40000"/>
                  </a:schemeClr>
                </a:outerShdw>
              </a:effectLst>
              <a:latin typeface="Sitka Banner Semibold" pitchFamily="2" charset="0"/>
            </a:endParaRPr>
          </a:p>
          <a:p>
            <a:pPr>
              <a:buFont typeface="Wingdings" panose="05000000000000000000" pitchFamily="2" charset="2"/>
              <a:buChar char="Ø"/>
            </a:pPr>
            <a:r>
              <a:rPr lang="en-GB" sz="22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member SAIs:</a:t>
            </a:r>
          </a:p>
          <a:p>
            <a:pPr marL="0" indent="0">
              <a:buNone/>
            </a:pPr>
            <a:r>
              <a:rPr lang="en-US" sz="2200" cap="none" dirty="0">
                <a:ln w="0"/>
                <a:effectLst>
                  <a:outerShdw blurRad="38100" dist="19050" dir="2700000" algn="tl" rotWithShape="0">
                    <a:schemeClr val="dk1">
                      <a:alpha val="40000"/>
                    </a:schemeClr>
                  </a:outerShdw>
                </a:effectLst>
                <a:latin typeface="Sitka Banner Semibold" pitchFamily="2" charset="0"/>
              </a:rPr>
              <a:t>Brazil; France; Guatemala; Morocco; Oman; Pakistan; Papua New </a:t>
            </a:r>
            <a:r>
              <a:rPr lang="en-US" sz="2200" cap="none" dirty="0" smtClean="0">
                <a:ln w="0"/>
                <a:effectLst>
                  <a:outerShdw blurRad="38100" dist="19050" dir="2700000" algn="tl" rotWithShape="0">
                    <a:schemeClr val="dk1">
                      <a:alpha val="40000"/>
                    </a:schemeClr>
                  </a:outerShdw>
                </a:effectLst>
                <a:latin typeface="Sitka Banner Semibold" pitchFamily="2" charset="0"/>
              </a:rPr>
              <a:t>Guinea; </a:t>
            </a:r>
            <a:r>
              <a:rPr lang="en-US" sz="2200" cap="none" dirty="0">
                <a:ln w="0"/>
                <a:effectLst>
                  <a:outerShdw blurRad="38100" dist="19050" dir="2700000" algn="tl" rotWithShape="0">
                    <a:schemeClr val="dk1">
                      <a:alpha val="40000"/>
                    </a:schemeClr>
                  </a:outerShdw>
                </a:effectLst>
                <a:latin typeface="Sitka Banner Semibold" pitchFamily="2" charset="0"/>
              </a:rPr>
              <a:t>Russian Federation; Tanzania; Thailand. </a:t>
            </a:r>
          </a:p>
        </p:txBody>
      </p:sp>
      <p:sp>
        <p:nvSpPr>
          <p:cNvPr id="4" name="Slide Number Placeholder 3"/>
          <p:cNvSpPr>
            <a:spLocks noGrp="1"/>
          </p:cNvSpPr>
          <p:nvPr>
            <p:ph type="sldNum" sz="quarter" idx="12"/>
          </p:nvPr>
        </p:nvSpPr>
        <p:spPr/>
        <p:txBody>
          <a:bodyPr/>
          <a:lstStyle/>
          <a:p>
            <a:fld id="{1A8436D7-7A12-4401-873B-B04B50E4E005}" type="slidenum">
              <a:rPr lang="en-US" smtClean="0"/>
              <a:t>6</a:t>
            </a:fld>
            <a:endParaRPr lang="en-US" dirty="0"/>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chemeClr val="accent2">
                  <a:lumMod val="50000"/>
                </a:schemeClr>
              </a:solidFill>
            </a:endParaRPr>
          </a:p>
        </p:txBody>
      </p:sp>
      <p:sp>
        <p:nvSpPr>
          <p:cNvPr id="9" name="Title 2"/>
          <p:cNvSpPr>
            <a:spLocks noGrp="1"/>
          </p:cNvSpPr>
          <p:nvPr>
            <p:ph type="title"/>
          </p:nvPr>
        </p:nvSpPr>
        <p:spPr>
          <a:xfrm>
            <a:off x="2307772" y="319315"/>
            <a:ext cx="7982858" cy="1567542"/>
          </a:xfrm>
        </p:spPr>
        <p:txBody>
          <a:bodyPr>
            <a:normAutofit fontScale="90000"/>
          </a:bodyPr>
          <a:lstStyle/>
          <a:p>
            <a:r>
              <a:rPr lang="en-US" sz="1700" b="1" dirty="0" smtClean="0">
                <a:solidFill>
                  <a:schemeClr val="bg2">
                    <a:lumMod val="50000"/>
                  </a:schemeClr>
                </a:solidFill>
              </a:rPr>
              <a:t/>
            </a:r>
            <a:br>
              <a:rPr lang="en-US" sz="1700" b="1" dirty="0" smtClean="0">
                <a:solidFill>
                  <a:schemeClr val="bg2">
                    <a:lumMod val="50000"/>
                  </a:schemeClr>
                </a:solidFill>
              </a:rPr>
            </a:br>
            <a:r>
              <a:rPr lang="en-US" sz="1700" b="1" dirty="0">
                <a:solidFill>
                  <a:schemeClr val="bg2">
                    <a:lumMod val="50000"/>
                  </a:schemeClr>
                </a:solidFill>
              </a:rPr>
              <a:t/>
            </a:r>
            <a:br>
              <a:rPr lang="en-US" sz="1700" b="1" dirty="0">
                <a:solidFill>
                  <a:schemeClr val="bg2">
                    <a:lumMod val="50000"/>
                  </a:schemeClr>
                </a:solidFill>
              </a:rPr>
            </a:br>
            <a:r>
              <a:rPr lang="en-US" sz="1700" b="1" dirty="0" smtClean="0">
                <a:solidFill>
                  <a:schemeClr val="bg2">
                    <a:lumMod val="50000"/>
                  </a:schemeClr>
                </a:solidFill>
              </a:rPr>
              <a:t/>
            </a:r>
            <a:br>
              <a:rPr lang="en-US" sz="1700" b="1" dirty="0" smtClean="0">
                <a:solidFill>
                  <a:schemeClr val="bg2">
                    <a:lumMod val="50000"/>
                  </a:schemeClr>
                </a:solidFill>
              </a:rPr>
            </a:br>
            <a:r>
              <a:rPr lang="en-US" sz="1700" b="1" dirty="0">
                <a:solidFill>
                  <a:schemeClr val="bg2">
                    <a:lumMod val="50000"/>
                  </a:schemeClr>
                </a:solidFill>
              </a:rPr>
              <a:t/>
            </a:r>
            <a:br>
              <a:rPr lang="en-US" sz="1700" b="1" dirty="0">
                <a:solidFill>
                  <a:schemeClr val="bg2">
                    <a:lumMod val="50000"/>
                  </a:schemeClr>
                </a:solidFill>
              </a:rPr>
            </a:br>
            <a:r>
              <a:rPr lang="en-US" sz="1700" b="1" dirty="0" smtClean="0">
                <a:solidFill>
                  <a:schemeClr val="bg2">
                    <a:lumMod val="50000"/>
                  </a:schemeClr>
                </a:solidFill>
              </a:rPr>
              <a:t>The </a:t>
            </a:r>
            <a:r>
              <a:rPr lang="en-US" sz="1700" b="1" dirty="0">
                <a:solidFill>
                  <a:schemeClr val="bg2">
                    <a:lumMod val="50000"/>
                  </a:schemeClr>
                </a:solidFill>
              </a:rPr>
              <a:t>16th INTOSAI KSC SC Meeting</a:t>
            </a:r>
            <a:br>
              <a:rPr lang="en-US" sz="1700" b="1" dirty="0">
                <a:solidFill>
                  <a:schemeClr val="bg2">
                    <a:lumMod val="50000"/>
                  </a:schemeClr>
                </a:solidFill>
              </a:rPr>
            </a:br>
            <a:r>
              <a:rPr lang="en-US" sz="1700" b="1" dirty="0">
                <a:solidFill>
                  <a:schemeClr val="bg2">
                    <a:lumMod val="50000"/>
                  </a:schemeClr>
                </a:solidFill>
              </a:rPr>
              <a:t/>
            </a:r>
            <a:br>
              <a:rPr lang="en-US" sz="1700" b="1" dirty="0">
                <a:solidFill>
                  <a:schemeClr val="bg2">
                    <a:lumMod val="50000"/>
                  </a:schemeClr>
                </a:solidFill>
              </a:rPr>
            </a:br>
            <a:r>
              <a:rPr lang="en-US" sz="1700" b="1" dirty="0">
                <a:solidFill>
                  <a:schemeClr val="bg2">
                    <a:lumMod val="50000"/>
                  </a:schemeClr>
                </a:solidFill>
              </a:rPr>
              <a:t>Nairobi - Kenya</a:t>
            </a:r>
            <a:br>
              <a:rPr lang="en-US" sz="1700" b="1" dirty="0">
                <a:solidFill>
                  <a:schemeClr val="bg2">
                    <a:lumMod val="50000"/>
                  </a:schemeClr>
                </a:solidFill>
              </a:rPr>
            </a:br>
            <a:r>
              <a:rPr lang="en-US" sz="1700" b="1" dirty="0">
                <a:solidFill>
                  <a:schemeClr val="bg2">
                    <a:lumMod val="50000"/>
                  </a:schemeClr>
                </a:solidFill>
              </a:rPr>
              <a:t/>
            </a:r>
            <a:br>
              <a:rPr lang="en-US" sz="1700" b="1" dirty="0">
                <a:solidFill>
                  <a:schemeClr val="bg2">
                    <a:lumMod val="50000"/>
                  </a:schemeClr>
                </a:solidFill>
              </a:rPr>
            </a:br>
            <a:r>
              <a:rPr lang="en-US" sz="1700" b="1" dirty="0">
                <a:solidFill>
                  <a:schemeClr val="bg2">
                    <a:lumMod val="50000"/>
                  </a:schemeClr>
                </a:solidFill>
              </a:rPr>
              <a:t>(October14, 2024)</a:t>
            </a:r>
            <a:r>
              <a:rPr lang="en-US" sz="2000" dirty="0" smtClean="0">
                <a:solidFill>
                  <a:schemeClr val="bg2">
                    <a:lumMod val="50000"/>
                  </a:schemeClr>
                </a:solidFill>
              </a:rPr>
              <a:t/>
            </a:r>
            <a:br>
              <a:rPr lang="en-US" sz="2000" dirty="0" smtClean="0">
                <a:solidFill>
                  <a:schemeClr val="bg2">
                    <a:lumMod val="50000"/>
                  </a:schemeClr>
                </a:solidFill>
              </a:rPr>
            </a:br>
            <a:r>
              <a:rPr lang="en-US" sz="2000" dirty="0" smtClean="0">
                <a:solidFill>
                  <a:schemeClr val="bg2">
                    <a:lumMod val="50000"/>
                  </a:schemeClr>
                </a:solidFill>
              </a:rPr>
              <a:t/>
            </a:r>
            <a:br>
              <a:rPr lang="en-US" sz="2000" dirty="0" smtClean="0">
                <a:solidFill>
                  <a:schemeClr val="bg2">
                    <a:lumMod val="50000"/>
                  </a:schemeClr>
                </a:solidFill>
              </a:rPr>
            </a:br>
            <a:r>
              <a:rPr lang="en-US" dirty="0" smtClean="0">
                <a:solidFill>
                  <a:schemeClr val="bg2">
                    <a:lumMod val="50000"/>
                  </a:schemeClr>
                </a:solidFill>
              </a:rPr>
              <a:t/>
            </a:r>
            <a:br>
              <a:rPr lang="en-US" dirty="0" smtClean="0">
                <a:solidFill>
                  <a:schemeClr val="bg2">
                    <a:lumMod val="50000"/>
                  </a:schemeClr>
                </a:solidFill>
              </a:rPr>
            </a:br>
            <a:endParaRPr lang="en-US" dirty="0"/>
          </a:p>
        </p:txBody>
      </p:sp>
      <p:grpSp>
        <p:nvGrpSpPr>
          <p:cNvPr id="11" name="Group 10"/>
          <p:cNvGrpSpPr/>
          <p:nvPr/>
        </p:nvGrpSpPr>
        <p:grpSpPr>
          <a:xfrm>
            <a:off x="86496" y="133311"/>
            <a:ext cx="11800149" cy="1438245"/>
            <a:chOff x="-200914" y="593097"/>
            <a:chExt cx="11939576" cy="1058843"/>
          </a:xfrm>
        </p:grpSpPr>
        <p:pic>
          <p:nvPicPr>
            <p:cNvPr id="12"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68691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fontScale="92500"/>
          </a:bodyPr>
          <a:lstStyle/>
          <a:p>
            <a:pPr>
              <a:lnSpc>
                <a:spcPct val="110000"/>
              </a:lnSpc>
              <a:spcAft>
                <a:spcPts val="600"/>
              </a:spcAft>
              <a:buFont typeface="Wingdings" panose="05000000000000000000" pitchFamily="2" charset="2"/>
              <a:buChar char="Ø"/>
            </a:pPr>
            <a:r>
              <a:rPr lang="en-GB" sz="23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objective</a:t>
            </a:r>
            <a:r>
              <a:rPr lang="en-US" sz="23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a:t>
            </a:r>
            <a:r>
              <a:rPr lang="en-GB" sz="23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of this document are:</a:t>
            </a:r>
            <a:endParaRPr lang="en-US" sz="23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lvl="0" algn="justLow">
              <a:lnSpc>
                <a:spcPct val="110000"/>
              </a:lnSpc>
              <a:spcAft>
                <a:spcPts val="600"/>
              </a:spcAft>
            </a:pPr>
            <a:r>
              <a:rPr lang="en-US" sz="2300" cap="none" dirty="0">
                <a:ln w="0"/>
                <a:solidFill>
                  <a:schemeClr val="tx1">
                    <a:lumMod val="95000"/>
                    <a:lumOff val="5000"/>
                  </a:schemeClr>
                </a:solidFill>
                <a:effectLst>
                  <a:outerShdw blurRad="38100" dist="19050" dir="2700000" algn="tl" rotWithShape="0">
                    <a:schemeClr val="dk1">
                      <a:alpha val="40000"/>
                    </a:schemeClr>
                  </a:outerShdw>
                </a:effectLst>
                <a:latin typeface="Sitka Banner Semibold" pitchFamily="2" charset="0"/>
              </a:rPr>
              <a:t>Assist the SAIs in fulfilling their mandate in the area of corruption detection and investigation.</a:t>
            </a:r>
          </a:p>
          <a:p>
            <a:pPr lvl="0" algn="justLow">
              <a:lnSpc>
                <a:spcPct val="110000"/>
              </a:lnSpc>
              <a:spcAft>
                <a:spcPts val="600"/>
              </a:spcAft>
            </a:pPr>
            <a:r>
              <a:rPr lang="en-US" sz="2300" cap="none" dirty="0">
                <a:ln w="0"/>
                <a:solidFill>
                  <a:schemeClr val="tx1">
                    <a:lumMod val="95000"/>
                    <a:lumOff val="5000"/>
                  </a:schemeClr>
                </a:solidFill>
                <a:effectLst>
                  <a:outerShdw blurRad="38100" dist="19050" dir="2700000" algn="tl" rotWithShape="0">
                    <a:schemeClr val="dk1">
                      <a:alpha val="40000"/>
                    </a:schemeClr>
                  </a:outerShdw>
                </a:effectLst>
                <a:latin typeface="Sitka Banner Semibold" pitchFamily="2" charset="0"/>
              </a:rPr>
              <a:t>Collate best practices and systematize proven techniques, tools, and resources in detecting and investigating corruption incidents.</a:t>
            </a:r>
          </a:p>
          <a:p>
            <a:pPr algn="justLow">
              <a:lnSpc>
                <a:spcPct val="110000"/>
              </a:lnSpc>
              <a:spcAft>
                <a:spcPts val="600"/>
              </a:spcAft>
            </a:pPr>
            <a:r>
              <a:rPr lang="en-US" sz="2300" cap="none" dirty="0">
                <a:ln w="0"/>
                <a:solidFill>
                  <a:schemeClr val="tx1">
                    <a:lumMod val="95000"/>
                    <a:lumOff val="5000"/>
                  </a:schemeClr>
                </a:solidFill>
                <a:effectLst>
                  <a:outerShdw blurRad="38100" dist="19050" dir="2700000" algn="tl" rotWithShape="0">
                    <a:schemeClr val="dk1">
                      <a:alpha val="40000"/>
                    </a:schemeClr>
                  </a:outerShdw>
                </a:effectLst>
                <a:latin typeface="Sitka Banner Semibold" pitchFamily="2" charset="0"/>
              </a:rPr>
              <a:t>Establish a methodology for effective evidence gathering to ensure that findings have sufficient evidence admissible in legal proceeding.</a:t>
            </a:r>
          </a:p>
          <a:p>
            <a:pPr>
              <a:spcAft>
                <a:spcPts val="600"/>
              </a:spcAft>
              <a:buFont typeface="Wingdings" panose="05000000000000000000" pitchFamily="2" charset="2"/>
              <a:buChar char="Ø"/>
            </a:pPr>
            <a:r>
              <a:rPr lang="en-US" sz="23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Accomplished: </a:t>
            </a:r>
          </a:p>
          <a:p>
            <a:pPr algn="justLow">
              <a:lnSpc>
                <a:spcPct val="110000"/>
              </a:lnSpc>
              <a:spcAft>
                <a:spcPts val="600"/>
              </a:spcAft>
            </a:pPr>
            <a:r>
              <a:rPr lang="en-US" sz="2300" cap="none" dirty="0">
                <a:ln w="0"/>
                <a:solidFill>
                  <a:schemeClr val="tx1">
                    <a:lumMod val="95000"/>
                    <a:lumOff val="5000"/>
                  </a:schemeClr>
                </a:solidFill>
                <a:effectLst>
                  <a:outerShdw blurRad="38100" dist="19050" dir="2700000" algn="tl" rotWithShape="0">
                    <a:schemeClr val="dk1">
                      <a:alpha val="40000"/>
                    </a:schemeClr>
                  </a:outerShdw>
                </a:effectLst>
                <a:latin typeface="Sitka Banner Semibold" pitchFamily="2" charset="0"/>
              </a:rPr>
              <a:t>The Project Proposal submitted and reviewed by the WGFACML secretariat and it is sent to the subgroup for reviewing taking into consideration the secretariat comments, in preparation for sending the proposal to the KSC for approval.</a:t>
            </a:r>
          </a:p>
          <a:p>
            <a:pPr marL="0" indent="0">
              <a:spcAft>
                <a:spcPts val="600"/>
              </a:spcAft>
              <a:buNone/>
            </a:pPr>
            <a:endParaRPr lang="en-US" cap="none" dirty="0">
              <a:ln w="0"/>
              <a:effectLst>
                <a:outerShdw blurRad="38100" dist="19050" dir="2700000" algn="tl" rotWithShape="0">
                  <a:schemeClr val="dk1">
                    <a:alpha val="40000"/>
                  </a:schemeClr>
                </a:outerShdw>
              </a:effectLst>
              <a:latin typeface="Sitka Banner Semibold" pitchFamily="2" charset="0"/>
            </a:endParaRPr>
          </a:p>
          <a:p>
            <a:pPr marL="0" indent="0">
              <a:spcAft>
                <a:spcPts val="600"/>
              </a:spcAft>
              <a:buNone/>
            </a:pPr>
            <a:endParaRPr lang="en-GB"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solidFill>
                  <a:prstClr val="black"/>
                </a:solidFill>
              </a:rPr>
              <a:pPr/>
              <a:t>7</a:t>
            </a:fld>
            <a:endParaRPr lang="en-US" dirty="0">
              <a:solidFill>
                <a:prstClr val="black"/>
              </a:solidFill>
            </a:endParaRPr>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rgbClr val="4BCAAD">
                  <a:lumMod val="50000"/>
                </a:srgb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54138697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a:bodyPr>
          <a:lstStyle/>
          <a:p>
            <a:pPr marL="0" indent="0" algn="justLow">
              <a:spcAft>
                <a:spcPts val="600"/>
              </a:spcAft>
              <a:buNone/>
            </a:pPr>
            <a:r>
              <a:rPr lang="en-GB"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3- The Guideline on </a:t>
            </a:r>
            <a:r>
              <a:rPr lang="en-US" sz="2400" cap="none" dirty="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“The Audit of national system of prevention and fight against </a:t>
            </a:r>
            <a:r>
              <a:rPr lang="en-US"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corruption</a:t>
            </a:r>
          </a:p>
          <a:p>
            <a:pPr algn="justLow">
              <a:spcAft>
                <a:spcPts val="600"/>
              </a:spcAft>
              <a:buFont typeface="Wingdings" panose="05000000000000000000" pitchFamily="2" charset="2"/>
              <a:buChar char="Ø"/>
            </a:pPr>
            <a:r>
              <a:rPr lang="en-US" sz="2400" cap="none" dirty="0" smtClean="0">
                <a:ln w="0"/>
                <a:solidFill>
                  <a:schemeClr val="bg2">
                    <a:lumMod val="50000"/>
                  </a:schemeClr>
                </a:solidFill>
                <a:effectLst>
                  <a:outerShdw blurRad="38100" dist="19050" dir="2700000" algn="tl" rotWithShape="0">
                    <a:schemeClr val="dk1">
                      <a:alpha val="40000"/>
                    </a:schemeClr>
                  </a:outerShdw>
                </a:effectLst>
                <a:latin typeface="Sitka Banner Semibold" pitchFamily="2" charset="0"/>
              </a:rPr>
              <a:t> </a:t>
            </a:r>
            <a:r>
              <a:rPr lang="en-GB" sz="2400" cap="none" dirty="0" smtClean="0">
                <a:ln w="0"/>
                <a:effectLst>
                  <a:outerShdw blurRad="38100" dist="19050" dir="2700000" algn="tl" rotWithShape="0">
                    <a:schemeClr val="dk1">
                      <a:alpha val="40000"/>
                    </a:schemeClr>
                  </a:outerShdw>
                </a:effectLst>
                <a:latin typeface="Sitka Banner Semibold" pitchFamily="2" charset="0"/>
              </a:rPr>
              <a:t>SAI France is the Subgroup Leader.</a:t>
            </a:r>
          </a:p>
          <a:p>
            <a:pPr>
              <a:buFont typeface="Wingdings" panose="05000000000000000000" pitchFamily="2" charset="2"/>
              <a:buChar char="Ø"/>
            </a:pPr>
            <a:r>
              <a:rPr lang="en-GB"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Subgroup </a:t>
            </a:r>
            <a:r>
              <a:rPr lang="en-GB"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member SAIs</a:t>
            </a:r>
            <a:r>
              <a:rPr lang="en-GB"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t>
            </a:r>
          </a:p>
          <a:p>
            <a:pPr marL="0" indent="0" algn="justLow">
              <a:lnSpc>
                <a:spcPct val="150000"/>
              </a:lnSpc>
              <a:buNone/>
            </a:pPr>
            <a:r>
              <a:rPr lang="en-US" sz="2400" cap="none" dirty="0" smtClean="0">
                <a:ln w="0"/>
                <a:effectLst>
                  <a:outerShdw blurRad="38100" dist="19050" dir="2700000" algn="tl" rotWithShape="0">
                    <a:schemeClr val="dk1">
                      <a:alpha val="40000"/>
                    </a:schemeClr>
                  </a:outerShdw>
                </a:effectLst>
                <a:latin typeface="Sitka Banner Semibold" pitchFamily="2" charset="0"/>
              </a:rPr>
              <a:t>Austria; Brazil; Bulgaria; France; Guatemala; Morocco; Moldova; Papua New Guinea; Philippines; Thailand.</a:t>
            </a:r>
            <a:endParaRPr lang="en-GB" sz="2400"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solidFill>
                  <a:prstClr val="black"/>
                </a:solidFill>
              </a:rPr>
              <a:pPr/>
              <a:t>8</a:t>
            </a:fld>
            <a:endParaRPr lang="en-US" dirty="0">
              <a:solidFill>
                <a:prstClr val="black"/>
              </a:solidFill>
            </a:endParaRPr>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rgbClr val="4BCAAD">
                  <a:lumMod val="50000"/>
                </a:srgb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311878434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6E25C4-83B8-412E-A4ED-0B61C2F03175}"/>
              </a:ext>
            </a:extLst>
          </p:cNvPr>
          <p:cNvSpPr>
            <a:spLocks noGrp="1"/>
          </p:cNvSpPr>
          <p:nvPr>
            <p:ph idx="1"/>
          </p:nvPr>
        </p:nvSpPr>
        <p:spPr>
          <a:xfrm>
            <a:off x="172541" y="1737558"/>
            <a:ext cx="11606125" cy="4983930"/>
          </a:xfrm>
        </p:spPr>
        <p:txBody>
          <a:bodyPr>
            <a:normAutofit/>
          </a:bodyPr>
          <a:lstStyle/>
          <a:p>
            <a:pPr>
              <a:spcAft>
                <a:spcPts val="600"/>
              </a:spcAft>
              <a:buFont typeface="Wingdings" panose="05000000000000000000" pitchFamily="2" charset="2"/>
              <a:buChar char="Ø"/>
            </a:pPr>
            <a:r>
              <a:rPr lang="en-GB"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The </a:t>
            </a:r>
            <a:r>
              <a:rPr lang="en-GB"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objective</a:t>
            </a:r>
            <a:r>
              <a:rPr lang="en-US"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a:t>
            </a:r>
            <a:r>
              <a:rPr lang="en-GB"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of </a:t>
            </a:r>
            <a:r>
              <a:rPr lang="en-GB"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this document </a:t>
            </a:r>
            <a:r>
              <a:rPr lang="en-GB"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is</a:t>
            </a:r>
            <a:r>
              <a:rPr lang="en-GB" sz="24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t>
            </a:r>
            <a:endPar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endParaRPr>
          </a:p>
          <a:p>
            <a:pPr marL="0" lvl="0" indent="0" algn="justLow">
              <a:spcAft>
                <a:spcPts val="600"/>
              </a:spcAft>
              <a:buNone/>
            </a:pPr>
            <a:r>
              <a:rPr lang="en-GB" sz="2200" cap="none" dirty="0">
                <a:ln w="0"/>
                <a:effectLst>
                  <a:outerShdw blurRad="38100" dist="19050" dir="2700000" algn="tl" rotWithShape="0">
                    <a:schemeClr val="dk1">
                      <a:alpha val="40000"/>
                    </a:schemeClr>
                  </a:outerShdw>
                </a:effectLst>
                <a:latin typeface="Sitka Banner Semibold" pitchFamily="2" charset="0"/>
              </a:rPr>
              <a:t>Provide SAIs with a framework to assess adequacy, effectiveness and efficiency of their country's comprehensive anti-corruption system in order to prevent the waste of public resources, to make recommendations for improvement, and to report to citizens on the reality of anti-corruption policies’ implementation.</a:t>
            </a:r>
          </a:p>
          <a:p>
            <a:pPr lvl="0">
              <a:spcAft>
                <a:spcPts val="600"/>
              </a:spcAft>
              <a:buFont typeface="Wingdings" panose="05000000000000000000" pitchFamily="2" charset="2"/>
              <a:buChar char="Ø"/>
            </a:pPr>
            <a:r>
              <a:rPr lang="en-US" sz="2600" cap="none" dirty="0" smtClean="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Progress </a:t>
            </a:r>
            <a:r>
              <a:rPr lang="en-US" sz="26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Accomplished</a:t>
            </a:r>
            <a:r>
              <a:rPr lang="en-US" sz="2400" cap="none" dirty="0">
                <a:ln w="0"/>
                <a:solidFill>
                  <a:schemeClr val="accent3">
                    <a:lumMod val="50000"/>
                  </a:schemeClr>
                </a:solidFill>
                <a:effectLst>
                  <a:outerShdw blurRad="38100" dist="19050" dir="2700000" algn="tl" rotWithShape="0">
                    <a:schemeClr val="dk1">
                      <a:alpha val="40000"/>
                    </a:schemeClr>
                  </a:outerShdw>
                </a:effectLst>
                <a:latin typeface="Sitka Banner Semibold" pitchFamily="2" charset="0"/>
              </a:rPr>
              <a:t>: </a:t>
            </a:r>
          </a:p>
          <a:p>
            <a:pPr marL="0" lvl="0" indent="0" algn="justLow">
              <a:buNone/>
            </a:pPr>
            <a:r>
              <a:rPr lang="en-US" sz="2200" cap="none" dirty="0">
                <a:ln w="0"/>
                <a:effectLst>
                  <a:outerShdw blurRad="38100" dist="19050" dir="2700000" algn="tl" rotWithShape="0">
                    <a:schemeClr val="dk1">
                      <a:alpha val="40000"/>
                    </a:schemeClr>
                  </a:outerShdw>
                </a:effectLst>
                <a:latin typeface="Sitka Banner Semibold" pitchFamily="2" charset="0"/>
              </a:rPr>
              <a:t>The Project Proposal submitted and approved, and work is underway to prepare the exposure draft.</a:t>
            </a:r>
            <a:endParaRPr lang="en-GB" sz="2200" cap="none" dirty="0">
              <a:ln w="0"/>
              <a:effectLst>
                <a:outerShdw blurRad="38100" dist="19050" dir="2700000" algn="tl" rotWithShape="0">
                  <a:schemeClr val="dk1">
                    <a:alpha val="40000"/>
                  </a:schemeClr>
                </a:outerShdw>
              </a:effectLst>
              <a:latin typeface="Sitka Banner Semibold" pitchFamily="2" charset="0"/>
            </a:endParaRPr>
          </a:p>
          <a:p>
            <a:pPr marL="0" indent="0">
              <a:spcAft>
                <a:spcPts val="600"/>
              </a:spcAft>
              <a:buNone/>
            </a:pPr>
            <a:endParaRPr lang="en-US" cap="none" dirty="0">
              <a:ln w="0"/>
              <a:effectLst>
                <a:outerShdw blurRad="38100" dist="19050" dir="2700000" algn="tl" rotWithShape="0">
                  <a:schemeClr val="dk1">
                    <a:alpha val="40000"/>
                  </a:schemeClr>
                </a:outerShdw>
              </a:effectLst>
              <a:latin typeface="Sitka Banner Semibold" pitchFamily="2" charset="0"/>
            </a:endParaRPr>
          </a:p>
          <a:p>
            <a:pPr marL="0" indent="0">
              <a:spcAft>
                <a:spcPts val="600"/>
              </a:spcAft>
              <a:buNone/>
            </a:pPr>
            <a:endParaRPr lang="en-GB" cap="none" dirty="0">
              <a:ln w="0"/>
              <a:effectLst>
                <a:outerShdw blurRad="38100" dist="19050" dir="2700000" algn="tl" rotWithShape="0">
                  <a:schemeClr val="dk1">
                    <a:alpha val="40000"/>
                  </a:schemeClr>
                </a:outerShdw>
              </a:effectLst>
              <a:latin typeface="Sitka Banner Semibold" pitchFamily="2" charset="0"/>
            </a:endParaRPr>
          </a:p>
        </p:txBody>
      </p:sp>
      <p:sp>
        <p:nvSpPr>
          <p:cNvPr id="4" name="Slide Number Placeholder 3"/>
          <p:cNvSpPr>
            <a:spLocks noGrp="1"/>
          </p:cNvSpPr>
          <p:nvPr>
            <p:ph type="sldNum" sz="quarter" idx="12"/>
          </p:nvPr>
        </p:nvSpPr>
        <p:spPr/>
        <p:txBody>
          <a:bodyPr/>
          <a:lstStyle/>
          <a:p>
            <a:fld id="{1A8436D7-7A12-4401-873B-B04B50E4E005}" type="slidenum">
              <a:rPr lang="en-US" smtClean="0">
                <a:solidFill>
                  <a:prstClr val="black"/>
                </a:solidFill>
              </a:rPr>
              <a:pPr/>
              <a:t>9</a:t>
            </a:fld>
            <a:endParaRPr lang="en-US" dirty="0">
              <a:solidFill>
                <a:prstClr val="black"/>
              </a:solidFill>
            </a:endParaRPr>
          </a:p>
        </p:txBody>
      </p:sp>
      <p:sp>
        <p:nvSpPr>
          <p:cNvPr id="10" name="Title 1"/>
          <p:cNvSpPr txBox="1">
            <a:spLocks/>
          </p:cNvSpPr>
          <p:nvPr/>
        </p:nvSpPr>
        <p:spPr>
          <a:xfrm>
            <a:off x="-318832" y="26430"/>
            <a:ext cx="11840848" cy="11865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GB" sz="1800" b="1" dirty="0">
                <a:solidFill>
                  <a:srgbClr val="C00000"/>
                </a:solidFill>
                <a:latin typeface="Sitka Banner Semibold" pitchFamily="2" charset="0"/>
                <a:ea typeface="Calibri" panose="020F0502020204030204" pitchFamily="34" charset="0"/>
                <a:cs typeface="Arial" panose="020B0604020202020204" pitchFamily="34" charset="0"/>
              </a:rPr>
              <a:t/>
            </a:r>
            <a:br>
              <a:rPr lang="en-GB" sz="1800" b="1" dirty="0">
                <a:solidFill>
                  <a:srgbClr val="C00000"/>
                </a:solidFill>
                <a:latin typeface="Sitka Banner Semibold" pitchFamily="2" charset="0"/>
                <a:ea typeface="Calibri" panose="020F0502020204030204" pitchFamily="34" charset="0"/>
                <a:cs typeface="Arial" panose="020B0604020202020204" pitchFamily="34" charset="0"/>
              </a:rPr>
            </a:br>
            <a:endParaRPr lang="en-US" sz="1800" dirty="0">
              <a:solidFill>
                <a:srgbClr val="4BCAAD">
                  <a:lumMod val="50000"/>
                </a:srgbClr>
              </a:solidFill>
            </a:endParaRPr>
          </a:p>
        </p:txBody>
      </p:sp>
      <p:grpSp>
        <p:nvGrpSpPr>
          <p:cNvPr id="9" name="Group 8"/>
          <p:cNvGrpSpPr/>
          <p:nvPr/>
        </p:nvGrpSpPr>
        <p:grpSpPr>
          <a:xfrm>
            <a:off x="86496" y="133311"/>
            <a:ext cx="11800149" cy="1438245"/>
            <a:chOff x="-200914" y="593097"/>
            <a:chExt cx="11939576" cy="1058843"/>
          </a:xfrm>
        </p:grpSpPr>
        <p:pic>
          <p:nvPicPr>
            <p:cNvPr id="11" name="Picture 75">
              <a:extLst>
                <a:ext uri="{FF2B5EF4-FFF2-40B4-BE49-F238E27FC236}">
                  <a16:creationId xmlns:a16="http://schemas.microsoft.com/office/drawing/2014/main" xmlns="" id="{9EE9D2E4-6362-4232-9C8B-16F91AEF3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2194" y="667906"/>
              <a:ext cx="1136468" cy="9358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4" descr="ASA logo 1">
              <a:extLst>
                <a:ext uri="{FF2B5EF4-FFF2-40B4-BE49-F238E27FC236}">
                  <a16:creationId xmlns:a16="http://schemas.microsoft.com/office/drawing/2014/main" xmlns="" id="{F4CFB88C-1EE6-4D35-A568-268B3968B7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914" y="593097"/>
              <a:ext cx="1961311" cy="1058843"/>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3" name="Title 2"/>
          <p:cNvSpPr txBox="1">
            <a:spLocks/>
          </p:cNvSpPr>
          <p:nvPr/>
        </p:nvSpPr>
        <p:spPr>
          <a:xfrm>
            <a:off x="1712686" y="319315"/>
            <a:ext cx="8795657" cy="1538514"/>
          </a:xfrm>
          <a:prstGeom prst="rect">
            <a:avLst/>
          </a:prstGeom>
        </p:spPr>
        <p:txBody>
          <a:bodyPr vert="horz" lIns="91440" tIns="45720" rIns="91440" bIns="45720" rtlCol="0" anchor="ctr">
            <a:normAutofit fontScale="75000" lnSpcReduction="2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sz="2000" b="1" dirty="0">
                <a:solidFill>
                  <a:schemeClr val="bg2">
                    <a:lumMod val="50000"/>
                  </a:schemeClr>
                </a:solidFill>
              </a:rPr>
              <a:t>The 16</a:t>
            </a:r>
            <a:r>
              <a:rPr lang="en-US" sz="2000" b="1" baseline="30000" dirty="0">
                <a:solidFill>
                  <a:schemeClr val="bg2">
                    <a:lumMod val="50000"/>
                  </a:schemeClr>
                </a:solidFill>
              </a:rPr>
              <a:t>th</a:t>
            </a:r>
            <a:r>
              <a:rPr lang="en-US" sz="2000" b="1" dirty="0">
                <a:solidFill>
                  <a:schemeClr val="bg2">
                    <a:lumMod val="50000"/>
                  </a:schemeClr>
                </a:solidFill>
              </a:rPr>
              <a:t> INTOSAI KSC SC Meeting</a:t>
            </a:r>
          </a:p>
          <a:p>
            <a:endParaRPr lang="en-US" sz="2000" b="1" dirty="0">
              <a:solidFill>
                <a:schemeClr val="bg2">
                  <a:lumMod val="50000"/>
                </a:schemeClr>
              </a:solidFill>
            </a:endParaRPr>
          </a:p>
          <a:p>
            <a:r>
              <a:rPr lang="en-US" sz="2000" b="1" dirty="0">
                <a:solidFill>
                  <a:schemeClr val="bg2">
                    <a:lumMod val="50000"/>
                  </a:schemeClr>
                </a:solidFill>
              </a:rPr>
              <a:t>Nairobi - Kenya</a:t>
            </a:r>
          </a:p>
          <a:p>
            <a:r>
              <a:rPr lang="en-US" sz="2000" b="1" dirty="0">
                <a:solidFill>
                  <a:schemeClr val="bg2">
                    <a:lumMod val="50000"/>
                  </a:schemeClr>
                </a:solidFill>
              </a:rPr>
              <a:t/>
            </a:r>
            <a:br>
              <a:rPr lang="en-US" sz="2000" b="1" dirty="0">
                <a:solidFill>
                  <a:schemeClr val="bg2">
                    <a:lumMod val="50000"/>
                  </a:schemeClr>
                </a:solidFill>
              </a:rPr>
            </a:br>
            <a:r>
              <a:rPr lang="en-US" sz="2000" b="1" dirty="0">
                <a:solidFill>
                  <a:schemeClr val="bg2">
                    <a:lumMod val="50000"/>
                  </a:schemeClr>
                </a:solidFill>
              </a:rPr>
              <a:t>(October14, 2024)</a:t>
            </a:r>
            <a:endParaRPr lang="en-US" sz="2000" dirty="0">
              <a:solidFill>
                <a:schemeClr val="bg2">
                  <a:lumMod val="50000"/>
                </a:schemeClr>
              </a:solidFill>
            </a:endParaRPr>
          </a:p>
          <a:p>
            <a:r>
              <a:rPr lang="en-US" dirty="0" smtClean="0">
                <a:solidFill>
                  <a:schemeClr val="bg2">
                    <a:lumMod val="50000"/>
                  </a:schemeClr>
                </a:solidFill>
              </a:rPr>
              <a:t/>
            </a:r>
            <a:br>
              <a:rPr lang="en-US" dirty="0" smtClean="0">
                <a:solidFill>
                  <a:schemeClr val="bg2">
                    <a:lumMod val="50000"/>
                  </a:schemeClr>
                </a:solidFill>
              </a:rPr>
            </a:br>
            <a:endParaRPr lang="en-US" dirty="0"/>
          </a:p>
        </p:txBody>
      </p:sp>
    </p:spTree>
    <p:extLst>
      <p:ext uri="{BB962C8B-B14F-4D97-AF65-F5344CB8AC3E}">
        <p14:creationId xmlns:p14="http://schemas.microsoft.com/office/powerpoint/2010/main" val="79330793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4103</TotalTime>
  <Words>2608</Words>
  <Application>Microsoft Office PowerPoint</Application>
  <PresentationFormat>ملء الشاشة</PresentationFormat>
  <Paragraphs>343</Paragraphs>
  <Slides>23</Slides>
  <Notes>21</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23</vt:i4>
      </vt:variant>
    </vt:vector>
  </HeadingPairs>
  <TitlesOfParts>
    <vt:vector size="34" baseType="lpstr">
      <vt:lpstr>Aharoni</vt:lpstr>
      <vt:lpstr>Algerian</vt:lpstr>
      <vt:lpstr>Arial</vt:lpstr>
      <vt:lpstr>Arial Black</vt:lpstr>
      <vt:lpstr>Calibri</vt:lpstr>
      <vt:lpstr>Segoe UI Symbol</vt:lpstr>
      <vt:lpstr>Sitka Banner Semibold</vt:lpstr>
      <vt:lpstr>Symbol</vt:lpstr>
      <vt:lpstr>Tw Cen MT</vt:lpstr>
      <vt:lpstr>Wingdings</vt:lpstr>
      <vt:lpstr>Droplet</vt:lpstr>
      <vt:lpstr>عرض تقديمي في PowerPoint</vt:lpstr>
      <vt:lpstr> </vt:lpstr>
      <vt:lpstr>           Pertaining to Goal 1             Developing and Finalizing Guidelines </vt:lpstr>
      <vt:lpstr>عرض تقديمي في PowerPoint</vt:lpstr>
      <vt:lpstr>عرض تقديمي في PowerPoint</vt:lpstr>
      <vt:lpstr>    The 16th INTOSAI KSC SC Meeting  Nairobi - Kenya  (October14, 2024)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Pertaining to Goal 2  Promoting Capacity Building of SAIs’ Professionals in the Field of Fighting Corruption and  Money Laundering  as well as Activating the International Cooperation between the INTOSAI WGFACML and the International Agencies </vt:lpstr>
      <vt:lpstr>عرض تقديمي في PowerPoint</vt:lpstr>
      <vt:lpstr>عرض تقديمي في PowerPoint</vt:lpstr>
      <vt:lpstr>Pertaining to Goal 3  Sharing Best Practices and Experiences of SAIs in the Field of Fighting Corruption and Money Laundering</vt:lpstr>
      <vt:lpstr>Pertaining to Goal 3 </vt:lpstr>
      <vt:lpstr>Pertaining to Goal 3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15th Meeting of the INTOSAI Working Group on Fight Against Corruption and   Money Laundering Hosted Virtually by  the Accountability State Authority of Egypt Under the Auspices of His Excellency Counsellor/Hesham Badawy  The WGFACML Chair</dc:title>
  <dc:creator>dell</dc:creator>
  <cp:lastModifiedBy>neveen</cp:lastModifiedBy>
  <cp:revision>804</cp:revision>
  <cp:lastPrinted>2024-08-27T14:22:03Z</cp:lastPrinted>
  <dcterms:created xsi:type="dcterms:W3CDTF">2022-04-17T14:49:38Z</dcterms:created>
  <dcterms:modified xsi:type="dcterms:W3CDTF">2079-03-19T18:05:45Z</dcterms:modified>
</cp:coreProperties>
</file>