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797675" cy="9926638"/>
  <p:embeddedFontLst>
    <p:embeddedFont>
      <p:font typeface="Oswald Bold" panose="020B0604020202020204" charset="0"/>
      <p:regular r:id="rId12"/>
      <p:bold r:id="rId13"/>
    </p:embeddedFont>
    <p:embeddedFont>
      <p:font typeface="DM Sans Bold" panose="020B0604020202020204" charset="0"/>
      <p:regular r:id="rId14"/>
      <p:bold r:id="rId15"/>
    </p:embeddedFont>
    <p:embeddedFont>
      <p:font typeface="Oswald" panose="020B0604020202020204" charset="0"/>
      <p:regular r:id="rId16"/>
      <p:bold r:id="rId17"/>
    </p:embeddedFont>
    <p:embeddedFont>
      <p:font typeface="DM Sans Italics" panose="020B0604020202020204" charset="0"/>
      <p:regular r:id="rId18"/>
      <p:italic r:id="rId19"/>
    </p:embeddedFont>
    <p:embeddedFont>
      <p:font typeface="Montserrat Classic" panose="020B0604020202020204" charset="0"/>
      <p:regular r:id="rId20"/>
    </p:embeddedFont>
    <p:embeddedFont>
      <p:font typeface="Montserrat Classic Bold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M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6E10C-6BE8-B742-833B-C8E4EDA5EA66}" v="2" dt="2023-09-27T14:13:42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Gaurav Kumar" userId="987911be-8858-4ee1-901a-f357611d2350" providerId="ADAL" clId="{B5C6E10C-6BE8-B742-833B-C8E4EDA5EA66}"/>
    <pc:docChg chg="undo custSel modSld">
      <pc:chgData name="Dr. Gaurav Kumar" userId="987911be-8858-4ee1-901a-f357611d2350" providerId="ADAL" clId="{B5C6E10C-6BE8-B742-833B-C8E4EDA5EA66}" dt="2023-09-27T14:13:42.327" v="14" actId="14100"/>
      <pc:docMkLst>
        <pc:docMk/>
      </pc:docMkLst>
      <pc:sldChg chg="addSp delSp modSp mod">
        <pc:chgData name="Dr. Gaurav Kumar" userId="987911be-8858-4ee1-901a-f357611d2350" providerId="ADAL" clId="{B5C6E10C-6BE8-B742-833B-C8E4EDA5EA66}" dt="2023-09-27T14:12:57.289" v="10" actId="478"/>
        <pc:sldMkLst>
          <pc:docMk/>
          <pc:sldMk cId="0" sldId="258"/>
        </pc:sldMkLst>
        <pc:spChg chg="mod">
          <ac:chgData name="Dr. Gaurav Kumar" userId="987911be-8858-4ee1-901a-f357611d2350" providerId="ADAL" clId="{B5C6E10C-6BE8-B742-833B-C8E4EDA5EA66}" dt="2023-09-27T14:11:50.714" v="0" actId="14100"/>
          <ac:spMkLst>
            <pc:docMk/>
            <pc:sldMk cId="0" sldId="258"/>
            <ac:spMk id="11" creationId="{00000000-0000-0000-0000-000000000000}"/>
          </ac:spMkLst>
        </pc:spChg>
        <pc:spChg chg="mod">
          <ac:chgData name="Dr. Gaurav Kumar" userId="987911be-8858-4ee1-901a-f357611d2350" providerId="ADAL" clId="{B5C6E10C-6BE8-B742-833B-C8E4EDA5EA66}" dt="2023-09-27T14:12:22.535" v="7" actId="1076"/>
          <ac:spMkLst>
            <pc:docMk/>
            <pc:sldMk cId="0" sldId="258"/>
            <ac:spMk id="23" creationId="{00000000-0000-0000-0000-000000000000}"/>
          </ac:spMkLst>
        </pc:spChg>
        <pc:spChg chg="add del">
          <ac:chgData name="Dr. Gaurav Kumar" userId="987911be-8858-4ee1-901a-f357611d2350" providerId="ADAL" clId="{B5C6E10C-6BE8-B742-833B-C8E4EDA5EA66}" dt="2023-09-27T14:12:14.137" v="3" actId="22"/>
          <ac:spMkLst>
            <pc:docMk/>
            <pc:sldMk cId="0" sldId="258"/>
            <ac:spMk id="27" creationId="{62D90CC9-2238-0B79-6FA9-4740A107C1D7}"/>
          </ac:spMkLst>
        </pc:spChg>
        <pc:spChg chg="del mod topLvl">
          <ac:chgData name="Dr. Gaurav Kumar" userId="987911be-8858-4ee1-901a-f357611d2350" providerId="ADAL" clId="{B5C6E10C-6BE8-B742-833B-C8E4EDA5EA66}" dt="2023-09-27T14:12:57.289" v="10" actId="478"/>
          <ac:spMkLst>
            <pc:docMk/>
            <pc:sldMk cId="0" sldId="258"/>
            <ac:spMk id="29" creationId="{F419507B-E4A8-5967-929F-77CB098A67C7}"/>
          </ac:spMkLst>
        </pc:spChg>
        <pc:spChg chg="mod topLvl">
          <ac:chgData name="Dr. Gaurav Kumar" userId="987911be-8858-4ee1-901a-f357611d2350" providerId="ADAL" clId="{B5C6E10C-6BE8-B742-833B-C8E4EDA5EA66}" dt="2023-09-27T14:12:57.289" v="10" actId="478"/>
          <ac:spMkLst>
            <pc:docMk/>
            <pc:sldMk cId="0" sldId="258"/>
            <ac:spMk id="30" creationId="{C7E18407-32C4-1B8D-D2BD-B955ED1E3723}"/>
          </ac:spMkLst>
        </pc:spChg>
        <pc:grpChg chg="mod">
          <ac:chgData name="Dr. Gaurav Kumar" userId="987911be-8858-4ee1-901a-f357611d2350" providerId="ADAL" clId="{B5C6E10C-6BE8-B742-833B-C8E4EDA5EA66}" dt="2023-09-27T14:12:21.756" v="6" actId="1076"/>
          <ac:grpSpMkLst>
            <pc:docMk/>
            <pc:sldMk cId="0" sldId="258"/>
            <ac:grpSpMk id="15" creationId="{00000000-0000-0000-0000-000000000000}"/>
          </ac:grpSpMkLst>
        </pc:grpChg>
        <pc:grpChg chg="add del mod">
          <ac:chgData name="Dr. Gaurav Kumar" userId="987911be-8858-4ee1-901a-f357611d2350" providerId="ADAL" clId="{B5C6E10C-6BE8-B742-833B-C8E4EDA5EA66}" dt="2023-09-27T14:12:57.289" v="10" actId="478"/>
          <ac:grpSpMkLst>
            <pc:docMk/>
            <pc:sldMk cId="0" sldId="258"/>
            <ac:grpSpMk id="28" creationId="{5BE63F38-B774-AFD6-81C7-F11E5628265F}"/>
          </ac:grpSpMkLst>
        </pc:grpChg>
      </pc:sldChg>
      <pc:sldChg chg="modSp mod">
        <pc:chgData name="Dr. Gaurav Kumar" userId="987911be-8858-4ee1-901a-f357611d2350" providerId="ADAL" clId="{B5C6E10C-6BE8-B742-833B-C8E4EDA5EA66}" dt="2023-09-27T14:13:13.170" v="11" actId="14100"/>
        <pc:sldMkLst>
          <pc:docMk/>
          <pc:sldMk cId="0" sldId="260"/>
        </pc:sldMkLst>
        <pc:spChg chg="mod">
          <ac:chgData name="Dr. Gaurav Kumar" userId="987911be-8858-4ee1-901a-f357611d2350" providerId="ADAL" clId="{B5C6E10C-6BE8-B742-833B-C8E4EDA5EA66}" dt="2023-09-27T14:13:13.170" v="11" actId="14100"/>
          <ac:spMkLst>
            <pc:docMk/>
            <pc:sldMk cId="0" sldId="260"/>
            <ac:spMk id="18" creationId="{00000000-0000-0000-0000-000000000000}"/>
          </ac:spMkLst>
        </pc:spChg>
      </pc:sldChg>
      <pc:sldChg chg="modSp mod">
        <pc:chgData name="Dr. Gaurav Kumar" userId="987911be-8858-4ee1-901a-f357611d2350" providerId="ADAL" clId="{B5C6E10C-6BE8-B742-833B-C8E4EDA5EA66}" dt="2023-09-27T14:13:26.216" v="12" actId="14100"/>
        <pc:sldMkLst>
          <pc:docMk/>
          <pc:sldMk cId="0" sldId="262"/>
        </pc:sldMkLst>
        <pc:spChg chg="mod">
          <ac:chgData name="Dr. Gaurav Kumar" userId="987911be-8858-4ee1-901a-f357611d2350" providerId="ADAL" clId="{B5C6E10C-6BE8-B742-833B-C8E4EDA5EA66}" dt="2023-09-27T14:13:26.216" v="12" actId="14100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Dr. Gaurav Kumar" userId="987911be-8858-4ee1-901a-f357611d2350" providerId="ADAL" clId="{B5C6E10C-6BE8-B742-833B-C8E4EDA5EA66}" dt="2023-09-27T14:13:42.327" v="14" actId="14100"/>
        <pc:sldMkLst>
          <pc:docMk/>
          <pc:sldMk cId="0" sldId="263"/>
        </pc:sldMkLst>
        <pc:spChg chg="mod">
          <ac:chgData name="Dr. Gaurav Kumar" userId="987911be-8858-4ee1-901a-f357611d2350" providerId="ADAL" clId="{B5C6E10C-6BE8-B742-833B-C8E4EDA5EA66}" dt="2023-09-27T14:13:42.327" v="14" actId="14100"/>
          <ac:spMkLst>
            <pc:docMk/>
            <pc:sldMk cId="0" sldId="263"/>
            <ac:spMk id="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2A691-0020-411E-B796-DACD969E6AE9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2BCF-8995-4156-82C4-820B433F8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309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236347" y="3202251"/>
            <a:ext cx="9815307" cy="4208864"/>
            <a:chOff x="0" y="0"/>
            <a:chExt cx="189549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36347" y="4396411"/>
            <a:ext cx="9815307" cy="224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9"/>
              </a:lnSpc>
            </a:pPr>
            <a:r>
              <a:rPr lang="en-US" sz="13238" spc="1297">
                <a:solidFill>
                  <a:srgbClr val="231F20"/>
                </a:solidFill>
                <a:latin typeface="Oswald Bold"/>
              </a:rPr>
              <a:t>WORKPLAN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36347" y="3438109"/>
            <a:ext cx="9815307" cy="118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>
                <a:solidFill>
                  <a:srgbClr val="231F20"/>
                </a:solidFill>
                <a:latin typeface="Oswald"/>
              </a:rPr>
              <a:t>WGITA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19596" y="7482578"/>
            <a:ext cx="12848809" cy="44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>
                <a:solidFill>
                  <a:srgbClr val="231F20"/>
                </a:solidFill>
                <a:latin typeface="Montserrat Classic"/>
              </a:rPr>
              <a:t>AN UPDATE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177948" y="548184"/>
            <a:ext cx="3772940" cy="1274245"/>
            <a:chOff x="0" y="0"/>
            <a:chExt cx="5030587" cy="16989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30587" cy="1281376"/>
            </a:xfrm>
            <a:custGeom>
              <a:avLst/>
              <a:gdLst/>
              <a:ahLst/>
              <a:cxnLst/>
              <a:rect l="l" t="t" r="r" b="b"/>
              <a:pathLst>
                <a:path w="5030587" h="1281376">
                  <a:moveTo>
                    <a:pt x="0" y="0"/>
                  </a:moveTo>
                  <a:lnTo>
                    <a:pt x="5030587" y="0"/>
                  </a:lnTo>
                  <a:lnTo>
                    <a:pt x="5030587" y="1281376"/>
                  </a:lnTo>
                  <a:lnTo>
                    <a:pt x="0" y="1281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620950" y="1329610"/>
              <a:ext cx="2487520" cy="369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WGITA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035253">
            <a:off x="15331117" y="481748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589541" y="6393937"/>
            <a:ext cx="15108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3145153" y="2410592"/>
            <a:ext cx="2027545" cy="3821009"/>
            <a:chOff x="0" y="0"/>
            <a:chExt cx="2703394" cy="50946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3394" cy="4107367"/>
            </a:xfrm>
            <a:custGeom>
              <a:avLst/>
              <a:gdLst/>
              <a:ahLst/>
              <a:cxnLst/>
              <a:rect l="l" t="t" r="r" b="b"/>
              <a:pathLst>
                <a:path w="2703394" h="4107367">
                  <a:moveTo>
                    <a:pt x="0" y="0"/>
                  </a:moveTo>
                  <a:lnTo>
                    <a:pt x="2703394" y="0"/>
                  </a:lnTo>
                  <a:lnTo>
                    <a:pt x="2703394" y="4107367"/>
                  </a:lnTo>
                  <a:lnTo>
                    <a:pt x="0" y="4107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1017642" y="4426569"/>
              <a:ext cx="668109" cy="668109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3121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596166"/>
              <a:ext cx="2703394" cy="145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41"/>
                </a:lnSpc>
              </a:pPr>
              <a:r>
                <a:rPr lang="en-US" sz="6624" spc="649">
                  <a:solidFill>
                    <a:srgbClr val="FFFBFB"/>
                  </a:solidFill>
                  <a:latin typeface="DM Sans Bold"/>
                </a:rPr>
                <a:t>01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25398" y="7003537"/>
            <a:ext cx="3467055" cy="151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"/>
              </a:rPr>
              <a:t>KNOWLEDGE DEVELOPMENT ACTIVITIES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93459" y="5730519"/>
            <a:ext cx="501082" cy="50108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30227" y="2410592"/>
            <a:ext cx="2027545" cy="3080525"/>
            <a:chOff x="0" y="0"/>
            <a:chExt cx="2703394" cy="41073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3394" cy="4107367"/>
            </a:xfrm>
            <a:custGeom>
              <a:avLst/>
              <a:gdLst/>
              <a:ahLst/>
              <a:cxnLst/>
              <a:rect l="l" t="t" r="r" b="b"/>
              <a:pathLst>
                <a:path w="2703394" h="4107367">
                  <a:moveTo>
                    <a:pt x="0" y="0"/>
                  </a:moveTo>
                  <a:lnTo>
                    <a:pt x="2703394" y="0"/>
                  </a:lnTo>
                  <a:lnTo>
                    <a:pt x="2703394" y="4107367"/>
                  </a:lnTo>
                  <a:lnTo>
                    <a:pt x="0" y="4107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596166"/>
              <a:ext cx="2703394" cy="145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41"/>
                </a:lnSpc>
              </a:pPr>
              <a:r>
                <a:rPr lang="en-US" sz="6624" spc="649">
                  <a:solidFill>
                    <a:srgbClr val="FFFBFB"/>
                  </a:solidFill>
                  <a:latin typeface="DM Sans Bold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45598" y="2410592"/>
            <a:ext cx="2052768" cy="3821009"/>
            <a:chOff x="0" y="0"/>
            <a:chExt cx="2737024" cy="5094678"/>
          </a:xfrm>
        </p:grpSpPr>
        <p:sp>
          <p:nvSpPr>
            <p:cNvPr id="19" name="Freeform 19"/>
            <p:cNvSpPr/>
            <p:nvPr/>
          </p:nvSpPr>
          <p:spPr>
            <a:xfrm>
              <a:off x="33630" y="0"/>
              <a:ext cx="2703394" cy="4107367"/>
            </a:xfrm>
            <a:custGeom>
              <a:avLst/>
              <a:gdLst/>
              <a:ahLst/>
              <a:cxnLst/>
              <a:rect l="l" t="t" r="r" b="b"/>
              <a:pathLst>
                <a:path w="2703394" h="4107367">
                  <a:moveTo>
                    <a:pt x="0" y="0"/>
                  </a:moveTo>
                  <a:lnTo>
                    <a:pt x="2703394" y="0"/>
                  </a:lnTo>
                  <a:lnTo>
                    <a:pt x="2703394" y="4107367"/>
                  </a:lnTo>
                  <a:lnTo>
                    <a:pt x="0" y="4107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1125425" y="4426569"/>
              <a:ext cx="668109" cy="66810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31211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596166"/>
              <a:ext cx="2703394" cy="145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41"/>
                </a:lnSpc>
              </a:pPr>
              <a:r>
                <a:rPr lang="en-US" sz="6624" spc="649">
                  <a:solidFill>
                    <a:srgbClr val="FFFBFB"/>
                  </a:solidFill>
                  <a:latin typeface="DM Sans Bold"/>
                </a:rPr>
                <a:t>03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789084" y="7003537"/>
            <a:ext cx="2709833" cy="151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"/>
              </a:rPr>
              <a:t>KNOWLEDGE SHARING ACTIVITIES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17066" y="7003537"/>
            <a:ext cx="2709833" cy="151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"/>
              </a:rPr>
              <a:t>CAPACITY BUILDING ACTIVITIES</a:t>
            </a:r>
          </a:p>
        </p:txBody>
      </p:sp>
      <p:sp>
        <p:nvSpPr>
          <p:cNvPr id="26" name="Freeform 26"/>
          <p:cNvSpPr/>
          <p:nvPr/>
        </p:nvSpPr>
        <p:spPr>
          <a:xfrm rot="-10799999">
            <a:off x="-2729621" y="-7074240"/>
            <a:ext cx="6926573" cy="9670608"/>
          </a:xfrm>
          <a:custGeom>
            <a:avLst/>
            <a:gdLst/>
            <a:ahLst/>
            <a:cxnLst/>
            <a:rect l="l" t="t" r="r" b="b"/>
            <a:pathLst>
              <a:path w="6926573" h="9670608">
                <a:moveTo>
                  <a:pt x="0" y="0"/>
                </a:moveTo>
                <a:lnTo>
                  <a:pt x="6926573" y="0"/>
                </a:lnTo>
                <a:lnTo>
                  <a:pt x="6926573" y="9670609"/>
                </a:lnTo>
                <a:lnTo>
                  <a:pt x="0" y="9670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842035" y="284159"/>
            <a:ext cx="12603929" cy="131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82"/>
              </a:lnSpc>
              <a:spcBef>
                <a:spcPct val="0"/>
              </a:spcBef>
            </a:pPr>
            <a:r>
              <a:rPr lang="en-US" sz="7813" spc="765">
                <a:solidFill>
                  <a:srgbClr val="231F20"/>
                </a:solidFill>
                <a:latin typeface="Oswald"/>
              </a:rPr>
              <a:t>WGITA WORKPLAN 2020-22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451996"/>
            <a:chOff x="0" y="0"/>
            <a:chExt cx="4816593" cy="6457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645793"/>
            </a:xfrm>
            <a:custGeom>
              <a:avLst/>
              <a:gdLst/>
              <a:ahLst/>
              <a:cxnLst/>
              <a:rect l="l" t="t" r="r" b="b"/>
              <a:pathLst>
                <a:path w="4816592" h="645793">
                  <a:moveTo>
                    <a:pt x="0" y="0"/>
                  </a:moveTo>
                  <a:lnTo>
                    <a:pt x="4816592" y="0"/>
                  </a:lnTo>
                  <a:lnTo>
                    <a:pt x="4816592" y="645793"/>
                  </a:lnTo>
                  <a:lnTo>
                    <a:pt x="0" y="6457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1694" y="3198056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039" b="-11039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21694" y="2620569"/>
            <a:ext cx="4473739" cy="822024"/>
            <a:chOff x="0" y="-38100"/>
            <a:chExt cx="1178269" cy="216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78269" cy="216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r>
                <a:rPr lang="en-US" sz="2581" spc="25">
                  <a:solidFill>
                    <a:srgbClr val="FFFFFF"/>
                  </a:solidFill>
                  <a:latin typeface="DM Sans"/>
                </a:rPr>
                <a:t>KNOWLEDGE DEVEOPMENT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07026" y="2765230"/>
            <a:ext cx="10443126" cy="2875899"/>
            <a:chOff x="0" y="0"/>
            <a:chExt cx="1969195" cy="542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9196" cy="542290"/>
            </a:xfrm>
            <a:custGeom>
              <a:avLst/>
              <a:gdLst/>
              <a:ahLst/>
              <a:cxnLst/>
              <a:rect l="l" t="t" r="r" b="b"/>
              <a:pathLst>
                <a:path w="1969196" h="542290">
                  <a:moveTo>
                    <a:pt x="0" y="0"/>
                  </a:moveTo>
                  <a:lnTo>
                    <a:pt x="1969196" y="0"/>
                  </a:lnTo>
                  <a:lnTo>
                    <a:pt x="19691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2026" tIns="52026" rIns="52026" bIns="52026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410691" y="5883462"/>
            <a:ext cx="5439461" cy="685596"/>
            <a:chOff x="0" y="0"/>
            <a:chExt cx="1178269" cy="1485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78269" cy="148510"/>
            </a:xfrm>
            <a:custGeom>
              <a:avLst/>
              <a:gdLst/>
              <a:ahLst/>
              <a:cxnLst/>
              <a:rect l="l" t="t" r="r" b="b"/>
              <a:pathLst>
                <a:path w="1178269" h="148510">
                  <a:moveTo>
                    <a:pt x="0" y="0"/>
                  </a:moveTo>
                  <a:lnTo>
                    <a:pt x="1178269" y="0"/>
                  </a:lnTo>
                  <a:lnTo>
                    <a:pt x="1178269" y="148510"/>
                  </a:lnTo>
                  <a:lnTo>
                    <a:pt x="0" y="14851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1766" tIns="61766" rIns="61766" bIns="61766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r>
                <a:rPr lang="en-US" sz="2581" spc="25">
                  <a:solidFill>
                    <a:srgbClr val="FFFFFF"/>
                  </a:solidFill>
                  <a:latin typeface="DM Sans Italics"/>
                </a:rPr>
                <a:t>KNOWLEDGE DEVEOPMENT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094" y="6589642"/>
            <a:ext cx="11018228" cy="2790523"/>
            <a:chOff x="0" y="0"/>
            <a:chExt cx="14690971" cy="372069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4690971" cy="3720698"/>
              <a:chOff x="0" y="0"/>
              <a:chExt cx="1744696" cy="4418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44696" cy="441869"/>
              </a:xfrm>
              <a:custGeom>
                <a:avLst/>
                <a:gdLst/>
                <a:ahLst/>
                <a:cxnLst/>
                <a:rect l="l" t="t" r="r" b="b"/>
                <a:pathLst>
                  <a:path w="1744696" h="441869">
                    <a:moveTo>
                      <a:pt x="0" y="0"/>
                    </a:moveTo>
                    <a:lnTo>
                      <a:pt x="1744696" y="0"/>
                    </a:lnTo>
                    <a:lnTo>
                      <a:pt x="1744696" y="441869"/>
                    </a:lnTo>
                    <a:lnTo>
                      <a:pt x="0" y="4418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38553" y="432101"/>
              <a:ext cx="13842141" cy="301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4879" lvl="1" indent="-282439">
                <a:lnSpc>
                  <a:spcPts val="3610"/>
                </a:lnSpc>
                <a:buFont typeface="Arial"/>
                <a:buChar char="•"/>
              </a:pPr>
              <a:r>
                <a:rPr lang="en-US" sz="2616" spc="256">
                  <a:solidFill>
                    <a:srgbClr val="231F20"/>
                  </a:solidFill>
                  <a:latin typeface="DM Sans"/>
                </a:rPr>
                <a:t>Review of existing WGITA products for their suitability</a:t>
              </a:r>
            </a:p>
            <a:p>
              <a:pPr marL="564879" lvl="1" indent="-282439">
                <a:lnSpc>
                  <a:spcPts val="3610"/>
                </a:lnSpc>
                <a:buFont typeface="Arial"/>
                <a:buChar char="•"/>
              </a:pPr>
              <a:r>
                <a:rPr lang="en-US" sz="2616" spc="256">
                  <a:solidFill>
                    <a:srgbClr val="231F20"/>
                  </a:solidFill>
                  <a:latin typeface="DM Sans"/>
                </a:rPr>
                <a:t>Revision of WGITA-IDI IT Audit Handbook</a:t>
              </a:r>
            </a:p>
            <a:p>
              <a:pPr marL="564879" lvl="1" indent="-282439">
                <a:lnSpc>
                  <a:spcPts val="3610"/>
                </a:lnSpc>
                <a:buFont typeface="Arial"/>
                <a:buChar char="•"/>
              </a:pPr>
              <a:r>
                <a:rPr lang="en-US" sz="2616" spc="256">
                  <a:solidFill>
                    <a:srgbClr val="231F20"/>
                  </a:solidFill>
                  <a:latin typeface="DM Sans"/>
                </a:rPr>
                <a:t>•GUID 5101 on Information System Security Audit</a:t>
              </a:r>
            </a:p>
            <a:p>
              <a:pPr>
                <a:lnSpc>
                  <a:spcPts val="3334"/>
                </a:lnSpc>
              </a:pPr>
              <a:endParaRPr lang="en-US" sz="2616" spc="256">
                <a:solidFill>
                  <a:srgbClr val="231F20"/>
                </a:solidFill>
                <a:latin typeface="DM Sa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1410691" y="6554901"/>
            <a:ext cx="5439461" cy="2790523"/>
          </a:xfrm>
          <a:custGeom>
            <a:avLst/>
            <a:gdLst/>
            <a:ahLst/>
            <a:cxnLst/>
            <a:rect l="l" t="t" r="r" b="b"/>
            <a:pathLst>
              <a:path w="5439461" h="2790523">
                <a:moveTo>
                  <a:pt x="0" y="0"/>
                </a:moveTo>
                <a:lnTo>
                  <a:pt x="5439461" y="0"/>
                </a:lnTo>
                <a:lnTo>
                  <a:pt x="5439461" y="2790524"/>
                </a:lnTo>
                <a:lnTo>
                  <a:pt x="0" y="27905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03" b="-6203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550336" y="484349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"/>
              </a:rPr>
              <a:t>WORKPLAN 2020-22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46213" y="3029266"/>
            <a:ext cx="9818431" cy="2681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>
              <a:lnSpc>
                <a:spcPts val="3587"/>
              </a:lnSpc>
              <a:buFont typeface="Arial"/>
              <a:buChar char="•"/>
            </a:pPr>
            <a:r>
              <a:rPr lang="en-US" sz="2599" spc="254">
                <a:solidFill>
                  <a:srgbClr val="231F20"/>
                </a:solidFill>
                <a:latin typeface="DM Sans"/>
              </a:rPr>
              <a:t>Guideline on Cyber Security and Data Protection Challenges</a:t>
            </a:r>
          </a:p>
          <a:p>
            <a:pPr marL="561339" lvl="1" indent="-280669">
              <a:lnSpc>
                <a:spcPts val="3587"/>
              </a:lnSpc>
              <a:buFont typeface="Arial"/>
              <a:buChar char="•"/>
            </a:pPr>
            <a:r>
              <a:rPr lang="en-US" sz="2599" spc="254">
                <a:solidFill>
                  <a:srgbClr val="231F20"/>
                </a:solidFill>
                <a:latin typeface="DM Sans"/>
              </a:rPr>
              <a:t>Guideline on Audit of IT Management Functions</a:t>
            </a:r>
          </a:p>
          <a:p>
            <a:pPr marL="561339" lvl="1" indent="-280669">
              <a:lnSpc>
                <a:spcPts val="3587"/>
              </a:lnSpc>
              <a:buFont typeface="Arial"/>
              <a:buChar char="•"/>
            </a:pPr>
            <a:r>
              <a:rPr lang="en-US" sz="2599" spc="254">
                <a:solidFill>
                  <a:srgbClr val="231F20"/>
                </a:solidFill>
                <a:latin typeface="DM Sans"/>
              </a:rPr>
              <a:t>Guideline on Performance Evaluation of Information Systems</a:t>
            </a:r>
          </a:p>
          <a:p>
            <a:pPr>
              <a:lnSpc>
                <a:spcPts val="3311"/>
              </a:lnSpc>
            </a:pPr>
            <a:endParaRPr lang="en-US" sz="2599" spc="254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xmlns="" id="{C7E18407-32C4-1B8D-D2BD-B955ED1E3723}"/>
              </a:ext>
            </a:extLst>
          </p:cNvPr>
          <p:cNvSpPr txBox="1"/>
          <p:nvPr/>
        </p:nvSpPr>
        <p:spPr>
          <a:xfrm>
            <a:off x="11655428" y="5806215"/>
            <a:ext cx="4473739" cy="8220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3562"/>
              </a:lnSpc>
              <a:spcBef>
                <a:spcPct val="0"/>
              </a:spcBef>
            </a:pPr>
            <a:r>
              <a:rPr lang="en-US" sz="2581" spc="25">
                <a:solidFill>
                  <a:srgbClr val="FFFFFF"/>
                </a:solidFill>
                <a:latin typeface="DM Sans"/>
              </a:rPr>
              <a:t>KNOWLEDGE DEVEOPMENT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89411" y="664311"/>
            <a:ext cx="6021895" cy="8876442"/>
          </a:xfrm>
          <a:custGeom>
            <a:avLst/>
            <a:gdLst/>
            <a:ahLst/>
            <a:cxnLst/>
            <a:rect l="l" t="t" r="r" b="b"/>
            <a:pathLst>
              <a:path w="6021895" h="8876442">
                <a:moveTo>
                  <a:pt x="0" y="0"/>
                </a:moveTo>
                <a:lnTo>
                  <a:pt x="6021895" y="0"/>
                </a:lnTo>
                <a:lnTo>
                  <a:pt x="6021895" y="8876442"/>
                </a:lnTo>
                <a:lnTo>
                  <a:pt x="0" y="8876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61" r="-506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03215" y="7962246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>
                <a:moveTo>
                  <a:pt x="0" y="0"/>
                </a:moveTo>
                <a:lnTo>
                  <a:pt x="4876483" y="0"/>
                </a:lnTo>
                <a:lnTo>
                  <a:pt x="4876483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6495"/>
            </a:stretch>
          </a:blipFill>
        </p:spPr>
      </p:sp>
      <p:sp>
        <p:nvSpPr>
          <p:cNvPr id="6" name="Freeform 6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24751" y="348848"/>
            <a:ext cx="10355885" cy="113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48"/>
              </a:lnSpc>
            </a:pPr>
            <a:r>
              <a:rPr lang="en-US" sz="8332" spc="816">
                <a:solidFill>
                  <a:srgbClr val="231F20"/>
                </a:solidFill>
                <a:latin typeface="Oswald"/>
              </a:rPr>
              <a:t>WORKPLAN2020-22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034" y="3454702"/>
            <a:ext cx="6162866" cy="48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>
              <a:lnSpc>
                <a:spcPts val="3864"/>
              </a:lnSpc>
              <a:buFont typeface="Arial"/>
              <a:buChar char="•"/>
            </a:pPr>
            <a:r>
              <a:rPr lang="en-US" sz="2800" spc="274">
                <a:solidFill>
                  <a:srgbClr val="231F20"/>
                </a:solidFill>
                <a:latin typeface="DM Sans"/>
              </a:rPr>
              <a:t>WGITA Webinars on IT Audit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034" y="4558274"/>
            <a:ext cx="6162866" cy="140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0877" lvl="1" indent="-290438">
              <a:lnSpc>
                <a:spcPts val="3712"/>
              </a:lnSpc>
              <a:buFont typeface="Arial"/>
              <a:buChar char="•"/>
            </a:pPr>
            <a:r>
              <a:rPr lang="en-US" sz="2690" spc="263">
                <a:solidFill>
                  <a:srgbClr val="231F20"/>
                </a:solidFill>
                <a:latin typeface="DM Sans"/>
              </a:rPr>
              <a:t>Creation &amp; Maintenance of a Global IT Audit Database in WGITA Webpage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877685" y="3436822"/>
            <a:ext cx="2611726" cy="2577253"/>
            <a:chOff x="0" y="0"/>
            <a:chExt cx="3482301" cy="343633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2301" cy="3436337"/>
              <a:chOff x="0" y="0"/>
              <a:chExt cx="1279723" cy="12628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79723" cy="1262832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62832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62832"/>
                    </a:lnTo>
                    <a:lnTo>
                      <a:pt x="0" y="1262832"/>
                    </a:lnTo>
                    <a:close/>
                  </a:path>
                </a:pathLst>
              </a:custGeom>
              <a:solidFill>
                <a:srgbClr val="1A1A1A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880577" y="261898"/>
              <a:ext cx="1828514" cy="1879781"/>
            </a:xfrm>
            <a:custGeom>
              <a:avLst/>
              <a:gdLst/>
              <a:ahLst/>
              <a:cxnLst/>
              <a:rect l="l" t="t" r="r" b="b"/>
              <a:pathLst>
                <a:path w="1828514" h="1879781">
                  <a:moveTo>
                    <a:pt x="0" y="0"/>
                  </a:moveTo>
                  <a:lnTo>
                    <a:pt x="1828514" y="0"/>
                  </a:lnTo>
                  <a:lnTo>
                    <a:pt x="1828514" y="1879781"/>
                  </a:lnTo>
                  <a:lnTo>
                    <a:pt x="0" y="1879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59184" y="2247817"/>
              <a:ext cx="2963934" cy="1000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7"/>
                </a:lnSpc>
              </a:pPr>
              <a:r>
                <a:rPr lang="en-US" sz="2193" spc="214">
                  <a:solidFill>
                    <a:srgbClr val="FDFBFB"/>
                  </a:solidFill>
                  <a:latin typeface="DM Sans"/>
                </a:rPr>
                <a:t>KNOWLEDGE SHARING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34792" y="531184"/>
            <a:ext cx="6176060" cy="9182827"/>
          </a:xfrm>
          <a:custGeom>
            <a:avLst/>
            <a:gdLst/>
            <a:ahLst/>
            <a:cxnLst/>
            <a:rect l="l" t="t" r="r" b="b"/>
            <a:pathLst>
              <a:path w="6176060" h="9182827">
                <a:moveTo>
                  <a:pt x="0" y="0"/>
                </a:moveTo>
                <a:lnTo>
                  <a:pt x="6176060" y="0"/>
                </a:lnTo>
                <a:lnTo>
                  <a:pt x="6176060" y="9182826"/>
                </a:lnTo>
                <a:lnTo>
                  <a:pt x="0" y="9182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000" b="-339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5868" y="7142964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55389" y="52452"/>
            <a:ext cx="7416941" cy="342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"/>
              </a:rPr>
              <a:t>WORKPLAN 2020-22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5153952"/>
            <a:ext cx="10467725" cy="1989012"/>
            <a:chOff x="0" y="0"/>
            <a:chExt cx="13956967" cy="26520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956967" cy="2652016"/>
              <a:chOff x="0" y="0"/>
              <a:chExt cx="3682024" cy="6996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682024" cy="699635"/>
              </a:xfrm>
              <a:custGeom>
                <a:avLst/>
                <a:gdLst/>
                <a:ahLst/>
                <a:cxnLst/>
                <a:rect l="l" t="t" r="r" b="b"/>
                <a:pathLst>
                  <a:path w="3682024" h="699635">
                    <a:moveTo>
                      <a:pt x="0" y="0"/>
                    </a:moveTo>
                    <a:lnTo>
                      <a:pt x="3682024" y="0"/>
                    </a:lnTo>
                    <a:lnTo>
                      <a:pt x="3682024" y="699635"/>
                    </a:lnTo>
                    <a:lnTo>
                      <a:pt x="0" y="699635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4045" tIns="54045" rIns="54045" bIns="54045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91827" y="559333"/>
              <a:ext cx="1683913" cy="1711926"/>
            </a:xfrm>
            <a:custGeom>
              <a:avLst/>
              <a:gdLst/>
              <a:ahLst/>
              <a:cxnLst/>
              <a:rect l="l" t="t" r="r" b="b"/>
              <a:pathLst>
                <a:path w="1683913" h="1711926">
                  <a:moveTo>
                    <a:pt x="0" y="0"/>
                  </a:moveTo>
                  <a:lnTo>
                    <a:pt x="1683913" y="0"/>
                  </a:lnTo>
                  <a:lnTo>
                    <a:pt x="1683913" y="1711926"/>
                  </a:lnTo>
                  <a:lnTo>
                    <a:pt x="0" y="1711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2565844" y="343787"/>
              <a:ext cx="11391122" cy="2045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25"/>
                </a:lnSpc>
              </a:pPr>
              <a:r>
                <a:rPr lang="en-US" sz="3279" spc="321">
                  <a:solidFill>
                    <a:srgbClr val="231F20"/>
                  </a:solidFill>
                  <a:latin typeface="DM Sans"/>
                </a:rPr>
                <a:t>Development of a Global Curriculum for IT Audits</a:t>
              </a:r>
            </a:p>
            <a:p>
              <a:pPr marL="0" lvl="0" indent="0" algn="l">
                <a:lnSpc>
                  <a:spcPts val="3322"/>
                </a:lnSpc>
                <a:spcBef>
                  <a:spcPct val="0"/>
                </a:spcBef>
              </a:pPr>
              <a:endParaRPr lang="en-US" sz="3279" spc="321">
                <a:solidFill>
                  <a:srgbClr val="231F20"/>
                </a:solidFill>
                <a:latin typeface="DM San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-2679119" y="6636413"/>
            <a:ext cx="6540645" cy="6711483"/>
          </a:xfrm>
          <a:custGeom>
            <a:avLst/>
            <a:gdLst/>
            <a:ahLst/>
            <a:cxnLst/>
            <a:rect l="l" t="t" r="r" b="b"/>
            <a:pathLst>
              <a:path w="6540645" h="6711483">
                <a:moveTo>
                  <a:pt x="0" y="0"/>
                </a:moveTo>
                <a:lnTo>
                  <a:pt x="6540645" y="0"/>
                </a:lnTo>
                <a:lnTo>
                  <a:pt x="6540645" y="6711483"/>
                </a:lnTo>
                <a:lnTo>
                  <a:pt x="0" y="67114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5411320" y="3568764"/>
            <a:ext cx="5056405" cy="922052"/>
            <a:chOff x="0" y="-38100"/>
            <a:chExt cx="1331728" cy="2428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31728" cy="204745"/>
            </a:xfrm>
            <a:custGeom>
              <a:avLst/>
              <a:gdLst/>
              <a:ahLst/>
              <a:cxnLst/>
              <a:rect l="l" t="t" r="r" b="b"/>
              <a:pathLst>
                <a:path w="1331728" h="204745">
                  <a:moveTo>
                    <a:pt x="0" y="0"/>
                  </a:moveTo>
                  <a:lnTo>
                    <a:pt x="1331728" y="0"/>
                  </a:lnTo>
                  <a:lnTo>
                    <a:pt x="1331728" y="204745"/>
                  </a:lnTo>
                  <a:lnTo>
                    <a:pt x="0" y="204745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31728" cy="242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r>
                <a:rPr lang="en-US" sz="2581" spc="25">
                  <a:solidFill>
                    <a:srgbClr val="FFFFFF"/>
                  </a:solidFill>
                  <a:latin typeface="DM Sans"/>
                </a:rPr>
                <a:t>CAPACITY BUILDING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035253">
            <a:off x="15331117" y="481748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589541" y="6393937"/>
            <a:ext cx="15108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3145153" y="2410592"/>
            <a:ext cx="2027545" cy="3821009"/>
            <a:chOff x="0" y="0"/>
            <a:chExt cx="2703394" cy="50946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3394" cy="4107367"/>
            </a:xfrm>
            <a:custGeom>
              <a:avLst/>
              <a:gdLst/>
              <a:ahLst/>
              <a:cxnLst/>
              <a:rect l="l" t="t" r="r" b="b"/>
              <a:pathLst>
                <a:path w="2703394" h="4107367">
                  <a:moveTo>
                    <a:pt x="0" y="0"/>
                  </a:moveTo>
                  <a:lnTo>
                    <a:pt x="2703394" y="0"/>
                  </a:lnTo>
                  <a:lnTo>
                    <a:pt x="2703394" y="4107367"/>
                  </a:lnTo>
                  <a:lnTo>
                    <a:pt x="0" y="4107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1017642" y="4426569"/>
              <a:ext cx="668109" cy="668109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3121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596166"/>
              <a:ext cx="2703394" cy="145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41"/>
                </a:lnSpc>
              </a:pPr>
              <a:r>
                <a:rPr lang="en-US" sz="6624" spc="649">
                  <a:solidFill>
                    <a:srgbClr val="FFFBFB"/>
                  </a:solidFill>
                  <a:latin typeface="DM Sans Bold"/>
                </a:rPr>
                <a:t>01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25398" y="7003537"/>
            <a:ext cx="3467055" cy="151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"/>
              </a:rPr>
              <a:t>SURVEY TO IDENTIFY PRIORITIES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93459" y="5730519"/>
            <a:ext cx="501082" cy="50108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30227" y="2410592"/>
            <a:ext cx="2027545" cy="3080525"/>
            <a:chOff x="0" y="0"/>
            <a:chExt cx="2703394" cy="41073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3394" cy="4107367"/>
            </a:xfrm>
            <a:custGeom>
              <a:avLst/>
              <a:gdLst/>
              <a:ahLst/>
              <a:cxnLst/>
              <a:rect l="l" t="t" r="r" b="b"/>
              <a:pathLst>
                <a:path w="2703394" h="4107367">
                  <a:moveTo>
                    <a:pt x="0" y="0"/>
                  </a:moveTo>
                  <a:lnTo>
                    <a:pt x="2703394" y="0"/>
                  </a:lnTo>
                  <a:lnTo>
                    <a:pt x="2703394" y="4107367"/>
                  </a:lnTo>
                  <a:lnTo>
                    <a:pt x="0" y="4107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596166"/>
              <a:ext cx="2703394" cy="145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41"/>
                </a:lnSpc>
              </a:pPr>
              <a:r>
                <a:rPr lang="en-US" sz="6624" spc="649">
                  <a:solidFill>
                    <a:srgbClr val="FFFBFB"/>
                  </a:solidFill>
                  <a:latin typeface="DM Sans Bold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45598" y="2410592"/>
            <a:ext cx="2052768" cy="3821009"/>
            <a:chOff x="0" y="0"/>
            <a:chExt cx="2737024" cy="5094678"/>
          </a:xfrm>
        </p:grpSpPr>
        <p:sp>
          <p:nvSpPr>
            <p:cNvPr id="19" name="Freeform 19"/>
            <p:cNvSpPr/>
            <p:nvPr/>
          </p:nvSpPr>
          <p:spPr>
            <a:xfrm>
              <a:off x="33630" y="0"/>
              <a:ext cx="2703394" cy="4107367"/>
            </a:xfrm>
            <a:custGeom>
              <a:avLst/>
              <a:gdLst/>
              <a:ahLst/>
              <a:cxnLst/>
              <a:rect l="l" t="t" r="r" b="b"/>
              <a:pathLst>
                <a:path w="2703394" h="4107367">
                  <a:moveTo>
                    <a:pt x="0" y="0"/>
                  </a:moveTo>
                  <a:lnTo>
                    <a:pt x="2703394" y="0"/>
                  </a:lnTo>
                  <a:lnTo>
                    <a:pt x="2703394" y="4107367"/>
                  </a:lnTo>
                  <a:lnTo>
                    <a:pt x="0" y="4107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1125425" y="4426569"/>
              <a:ext cx="668109" cy="66810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31211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596166"/>
              <a:ext cx="2703394" cy="145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41"/>
                </a:lnSpc>
              </a:pPr>
              <a:r>
                <a:rPr lang="en-US" sz="6624" spc="649">
                  <a:solidFill>
                    <a:srgbClr val="FFFBFB"/>
                  </a:solidFill>
                  <a:latin typeface="DM Sans Bold"/>
                </a:rPr>
                <a:t>03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789084" y="7003537"/>
            <a:ext cx="3071487" cy="151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"/>
              </a:rPr>
              <a:t>KNOWLEDGE DEVELOPMENT ACTIVITIES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17066" y="7003537"/>
            <a:ext cx="2709833" cy="151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"/>
              </a:rPr>
              <a:t>KNOWLEDGE SHARING ACTIVITIES</a:t>
            </a:r>
          </a:p>
        </p:txBody>
      </p:sp>
      <p:sp>
        <p:nvSpPr>
          <p:cNvPr id="26" name="Freeform 26"/>
          <p:cNvSpPr/>
          <p:nvPr/>
        </p:nvSpPr>
        <p:spPr>
          <a:xfrm rot="-10799999">
            <a:off x="-2729621" y="-7074240"/>
            <a:ext cx="6926573" cy="9670608"/>
          </a:xfrm>
          <a:custGeom>
            <a:avLst/>
            <a:gdLst/>
            <a:ahLst/>
            <a:cxnLst/>
            <a:rect l="l" t="t" r="r" b="b"/>
            <a:pathLst>
              <a:path w="6926573" h="9670608">
                <a:moveTo>
                  <a:pt x="0" y="0"/>
                </a:moveTo>
                <a:lnTo>
                  <a:pt x="6926573" y="0"/>
                </a:lnTo>
                <a:lnTo>
                  <a:pt x="6926573" y="9670609"/>
                </a:lnTo>
                <a:lnTo>
                  <a:pt x="0" y="9670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842035" y="303621"/>
            <a:ext cx="12603929" cy="131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82"/>
              </a:lnSpc>
              <a:spcBef>
                <a:spcPct val="0"/>
              </a:spcBef>
            </a:pPr>
            <a:r>
              <a:rPr lang="en-US" sz="7813" spc="765">
                <a:solidFill>
                  <a:srgbClr val="231F20"/>
                </a:solidFill>
                <a:latin typeface="Oswald"/>
              </a:rPr>
              <a:t>WGITA WORKPLAN 2023-25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92778" y="1850525"/>
            <a:ext cx="9762778" cy="1015377"/>
            <a:chOff x="0" y="-57150"/>
            <a:chExt cx="2571266" cy="267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266" cy="170593"/>
            </a:xfrm>
            <a:custGeom>
              <a:avLst/>
              <a:gdLst/>
              <a:ahLst/>
              <a:cxnLst/>
              <a:rect l="l" t="t" r="r" b="b"/>
              <a:pathLst>
                <a:path w="2571266" h="170593">
                  <a:moveTo>
                    <a:pt x="0" y="0"/>
                  </a:moveTo>
                  <a:lnTo>
                    <a:pt x="2571266" y="0"/>
                  </a:lnTo>
                  <a:lnTo>
                    <a:pt x="2571266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571266" cy="267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KNOWLEDGE DEVEOPMENT ACTIVITIES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87170" y="212535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"/>
              </a:rPr>
              <a:t>WGITA WORKPLAN 2023-25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942212" y="2981747"/>
            <a:ext cx="4271523" cy="2608163"/>
            <a:chOff x="0" y="0"/>
            <a:chExt cx="5695364" cy="347755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695364" cy="3477550"/>
              <a:chOff x="0" y="0"/>
              <a:chExt cx="1125010" cy="68692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25010" cy="686923"/>
              </a:xfrm>
              <a:custGeom>
                <a:avLst/>
                <a:gdLst/>
                <a:ahLst/>
                <a:cxnLst/>
                <a:rect l="l" t="t" r="r" b="b"/>
                <a:pathLst>
                  <a:path w="1125010" h="686923">
                    <a:moveTo>
                      <a:pt x="92435" y="0"/>
                    </a:moveTo>
                    <a:lnTo>
                      <a:pt x="1032575" y="0"/>
                    </a:lnTo>
                    <a:cubicBezTo>
                      <a:pt x="1083626" y="0"/>
                      <a:pt x="1125010" y="41385"/>
                      <a:pt x="1125010" y="92435"/>
                    </a:cubicBezTo>
                    <a:lnTo>
                      <a:pt x="1125010" y="594489"/>
                    </a:lnTo>
                    <a:cubicBezTo>
                      <a:pt x="1125010" y="619004"/>
                      <a:pt x="1115272" y="642515"/>
                      <a:pt x="1097937" y="659850"/>
                    </a:cubicBezTo>
                    <a:cubicBezTo>
                      <a:pt x="1080602" y="677185"/>
                      <a:pt x="1057091" y="686923"/>
                      <a:pt x="1032575" y="686923"/>
                    </a:cubicBezTo>
                    <a:lnTo>
                      <a:pt x="92435" y="686923"/>
                    </a:lnTo>
                    <a:cubicBezTo>
                      <a:pt x="41385" y="686923"/>
                      <a:pt x="0" y="645539"/>
                      <a:pt x="0" y="594489"/>
                    </a:cubicBezTo>
                    <a:lnTo>
                      <a:pt x="0" y="92435"/>
                    </a:lnTo>
                    <a:cubicBezTo>
                      <a:pt x="0" y="67920"/>
                      <a:pt x="9739" y="44408"/>
                      <a:pt x="27074" y="27074"/>
                    </a:cubicBezTo>
                    <a:cubicBezTo>
                      <a:pt x="44408" y="9739"/>
                      <a:pt x="67920" y="0"/>
                      <a:pt x="9243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6A6A6">
                      <a:alpha val="61000"/>
                    </a:srgbClr>
                  </a:gs>
                  <a:gs pos="100000">
                    <a:srgbClr val="FFFFFF">
                      <a:alpha val="61000"/>
                    </a:srgbClr>
                  </a:gs>
                </a:gsLst>
                <a:lin ang="0"/>
              </a:gra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03879" y="609384"/>
              <a:ext cx="5391485" cy="22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2"/>
                </a:lnSpc>
              </a:pPr>
              <a:r>
                <a:rPr lang="en-US" sz="2618" spc="256">
                  <a:solidFill>
                    <a:srgbClr val="231F20"/>
                  </a:solidFill>
                  <a:latin typeface="DM Sans"/>
                </a:rPr>
                <a:t>GUID 5101 on Information System Security Audit</a:t>
              </a:r>
            </a:p>
            <a:p>
              <a:pPr marL="0" lvl="0" indent="0" algn="ctr">
                <a:lnSpc>
                  <a:spcPts val="2784"/>
                </a:lnSpc>
                <a:spcBef>
                  <a:spcPct val="0"/>
                </a:spcBef>
              </a:pPr>
              <a:endParaRPr lang="en-US" sz="2618" spc="256">
                <a:solidFill>
                  <a:srgbClr val="231F20"/>
                </a:solidFill>
                <a:latin typeface="DM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14915" y="2981747"/>
            <a:ext cx="4271523" cy="2724737"/>
            <a:chOff x="0" y="0"/>
            <a:chExt cx="5695364" cy="363298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695364" cy="3632982"/>
              <a:chOff x="0" y="0"/>
              <a:chExt cx="1125010" cy="7176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25010" cy="717626"/>
              </a:xfrm>
              <a:custGeom>
                <a:avLst/>
                <a:gdLst/>
                <a:ahLst/>
                <a:cxnLst/>
                <a:rect l="l" t="t" r="r" b="b"/>
                <a:pathLst>
                  <a:path w="1125010" h="717626">
                    <a:moveTo>
                      <a:pt x="92435" y="0"/>
                    </a:moveTo>
                    <a:lnTo>
                      <a:pt x="1032575" y="0"/>
                    </a:lnTo>
                    <a:cubicBezTo>
                      <a:pt x="1083626" y="0"/>
                      <a:pt x="1125010" y="41385"/>
                      <a:pt x="1125010" y="92435"/>
                    </a:cubicBezTo>
                    <a:lnTo>
                      <a:pt x="1125010" y="625191"/>
                    </a:lnTo>
                    <a:cubicBezTo>
                      <a:pt x="1125010" y="649707"/>
                      <a:pt x="1115272" y="673218"/>
                      <a:pt x="1097937" y="690553"/>
                    </a:cubicBezTo>
                    <a:cubicBezTo>
                      <a:pt x="1080602" y="707888"/>
                      <a:pt x="1057091" y="717626"/>
                      <a:pt x="1032575" y="717626"/>
                    </a:cubicBezTo>
                    <a:lnTo>
                      <a:pt x="92435" y="717626"/>
                    </a:lnTo>
                    <a:cubicBezTo>
                      <a:pt x="67920" y="717626"/>
                      <a:pt x="44408" y="707888"/>
                      <a:pt x="27074" y="690553"/>
                    </a:cubicBezTo>
                    <a:cubicBezTo>
                      <a:pt x="9739" y="673218"/>
                      <a:pt x="0" y="649707"/>
                      <a:pt x="0" y="625191"/>
                    </a:cubicBezTo>
                    <a:lnTo>
                      <a:pt x="0" y="92435"/>
                    </a:lnTo>
                    <a:cubicBezTo>
                      <a:pt x="0" y="67920"/>
                      <a:pt x="9739" y="44408"/>
                      <a:pt x="27074" y="27074"/>
                    </a:cubicBezTo>
                    <a:cubicBezTo>
                      <a:pt x="44408" y="9739"/>
                      <a:pt x="67920" y="0"/>
                      <a:pt x="9243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6A6A6">
                      <a:alpha val="83000"/>
                    </a:srgbClr>
                  </a:gs>
                  <a:gs pos="100000">
                    <a:srgbClr val="FFFFFF">
                      <a:alpha val="83000"/>
                    </a:srgbClr>
                  </a:gs>
                </a:gsLst>
                <a:lin ang="0"/>
              </a:gra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77770" y="454981"/>
              <a:ext cx="5339825" cy="2406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5"/>
                </a:lnSpc>
                <a:spcBef>
                  <a:spcPct val="0"/>
                </a:spcBef>
              </a:pPr>
              <a:r>
                <a:rPr lang="en-US" sz="2619" spc="256">
                  <a:solidFill>
                    <a:srgbClr val="231F20"/>
                  </a:solidFill>
                  <a:latin typeface="DM Sans"/>
                </a:rPr>
                <a:t>Guidelines on Performance Evaluation of Information Systems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42212" y="5991256"/>
            <a:ext cx="4271523" cy="2571206"/>
            <a:chOff x="0" y="0"/>
            <a:chExt cx="5695364" cy="342827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695364" cy="3428274"/>
              <a:chOff x="0" y="0"/>
              <a:chExt cx="1125010" cy="6771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25010" cy="677190"/>
              </a:xfrm>
              <a:custGeom>
                <a:avLst/>
                <a:gdLst/>
                <a:ahLst/>
                <a:cxnLst/>
                <a:rect l="l" t="t" r="r" b="b"/>
                <a:pathLst>
                  <a:path w="1125010" h="677190">
                    <a:moveTo>
                      <a:pt x="92435" y="0"/>
                    </a:moveTo>
                    <a:lnTo>
                      <a:pt x="1032575" y="0"/>
                    </a:lnTo>
                    <a:cubicBezTo>
                      <a:pt x="1083626" y="0"/>
                      <a:pt x="1125010" y="41385"/>
                      <a:pt x="1125010" y="92435"/>
                    </a:cubicBezTo>
                    <a:lnTo>
                      <a:pt x="1125010" y="584755"/>
                    </a:lnTo>
                    <a:cubicBezTo>
                      <a:pt x="1125010" y="609270"/>
                      <a:pt x="1115272" y="632781"/>
                      <a:pt x="1097937" y="650116"/>
                    </a:cubicBezTo>
                    <a:cubicBezTo>
                      <a:pt x="1080602" y="667451"/>
                      <a:pt x="1057091" y="677190"/>
                      <a:pt x="1032575" y="677190"/>
                    </a:cubicBezTo>
                    <a:lnTo>
                      <a:pt x="92435" y="677190"/>
                    </a:lnTo>
                    <a:cubicBezTo>
                      <a:pt x="67920" y="677190"/>
                      <a:pt x="44408" y="667451"/>
                      <a:pt x="27074" y="650116"/>
                    </a:cubicBezTo>
                    <a:cubicBezTo>
                      <a:pt x="9739" y="632781"/>
                      <a:pt x="0" y="609270"/>
                      <a:pt x="0" y="584755"/>
                    </a:cubicBezTo>
                    <a:lnTo>
                      <a:pt x="0" y="92435"/>
                    </a:lnTo>
                    <a:cubicBezTo>
                      <a:pt x="0" y="67920"/>
                      <a:pt x="9739" y="44408"/>
                      <a:pt x="27074" y="27074"/>
                    </a:cubicBezTo>
                    <a:cubicBezTo>
                      <a:pt x="44408" y="9739"/>
                      <a:pt x="67920" y="0"/>
                      <a:pt x="9243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6A6A6">
                      <a:alpha val="83000"/>
                    </a:srgbClr>
                  </a:gs>
                  <a:gs pos="100000">
                    <a:srgbClr val="FFFFFF">
                      <a:alpha val="83000"/>
                    </a:srgbClr>
                  </a:gs>
                </a:gsLst>
                <a:lin ang="0"/>
              </a:gra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03879" y="223362"/>
              <a:ext cx="4876432" cy="2943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596" spc="254">
                  <a:solidFill>
                    <a:srgbClr val="231F20"/>
                  </a:solidFill>
                  <a:latin typeface="DM Sans"/>
                </a:rPr>
                <a:t>GUID on Audit of Acquisition, Development &amp; Implementation of IT Systems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08238" y="5991256"/>
            <a:ext cx="4271523" cy="2636738"/>
            <a:chOff x="0" y="0"/>
            <a:chExt cx="5695364" cy="351565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5695364" cy="3515650"/>
              <a:chOff x="0" y="0"/>
              <a:chExt cx="1125010" cy="69444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25010" cy="694449"/>
              </a:xfrm>
              <a:custGeom>
                <a:avLst/>
                <a:gdLst/>
                <a:ahLst/>
                <a:cxnLst/>
                <a:rect l="l" t="t" r="r" b="b"/>
                <a:pathLst>
                  <a:path w="1125010" h="694449">
                    <a:moveTo>
                      <a:pt x="92435" y="0"/>
                    </a:moveTo>
                    <a:lnTo>
                      <a:pt x="1032575" y="0"/>
                    </a:lnTo>
                    <a:cubicBezTo>
                      <a:pt x="1083626" y="0"/>
                      <a:pt x="1125010" y="41385"/>
                      <a:pt x="1125010" y="92435"/>
                    </a:cubicBezTo>
                    <a:lnTo>
                      <a:pt x="1125010" y="602015"/>
                    </a:lnTo>
                    <a:cubicBezTo>
                      <a:pt x="1125010" y="626530"/>
                      <a:pt x="1115272" y="650041"/>
                      <a:pt x="1097937" y="667376"/>
                    </a:cubicBezTo>
                    <a:cubicBezTo>
                      <a:pt x="1080602" y="684711"/>
                      <a:pt x="1057091" y="694449"/>
                      <a:pt x="1032575" y="694449"/>
                    </a:cubicBezTo>
                    <a:lnTo>
                      <a:pt x="92435" y="694449"/>
                    </a:lnTo>
                    <a:cubicBezTo>
                      <a:pt x="41385" y="694449"/>
                      <a:pt x="0" y="653065"/>
                      <a:pt x="0" y="602015"/>
                    </a:cubicBezTo>
                    <a:lnTo>
                      <a:pt x="0" y="92435"/>
                    </a:lnTo>
                    <a:cubicBezTo>
                      <a:pt x="0" y="67920"/>
                      <a:pt x="9739" y="44408"/>
                      <a:pt x="27074" y="27074"/>
                    </a:cubicBezTo>
                    <a:cubicBezTo>
                      <a:pt x="44408" y="9739"/>
                      <a:pt x="67920" y="0"/>
                      <a:pt x="9243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6A6A6">
                      <a:alpha val="67000"/>
                    </a:srgbClr>
                  </a:gs>
                  <a:gs pos="100000">
                    <a:srgbClr val="FFFFFF">
                      <a:alpha val="67000"/>
                    </a:srgbClr>
                  </a:gs>
                </a:gsLst>
                <a:lin ang="0"/>
              </a:gra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14655" y="602411"/>
              <a:ext cx="4910515" cy="226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2"/>
                </a:lnSpc>
              </a:pPr>
              <a:r>
                <a:rPr lang="en-US" sz="2610" spc="255">
                  <a:solidFill>
                    <a:srgbClr val="231F20"/>
                  </a:solidFill>
                  <a:latin typeface="DM Sans"/>
                </a:rPr>
                <a:t>Review of WGITA-IDI IT Audit Handbook</a:t>
              </a:r>
            </a:p>
            <a:p>
              <a:pPr marL="0" lvl="0" indent="0" algn="ctr">
                <a:lnSpc>
                  <a:spcPts val="2774"/>
                </a:lnSpc>
                <a:spcBef>
                  <a:spcPct val="0"/>
                </a:spcBef>
              </a:pPr>
              <a:endParaRPr lang="en-US" sz="2610" spc="255">
                <a:solidFill>
                  <a:srgbClr val="231F20"/>
                </a:solidFill>
                <a:latin typeface="DM San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061878" y="5912617"/>
            <a:ext cx="3576617" cy="2715377"/>
            <a:chOff x="0" y="0"/>
            <a:chExt cx="4768823" cy="3620503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768823" cy="3620503"/>
              <a:chOff x="0" y="0"/>
              <a:chExt cx="1328069" cy="100827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28070" cy="1008274"/>
              </a:xfrm>
              <a:custGeom>
                <a:avLst/>
                <a:gdLst/>
                <a:ahLst/>
                <a:cxnLst/>
                <a:rect l="l" t="t" r="r" b="b"/>
                <a:pathLst>
                  <a:path w="1328070" h="1008274">
                    <a:moveTo>
                      <a:pt x="78302" y="0"/>
                    </a:moveTo>
                    <a:lnTo>
                      <a:pt x="1249768" y="0"/>
                    </a:lnTo>
                    <a:cubicBezTo>
                      <a:pt x="1293013" y="0"/>
                      <a:pt x="1328070" y="35057"/>
                      <a:pt x="1328070" y="78302"/>
                    </a:cubicBezTo>
                    <a:lnTo>
                      <a:pt x="1328070" y="929972"/>
                    </a:lnTo>
                    <a:cubicBezTo>
                      <a:pt x="1328070" y="973217"/>
                      <a:pt x="1293013" y="1008274"/>
                      <a:pt x="1249768" y="1008274"/>
                    </a:cubicBezTo>
                    <a:lnTo>
                      <a:pt x="78302" y="1008274"/>
                    </a:lnTo>
                    <a:cubicBezTo>
                      <a:pt x="35057" y="1008274"/>
                      <a:pt x="0" y="973217"/>
                      <a:pt x="0" y="929972"/>
                    </a:cubicBezTo>
                    <a:lnTo>
                      <a:pt x="0" y="78302"/>
                    </a:lnTo>
                    <a:cubicBezTo>
                      <a:pt x="0" y="35057"/>
                      <a:pt x="35057" y="0"/>
                      <a:pt x="7830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6A6A6">
                      <a:alpha val="83000"/>
                    </a:srgbClr>
                  </a:gs>
                  <a:gs pos="100000">
                    <a:srgbClr val="FFFFFF">
                      <a:alpha val="83000"/>
                    </a:srgbClr>
                  </a:gs>
                </a:gsLst>
                <a:lin ang="0"/>
              </a:gra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48850" y="318395"/>
              <a:ext cx="4471124" cy="2754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2"/>
                </a:lnSpc>
              </a:pPr>
              <a:r>
                <a:rPr lang="en-US" sz="2030" spc="199">
                  <a:solidFill>
                    <a:srgbClr val="231F20"/>
                  </a:solidFill>
                  <a:latin typeface="DM Sans Bold"/>
                </a:rPr>
                <a:t>Detailed Audit Matrixes</a:t>
              </a:r>
              <a:r>
                <a:rPr lang="en-US" sz="2030" spc="199">
                  <a:solidFill>
                    <a:srgbClr val="231F20"/>
                  </a:solidFill>
                  <a:latin typeface="DM Sans"/>
                </a:rPr>
                <a:t>: </a:t>
              </a:r>
            </a:p>
            <a:p>
              <a:pPr algn="ctr">
                <a:lnSpc>
                  <a:spcPts val="2802"/>
                </a:lnSpc>
              </a:pPr>
              <a:r>
                <a:rPr lang="en-US" sz="2030" spc="199">
                  <a:solidFill>
                    <a:srgbClr val="231F20"/>
                  </a:solidFill>
                  <a:latin typeface="DM Sans"/>
                </a:rPr>
                <a:t>Supplement to Updated WGITA IDI Handbook on IT Audit</a:t>
              </a:r>
            </a:p>
            <a:p>
              <a:pPr marL="0" lvl="0" indent="0" algn="ctr">
                <a:lnSpc>
                  <a:spcPts val="2466"/>
                </a:lnSpc>
                <a:spcBef>
                  <a:spcPct val="0"/>
                </a:spcBef>
              </a:pPr>
              <a:endParaRPr lang="en-US" sz="2030" spc="199">
                <a:solidFill>
                  <a:srgbClr val="231F20"/>
                </a:solidFill>
                <a:latin typeface="DM Sans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887618" y="2981747"/>
            <a:ext cx="3903694" cy="2616725"/>
            <a:chOff x="0" y="0"/>
            <a:chExt cx="5204926" cy="348896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5204926" cy="3488967"/>
              <a:chOff x="0" y="0"/>
              <a:chExt cx="1125010" cy="75411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25010" cy="754117"/>
              </a:xfrm>
              <a:custGeom>
                <a:avLst/>
                <a:gdLst/>
                <a:ahLst/>
                <a:cxnLst/>
                <a:rect l="l" t="t" r="r" b="b"/>
                <a:pathLst>
                  <a:path w="1125010" h="754117">
                    <a:moveTo>
                      <a:pt x="92435" y="0"/>
                    </a:moveTo>
                    <a:lnTo>
                      <a:pt x="1032575" y="0"/>
                    </a:lnTo>
                    <a:cubicBezTo>
                      <a:pt x="1083626" y="0"/>
                      <a:pt x="1125010" y="41385"/>
                      <a:pt x="1125010" y="92435"/>
                    </a:cubicBezTo>
                    <a:lnTo>
                      <a:pt x="1125010" y="661682"/>
                    </a:lnTo>
                    <a:cubicBezTo>
                      <a:pt x="1125010" y="686197"/>
                      <a:pt x="1115272" y="709709"/>
                      <a:pt x="1097937" y="727043"/>
                    </a:cubicBezTo>
                    <a:cubicBezTo>
                      <a:pt x="1080602" y="744378"/>
                      <a:pt x="1057091" y="754117"/>
                      <a:pt x="1032575" y="754117"/>
                    </a:cubicBezTo>
                    <a:lnTo>
                      <a:pt x="92435" y="754117"/>
                    </a:lnTo>
                    <a:cubicBezTo>
                      <a:pt x="67920" y="754117"/>
                      <a:pt x="44408" y="744378"/>
                      <a:pt x="27074" y="727043"/>
                    </a:cubicBezTo>
                    <a:cubicBezTo>
                      <a:pt x="9739" y="709709"/>
                      <a:pt x="0" y="686197"/>
                      <a:pt x="0" y="661682"/>
                    </a:cubicBezTo>
                    <a:lnTo>
                      <a:pt x="0" y="92435"/>
                    </a:lnTo>
                    <a:cubicBezTo>
                      <a:pt x="0" y="67920"/>
                      <a:pt x="9739" y="44408"/>
                      <a:pt x="27074" y="27074"/>
                    </a:cubicBezTo>
                    <a:cubicBezTo>
                      <a:pt x="44408" y="9739"/>
                      <a:pt x="67920" y="0"/>
                      <a:pt x="9243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6A6A6">
                      <a:alpha val="83000"/>
                    </a:srgbClr>
                  </a:gs>
                  <a:gs pos="100000">
                    <a:srgbClr val="FFFFFF">
                      <a:alpha val="83000"/>
                    </a:srgbClr>
                  </a:gs>
                </a:gsLst>
                <a:lin ang="0"/>
              </a:gra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62462" y="411701"/>
              <a:ext cx="4880002" cy="2371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5"/>
                </a:lnSpc>
              </a:pPr>
              <a:r>
                <a:rPr lang="en-US" sz="2685" spc="263">
                  <a:solidFill>
                    <a:srgbClr val="231F20"/>
                  </a:solidFill>
                  <a:latin typeface="DM Sans"/>
                </a:rPr>
                <a:t>Guidance on Use &amp; Review of AI Solutions</a:t>
              </a:r>
            </a:p>
            <a:p>
              <a:pPr marL="0" lvl="0" indent="0" algn="ctr">
                <a:lnSpc>
                  <a:spcPts val="3177"/>
                </a:lnSpc>
                <a:spcBef>
                  <a:spcPct val="0"/>
                </a:spcBef>
              </a:pPr>
              <a:endParaRPr lang="en-US" sz="2685" spc="263">
                <a:solidFill>
                  <a:srgbClr val="231F20"/>
                </a:solidFill>
                <a:latin typeface="DM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2269" y="3237055"/>
            <a:ext cx="5981844" cy="2374297"/>
            <a:chOff x="0" y="0"/>
            <a:chExt cx="204778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11386" y="5735177"/>
            <a:ext cx="5981844" cy="2374297"/>
            <a:chOff x="0" y="0"/>
            <a:chExt cx="204778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87923">
            <a:off x="13650407" y="-3150443"/>
            <a:ext cx="5620718" cy="5767528"/>
          </a:xfrm>
          <a:custGeom>
            <a:avLst/>
            <a:gdLst/>
            <a:ahLst/>
            <a:cxnLst/>
            <a:rect l="l" t="t" r="r" b="b"/>
            <a:pathLst>
              <a:path w="5620718" h="5767528">
                <a:moveTo>
                  <a:pt x="0" y="0"/>
                </a:moveTo>
                <a:lnTo>
                  <a:pt x="5620718" y="0"/>
                </a:lnTo>
                <a:lnTo>
                  <a:pt x="5620718" y="5767528"/>
                </a:lnTo>
                <a:lnTo>
                  <a:pt x="0" y="5767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930758" y="1780997"/>
            <a:ext cx="9762778" cy="684533"/>
            <a:chOff x="0" y="-9696"/>
            <a:chExt cx="2571266" cy="1802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71266" cy="170593"/>
            </a:xfrm>
            <a:custGeom>
              <a:avLst/>
              <a:gdLst/>
              <a:ahLst/>
              <a:cxnLst/>
              <a:rect l="l" t="t" r="r" b="b"/>
              <a:pathLst>
                <a:path w="2571266" h="170593">
                  <a:moveTo>
                    <a:pt x="0" y="0"/>
                  </a:moveTo>
                  <a:lnTo>
                    <a:pt x="2571266" y="0"/>
                  </a:lnTo>
                  <a:lnTo>
                    <a:pt x="2571266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696"/>
              <a:ext cx="2571266" cy="180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KNOWLEDGE SHARING ACTIVITIES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075787" y="5210969"/>
            <a:ext cx="1469157" cy="1571290"/>
          </a:xfrm>
          <a:custGeom>
            <a:avLst/>
            <a:gdLst/>
            <a:ahLst/>
            <a:cxnLst/>
            <a:rect l="l" t="t" r="r" b="b"/>
            <a:pathLst>
              <a:path w="1469157" h="1571290">
                <a:moveTo>
                  <a:pt x="0" y="0"/>
                </a:moveTo>
                <a:lnTo>
                  <a:pt x="1469156" y="0"/>
                </a:lnTo>
                <a:lnTo>
                  <a:pt x="1469156" y="1571291"/>
                </a:lnTo>
                <a:lnTo>
                  <a:pt x="0" y="1571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646863" y="7840202"/>
            <a:ext cx="1307792" cy="1162300"/>
          </a:xfrm>
          <a:custGeom>
            <a:avLst/>
            <a:gdLst/>
            <a:ahLst/>
            <a:cxnLst/>
            <a:rect l="l" t="t" r="r" b="b"/>
            <a:pathLst>
              <a:path w="1307792" h="1162300">
                <a:moveTo>
                  <a:pt x="0" y="0"/>
                </a:moveTo>
                <a:lnTo>
                  <a:pt x="1307792" y="0"/>
                </a:lnTo>
                <a:lnTo>
                  <a:pt x="1307792" y="1162300"/>
                </a:lnTo>
                <a:lnTo>
                  <a:pt x="0" y="1162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544943" y="3733061"/>
            <a:ext cx="5238533" cy="42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2"/>
              </a:lnSpc>
            </a:pPr>
            <a:r>
              <a:rPr lang="en-US" sz="2473">
                <a:solidFill>
                  <a:srgbClr val="000000"/>
                </a:solidFill>
                <a:latin typeface="DM Sans Bold"/>
              </a:rPr>
              <a:t>WGITA WEBINAR ON IT AUDIT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4655" y="5948990"/>
            <a:ext cx="5295305" cy="129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8"/>
              </a:lnSpc>
            </a:pPr>
            <a:r>
              <a:rPr lang="en-US" sz="2477">
                <a:solidFill>
                  <a:srgbClr val="000000"/>
                </a:solidFill>
                <a:latin typeface="DM Sans Bold"/>
              </a:rPr>
              <a:t>Maintenance of IT Audit Database in the WGITA Webpage</a:t>
            </a:r>
          </a:p>
          <a:p>
            <a:pPr>
              <a:lnSpc>
                <a:spcPts val="3468"/>
              </a:lnSpc>
            </a:pPr>
            <a:endParaRPr lang="en-US" sz="2477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035656" y="388159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"/>
              </a:rPr>
              <a:t>WGITA WORKPLAN 2023-25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305964"/>
            <a:ext cx="8097687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391578"/>
            <a:ext cx="3772940" cy="1274245"/>
            <a:chOff x="0" y="0"/>
            <a:chExt cx="5030587" cy="1698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30587" cy="1281376"/>
            </a:xfrm>
            <a:custGeom>
              <a:avLst/>
              <a:gdLst/>
              <a:ahLst/>
              <a:cxnLst/>
              <a:rect l="l" t="t" r="r" b="b"/>
              <a:pathLst>
                <a:path w="5030587" h="1281376">
                  <a:moveTo>
                    <a:pt x="0" y="0"/>
                  </a:moveTo>
                  <a:lnTo>
                    <a:pt x="5030587" y="0"/>
                  </a:lnTo>
                  <a:lnTo>
                    <a:pt x="5030587" y="1281376"/>
                  </a:lnTo>
                  <a:lnTo>
                    <a:pt x="0" y="1281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620950" y="1329610"/>
              <a:ext cx="2487520" cy="369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WGITA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202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Oswald Bold</vt:lpstr>
      <vt:lpstr>DM Sans Bold</vt:lpstr>
      <vt:lpstr>Arial</vt:lpstr>
      <vt:lpstr>Oswald</vt:lpstr>
      <vt:lpstr>DM Sans Italics</vt:lpstr>
      <vt:lpstr>Montserrat Classic</vt:lpstr>
      <vt:lpstr>Montserrat Classic Bold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WGITA Work Plan.pptx</dc:title>
  <cp:lastModifiedBy>Administrator</cp:lastModifiedBy>
  <cp:revision>2</cp:revision>
  <cp:lastPrinted>2023-09-29T03:04:32Z</cp:lastPrinted>
  <dcterms:created xsi:type="dcterms:W3CDTF">2006-08-16T00:00:00Z</dcterms:created>
  <dcterms:modified xsi:type="dcterms:W3CDTF">2023-09-29T03:06:10Z</dcterms:modified>
  <dc:identifier>DAFvjDzQAsQ</dc:identifier>
</cp:coreProperties>
</file>