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331" r:id="rId3"/>
    <p:sldId id="337" r:id="rId4"/>
    <p:sldId id="332" r:id="rId5"/>
    <p:sldId id="339" r:id="rId6"/>
    <p:sldId id="341" r:id="rId7"/>
    <p:sldId id="342" r:id="rId8"/>
    <p:sldId id="343" r:id="rId9"/>
    <p:sldId id="336" r:id="rId10"/>
    <p:sldId id="316" r:id="rId11"/>
    <p:sldId id="308" r:id="rId12"/>
    <p:sldId id="340" r:id="rId13"/>
    <p:sldId id="345" r:id="rId14"/>
    <p:sldId id="334" r:id="rId15"/>
    <p:sldId id="317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3EEF9-8AAB-45BC-9C5C-541077FBEA8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2E5BF0D-C427-4F61-A7FC-B7D59DFBF508}">
      <dgm:prSet phldrT="[Text]" custT="1"/>
      <dgm:spPr/>
      <dgm:t>
        <a:bodyPr/>
        <a:lstStyle/>
        <a:p>
          <a:r>
            <a:rPr lang="en-GB" sz="1600" b="1" dirty="0">
              <a:latin typeface="Arial Narrow" panose="020B0606020202030204" pitchFamily="34" charset="0"/>
            </a:rPr>
            <a:t>NEW PATH</a:t>
          </a:r>
        </a:p>
      </dgm:t>
    </dgm:pt>
    <dgm:pt modelId="{7648005D-679F-472A-B157-DFA21D4F4DDD}" type="parTrans" cxnId="{9793942B-71BD-439E-8423-42CBA33109AA}">
      <dgm:prSet/>
      <dgm:spPr/>
      <dgm:t>
        <a:bodyPr/>
        <a:lstStyle/>
        <a:p>
          <a:endParaRPr lang="en-GB" sz="2000" b="1"/>
        </a:p>
      </dgm:t>
    </dgm:pt>
    <dgm:pt modelId="{107BBCC1-7DF6-41F8-ACDB-CD06A574B044}" type="sibTrans" cxnId="{9793942B-71BD-439E-8423-42CBA33109AA}">
      <dgm:prSet/>
      <dgm:spPr/>
      <dgm:t>
        <a:bodyPr/>
        <a:lstStyle/>
        <a:p>
          <a:endParaRPr lang="en-GB" sz="2000" b="1"/>
        </a:p>
      </dgm:t>
    </dgm:pt>
    <dgm:pt modelId="{62363550-8DCA-4DB4-9FC0-5ADE838A3AFD}">
      <dgm:prSet phldrT="[Text]" custT="1"/>
      <dgm:spPr/>
      <dgm:t>
        <a:bodyPr/>
        <a:lstStyle/>
        <a:p>
          <a:r>
            <a:rPr lang="en-GB" sz="1600" b="1" dirty="0">
              <a:latin typeface="Arial Narrow" panose="020B0606020202030204" pitchFamily="34" charset="0"/>
            </a:rPr>
            <a:t>COLLABORATION</a:t>
          </a:r>
        </a:p>
      </dgm:t>
    </dgm:pt>
    <dgm:pt modelId="{3F20D536-CB50-4D60-AD41-FAE35376B1B0}" type="parTrans" cxnId="{A910FBCB-E84E-44EE-8780-ADC34D4DD0DB}">
      <dgm:prSet/>
      <dgm:spPr/>
      <dgm:t>
        <a:bodyPr/>
        <a:lstStyle/>
        <a:p>
          <a:endParaRPr lang="en-GB" sz="2000" b="1"/>
        </a:p>
      </dgm:t>
    </dgm:pt>
    <dgm:pt modelId="{FF8ECBF6-804C-49E3-A8C5-1B93B2A363AD}" type="sibTrans" cxnId="{A910FBCB-E84E-44EE-8780-ADC34D4DD0DB}">
      <dgm:prSet/>
      <dgm:spPr/>
      <dgm:t>
        <a:bodyPr/>
        <a:lstStyle/>
        <a:p>
          <a:endParaRPr lang="en-GB" sz="2000" b="1"/>
        </a:p>
      </dgm:t>
    </dgm:pt>
    <dgm:pt modelId="{F350D439-5D75-4114-A842-878DEAA2A43C}">
      <dgm:prSet phldrT="[Text]" custT="1"/>
      <dgm:spPr/>
      <dgm:t>
        <a:bodyPr/>
        <a:lstStyle/>
        <a:p>
          <a:r>
            <a:rPr lang="en-MY" sz="1600" b="1" dirty="0">
              <a:latin typeface="Arial Narrow" panose="020B0606020202030204" pitchFamily="34" charset="0"/>
            </a:rPr>
            <a:t>COMMUNICATION &amp; SHARING</a:t>
          </a:r>
          <a:endParaRPr lang="en-GB" sz="1600" b="1" dirty="0">
            <a:latin typeface="Arial Narrow" panose="020B0606020202030204" pitchFamily="34" charset="0"/>
          </a:endParaRPr>
        </a:p>
      </dgm:t>
    </dgm:pt>
    <dgm:pt modelId="{28A86EF3-4398-4293-AA9C-8F7F67D5A339}" type="parTrans" cxnId="{48C960E4-53A5-47C7-8833-B7D75BCA5B7E}">
      <dgm:prSet/>
      <dgm:spPr/>
      <dgm:t>
        <a:bodyPr/>
        <a:lstStyle/>
        <a:p>
          <a:endParaRPr lang="en-GB" sz="2000" b="1"/>
        </a:p>
      </dgm:t>
    </dgm:pt>
    <dgm:pt modelId="{569F78C2-47E7-4F1E-B511-2B456F8FBD0F}" type="sibTrans" cxnId="{48C960E4-53A5-47C7-8833-B7D75BCA5B7E}">
      <dgm:prSet/>
      <dgm:spPr/>
      <dgm:t>
        <a:bodyPr/>
        <a:lstStyle/>
        <a:p>
          <a:endParaRPr lang="en-GB" sz="2000" b="1"/>
        </a:p>
      </dgm:t>
    </dgm:pt>
    <dgm:pt modelId="{7DD06D03-7AA0-4606-8D36-51211EE0F867}" type="pres">
      <dgm:prSet presAssocID="{8593EEF9-8AAB-45BC-9C5C-541077FBEA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525DE36-569B-4A2F-9F8E-C30EB8B9F8C2}" type="pres">
      <dgm:prSet presAssocID="{E2E5BF0D-C427-4F61-A7FC-B7D59DFBF508}" presName="Accent1" presStyleCnt="0"/>
      <dgm:spPr/>
    </dgm:pt>
    <dgm:pt modelId="{F650EB15-6147-4677-9996-C39BB0EA761D}" type="pres">
      <dgm:prSet presAssocID="{E2E5BF0D-C427-4F61-A7FC-B7D59DFBF508}" presName="Accent" presStyleLbl="node1" presStyleIdx="0" presStyleCnt="3"/>
      <dgm:spPr>
        <a:solidFill>
          <a:schemeClr val="accent3"/>
        </a:solidFill>
      </dgm:spPr>
    </dgm:pt>
    <dgm:pt modelId="{44ED2498-2D84-46DC-A04C-B5CD40C0FB2C}" type="pres">
      <dgm:prSet presAssocID="{E2E5BF0D-C427-4F61-A7FC-B7D59DFBF508}" presName="Parent1" presStyleLbl="revTx" presStyleIdx="0" presStyleCnt="3" custScaleX="116805">
        <dgm:presLayoutVars>
          <dgm:chMax val="1"/>
          <dgm:chPref val="1"/>
          <dgm:bulletEnabled val="1"/>
        </dgm:presLayoutVars>
      </dgm:prSet>
      <dgm:spPr/>
    </dgm:pt>
    <dgm:pt modelId="{FD74229A-5529-4431-BD30-5B869CE49987}" type="pres">
      <dgm:prSet presAssocID="{62363550-8DCA-4DB4-9FC0-5ADE838A3AFD}" presName="Accent2" presStyleCnt="0"/>
      <dgm:spPr/>
    </dgm:pt>
    <dgm:pt modelId="{EA56E894-D0F4-4B0B-8A8B-EB9EDDB05D7D}" type="pres">
      <dgm:prSet presAssocID="{62363550-8DCA-4DB4-9FC0-5ADE838A3AFD}" presName="Accent" presStyleLbl="node1" presStyleIdx="1" presStyleCnt="3"/>
      <dgm:spPr>
        <a:solidFill>
          <a:schemeClr val="accent1"/>
        </a:solidFill>
      </dgm:spPr>
    </dgm:pt>
    <dgm:pt modelId="{5E0407F7-990B-45C4-BA55-6A31E5876977}" type="pres">
      <dgm:prSet presAssocID="{62363550-8DCA-4DB4-9FC0-5ADE838A3AFD}" presName="Parent2" presStyleLbl="revTx" presStyleIdx="1" presStyleCnt="3" custScaleX="145775">
        <dgm:presLayoutVars>
          <dgm:chMax val="1"/>
          <dgm:chPref val="1"/>
          <dgm:bulletEnabled val="1"/>
        </dgm:presLayoutVars>
      </dgm:prSet>
      <dgm:spPr/>
    </dgm:pt>
    <dgm:pt modelId="{4648DEB2-C735-46C4-BFCD-EBDC59DA54B8}" type="pres">
      <dgm:prSet presAssocID="{F350D439-5D75-4114-A842-878DEAA2A43C}" presName="Accent3" presStyleCnt="0"/>
      <dgm:spPr/>
    </dgm:pt>
    <dgm:pt modelId="{2E29FF77-3446-4DB8-83E2-AEE195216AFC}" type="pres">
      <dgm:prSet presAssocID="{F350D439-5D75-4114-A842-878DEAA2A43C}" presName="Accent" presStyleLbl="node1" presStyleIdx="2" presStyleCnt="3"/>
      <dgm:spPr>
        <a:solidFill>
          <a:schemeClr val="accent3"/>
        </a:solidFill>
      </dgm:spPr>
    </dgm:pt>
    <dgm:pt modelId="{30BFF856-709C-43AB-8D34-F3AB98930B97}" type="pres">
      <dgm:prSet presAssocID="{F350D439-5D75-4114-A842-878DEAA2A43C}" presName="Parent3" presStyleLbl="revTx" presStyleIdx="2" presStyleCnt="3" custScaleX="123734">
        <dgm:presLayoutVars>
          <dgm:chMax val="1"/>
          <dgm:chPref val="1"/>
          <dgm:bulletEnabled val="1"/>
        </dgm:presLayoutVars>
      </dgm:prSet>
      <dgm:spPr/>
    </dgm:pt>
  </dgm:ptLst>
  <dgm:cxnLst>
    <dgm:cxn modelId="{BBA4F520-1EFF-4E7A-879A-914BF46637A7}" type="presOf" srcId="{F350D439-5D75-4114-A842-878DEAA2A43C}" destId="{30BFF856-709C-43AB-8D34-F3AB98930B97}" srcOrd="0" destOrd="0" presId="urn:microsoft.com/office/officeart/2009/layout/CircleArrowProcess"/>
    <dgm:cxn modelId="{F0D3CA23-F613-4361-9669-684544433B0D}" type="presOf" srcId="{62363550-8DCA-4DB4-9FC0-5ADE838A3AFD}" destId="{5E0407F7-990B-45C4-BA55-6A31E5876977}" srcOrd="0" destOrd="0" presId="urn:microsoft.com/office/officeart/2009/layout/CircleArrowProcess"/>
    <dgm:cxn modelId="{9793942B-71BD-439E-8423-42CBA33109AA}" srcId="{8593EEF9-8AAB-45BC-9C5C-541077FBEA82}" destId="{E2E5BF0D-C427-4F61-A7FC-B7D59DFBF508}" srcOrd="0" destOrd="0" parTransId="{7648005D-679F-472A-B157-DFA21D4F4DDD}" sibTransId="{107BBCC1-7DF6-41F8-ACDB-CD06A574B044}"/>
    <dgm:cxn modelId="{C1470599-C120-4B58-822D-8179F1550A8A}" type="presOf" srcId="{8593EEF9-8AAB-45BC-9C5C-541077FBEA82}" destId="{7DD06D03-7AA0-4606-8D36-51211EE0F867}" srcOrd="0" destOrd="0" presId="urn:microsoft.com/office/officeart/2009/layout/CircleArrowProcess"/>
    <dgm:cxn modelId="{2530ECBB-62B2-4E47-B57E-9441BACE2454}" type="presOf" srcId="{E2E5BF0D-C427-4F61-A7FC-B7D59DFBF508}" destId="{44ED2498-2D84-46DC-A04C-B5CD40C0FB2C}" srcOrd="0" destOrd="0" presId="urn:microsoft.com/office/officeart/2009/layout/CircleArrowProcess"/>
    <dgm:cxn modelId="{A910FBCB-E84E-44EE-8780-ADC34D4DD0DB}" srcId="{8593EEF9-8AAB-45BC-9C5C-541077FBEA82}" destId="{62363550-8DCA-4DB4-9FC0-5ADE838A3AFD}" srcOrd="1" destOrd="0" parTransId="{3F20D536-CB50-4D60-AD41-FAE35376B1B0}" sibTransId="{FF8ECBF6-804C-49E3-A8C5-1B93B2A363AD}"/>
    <dgm:cxn modelId="{48C960E4-53A5-47C7-8833-B7D75BCA5B7E}" srcId="{8593EEF9-8AAB-45BC-9C5C-541077FBEA82}" destId="{F350D439-5D75-4114-A842-878DEAA2A43C}" srcOrd="2" destOrd="0" parTransId="{28A86EF3-4398-4293-AA9C-8F7F67D5A339}" sibTransId="{569F78C2-47E7-4F1E-B511-2B456F8FBD0F}"/>
    <dgm:cxn modelId="{3C50C898-FBAE-4D5A-9C9F-CD900A0582B0}" type="presParOf" srcId="{7DD06D03-7AA0-4606-8D36-51211EE0F867}" destId="{2525DE36-569B-4A2F-9F8E-C30EB8B9F8C2}" srcOrd="0" destOrd="0" presId="urn:microsoft.com/office/officeart/2009/layout/CircleArrowProcess"/>
    <dgm:cxn modelId="{5549D84C-DB9F-42EA-8BDE-382021792B0D}" type="presParOf" srcId="{2525DE36-569B-4A2F-9F8E-C30EB8B9F8C2}" destId="{F650EB15-6147-4677-9996-C39BB0EA761D}" srcOrd="0" destOrd="0" presId="urn:microsoft.com/office/officeart/2009/layout/CircleArrowProcess"/>
    <dgm:cxn modelId="{1CA6AA3A-F1B4-4D16-BBB5-E0FB5A2B5BB0}" type="presParOf" srcId="{7DD06D03-7AA0-4606-8D36-51211EE0F867}" destId="{44ED2498-2D84-46DC-A04C-B5CD40C0FB2C}" srcOrd="1" destOrd="0" presId="urn:microsoft.com/office/officeart/2009/layout/CircleArrowProcess"/>
    <dgm:cxn modelId="{9596955F-1BEF-4ABF-88C8-92EE595FB55F}" type="presParOf" srcId="{7DD06D03-7AA0-4606-8D36-51211EE0F867}" destId="{FD74229A-5529-4431-BD30-5B869CE49987}" srcOrd="2" destOrd="0" presId="urn:microsoft.com/office/officeart/2009/layout/CircleArrowProcess"/>
    <dgm:cxn modelId="{C4F14F4B-8079-41D2-A551-FFC1192988DC}" type="presParOf" srcId="{FD74229A-5529-4431-BD30-5B869CE49987}" destId="{EA56E894-D0F4-4B0B-8A8B-EB9EDDB05D7D}" srcOrd="0" destOrd="0" presId="urn:microsoft.com/office/officeart/2009/layout/CircleArrowProcess"/>
    <dgm:cxn modelId="{B46CADB0-74BF-4ECF-8E2B-01DB23BEAAE6}" type="presParOf" srcId="{7DD06D03-7AA0-4606-8D36-51211EE0F867}" destId="{5E0407F7-990B-45C4-BA55-6A31E5876977}" srcOrd="3" destOrd="0" presId="urn:microsoft.com/office/officeart/2009/layout/CircleArrowProcess"/>
    <dgm:cxn modelId="{EE921B0B-BCFB-403C-BD19-00BF89C6EB8A}" type="presParOf" srcId="{7DD06D03-7AA0-4606-8D36-51211EE0F867}" destId="{4648DEB2-C735-46C4-BFCD-EBDC59DA54B8}" srcOrd="4" destOrd="0" presId="urn:microsoft.com/office/officeart/2009/layout/CircleArrowProcess"/>
    <dgm:cxn modelId="{6BDEB37E-F4A2-43B3-A493-43F8CD98C1D7}" type="presParOf" srcId="{4648DEB2-C735-46C4-BFCD-EBDC59DA54B8}" destId="{2E29FF77-3446-4DB8-83E2-AEE195216AFC}" srcOrd="0" destOrd="0" presId="urn:microsoft.com/office/officeart/2009/layout/CircleArrowProcess"/>
    <dgm:cxn modelId="{859A128F-6190-486D-8AD9-60E2A91B05D3}" type="presParOf" srcId="{7DD06D03-7AA0-4606-8D36-51211EE0F867}" destId="{30BFF856-709C-43AB-8D34-F3AB98930B9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45653-6D6E-46B8-AE31-EB0BE9260E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93FE81B3-0B93-439A-82B0-0776DF4FCF62}">
      <dgm:prSet phldrT="[Text]"/>
      <dgm:spPr>
        <a:xfrm>
          <a:off x="607217" y="1466"/>
          <a:ext cx="2924919" cy="1462459"/>
        </a:xfrm>
        <a:prstGeom prst="roundRect">
          <a:avLst>
            <a:gd name="adj" fmla="val 10000"/>
          </a:avLst>
        </a:prstGeom>
        <a:solidFill>
          <a:srgbClr val="FDEAD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MY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INTOSAI</a:t>
          </a:r>
        </a:p>
      </dgm:t>
    </dgm:pt>
    <dgm:pt modelId="{D9A480DB-11AF-4C0C-A435-6C0CAD59ECF7}" type="parTrans" cxnId="{2FEE44C8-8617-477E-8D36-C30083C6B27B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60A41F-E590-416F-9808-53CEC037F473}" type="sibTrans" cxnId="{2FEE44C8-8617-477E-8D36-C30083C6B27B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0496BC-BD8F-4870-8A96-0C5307726EF2}">
      <dgm:prSet phldrT="[Text]" custT="1"/>
      <dgm:spPr>
        <a:xfrm>
          <a:off x="1142314" y="1886108"/>
          <a:ext cx="3476231" cy="7251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MY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AAB708-4D01-4A86-838B-54974E68D29C}" type="parTrans" cxnId="{0BC9D075-3001-4CC0-8DBE-5B648FC6728F}">
      <dgm:prSet/>
      <dgm:spPr>
        <a:xfrm>
          <a:off x="899709" y="1463926"/>
          <a:ext cx="242604" cy="784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763"/>
              </a:lnTo>
              <a:lnTo>
                <a:pt x="242604" y="78476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10201-5E11-4EFB-81F4-8A224F0C46EB}" type="sibTrans" cxnId="{0BC9D075-3001-4CC0-8DBE-5B648FC6728F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EC4C9F-4240-4AAF-A9E0-2289EFCC1D2D}">
      <dgm:prSet phldrT="[Text]"/>
      <dgm:spPr>
        <a:xfrm>
          <a:off x="4627454" y="0"/>
          <a:ext cx="2924919" cy="1462459"/>
        </a:xfrm>
        <a:prstGeom prst="roundRect">
          <a:avLst>
            <a:gd name="adj" fmla="val 10000"/>
          </a:avLst>
        </a:prstGeom>
        <a:solidFill>
          <a:srgbClr val="45A9B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MY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ASOSAI</a:t>
          </a:r>
        </a:p>
      </dgm:t>
    </dgm:pt>
    <dgm:pt modelId="{1FDB873F-F9C1-4D9C-A9E7-25BEA97D3107}" type="parTrans" cxnId="{395CD2B9-CC68-4196-9CE6-086AE89FC6AB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2F9C5-1DC3-40AF-B646-4D97B1C8CD67}" type="sibTrans" cxnId="{395CD2B9-CC68-4196-9CE6-086AE89FC6AB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FEDD8A-3EF1-40E0-BFD3-70F1921FB7F1}">
      <dgm:prSet phldrT="[Text]"/>
      <dgm:spPr>
        <a:xfrm>
          <a:off x="5475827" y="1919350"/>
          <a:ext cx="3065970" cy="6723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7A3B43-DD4C-4E92-A857-846967A04D08}" type="parTrans" cxnId="{FB7B3215-718D-4692-B02E-66411C15587E}">
      <dgm:prSet/>
      <dgm:spPr>
        <a:xfrm>
          <a:off x="4919946" y="1462459"/>
          <a:ext cx="555880" cy="7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073"/>
              </a:lnTo>
              <a:lnTo>
                <a:pt x="555880" y="79307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EC8917-C685-48E6-B476-5F3D24A51B3D}" type="sibTrans" cxnId="{FB7B3215-718D-4692-B02E-66411C15587E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565BD4-CD83-40C7-A9A0-86EC28C6BD23}">
      <dgm:prSet phldrT="[Text]"/>
      <dgm:spPr>
        <a:xfrm>
          <a:off x="8717831" y="1466"/>
          <a:ext cx="2924919" cy="1462459"/>
        </a:xfrm>
        <a:prstGeom prst="roundRect">
          <a:avLst>
            <a:gd name="adj" fmla="val 10000"/>
          </a:avLst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MY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ASEANSAI</a:t>
          </a:r>
        </a:p>
      </dgm:t>
    </dgm:pt>
    <dgm:pt modelId="{55A564D5-CD06-471F-A56F-E7186778BCF3}" type="parTrans" cxnId="{D742F6D9-06B7-4744-A0AB-3FD26E63A07A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AC311A-974F-4480-AB63-9CAF06A13285}" type="sibTrans" cxnId="{D742F6D9-06B7-4744-A0AB-3FD26E63A07A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6E456C-0C64-4923-92A9-3999484AF4A9}">
      <dgm:prSet phldrT="[Text]"/>
      <dgm:spPr>
        <a:xfrm>
          <a:off x="9215558" y="1908645"/>
          <a:ext cx="2339935" cy="6936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DA5B3D-71C8-4737-98AC-7D5C899811F3}" type="parTrans" cxnId="{C9CA8B4E-AD2E-402D-AB23-A619356639E1}">
      <dgm:prSet/>
      <dgm:spPr>
        <a:xfrm>
          <a:off x="9010323" y="1463926"/>
          <a:ext cx="205235" cy="791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548"/>
              </a:lnTo>
              <a:lnTo>
                <a:pt x="205235" y="79154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C53524-1272-4566-99E1-3B5E8CD915D2}" type="sibTrans" cxnId="{C9CA8B4E-AD2E-402D-AB23-A619356639E1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8CEF5A-0379-4E8C-AC31-791E7C3A8BF5}">
      <dgm:prSet phldrT="[Text]" custT="1"/>
      <dgm:spPr>
        <a:xfrm>
          <a:off x="1144022" y="4008342"/>
          <a:ext cx="3530634" cy="5900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Capacity Building Committee (CBC)</a:t>
          </a:r>
        </a:p>
        <a:p>
          <a:pPr algn="l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</a:t>
          </a:r>
          <a:r>
            <a:rPr lang="en-MY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Member</a:t>
          </a:r>
        </a:p>
      </dgm:t>
    </dgm:pt>
    <dgm:pt modelId="{8F5502CB-3F68-4AC6-9AFC-8ACF3C586961}" type="parTrans" cxnId="{4C58E9C9-6631-4662-895E-8477C2B5FBFB}">
      <dgm:prSet/>
      <dgm:spPr>
        <a:xfrm>
          <a:off x="899709" y="1463926"/>
          <a:ext cx="244312" cy="2839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460"/>
              </a:lnTo>
              <a:lnTo>
                <a:pt x="244312" y="2839460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0F874-B802-4030-B513-45A09CFE44F3}" type="sibTrans" cxnId="{4C58E9C9-6631-4662-895E-8477C2B5FBFB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521E9-FCB8-4A45-8804-79A4596C4B5C}">
      <dgm:prSet phldrT="[Text]" custT="1"/>
      <dgm:spPr>
        <a:xfrm>
          <a:off x="1142314" y="2802910"/>
          <a:ext cx="3530634" cy="8915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36000" tIns="36000" bIns="36000"/>
        <a:lstStyle/>
        <a:p>
          <a:pPr algn="l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Sharing Committee (KSC)</a:t>
          </a:r>
        </a:p>
        <a:p>
          <a:pPr algn="l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</a:t>
          </a:r>
          <a:r>
            <a:rPr lang="en-MY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Steering Committee (Observer)</a:t>
          </a:r>
        </a:p>
      </dgm:t>
    </dgm:pt>
    <dgm:pt modelId="{7E22EC3C-7035-4A2E-A914-D16DE3083B59}" type="parTrans" cxnId="{E1E55AEE-78D2-4FE7-8A28-308801BD4915}">
      <dgm:prSet/>
      <dgm:spPr>
        <a:xfrm>
          <a:off x="899709" y="1463926"/>
          <a:ext cx="242604" cy="178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741"/>
              </a:lnTo>
              <a:lnTo>
                <a:pt x="242604" y="1784741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1B859B-DE64-4DB7-BF33-E4D0F1E23A82}" type="sibTrans" cxnId="{E1E55AEE-78D2-4FE7-8A28-308801BD4915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999EF0-1629-4690-8C2E-0C931337FF2E}">
      <dgm:prSet phldrT="[Text]" custT="1"/>
      <dgm:spPr>
        <a:xfrm>
          <a:off x="5445291" y="2823311"/>
          <a:ext cx="3117519" cy="17026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Governing Board Members (2021-2024)</a:t>
          </a:r>
        </a:p>
        <a:p>
          <a:pPr algn="l">
            <a:buNone/>
          </a:pPr>
          <a:endParaRPr lang="en-MY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just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Chair of the Special Committee on Establishing ASOSAI Working Group on State Owned Enterprises (WGSOE)</a:t>
          </a:r>
        </a:p>
        <a:p>
          <a:pPr algn="just">
            <a:buNone/>
          </a:pPr>
          <a:r>
            <a:rPr lang="en-MY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Determined to be Chair of ASOSAI WGSOE</a:t>
          </a:r>
        </a:p>
      </dgm:t>
    </dgm:pt>
    <dgm:pt modelId="{23423553-CA92-4A7C-A4C9-1C636D0636CE}" type="parTrans" cxnId="{9C798B61-C1D5-41CE-B5F5-BAFF40366FB2}">
      <dgm:prSet/>
      <dgm:spPr>
        <a:xfrm>
          <a:off x="4919946" y="1462459"/>
          <a:ext cx="525344" cy="221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171"/>
              </a:lnTo>
              <a:lnTo>
                <a:pt x="525344" y="2212171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5F206F-8C0A-46B1-81E6-B689D8082C9D}" type="sibTrans" cxnId="{9C798B61-C1D5-41CE-B5F5-BAFF40366FB2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F0E361-6BEC-4E49-9076-656F08F1134A}">
      <dgm:prSet phldrT="[Text]" custT="1"/>
      <dgm:spPr>
        <a:xfrm>
          <a:off x="9296731" y="2818412"/>
          <a:ext cx="2339935" cy="97199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 anchorCtr="0"/>
        <a:lstStyle/>
        <a:p>
          <a:pPr algn="l">
            <a:buNone/>
          </a:pPr>
          <a:r>
            <a:rPr lang="en-MY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Sharing Committee (KSC)</a:t>
          </a:r>
        </a:p>
        <a:p>
          <a:pPr algn="l">
            <a:buNone/>
          </a:pPr>
          <a:r>
            <a:rPr lang="en-MY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</a:t>
          </a:r>
          <a:r>
            <a:rPr lang="en-MY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Chair since 2012</a:t>
          </a:r>
        </a:p>
      </dgm:t>
    </dgm:pt>
    <dgm:pt modelId="{8137FDD3-CE13-4DF0-8783-F67F1DE77CEB}" type="parTrans" cxnId="{07E8CAE5-954A-4C69-81AB-FBA10ACA935A}">
      <dgm:prSet/>
      <dgm:spPr>
        <a:xfrm>
          <a:off x="9010323" y="1463926"/>
          <a:ext cx="286408" cy="184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483"/>
              </a:lnTo>
              <a:lnTo>
                <a:pt x="286408" y="184048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DE1AA4-BEA7-45B7-8E0F-B53DA7B6564B}" type="sibTrans" cxnId="{07E8CAE5-954A-4C69-81AB-FBA10ACA935A}">
      <dgm:prSet/>
      <dgm:spPr/>
      <dgm:t>
        <a:bodyPr/>
        <a:lstStyle/>
        <a:p>
          <a:endParaRPr lang="en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DF1B16-81C0-4BFF-B4F1-EB3517CD9334}" type="pres">
      <dgm:prSet presAssocID="{FF045653-6D6E-46B8-AE31-EB0BE9260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59E99C-478D-4C17-BE6B-BAE6DAD7B0FC}" type="pres">
      <dgm:prSet presAssocID="{93FE81B3-0B93-439A-82B0-0776DF4FCF62}" presName="root" presStyleCnt="0"/>
      <dgm:spPr/>
    </dgm:pt>
    <dgm:pt modelId="{4270ADD4-67D0-41FE-9036-97D0BF55FA44}" type="pres">
      <dgm:prSet presAssocID="{93FE81B3-0B93-439A-82B0-0776DF4FCF62}" presName="rootComposite" presStyleCnt="0"/>
      <dgm:spPr/>
    </dgm:pt>
    <dgm:pt modelId="{DD729906-7295-48C5-B47B-174D96F0733F}" type="pres">
      <dgm:prSet presAssocID="{93FE81B3-0B93-439A-82B0-0776DF4FCF62}" presName="rootText" presStyleLbl="node1" presStyleIdx="0" presStyleCnt="3"/>
      <dgm:spPr/>
    </dgm:pt>
    <dgm:pt modelId="{F894A192-3034-4459-B96C-13D1F81D2BC1}" type="pres">
      <dgm:prSet presAssocID="{93FE81B3-0B93-439A-82B0-0776DF4FCF62}" presName="rootConnector" presStyleLbl="node1" presStyleIdx="0" presStyleCnt="3"/>
      <dgm:spPr/>
    </dgm:pt>
    <dgm:pt modelId="{435E2193-EAA1-4093-B58F-2BD0D6E82149}" type="pres">
      <dgm:prSet presAssocID="{93FE81B3-0B93-439A-82B0-0776DF4FCF62}" presName="childShape" presStyleCnt="0"/>
      <dgm:spPr/>
    </dgm:pt>
    <dgm:pt modelId="{815182E3-AEDF-4D99-981F-CB7F0C4A7D2D}" type="pres">
      <dgm:prSet presAssocID="{2FAAB708-4D01-4A86-838B-54974E68D29C}" presName="Name13" presStyleLbl="parChTrans1D2" presStyleIdx="0" presStyleCnt="7"/>
      <dgm:spPr/>
    </dgm:pt>
    <dgm:pt modelId="{9597D4A3-6446-45AF-93FC-598A43965297}" type="pres">
      <dgm:prSet presAssocID="{D50496BC-BD8F-4870-8A96-0C5307726EF2}" presName="childText" presStyleLbl="bgAcc1" presStyleIdx="0" presStyleCnt="7" custScaleX="148561" custScaleY="49585" custLinFactNeighborX="-2132" custLinFactNeighborY="3868">
        <dgm:presLayoutVars>
          <dgm:bulletEnabled val="1"/>
        </dgm:presLayoutVars>
      </dgm:prSet>
      <dgm:spPr/>
    </dgm:pt>
    <dgm:pt modelId="{E5050859-ADCC-4575-960D-693249D42D58}" type="pres">
      <dgm:prSet presAssocID="{7E22EC3C-7035-4A2E-A914-D16DE3083B59}" presName="Name13" presStyleLbl="parChTrans1D2" presStyleIdx="1" presStyleCnt="7"/>
      <dgm:spPr/>
    </dgm:pt>
    <dgm:pt modelId="{68056DEA-2AD1-45B8-9C40-2FDE96EAE86F}" type="pres">
      <dgm:prSet presAssocID="{BA4521E9-FCB8-4A45-8804-79A4596C4B5C}" presName="childText" presStyleLbl="bgAcc1" presStyleIdx="1" presStyleCnt="7" custScaleX="150886" custScaleY="60960" custLinFactNeighborX="-2132" custLinFactNeighborY="-8028">
        <dgm:presLayoutVars>
          <dgm:bulletEnabled val="1"/>
        </dgm:presLayoutVars>
      </dgm:prSet>
      <dgm:spPr/>
    </dgm:pt>
    <dgm:pt modelId="{517E7C27-D24D-463B-ACBF-89AAA5893214}" type="pres">
      <dgm:prSet presAssocID="{8F5502CB-3F68-4AC6-9AFC-8ACF3C586961}" presName="Name13" presStyleLbl="parChTrans1D2" presStyleIdx="2" presStyleCnt="7"/>
      <dgm:spPr/>
    </dgm:pt>
    <dgm:pt modelId="{3319B26A-D6E4-4947-B36C-9273F5D4F489}" type="pres">
      <dgm:prSet presAssocID="{248CEF5A-0379-4E8C-AC31-791E7C3A8BF5}" presName="childText" presStyleLbl="bgAcc1" presStyleIdx="2" presStyleCnt="7" custScaleX="150886" custScaleY="40349" custLinFactNeighborX="-2059" custLinFactNeighborY="-11563">
        <dgm:presLayoutVars>
          <dgm:bulletEnabled val="1"/>
        </dgm:presLayoutVars>
      </dgm:prSet>
      <dgm:spPr/>
    </dgm:pt>
    <dgm:pt modelId="{8F25F568-C9FD-4312-B58C-61049A1427FE}" type="pres">
      <dgm:prSet presAssocID="{ECEC4C9F-4240-4AAF-A9E0-2289EFCC1D2D}" presName="root" presStyleCnt="0"/>
      <dgm:spPr/>
    </dgm:pt>
    <dgm:pt modelId="{9EBE3DCB-AEA1-4690-B16F-A702D7526D4E}" type="pres">
      <dgm:prSet presAssocID="{ECEC4C9F-4240-4AAF-A9E0-2289EFCC1D2D}" presName="rootComposite" presStyleCnt="0"/>
      <dgm:spPr/>
    </dgm:pt>
    <dgm:pt modelId="{3AFFC134-2B88-4B22-9D30-69974C710D99}" type="pres">
      <dgm:prSet presAssocID="{ECEC4C9F-4240-4AAF-A9E0-2289EFCC1D2D}" presName="rootText" presStyleLbl="node1" presStyleIdx="1" presStyleCnt="3" custLinFactNeighborX="-8261" custLinFactNeighborY="-1597"/>
      <dgm:spPr/>
    </dgm:pt>
    <dgm:pt modelId="{99BBE458-6184-49ED-BFDA-48FD46D9CF0D}" type="pres">
      <dgm:prSet presAssocID="{ECEC4C9F-4240-4AAF-A9E0-2289EFCC1D2D}" presName="rootConnector" presStyleLbl="node1" presStyleIdx="1" presStyleCnt="3"/>
      <dgm:spPr/>
    </dgm:pt>
    <dgm:pt modelId="{DC692265-8EB9-4FD0-9641-BBBD85011FA7}" type="pres">
      <dgm:prSet presAssocID="{ECEC4C9F-4240-4AAF-A9E0-2289EFCC1D2D}" presName="childShape" presStyleCnt="0"/>
      <dgm:spPr/>
    </dgm:pt>
    <dgm:pt modelId="{5ABB799B-5B7D-41E3-AB01-D922ED0B4AD1}" type="pres">
      <dgm:prSet presAssocID="{C97A3B43-DD4C-4E92-A857-846967A04D08}" presName="Name13" presStyleLbl="parChTrans1D2" presStyleIdx="3" presStyleCnt="7"/>
      <dgm:spPr/>
    </dgm:pt>
    <dgm:pt modelId="{13C5830B-D795-4A24-861B-6BE409032D34}" type="pres">
      <dgm:prSet presAssocID="{62FEDD8A-3EF1-40E0-BFD3-70F1921FB7F1}" presName="childText" presStyleLbl="bgAcc1" presStyleIdx="3" presStyleCnt="7" custScaleX="158748" custScaleY="45975" custLinFactNeighborX="-12554" custLinFactNeighborY="1084">
        <dgm:presLayoutVars>
          <dgm:bulletEnabled val="1"/>
        </dgm:presLayoutVars>
      </dgm:prSet>
      <dgm:spPr/>
    </dgm:pt>
    <dgm:pt modelId="{B8AE23AA-5777-4CE9-92CD-55931F3A52D5}" type="pres">
      <dgm:prSet presAssocID="{23423553-CA92-4A7C-A4C9-1C636D0636CE}" presName="Name13" presStyleLbl="parChTrans1D2" presStyleIdx="4" presStyleCnt="7"/>
      <dgm:spPr/>
    </dgm:pt>
    <dgm:pt modelId="{9A080D9D-09CF-4378-B3E5-690869C259D0}" type="pres">
      <dgm:prSet presAssocID="{95999EF0-1629-4690-8C2E-0C931337FF2E}" presName="childText" presStyleLbl="bgAcc1" presStyleIdx="4" presStyleCnt="7" custScaleX="161239" custScaleY="116423" custLinFactNeighborX="-13655" custLinFactNeighborY="-7265">
        <dgm:presLayoutVars>
          <dgm:bulletEnabled val="1"/>
        </dgm:presLayoutVars>
      </dgm:prSet>
      <dgm:spPr/>
    </dgm:pt>
    <dgm:pt modelId="{5EAFF55C-52CC-44DA-BFF2-EF31D64927B5}" type="pres">
      <dgm:prSet presAssocID="{D4565BD4-CD83-40C7-A9A0-86EC28C6BD23}" presName="root" presStyleCnt="0"/>
      <dgm:spPr/>
    </dgm:pt>
    <dgm:pt modelId="{CE31BB7E-F679-4845-9F9D-53F32FCB02B1}" type="pres">
      <dgm:prSet presAssocID="{D4565BD4-CD83-40C7-A9A0-86EC28C6BD23}" presName="rootComposite" presStyleCnt="0"/>
      <dgm:spPr/>
    </dgm:pt>
    <dgm:pt modelId="{A9DCEB44-21DA-403E-A4CC-7BF1E8AF8497}" type="pres">
      <dgm:prSet presAssocID="{D4565BD4-CD83-40C7-A9A0-86EC28C6BD23}" presName="rootText" presStyleLbl="node1" presStyleIdx="2" presStyleCnt="3"/>
      <dgm:spPr/>
    </dgm:pt>
    <dgm:pt modelId="{BB3E23C8-129A-4DF8-AE4E-D27ED1282466}" type="pres">
      <dgm:prSet presAssocID="{D4565BD4-CD83-40C7-A9A0-86EC28C6BD23}" presName="rootConnector" presStyleLbl="node1" presStyleIdx="2" presStyleCnt="3"/>
      <dgm:spPr/>
    </dgm:pt>
    <dgm:pt modelId="{FBF20D89-205E-440D-B65F-C759538BD7B3}" type="pres">
      <dgm:prSet presAssocID="{D4565BD4-CD83-40C7-A9A0-86EC28C6BD23}" presName="childShape" presStyleCnt="0"/>
      <dgm:spPr/>
    </dgm:pt>
    <dgm:pt modelId="{948F8B20-9CE1-4768-8304-6ACFDB31A7AD}" type="pres">
      <dgm:prSet presAssocID="{CBDA5B3D-71C8-4737-98AC-7D5C899811F3}" presName="Name13" presStyleLbl="parChTrans1D2" presStyleIdx="5" presStyleCnt="7"/>
      <dgm:spPr/>
    </dgm:pt>
    <dgm:pt modelId="{39AC86BF-64D3-4CE1-A8D7-1FFEEF5BF7D1}" type="pres">
      <dgm:prSet presAssocID="{326E456C-0C64-4923-92A9-3999484AF4A9}" presName="childText" presStyleLbl="bgAcc1" presStyleIdx="5" presStyleCnt="7" custScaleX="109849" custScaleY="47431" custLinFactNeighborX="-3729" custLinFactNeighborY="5409">
        <dgm:presLayoutVars>
          <dgm:bulletEnabled val="1"/>
        </dgm:presLayoutVars>
      </dgm:prSet>
      <dgm:spPr/>
    </dgm:pt>
    <dgm:pt modelId="{90DD5787-009B-4001-B6E0-9885E4BF093E}" type="pres">
      <dgm:prSet presAssocID="{8137FDD3-CE13-4DF0-8783-F67F1DE77CEB}" presName="Name13" presStyleLbl="parChTrans1D2" presStyleIdx="6" presStyleCnt="7"/>
      <dgm:spPr/>
    </dgm:pt>
    <dgm:pt modelId="{5D718553-192B-405D-815E-4EC27953690F}" type="pres">
      <dgm:prSet presAssocID="{2DF0E361-6BEC-4E49-9076-656F08F1134A}" presName="childText" presStyleLbl="bgAcc1" presStyleIdx="6" presStyleCnt="7" custScaleX="123173" custScaleY="66463" custLinFactNeighborX="-3834" custLinFactNeighborY="-3511">
        <dgm:presLayoutVars>
          <dgm:bulletEnabled val="1"/>
        </dgm:presLayoutVars>
      </dgm:prSet>
      <dgm:spPr/>
    </dgm:pt>
  </dgm:ptLst>
  <dgm:cxnLst>
    <dgm:cxn modelId="{80E3D602-8C4A-424D-BEC3-729C49DC2FAA}" type="presOf" srcId="{D4565BD4-CD83-40C7-A9A0-86EC28C6BD23}" destId="{A9DCEB44-21DA-403E-A4CC-7BF1E8AF8497}" srcOrd="0" destOrd="0" presId="urn:microsoft.com/office/officeart/2005/8/layout/hierarchy3"/>
    <dgm:cxn modelId="{FB7B3215-718D-4692-B02E-66411C15587E}" srcId="{ECEC4C9F-4240-4AAF-A9E0-2289EFCC1D2D}" destId="{62FEDD8A-3EF1-40E0-BFD3-70F1921FB7F1}" srcOrd="0" destOrd="0" parTransId="{C97A3B43-DD4C-4E92-A857-846967A04D08}" sibTransId="{C2EC8917-C685-48E6-B476-5F3D24A51B3D}"/>
    <dgm:cxn modelId="{23D4B222-224B-4CAE-B5FE-332AF0D8CF2D}" type="presOf" srcId="{ECEC4C9F-4240-4AAF-A9E0-2289EFCC1D2D}" destId="{3AFFC134-2B88-4B22-9D30-69974C710D99}" srcOrd="0" destOrd="0" presId="urn:microsoft.com/office/officeart/2005/8/layout/hierarchy3"/>
    <dgm:cxn modelId="{FDF93C5C-E5FF-4FF3-AFF3-31442B4DA422}" type="presOf" srcId="{D4565BD4-CD83-40C7-A9A0-86EC28C6BD23}" destId="{BB3E23C8-129A-4DF8-AE4E-D27ED1282466}" srcOrd="1" destOrd="0" presId="urn:microsoft.com/office/officeart/2005/8/layout/hierarchy3"/>
    <dgm:cxn modelId="{9C798B61-C1D5-41CE-B5F5-BAFF40366FB2}" srcId="{ECEC4C9F-4240-4AAF-A9E0-2289EFCC1D2D}" destId="{95999EF0-1629-4690-8C2E-0C931337FF2E}" srcOrd="1" destOrd="0" parTransId="{23423553-CA92-4A7C-A4C9-1C636D0636CE}" sibTransId="{CF5F206F-8C0A-46B1-81E6-B689D8082C9D}"/>
    <dgm:cxn modelId="{A4FC4243-916C-4AAD-9C76-DD55AD9B0F9F}" type="presOf" srcId="{2DF0E361-6BEC-4E49-9076-656F08F1134A}" destId="{5D718553-192B-405D-815E-4EC27953690F}" srcOrd="0" destOrd="0" presId="urn:microsoft.com/office/officeart/2005/8/layout/hierarchy3"/>
    <dgm:cxn modelId="{A3E13364-ECAC-424E-B281-2B8B468D04B4}" type="presOf" srcId="{7E22EC3C-7035-4A2E-A914-D16DE3083B59}" destId="{E5050859-ADCC-4575-960D-693249D42D58}" srcOrd="0" destOrd="0" presId="urn:microsoft.com/office/officeart/2005/8/layout/hierarchy3"/>
    <dgm:cxn modelId="{21572C6E-8EBD-4618-87C3-72B0EBC08618}" type="presOf" srcId="{23423553-CA92-4A7C-A4C9-1C636D0636CE}" destId="{B8AE23AA-5777-4CE9-92CD-55931F3A52D5}" srcOrd="0" destOrd="0" presId="urn:microsoft.com/office/officeart/2005/8/layout/hierarchy3"/>
    <dgm:cxn modelId="{C9CA8B4E-AD2E-402D-AB23-A619356639E1}" srcId="{D4565BD4-CD83-40C7-A9A0-86EC28C6BD23}" destId="{326E456C-0C64-4923-92A9-3999484AF4A9}" srcOrd="0" destOrd="0" parTransId="{CBDA5B3D-71C8-4737-98AC-7D5C899811F3}" sibTransId="{99C53524-1272-4566-99E1-3B5E8CD915D2}"/>
    <dgm:cxn modelId="{7E09D06F-9DDF-4DFA-BA60-B469237FE271}" type="presOf" srcId="{93FE81B3-0B93-439A-82B0-0776DF4FCF62}" destId="{DD729906-7295-48C5-B47B-174D96F0733F}" srcOrd="0" destOrd="0" presId="urn:microsoft.com/office/officeart/2005/8/layout/hierarchy3"/>
    <dgm:cxn modelId="{0DC63C55-7911-4E1B-B976-1E08BA429D07}" type="presOf" srcId="{CBDA5B3D-71C8-4737-98AC-7D5C899811F3}" destId="{948F8B20-9CE1-4768-8304-6ACFDB31A7AD}" srcOrd="0" destOrd="0" presId="urn:microsoft.com/office/officeart/2005/8/layout/hierarchy3"/>
    <dgm:cxn modelId="{0BC9D075-3001-4CC0-8DBE-5B648FC6728F}" srcId="{93FE81B3-0B93-439A-82B0-0776DF4FCF62}" destId="{D50496BC-BD8F-4870-8A96-0C5307726EF2}" srcOrd="0" destOrd="0" parTransId="{2FAAB708-4D01-4A86-838B-54974E68D29C}" sibTransId="{BA110201-5E11-4EFB-81F4-8A224F0C46EB}"/>
    <dgm:cxn modelId="{05F0047A-4A99-4878-9E0D-FA878C498A98}" type="presOf" srcId="{ECEC4C9F-4240-4AAF-A9E0-2289EFCC1D2D}" destId="{99BBE458-6184-49ED-BFDA-48FD46D9CF0D}" srcOrd="1" destOrd="0" presId="urn:microsoft.com/office/officeart/2005/8/layout/hierarchy3"/>
    <dgm:cxn modelId="{48A1DF7D-627D-4B44-9A9B-699C538F36A3}" type="presOf" srcId="{8137FDD3-CE13-4DF0-8783-F67F1DE77CEB}" destId="{90DD5787-009B-4001-B6E0-9885E4BF093E}" srcOrd="0" destOrd="0" presId="urn:microsoft.com/office/officeart/2005/8/layout/hierarchy3"/>
    <dgm:cxn modelId="{27874C82-9F5F-4D60-8DB3-8C5C27710738}" type="presOf" srcId="{93FE81B3-0B93-439A-82B0-0776DF4FCF62}" destId="{F894A192-3034-4459-B96C-13D1F81D2BC1}" srcOrd="1" destOrd="0" presId="urn:microsoft.com/office/officeart/2005/8/layout/hierarchy3"/>
    <dgm:cxn modelId="{4C61C986-86C7-4E7B-BDBE-3C1B25D8C853}" type="presOf" srcId="{BA4521E9-FCB8-4A45-8804-79A4596C4B5C}" destId="{68056DEA-2AD1-45B8-9C40-2FDE96EAE86F}" srcOrd="0" destOrd="0" presId="urn:microsoft.com/office/officeart/2005/8/layout/hierarchy3"/>
    <dgm:cxn modelId="{CB90148B-0162-4EB7-80F7-AFE9B876FC15}" type="presOf" srcId="{248CEF5A-0379-4E8C-AC31-791E7C3A8BF5}" destId="{3319B26A-D6E4-4947-B36C-9273F5D4F489}" srcOrd="0" destOrd="0" presId="urn:microsoft.com/office/officeart/2005/8/layout/hierarchy3"/>
    <dgm:cxn modelId="{EE65A2B1-918D-4054-966D-C5A68C6E00DE}" type="presOf" srcId="{8F5502CB-3F68-4AC6-9AFC-8ACF3C586961}" destId="{517E7C27-D24D-463B-ACBF-89AAA5893214}" srcOrd="0" destOrd="0" presId="urn:microsoft.com/office/officeart/2005/8/layout/hierarchy3"/>
    <dgm:cxn modelId="{395CD2B9-CC68-4196-9CE6-086AE89FC6AB}" srcId="{FF045653-6D6E-46B8-AE31-EB0BE9260E4B}" destId="{ECEC4C9F-4240-4AAF-A9E0-2289EFCC1D2D}" srcOrd="1" destOrd="0" parTransId="{1FDB873F-F9C1-4D9C-A9E7-25BEA97D3107}" sibTransId="{EDB2F9C5-1DC3-40AF-B646-4D97B1C8CD67}"/>
    <dgm:cxn modelId="{BAFE01BF-9E2A-417F-8086-C566DE6B7053}" type="presOf" srcId="{FF045653-6D6E-46B8-AE31-EB0BE9260E4B}" destId="{06DF1B16-81C0-4BFF-B4F1-EB3517CD9334}" srcOrd="0" destOrd="0" presId="urn:microsoft.com/office/officeart/2005/8/layout/hierarchy3"/>
    <dgm:cxn modelId="{2FEE44C8-8617-477E-8D36-C30083C6B27B}" srcId="{FF045653-6D6E-46B8-AE31-EB0BE9260E4B}" destId="{93FE81B3-0B93-439A-82B0-0776DF4FCF62}" srcOrd="0" destOrd="0" parTransId="{D9A480DB-11AF-4C0C-A435-6C0CAD59ECF7}" sibTransId="{6B60A41F-E590-416F-9808-53CEC037F473}"/>
    <dgm:cxn modelId="{4C58E9C9-6631-4662-895E-8477C2B5FBFB}" srcId="{93FE81B3-0B93-439A-82B0-0776DF4FCF62}" destId="{248CEF5A-0379-4E8C-AC31-791E7C3A8BF5}" srcOrd="2" destOrd="0" parTransId="{8F5502CB-3F68-4AC6-9AFC-8ACF3C586961}" sibTransId="{EE20F874-B802-4030-B513-45A09CFE44F3}"/>
    <dgm:cxn modelId="{50A3B0CE-DA26-4045-9E1D-7874CFBC9DDE}" type="presOf" srcId="{62FEDD8A-3EF1-40E0-BFD3-70F1921FB7F1}" destId="{13C5830B-D795-4A24-861B-6BE409032D34}" srcOrd="0" destOrd="0" presId="urn:microsoft.com/office/officeart/2005/8/layout/hierarchy3"/>
    <dgm:cxn modelId="{498061D3-5BA4-404F-8CD7-B1ED5DDE3C65}" type="presOf" srcId="{2FAAB708-4D01-4A86-838B-54974E68D29C}" destId="{815182E3-AEDF-4D99-981F-CB7F0C4A7D2D}" srcOrd="0" destOrd="0" presId="urn:microsoft.com/office/officeart/2005/8/layout/hierarchy3"/>
    <dgm:cxn modelId="{D742F6D9-06B7-4744-A0AB-3FD26E63A07A}" srcId="{FF045653-6D6E-46B8-AE31-EB0BE9260E4B}" destId="{D4565BD4-CD83-40C7-A9A0-86EC28C6BD23}" srcOrd="2" destOrd="0" parTransId="{55A564D5-CD06-471F-A56F-E7186778BCF3}" sibTransId="{92AC311A-974F-4480-AB63-9CAF06A13285}"/>
    <dgm:cxn modelId="{AB7881DF-394A-4A2B-8C76-D20481A9A109}" type="presOf" srcId="{95999EF0-1629-4690-8C2E-0C931337FF2E}" destId="{9A080D9D-09CF-4378-B3E5-690869C259D0}" srcOrd="0" destOrd="0" presId="urn:microsoft.com/office/officeart/2005/8/layout/hierarchy3"/>
    <dgm:cxn modelId="{68DF84E1-FF1C-4D94-997D-85D1BFE06329}" type="presOf" srcId="{326E456C-0C64-4923-92A9-3999484AF4A9}" destId="{39AC86BF-64D3-4CE1-A8D7-1FFEEF5BF7D1}" srcOrd="0" destOrd="0" presId="urn:microsoft.com/office/officeart/2005/8/layout/hierarchy3"/>
    <dgm:cxn modelId="{9AA889E1-3EC0-454B-893A-75DF13B2A200}" type="presOf" srcId="{D50496BC-BD8F-4870-8A96-0C5307726EF2}" destId="{9597D4A3-6446-45AF-93FC-598A43965297}" srcOrd="0" destOrd="0" presId="urn:microsoft.com/office/officeart/2005/8/layout/hierarchy3"/>
    <dgm:cxn modelId="{358319E5-2DD4-4C81-8866-498433725E06}" type="presOf" srcId="{C97A3B43-DD4C-4E92-A857-846967A04D08}" destId="{5ABB799B-5B7D-41E3-AB01-D922ED0B4AD1}" srcOrd="0" destOrd="0" presId="urn:microsoft.com/office/officeart/2005/8/layout/hierarchy3"/>
    <dgm:cxn modelId="{07E8CAE5-954A-4C69-81AB-FBA10ACA935A}" srcId="{D4565BD4-CD83-40C7-A9A0-86EC28C6BD23}" destId="{2DF0E361-6BEC-4E49-9076-656F08F1134A}" srcOrd="1" destOrd="0" parTransId="{8137FDD3-CE13-4DF0-8783-F67F1DE77CEB}" sibTransId="{D1DE1AA4-BEA7-45B7-8E0F-B53DA7B6564B}"/>
    <dgm:cxn modelId="{E1E55AEE-78D2-4FE7-8A28-308801BD4915}" srcId="{93FE81B3-0B93-439A-82B0-0776DF4FCF62}" destId="{BA4521E9-FCB8-4A45-8804-79A4596C4B5C}" srcOrd="1" destOrd="0" parTransId="{7E22EC3C-7035-4A2E-A914-D16DE3083B59}" sibTransId="{021B859B-DE64-4DB7-BF33-E4D0F1E23A82}"/>
    <dgm:cxn modelId="{9868DE22-6D00-4C41-A350-E2023FE07149}" type="presParOf" srcId="{06DF1B16-81C0-4BFF-B4F1-EB3517CD9334}" destId="{7759E99C-478D-4C17-BE6B-BAE6DAD7B0FC}" srcOrd="0" destOrd="0" presId="urn:microsoft.com/office/officeart/2005/8/layout/hierarchy3"/>
    <dgm:cxn modelId="{E7E5468E-833C-4A38-97B9-9ED7B2B22BFE}" type="presParOf" srcId="{7759E99C-478D-4C17-BE6B-BAE6DAD7B0FC}" destId="{4270ADD4-67D0-41FE-9036-97D0BF55FA44}" srcOrd="0" destOrd="0" presId="urn:microsoft.com/office/officeart/2005/8/layout/hierarchy3"/>
    <dgm:cxn modelId="{0CC2FAE9-C57A-45AE-BFCF-C699477A9B2F}" type="presParOf" srcId="{4270ADD4-67D0-41FE-9036-97D0BF55FA44}" destId="{DD729906-7295-48C5-B47B-174D96F0733F}" srcOrd="0" destOrd="0" presId="urn:microsoft.com/office/officeart/2005/8/layout/hierarchy3"/>
    <dgm:cxn modelId="{B7670D64-9CE9-46E0-898A-798318898CBB}" type="presParOf" srcId="{4270ADD4-67D0-41FE-9036-97D0BF55FA44}" destId="{F894A192-3034-4459-B96C-13D1F81D2BC1}" srcOrd="1" destOrd="0" presId="urn:microsoft.com/office/officeart/2005/8/layout/hierarchy3"/>
    <dgm:cxn modelId="{77463DCF-B441-4626-9F18-54352607DED1}" type="presParOf" srcId="{7759E99C-478D-4C17-BE6B-BAE6DAD7B0FC}" destId="{435E2193-EAA1-4093-B58F-2BD0D6E82149}" srcOrd="1" destOrd="0" presId="urn:microsoft.com/office/officeart/2005/8/layout/hierarchy3"/>
    <dgm:cxn modelId="{2C59F925-78AD-471A-81AB-404C8B5A84F8}" type="presParOf" srcId="{435E2193-EAA1-4093-B58F-2BD0D6E82149}" destId="{815182E3-AEDF-4D99-981F-CB7F0C4A7D2D}" srcOrd="0" destOrd="0" presId="urn:microsoft.com/office/officeart/2005/8/layout/hierarchy3"/>
    <dgm:cxn modelId="{E4AB20A7-D454-4871-8C9D-171993DC5656}" type="presParOf" srcId="{435E2193-EAA1-4093-B58F-2BD0D6E82149}" destId="{9597D4A3-6446-45AF-93FC-598A43965297}" srcOrd="1" destOrd="0" presId="urn:microsoft.com/office/officeart/2005/8/layout/hierarchy3"/>
    <dgm:cxn modelId="{481B7730-EC34-48B4-A601-6F13A27977F9}" type="presParOf" srcId="{435E2193-EAA1-4093-B58F-2BD0D6E82149}" destId="{E5050859-ADCC-4575-960D-693249D42D58}" srcOrd="2" destOrd="0" presId="urn:microsoft.com/office/officeart/2005/8/layout/hierarchy3"/>
    <dgm:cxn modelId="{9581A04A-1553-4E08-A8EF-CFC7CB31AE6E}" type="presParOf" srcId="{435E2193-EAA1-4093-B58F-2BD0D6E82149}" destId="{68056DEA-2AD1-45B8-9C40-2FDE96EAE86F}" srcOrd="3" destOrd="0" presId="urn:microsoft.com/office/officeart/2005/8/layout/hierarchy3"/>
    <dgm:cxn modelId="{635CBC42-48A8-4D96-B99C-8E6AAC6147DD}" type="presParOf" srcId="{435E2193-EAA1-4093-B58F-2BD0D6E82149}" destId="{517E7C27-D24D-463B-ACBF-89AAA5893214}" srcOrd="4" destOrd="0" presId="urn:microsoft.com/office/officeart/2005/8/layout/hierarchy3"/>
    <dgm:cxn modelId="{A88C6BD4-EDB3-423F-A6A3-ADCD6B056CF7}" type="presParOf" srcId="{435E2193-EAA1-4093-B58F-2BD0D6E82149}" destId="{3319B26A-D6E4-4947-B36C-9273F5D4F489}" srcOrd="5" destOrd="0" presId="urn:microsoft.com/office/officeart/2005/8/layout/hierarchy3"/>
    <dgm:cxn modelId="{4A4F567E-671D-41AF-95A4-0CD7092A59F1}" type="presParOf" srcId="{06DF1B16-81C0-4BFF-B4F1-EB3517CD9334}" destId="{8F25F568-C9FD-4312-B58C-61049A1427FE}" srcOrd="1" destOrd="0" presId="urn:microsoft.com/office/officeart/2005/8/layout/hierarchy3"/>
    <dgm:cxn modelId="{BB582D30-B4C5-4C49-B606-72A118F500F3}" type="presParOf" srcId="{8F25F568-C9FD-4312-B58C-61049A1427FE}" destId="{9EBE3DCB-AEA1-4690-B16F-A702D7526D4E}" srcOrd="0" destOrd="0" presId="urn:microsoft.com/office/officeart/2005/8/layout/hierarchy3"/>
    <dgm:cxn modelId="{0B5C07F6-0697-4A7E-88E8-312B90A08BDA}" type="presParOf" srcId="{9EBE3DCB-AEA1-4690-B16F-A702D7526D4E}" destId="{3AFFC134-2B88-4B22-9D30-69974C710D99}" srcOrd="0" destOrd="0" presId="urn:microsoft.com/office/officeart/2005/8/layout/hierarchy3"/>
    <dgm:cxn modelId="{B1350B0D-876C-4177-B031-05443128E649}" type="presParOf" srcId="{9EBE3DCB-AEA1-4690-B16F-A702D7526D4E}" destId="{99BBE458-6184-49ED-BFDA-48FD46D9CF0D}" srcOrd="1" destOrd="0" presId="urn:microsoft.com/office/officeart/2005/8/layout/hierarchy3"/>
    <dgm:cxn modelId="{79FBA45F-97E8-4A6D-832F-A47C6B5BD5C5}" type="presParOf" srcId="{8F25F568-C9FD-4312-B58C-61049A1427FE}" destId="{DC692265-8EB9-4FD0-9641-BBBD85011FA7}" srcOrd="1" destOrd="0" presId="urn:microsoft.com/office/officeart/2005/8/layout/hierarchy3"/>
    <dgm:cxn modelId="{4CA7BC62-F71B-4BFC-88F5-ECF196C12BFA}" type="presParOf" srcId="{DC692265-8EB9-4FD0-9641-BBBD85011FA7}" destId="{5ABB799B-5B7D-41E3-AB01-D922ED0B4AD1}" srcOrd="0" destOrd="0" presId="urn:microsoft.com/office/officeart/2005/8/layout/hierarchy3"/>
    <dgm:cxn modelId="{7F35CAD0-C86C-4029-ADBC-463E41FBFCA2}" type="presParOf" srcId="{DC692265-8EB9-4FD0-9641-BBBD85011FA7}" destId="{13C5830B-D795-4A24-861B-6BE409032D34}" srcOrd="1" destOrd="0" presId="urn:microsoft.com/office/officeart/2005/8/layout/hierarchy3"/>
    <dgm:cxn modelId="{ED54469A-8E7F-4016-B790-9BB8CB3B08FA}" type="presParOf" srcId="{DC692265-8EB9-4FD0-9641-BBBD85011FA7}" destId="{B8AE23AA-5777-4CE9-92CD-55931F3A52D5}" srcOrd="2" destOrd="0" presId="urn:microsoft.com/office/officeart/2005/8/layout/hierarchy3"/>
    <dgm:cxn modelId="{9D9A42E2-1717-4B8C-86FF-94D3D13A7427}" type="presParOf" srcId="{DC692265-8EB9-4FD0-9641-BBBD85011FA7}" destId="{9A080D9D-09CF-4378-B3E5-690869C259D0}" srcOrd="3" destOrd="0" presId="urn:microsoft.com/office/officeart/2005/8/layout/hierarchy3"/>
    <dgm:cxn modelId="{B23CBE43-CFCA-4AFB-9872-51A041D7528F}" type="presParOf" srcId="{06DF1B16-81C0-4BFF-B4F1-EB3517CD9334}" destId="{5EAFF55C-52CC-44DA-BFF2-EF31D64927B5}" srcOrd="2" destOrd="0" presId="urn:microsoft.com/office/officeart/2005/8/layout/hierarchy3"/>
    <dgm:cxn modelId="{27B69DA0-CBA7-42EC-9467-DD537C323C96}" type="presParOf" srcId="{5EAFF55C-52CC-44DA-BFF2-EF31D64927B5}" destId="{CE31BB7E-F679-4845-9F9D-53F32FCB02B1}" srcOrd="0" destOrd="0" presId="urn:microsoft.com/office/officeart/2005/8/layout/hierarchy3"/>
    <dgm:cxn modelId="{0E367083-1FAE-4E6E-97EA-658D339577A2}" type="presParOf" srcId="{CE31BB7E-F679-4845-9F9D-53F32FCB02B1}" destId="{A9DCEB44-21DA-403E-A4CC-7BF1E8AF8497}" srcOrd="0" destOrd="0" presId="urn:microsoft.com/office/officeart/2005/8/layout/hierarchy3"/>
    <dgm:cxn modelId="{9F6F3D62-3C9B-4033-9546-E6821AAF69D6}" type="presParOf" srcId="{CE31BB7E-F679-4845-9F9D-53F32FCB02B1}" destId="{BB3E23C8-129A-4DF8-AE4E-D27ED1282466}" srcOrd="1" destOrd="0" presId="urn:microsoft.com/office/officeart/2005/8/layout/hierarchy3"/>
    <dgm:cxn modelId="{08BA8E31-FA45-4793-B2BB-7B00998AB8B5}" type="presParOf" srcId="{5EAFF55C-52CC-44DA-BFF2-EF31D64927B5}" destId="{FBF20D89-205E-440D-B65F-C759538BD7B3}" srcOrd="1" destOrd="0" presId="urn:microsoft.com/office/officeart/2005/8/layout/hierarchy3"/>
    <dgm:cxn modelId="{1D81C6FA-D981-4B64-A332-7700F9FFAF48}" type="presParOf" srcId="{FBF20D89-205E-440D-B65F-C759538BD7B3}" destId="{948F8B20-9CE1-4768-8304-6ACFDB31A7AD}" srcOrd="0" destOrd="0" presId="urn:microsoft.com/office/officeart/2005/8/layout/hierarchy3"/>
    <dgm:cxn modelId="{C0375F42-76E7-4F10-91B4-5161AB4602DD}" type="presParOf" srcId="{FBF20D89-205E-440D-B65F-C759538BD7B3}" destId="{39AC86BF-64D3-4CE1-A8D7-1FFEEF5BF7D1}" srcOrd="1" destOrd="0" presId="urn:microsoft.com/office/officeart/2005/8/layout/hierarchy3"/>
    <dgm:cxn modelId="{1A32FFB6-072B-454D-B642-928C391EF3F5}" type="presParOf" srcId="{FBF20D89-205E-440D-B65F-C759538BD7B3}" destId="{90DD5787-009B-4001-B6E0-9885E4BF093E}" srcOrd="2" destOrd="0" presId="urn:microsoft.com/office/officeart/2005/8/layout/hierarchy3"/>
    <dgm:cxn modelId="{28A5D0AA-9CB9-4E3A-851F-C3F3C43A1D90}" type="presParOf" srcId="{FBF20D89-205E-440D-B65F-C759538BD7B3}" destId="{5D718553-192B-405D-815E-4EC2795369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0EB15-6147-4677-9996-C39BB0EA761D}">
      <dsp:nvSpPr>
        <dsp:cNvPr id="0" name=""/>
        <dsp:cNvSpPr/>
      </dsp:nvSpPr>
      <dsp:spPr>
        <a:xfrm>
          <a:off x="1309146" y="220107"/>
          <a:ext cx="2265585" cy="22659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2498-2D84-46DC-A04C-B5CD40C0FB2C}">
      <dsp:nvSpPr>
        <dsp:cNvPr id="0" name=""/>
        <dsp:cNvSpPr/>
      </dsp:nvSpPr>
      <dsp:spPr>
        <a:xfrm>
          <a:off x="1704133" y="1038177"/>
          <a:ext cx="1470507" cy="6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 Narrow" panose="020B0606020202030204" pitchFamily="34" charset="0"/>
            </a:rPr>
            <a:t>NEW PATH</a:t>
          </a:r>
        </a:p>
      </dsp:txBody>
      <dsp:txXfrm>
        <a:off x="1704133" y="1038177"/>
        <a:ext cx="1470507" cy="629320"/>
      </dsp:txXfrm>
    </dsp:sp>
    <dsp:sp modelId="{EA56E894-D0F4-4B0B-8A8B-EB9EDDB05D7D}">
      <dsp:nvSpPr>
        <dsp:cNvPr id="0" name=""/>
        <dsp:cNvSpPr/>
      </dsp:nvSpPr>
      <dsp:spPr>
        <a:xfrm>
          <a:off x="679888" y="1522052"/>
          <a:ext cx="2265585" cy="22659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407F7-990B-45C4-BA55-6A31E5876977}">
      <dsp:nvSpPr>
        <dsp:cNvPr id="0" name=""/>
        <dsp:cNvSpPr/>
      </dsp:nvSpPr>
      <dsp:spPr>
        <a:xfrm>
          <a:off x="895069" y="2347653"/>
          <a:ext cx="1835223" cy="6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 Narrow" panose="020B0606020202030204" pitchFamily="34" charset="0"/>
            </a:rPr>
            <a:t>COLLABORATION</a:t>
          </a:r>
        </a:p>
      </dsp:txBody>
      <dsp:txXfrm>
        <a:off x="895069" y="2347653"/>
        <a:ext cx="1835223" cy="629320"/>
      </dsp:txXfrm>
    </dsp:sp>
    <dsp:sp modelId="{2E29FF77-3446-4DB8-83E2-AEE195216AFC}">
      <dsp:nvSpPr>
        <dsp:cNvPr id="0" name=""/>
        <dsp:cNvSpPr/>
      </dsp:nvSpPr>
      <dsp:spPr>
        <a:xfrm>
          <a:off x="1470397" y="2979798"/>
          <a:ext cx="1946489" cy="19472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F856-709C-43AB-8D34-F3AB98930B97}">
      <dsp:nvSpPr>
        <dsp:cNvPr id="0" name=""/>
        <dsp:cNvSpPr/>
      </dsp:nvSpPr>
      <dsp:spPr>
        <a:xfrm>
          <a:off x="1663495" y="3659012"/>
          <a:ext cx="1557739" cy="62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 dirty="0">
              <a:latin typeface="Arial Narrow" panose="020B0606020202030204" pitchFamily="34" charset="0"/>
            </a:rPr>
            <a:t>COMMUNICATION &amp; SHARING</a:t>
          </a:r>
          <a:endParaRPr lang="en-GB" sz="1600" b="1" kern="1200" dirty="0">
            <a:latin typeface="Arial Narrow" panose="020B0606020202030204" pitchFamily="34" charset="0"/>
          </a:endParaRPr>
        </a:p>
      </dsp:txBody>
      <dsp:txXfrm>
        <a:off x="1663495" y="3659012"/>
        <a:ext cx="1557739" cy="629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29906-7295-48C5-B47B-174D96F0733F}">
      <dsp:nvSpPr>
        <dsp:cNvPr id="0" name=""/>
        <dsp:cNvSpPr/>
      </dsp:nvSpPr>
      <dsp:spPr>
        <a:xfrm>
          <a:off x="8416" y="1466"/>
          <a:ext cx="2924919" cy="1462459"/>
        </a:xfrm>
        <a:prstGeom prst="roundRect">
          <a:avLst>
            <a:gd name="adj" fmla="val 10000"/>
          </a:avLst>
        </a:prstGeom>
        <a:solidFill>
          <a:srgbClr val="FDEAD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60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INTOSAI</a:t>
          </a:r>
        </a:p>
      </dsp:txBody>
      <dsp:txXfrm>
        <a:off x="51250" y="44300"/>
        <a:ext cx="2839251" cy="1376791"/>
      </dsp:txXfrm>
    </dsp:sp>
    <dsp:sp modelId="{815182E3-AEDF-4D99-981F-CB7F0C4A7D2D}">
      <dsp:nvSpPr>
        <dsp:cNvPr id="0" name=""/>
        <dsp:cNvSpPr/>
      </dsp:nvSpPr>
      <dsp:spPr>
        <a:xfrm>
          <a:off x="300908" y="1463926"/>
          <a:ext cx="242604" cy="784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763"/>
              </a:lnTo>
              <a:lnTo>
                <a:pt x="242604" y="78476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7D4A3-6446-45AF-93FC-598A43965297}">
      <dsp:nvSpPr>
        <dsp:cNvPr id="0" name=""/>
        <dsp:cNvSpPr/>
      </dsp:nvSpPr>
      <dsp:spPr>
        <a:xfrm>
          <a:off x="543512" y="1886108"/>
          <a:ext cx="3476231" cy="7251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4751" y="1907347"/>
        <a:ext cx="3433753" cy="682682"/>
      </dsp:txXfrm>
    </dsp:sp>
    <dsp:sp modelId="{E5050859-ADCC-4575-960D-693249D42D58}">
      <dsp:nvSpPr>
        <dsp:cNvPr id="0" name=""/>
        <dsp:cNvSpPr/>
      </dsp:nvSpPr>
      <dsp:spPr>
        <a:xfrm>
          <a:off x="300908" y="1463926"/>
          <a:ext cx="242604" cy="178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741"/>
              </a:lnTo>
              <a:lnTo>
                <a:pt x="242604" y="1784741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56DEA-2AD1-45B8-9C40-2FDE96EAE86F}">
      <dsp:nvSpPr>
        <dsp:cNvPr id="0" name=""/>
        <dsp:cNvSpPr/>
      </dsp:nvSpPr>
      <dsp:spPr>
        <a:xfrm>
          <a:off x="543512" y="2802910"/>
          <a:ext cx="3530634" cy="8915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0480" bIns="360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Sharing Committee (KSC)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</a:t>
          </a:r>
          <a:r>
            <a:rPr lang="en-MY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Steering Committee (Observer)</a:t>
          </a:r>
        </a:p>
      </dsp:txBody>
      <dsp:txXfrm>
        <a:off x="569624" y="2829022"/>
        <a:ext cx="3478410" cy="839291"/>
      </dsp:txXfrm>
    </dsp:sp>
    <dsp:sp modelId="{517E7C27-D24D-463B-ACBF-89AAA5893214}">
      <dsp:nvSpPr>
        <dsp:cNvPr id="0" name=""/>
        <dsp:cNvSpPr/>
      </dsp:nvSpPr>
      <dsp:spPr>
        <a:xfrm>
          <a:off x="300908" y="1463926"/>
          <a:ext cx="244312" cy="2839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460"/>
              </a:lnTo>
              <a:lnTo>
                <a:pt x="244312" y="2839460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B26A-D6E4-4947-B36C-9273F5D4F489}">
      <dsp:nvSpPr>
        <dsp:cNvPr id="0" name=""/>
        <dsp:cNvSpPr/>
      </dsp:nvSpPr>
      <dsp:spPr>
        <a:xfrm>
          <a:off x="545221" y="4008342"/>
          <a:ext cx="3530634" cy="5900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Capacity Building Committee (CBC)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</a:t>
          </a:r>
          <a:r>
            <a:rPr lang="en-MY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Member</a:t>
          </a:r>
        </a:p>
      </dsp:txBody>
      <dsp:txXfrm>
        <a:off x="562504" y="4025625"/>
        <a:ext cx="3496068" cy="555521"/>
      </dsp:txXfrm>
    </dsp:sp>
    <dsp:sp modelId="{3AFFC134-2B88-4B22-9D30-69974C710D99}">
      <dsp:nvSpPr>
        <dsp:cNvPr id="0" name=""/>
        <dsp:cNvSpPr/>
      </dsp:nvSpPr>
      <dsp:spPr>
        <a:xfrm>
          <a:off x="4028653" y="0"/>
          <a:ext cx="2924919" cy="1462459"/>
        </a:xfrm>
        <a:prstGeom prst="roundRect">
          <a:avLst>
            <a:gd name="adj" fmla="val 10000"/>
          </a:avLst>
        </a:prstGeom>
        <a:solidFill>
          <a:srgbClr val="45A9B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60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ASOSAI</a:t>
          </a:r>
        </a:p>
      </dsp:txBody>
      <dsp:txXfrm>
        <a:off x="4071487" y="42834"/>
        <a:ext cx="2839251" cy="1376791"/>
      </dsp:txXfrm>
    </dsp:sp>
    <dsp:sp modelId="{5ABB799B-5B7D-41E3-AB01-D922ED0B4AD1}">
      <dsp:nvSpPr>
        <dsp:cNvPr id="0" name=""/>
        <dsp:cNvSpPr/>
      </dsp:nvSpPr>
      <dsp:spPr>
        <a:xfrm>
          <a:off x="4321145" y="1462459"/>
          <a:ext cx="240364" cy="71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073"/>
              </a:lnTo>
              <a:lnTo>
                <a:pt x="555880" y="79307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5830B-D795-4A24-861B-6BE409032D34}">
      <dsp:nvSpPr>
        <dsp:cNvPr id="0" name=""/>
        <dsp:cNvSpPr/>
      </dsp:nvSpPr>
      <dsp:spPr>
        <a:xfrm>
          <a:off x="4561509" y="1845394"/>
          <a:ext cx="3714600" cy="6723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81202" y="1865087"/>
        <a:ext cx="3675214" cy="632979"/>
      </dsp:txXfrm>
    </dsp:sp>
    <dsp:sp modelId="{B8AE23AA-5777-4CE9-92CD-55931F3A52D5}">
      <dsp:nvSpPr>
        <dsp:cNvPr id="0" name=""/>
        <dsp:cNvSpPr/>
      </dsp:nvSpPr>
      <dsp:spPr>
        <a:xfrm>
          <a:off x="4321145" y="1462459"/>
          <a:ext cx="214601" cy="215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171"/>
              </a:lnTo>
              <a:lnTo>
                <a:pt x="525344" y="2212171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80D9D-09CF-4378-B3E5-690869C259D0}">
      <dsp:nvSpPr>
        <dsp:cNvPr id="0" name=""/>
        <dsp:cNvSpPr/>
      </dsp:nvSpPr>
      <dsp:spPr>
        <a:xfrm>
          <a:off x="4535746" y="2761273"/>
          <a:ext cx="3772888" cy="17026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Governing Board Members (2021-2024)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Chair of the Special Committee on Establishing ASOSAI Working Group on State Owned Enterprises (WGSOE)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Determined to be Chair of ASOSAI WGSOE</a:t>
          </a:r>
        </a:p>
      </dsp:txBody>
      <dsp:txXfrm>
        <a:off x="4585615" y="2811142"/>
        <a:ext cx="3673150" cy="1602901"/>
      </dsp:txXfrm>
    </dsp:sp>
    <dsp:sp modelId="{A9DCEB44-21DA-403E-A4CC-7BF1E8AF8497}">
      <dsp:nvSpPr>
        <dsp:cNvPr id="0" name=""/>
        <dsp:cNvSpPr/>
      </dsp:nvSpPr>
      <dsp:spPr>
        <a:xfrm>
          <a:off x="8774399" y="1466"/>
          <a:ext cx="2924919" cy="1462459"/>
        </a:xfrm>
        <a:prstGeom prst="roundRect">
          <a:avLst>
            <a:gd name="adj" fmla="val 10000"/>
          </a:avLst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600" kern="1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ASEANSAI</a:t>
          </a:r>
        </a:p>
      </dsp:txBody>
      <dsp:txXfrm>
        <a:off x="8817233" y="44300"/>
        <a:ext cx="2839251" cy="1376791"/>
      </dsp:txXfrm>
    </dsp:sp>
    <dsp:sp modelId="{948F8B20-9CE1-4768-8304-6ACFDB31A7AD}">
      <dsp:nvSpPr>
        <dsp:cNvPr id="0" name=""/>
        <dsp:cNvSpPr/>
      </dsp:nvSpPr>
      <dsp:spPr>
        <a:xfrm>
          <a:off x="9066891" y="1463926"/>
          <a:ext cx="205235" cy="791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548"/>
              </a:lnTo>
              <a:lnTo>
                <a:pt x="205235" y="79154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C86BF-64D3-4CE1-A8D7-1FFEEF5BF7D1}">
      <dsp:nvSpPr>
        <dsp:cNvPr id="0" name=""/>
        <dsp:cNvSpPr/>
      </dsp:nvSpPr>
      <dsp:spPr>
        <a:xfrm>
          <a:off x="9272126" y="1908645"/>
          <a:ext cx="2570395" cy="6936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292443" y="1928962"/>
        <a:ext cx="2529761" cy="653025"/>
      </dsp:txXfrm>
    </dsp:sp>
    <dsp:sp modelId="{90DD5787-009B-4001-B6E0-9885E4BF093E}">
      <dsp:nvSpPr>
        <dsp:cNvPr id="0" name=""/>
        <dsp:cNvSpPr/>
      </dsp:nvSpPr>
      <dsp:spPr>
        <a:xfrm>
          <a:off x="9066891" y="1463926"/>
          <a:ext cx="202778" cy="1859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483"/>
              </a:lnTo>
              <a:lnTo>
                <a:pt x="286408" y="1840483"/>
              </a:lnTo>
            </a:path>
          </a:pathLst>
        </a:custGeom>
        <a:noFill/>
        <a:ln w="1905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8553-192B-405D-815E-4EC27953690F}">
      <dsp:nvSpPr>
        <dsp:cNvPr id="0" name=""/>
        <dsp:cNvSpPr/>
      </dsp:nvSpPr>
      <dsp:spPr>
        <a:xfrm>
          <a:off x="9269669" y="2837468"/>
          <a:ext cx="2882168" cy="97199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Sharing Committee (KSC)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</a:t>
          </a:r>
          <a:r>
            <a:rPr lang="en-MY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</a:t>
          </a:r>
          <a:r>
            <a:rPr lang="en-MY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Chair since 2012</a:t>
          </a:r>
        </a:p>
      </dsp:txBody>
      <dsp:txXfrm>
        <a:off x="9298138" y="2865937"/>
        <a:ext cx="2825230" cy="91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D6DF4-60F4-4E6C-AD85-0A8ED726B158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E7EF-34B2-4D20-80E2-E0E2D7ABCA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389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282B-00AC-49CB-A5D1-69B9A892FB2F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EA9E-33E3-493A-975E-BBF6447E0F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45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1850" cy="404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29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60F3-6DCE-4C63-87FE-117D143121AF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8800" y="877888"/>
            <a:ext cx="7794625" cy="438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231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58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91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23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43400"/>
            <a:ext cx="12192000" cy="24000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46" tIns="59974" rIns="119946" bIns="59974" rtlCol="0" anchor="ctr"/>
          <a:lstStyle/>
          <a:p>
            <a:pPr algn="ctr"/>
            <a:endParaRPr lang="en-US" sz="2572"/>
          </a:p>
        </p:txBody>
      </p:sp>
      <p:sp>
        <p:nvSpPr>
          <p:cNvPr id="7" name="Rectangle 6"/>
          <p:cNvSpPr/>
          <p:nvPr userDrawn="1"/>
        </p:nvSpPr>
        <p:spPr>
          <a:xfrm>
            <a:off x="-23998" y="6578600"/>
            <a:ext cx="12216000" cy="240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46" tIns="59974" rIns="119946" bIns="59974" rtlCol="0" anchor="ctr"/>
          <a:lstStyle/>
          <a:p>
            <a:pPr algn="ctr"/>
            <a:endParaRPr lang="en-US" sz="2572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1601" y="1229168"/>
            <a:ext cx="12090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7326" y="6446520"/>
            <a:ext cx="594732" cy="411480"/>
          </a:xfrm>
          <a:prstGeom prst="rect">
            <a:avLst/>
          </a:prstGeom>
        </p:spPr>
        <p:txBody>
          <a:bodyPr vert="horz" lIns="121760" tIns="60880" rIns="121760" bIns="60880" rtlCol="0" anchor="ctr"/>
          <a:lstStyle>
            <a:lvl1pPr algn="r"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1159885"/>
            <a:fld id="{E37D1C39-C809-4C22-BE62-146E76AFF893}" type="slidenum">
              <a:rPr lang="ms-MY" smtClean="0">
                <a:solidFill>
                  <a:prstClr val="black"/>
                </a:solidFill>
              </a:rPr>
              <a:pPr defTabSz="1159885"/>
              <a:t>‹#›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26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55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963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00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927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092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729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417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F371-F0C0-4138-91E4-44209D8E2442}" type="datetimeFigureOut">
              <a:rPr lang="en-MY" smtClean="0"/>
              <a:t>31/8/2023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2589-8861-42E4-BB23-EE98D78C8CE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8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6892" y="5986085"/>
            <a:ext cx="514640" cy="54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1" tIns="43545" rIns="87091" bIns="43545" spcCol="0" rtlCol="0" anchor="ctr"/>
          <a:lstStyle/>
          <a:p>
            <a:pPr algn="ctr"/>
            <a:endParaRPr lang="ms-MY" sz="171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defTabSz="1159885"/>
              <a:t>1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9" name="Picture 8" descr="Jata Malaysia - Wikipedia Bahasa Melayu, ensiklopedia beb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" y="61828"/>
            <a:ext cx="1394274" cy="11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12159" y="5216644"/>
            <a:ext cx="609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D81F6-16C5-ACC0-7225-4738A80D4E04}"/>
              </a:ext>
            </a:extLst>
          </p:cNvPr>
          <p:cNvSpPr txBox="1"/>
          <p:nvPr/>
        </p:nvSpPr>
        <p:spPr>
          <a:xfrm>
            <a:off x="1488957" y="65896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CC"/>
                </a:solidFill>
                <a:effectLst/>
                <a:latin typeface="Google Sans"/>
              </a:rPr>
              <a:t>15</a:t>
            </a:r>
            <a:r>
              <a:rPr lang="en-US" sz="2400" b="1" i="0" baseline="30000" dirty="0">
                <a:solidFill>
                  <a:srgbClr val="0000CC"/>
                </a:solidFill>
                <a:effectLst/>
                <a:latin typeface="Google Sans"/>
              </a:rPr>
              <a:t>TH</a:t>
            </a:r>
            <a:r>
              <a:rPr lang="en-US" sz="2400" b="1" i="0" dirty="0">
                <a:solidFill>
                  <a:srgbClr val="0000CC"/>
                </a:solidFill>
                <a:effectLst/>
                <a:latin typeface="Google Sans"/>
              </a:rPr>
              <a:t>. </a:t>
            </a:r>
            <a:r>
              <a:rPr lang="en-US" sz="2400" b="1" dirty="0">
                <a:solidFill>
                  <a:srgbClr val="0000CC"/>
                </a:solidFill>
                <a:latin typeface="Google Sans"/>
              </a:rPr>
              <a:t>ANNUAL MEETING OF  STEERING COMMITTEE OF INTOSAI KNOWLEDGE SHARING AND KNOWLEDGE SERVICES COMMITTEE (ABU DHABI, UAE)</a:t>
            </a:r>
            <a:endParaRPr lang="en-MY" sz="2400" b="1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D28F9-8FEB-9450-211E-D57956F651DA}"/>
              </a:ext>
            </a:extLst>
          </p:cNvPr>
          <p:cNvSpPr txBox="1"/>
          <p:nvPr/>
        </p:nvSpPr>
        <p:spPr>
          <a:xfrm>
            <a:off x="2804159" y="3784030"/>
            <a:ext cx="711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AUDIT DEPARTMENT OF MALAYSIA </a:t>
            </a: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(NADM)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5F1AF-B247-884A-1606-9A770CB09A55}"/>
              </a:ext>
            </a:extLst>
          </p:cNvPr>
          <p:cNvSpPr txBox="1"/>
          <p:nvPr/>
        </p:nvSpPr>
        <p:spPr>
          <a:xfrm>
            <a:off x="1089918" y="1996753"/>
            <a:ext cx="103169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ON KEY QUESTION ON CREATION OF WORKING GROUP ON FOLLOW UP AUDITS</a:t>
            </a:r>
            <a:endParaRPr lang="en-US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068BD-3735-7C9A-5980-FF6308162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040" y="216703"/>
            <a:ext cx="1998277" cy="898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A0702-63C8-F219-3430-4965C27F0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15570" r="15742" b="21221"/>
          <a:stretch/>
        </p:blipFill>
        <p:spPr bwMode="auto">
          <a:xfrm>
            <a:off x="1004628" y="3087498"/>
            <a:ext cx="204818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iclytics.com/wp-content/uploads/2017/01/Depositphotos_99398188_m-2015.jpg">
            <a:extLst>
              <a:ext uri="{FF2B5EF4-FFF2-40B4-BE49-F238E27FC236}">
                <a16:creationId xmlns:a16="http://schemas.microsoft.com/office/drawing/2014/main" id="{A65CB716-0DC6-8F21-357F-D9CD110A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8" y="4692242"/>
            <a:ext cx="1746026" cy="13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2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06" y="1241"/>
            <a:ext cx="12144084" cy="6855520"/>
          </a:xfrm>
          <a:prstGeom prst="rect">
            <a:avLst/>
          </a:prstGeom>
          <a:noFill/>
          <a:ln w="2095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99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75887" y="1192647"/>
            <a:ext cx="856940" cy="133301"/>
            <a:chOff x="5591175" y="971550"/>
            <a:chExt cx="857249" cy="133350"/>
          </a:xfrm>
        </p:grpSpPr>
        <p:sp>
          <p:nvSpPr>
            <p:cNvPr id="17" name="Oval 16"/>
            <p:cNvSpPr/>
            <p:nvPr/>
          </p:nvSpPr>
          <p:spPr>
            <a:xfrm>
              <a:off x="5591175" y="971550"/>
              <a:ext cx="133350" cy="133350"/>
            </a:xfrm>
            <a:prstGeom prst="ellipse">
              <a:avLst/>
            </a:prstGeom>
            <a:solidFill>
              <a:srgbClr val="10A5CC"/>
            </a:solidFill>
            <a:ln>
              <a:solidFill>
                <a:srgbClr val="10A5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099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81674" y="971550"/>
              <a:ext cx="133350" cy="133350"/>
            </a:xfrm>
            <a:prstGeom prst="ellipse">
              <a:avLst/>
            </a:prstGeom>
            <a:solidFill>
              <a:srgbClr val="0C9285"/>
            </a:solidFill>
            <a:ln>
              <a:solidFill>
                <a:srgbClr val="0C9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099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953124" y="971550"/>
              <a:ext cx="133350" cy="133350"/>
            </a:xfrm>
            <a:prstGeom prst="ellipse">
              <a:avLst/>
            </a:prstGeom>
            <a:solidFill>
              <a:srgbClr val="78BA2D"/>
            </a:solidFill>
            <a:ln>
              <a:solidFill>
                <a:srgbClr val="78B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099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134099" y="971550"/>
              <a:ext cx="133350" cy="133350"/>
            </a:xfrm>
            <a:prstGeom prst="ellipse">
              <a:avLst/>
            </a:prstGeom>
            <a:solidFill>
              <a:srgbClr val="EDA71F"/>
            </a:solidFill>
            <a:ln>
              <a:solidFill>
                <a:srgbClr val="EDA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099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15074" y="971550"/>
              <a:ext cx="133350" cy="133350"/>
            </a:xfrm>
            <a:prstGeom prst="ellipse">
              <a:avLst/>
            </a:prstGeom>
            <a:solidFill>
              <a:srgbClr val="E0375E"/>
            </a:solidFill>
            <a:ln>
              <a:solidFill>
                <a:srgbClr val="E0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099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75203" y="238885"/>
            <a:ext cx="11212403" cy="646296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algn="ctr"/>
            <a:r>
              <a:rPr lang="ms-MY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 THROUGH AGD </a:t>
            </a:r>
            <a:endParaRPr lang="en-MY" sz="3600" b="1" i="1" dirty="0">
              <a:ln w="6600">
                <a:noFill/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5622" y="6642548"/>
            <a:ext cx="9140726" cy="214236"/>
            <a:chOff x="642910" y="6357958"/>
            <a:chExt cx="8501090" cy="142876"/>
          </a:xfrm>
        </p:grpSpPr>
        <p:grpSp>
          <p:nvGrpSpPr>
            <p:cNvPr id="13" name="Group 5"/>
            <p:cNvGrpSpPr/>
            <p:nvPr/>
          </p:nvGrpSpPr>
          <p:grpSpPr>
            <a:xfrm>
              <a:off x="2000232" y="6357958"/>
              <a:ext cx="5715040" cy="142876"/>
              <a:chOff x="3286116" y="3929066"/>
              <a:chExt cx="5715040" cy="14287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86116" y="3929066"/>
                <a:ext cx="1428760" cy="14287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99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14876" y="3929066"/>
                <a:ext cx="1428760" cy="1428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99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43636" y="3929066"/>
                <a:ext cx="1428760" cy="14287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99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72396" y="3929066"/>
                <a:ext cx="1428760" cy="14287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9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42910" y="6357958"/>
              <a:ext cx="1428760" cy="142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15240" y="6357958"/>
              <a:ext cx="1428760" cy="14287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49423" y="2225479"/>
            <a:ext cx="3289018" cy="2977241"/>
            <a:chOff x="2656546" y="2008795"/>
            <a:chExt cx="3830909" cy="3467764"/>
          </a:xfrm>
        </p:grpSpPr>
        <p:sp>
          <p:nvSpPr>
            <p:cNvPr id="45" name="Donut 13"/>
            <p:cNvSpPr/>
            <p:nvPr/>
          </p:nvSpPr>
          <p:spPr>
            <a:xfrm rot="267487">
              <a:off x="4622038" y="2008795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6" name="Donut 13"/>
            <p:cNvSpPr/>
            <p:nvPr/>
          </p:nvSpPr>
          <p:spPr>
            <a:xfrm rot="10680000">
              <a:off x="2993653" y="3373320"/>
              <a:ext cx="1903797" cy="2103239"/>
            </a:xfrm>
            <a:custGeom>
              <a:avLst/>
              <a:gdLst/>
              <a:ahLst/>
              <a:cxnLst/>
              <a:rect l="l" t="t" r="r" b="b"/>
              <a:pathLst>
                <a:path w="1903797" h="2103239">
                  <a:moveTo>
                    <a:pt x="1651489" y="1817409"/>
                  </a:moveTo>
                  <a:lnTo>
                    <a:pt x="1408194" y="1573498"/>
                  </a:lnTo>
                  <a:cubicBezTo>
                    <a:pt x="1322635" y="960503"/>
                    <a:pt x="795860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lnTo>
                    <a:pt x="0" y="8030"/>
                  </a:lnTo>
                  <a:lnTo>
                    <a:pt x="159028" y="0"/>
                  </a:lnTo>
                  <a:cubicBezTo>
                    <a:pt x="1074672" y="0"/>
                    <a:pt x="1826314" y="702176"/>
                    <a:pt x="1903797" y="1597521"/>
                  </a:cubicBezTo>
                  <a:close/>
                  <a:moveTo>
                    <a:pt x="1374645" y="2103239"/>
                  </a:moveTo>
                  <a:lnTo>
                    <a:pt x="1371400" y="2092516"/>
                  </a:lnTo>
                  <a:lnTo>
                    <a:pt x="1375661" y="2074150"/>
                  </a:lnTo>
                  <a:close/>
                </a:path>
              </a:pathLst>
            </a:cu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7" name="Donut 13"/>
            <p:cNvSpPr/>
            <p:nvPr/>
          </p:nvSpPr>
          <p:spPr>
            <a:xfrm rot="14667487">
              <a:off x="3180234" y="1733771"/>
              <a:ext cx="1260828" cy="2308204"/>
            </a:xfrm>
            <a:custGeom>
              <a:avLst/>
              <a:gdLst/>
              <a:ahLst/>
              <a:cxnLst/>
              <a:rect l="l" t="t" r="r" b="b"/>
              <a:pathLst>
                <a:path w="1260828" h="2308204">
                  <a:moveTo>
                    <a:pt x="1146334" y="2234615"/>
                  </a:moveTo>
                  <a:lnTo>
                    <a:pt x="838482" y="2308204"/>
                  </a:lnTo>
                  <a:lnTo>
                    <a:pt x="728791" y="1939226"/>
                  </a:lnTo>
                  <a:cubicBezTo>
                    <a:pt x="757047" y="1836418"/>
                    <a:pt x="771537" y="1728126"/>
                    <a:pt x="771537" y="1616449"/>
                  </a:cubicBezTo>
                  <a:cubicBezTo>
                    <a:pt x="771537" y="1093183"/>
                    <a:pt x="453402" y="644221"/>
                    <a:pt x="0" y="452434"/>
                  </a:cubicBezTo>
                  <a:lnTo>
                    <a:pt x="292806" y="337768"/>
                  </a:lnTo>
                  <a:lnTo>
                    <a:pt x="186110" y="0"/>
                  </a:lnTo>
                  <a:cubicBezTo>
                    <a:pt x="817477" y="264850"/>
                    <a:pt x="1260828" y="888875"/>
                    <a:pt x="1260828" y="1616449"/>
                  </a:cubicBezTo>
                  <a:cubicBezTo>
                    <a:pt x="1260828" y="1834342"/>
                    <a:pt x="1221065" y="2042949"/>
                    <a:pt x="1146334" y="2234615"/>
                  </a:cubicBezTo>
                  <a:close/>
                </a:path>
              </a:pathLst>
            </a:cu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8" name="Donut 13"/>
            <p:cNvSpPr/>
            <p:nvPr/>
          </p:nvSpPr>
          <p:spPr>
            <a:xfrm rot="5460000">
              <a:off x="4700905" y="3692056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Century Gothic" pitchFamily="34" charset="0"/>
                <a:ea typeface="Kozuka Gothic Pr6N B" pitchFamily="34" charset="-128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85904" y="2667654"/>
            <a:ext cx="152341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1" kern="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FLLOW-UP THROUGH TRAFFIC LIGHT SYSTEM</a:t>
            </a:r>
          </a:p>
        </p:txBody>
      </p:sp>
      <p:cxnSp>
        <p:nvCxnSpPr>
          <p:cNvPr id="50" name="Elbow Connector 49"/>
          <p:cNvCxnSpPr/>
          <p:nvPr/>
        </p:nvCxnSpPr>
        <p:spPr>
          <a:xfrm>
            <a:off x="3274180" y="2186591"/>
            <a:ext cx="1423008" cy="35366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1" name="Elbow Connector 50"/>
          <p:cNvCxnSpPr/>
          <p:nvPr/>
        </p:nvCxnSpPr>
        <p:spPr>
          <a:xfrm flipV="1">
            <a:off x="6965845" y="1948647"/>
            <a:ext cx="1347394" cy="60249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2" name="Elbow Connector 51"/>
          <p:cNvCxnSpPr/>
          <p:nvPr/>
        </p:nvCxnSpPr>
        <p:spPr>
          <a:xfrm flipV="1">
            <a:off x="3350469" y="4082338"/>
            <a:ext cx="1048135" cy="54095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3" name="Elbow Connector 52"/>
          <p:cNvCxnSpPr/>
          <p:nvPr/>
        </p:nvCxnSpPr>
        <p:spPr>
          <a:xfrm>
            <a:off x="7117394" y="4535460"/>
            <a:ext cx="929254" cy="2804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54" name="Isosceles Triangle 53"/>
          <p:cNvSpPr/>
          <p:nvPr/>
        </p:nvSpPr>
        <p:spPr>
          <a:xfrm rot="16200000">
            <a:off x="2953941" y="2011815"/>
            <a:ext cx="304297" cy="263055"/>
          </a:xfrm>
          <a:prstGeom prst="triangl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8292618" y="1732289"/>
            <a:ext cx="304297" cy="263055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2966128" y="4485001"/>
            <a:ext cx="304297" cy="263055"/>
          </a:xfrm>
          <a:prstGeom prst="triangle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8113328" y="4684408"/>
            <a:ext cx="304297" cy="26305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>
              <a:solidFill>
                <a:prstClr val="white"/>
              </a:solidFill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204506" y="1703820"/>
            <a:ext cx="2780565" cy="20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2940" indent="-272940">
              <a:buFont typeface="Wingdings" pitchFamily="2" charset="2"/>
              <a:buChar char="v"/>
            </a:pPr>
            <a:r>
              <a:rPr lang="en-US" sz="20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Process of Audit issue – (Corrective Action/Punitive Action – CAPA)</a:t>
            </a:r>
            <a:endParaRPr lang="en-US" sz="20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8398531" y="4280315"/>
            <a:ext cx="35281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2940" indent="-272940" algn="just">
              <a:buFont typeface="Wingdings" pitchFamily="2" charset="2"/>
              <a:buChar char="v"/>
              <a:tabLst>
                <a:tab pos="177729" algn="l"/>
              </a:tabLs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by relevant enforcement/central agencies (if any) on statutes of investigation or action.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2881" y="4229688"/>
            <a:ext cx="2852376" cy="203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940" indent="-272940" algn="just">
              <a:buFont typeface="Wingdings" pitchFamily="2" charset="2"/>
              <a:buChar char="v"/>
              <a:defRPr/>
            </a:pPr>
            <a:r>
              <a:rPr lang="en-US" sz="20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Corrective and preventive action taken by auditee and updated in the AG’s Dashboard. </a:t>
            </a:r>
            <a:endParaRPr lang="en-US" sz="20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99509" y="1467908"/>
            <a:ext cx="3242846" cy="106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940" indent="-272940">
              <a:buFont typeface="Wingdings" pitchFamily="2" charset="2"/>
              <a:buChar char="v"/>
              <a:defRPr/>
            </a:pPr>
            <a:r>
              <a:rPr lang="en-US" sz="20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Statutes of Action: AG’s Report Issues</a:t>
            </a:r>
          </a:p>
          <a:p>
            <a:pPr marL="272940" indent="-272940">
              <a:buFont typeface="Wingdings" pitchFamily="2" charset="2"/>
              <a:buChar char="v"/>
              <a:defRPr/>
            </a:pPr>
            <a:endParaRPr lang="en-US" sz="20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99509" y="2888455"/>
            <a:ext cx="3362184" cy="307777"/>
          </a:xfrm>
          <a:prstGeom prst="rect">
            <a:avLst/>
          </a:prstGeom>
          <a:solidFill>
            <a:srgbClr val="FFFF00"/>
          </a:solidFill>
          <a:ln>
            <a:solidFill>
              <a:srgbClr val="E3DE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636" indent="-285636" defTabSz="914034">
              <a:buFont typeface="Arial" panose="020B0604020202020204" pitchFamily="34" charset="0"/>
              <a:buChar char="•"/>
            </a:pPr>
            <a:r>
              <a:rPr lang="en-MY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ACTION/PARTIAL ACTION</a:t>
            </a:r>
          </a:p>
        </p:txBody>
      </p:sp>
      <p:pic>
        <p:nvPicPr>
          <p:cNvPr id="75" name="Picture 2" descr="https://agdashboard.audit.gov.my/images/yel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98" y="2915892"/>
            <a:ext cx="523740" cy="31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agdashboard.audit.gov.my/images/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66" y="2283307"/>
            <a:ext cx="503172" cy="30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https://agdashboard.audit.gov.my/images/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98" y="3497874"/>
            <a:ext cx="582042" cy="35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8599509" y="3521788"/>
            <a:ext cx="3362184" cy="286232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636" indent="-285636" defTabSz="91403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TAKEN - COMPLETED</a:t>
            </a:r>
            <a:endParaRPr lang="en-MY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599509" y="2229260"/>
            <a:ext cx="3362184" cy="30777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636" indent="-285636" defTabSz="914034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ACTION</a:t>
            </a:r>
            <a:endParaRPr lang="en-MY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1989" y="4157273"/>
            <a:ext cx="3564688" cy="2105617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9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7C1ED-C225-774D-1ED3-B896E6AF51AC}"/>
              </a:ext>
            </a:extLst>
          </p:cNvPr>
          <p:cNvSpPr txBox="1"/>
          <p:nvPr/>
        </p:nvSpPr>
        <p:spPr>
          <a:xfrm>
            <a:off x="2989580" y="3249414"/>
            <a:ext cx="618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kern="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O</a:t>
            </a:r>
            <a:endParaRPr lang="en-MY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6CEC86-E9B0-5E77-551C-C9996252C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3536" b="-3"/>
          <a:stretch/>
        </p:blipFill>
        <p:spPr bwMode="auto">
          <a:xfrm>
            <a:off x="5341331" y="3586544"/>
            <a:ext cx="1054914" cy="10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843DF3F-80DB-C291-66F9-5B971C5A8990}"/>
              </a:ext>
            </a:extLst>
          </p:cNvPr>
          <p:cNvSpPr txBox="1">
            <a:spLocks/>
          </p:cNvSpPr>
          <p:nvPr/>
        </p:nvSpPr>
        <p:spPr>
          <a:xfrm>
            <a:off x="11359649" y="6475688"/>
            <a:ext cx="706555" cy="4114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59885">
              <a:buNone/>
            </a:pPr>
            <a:fld id="{E37D1C39-C809-4C22-BE62-146E76AFF893}" type="slidenum">
              <a:rPr lang="ms-MY" smtClean="0">
                <a:solidFill>
                  <a:prstClr val="black"/>
                </a:solidFill>
              </a:rPr>
              <a:pPr marL="0" indent="0" algn="ctr" defTabSz="1159885">
                <a:buNone/>
              </a:pPr>
              <a:t>10</a:t>
            </a:fld>
            <a:endParaRPr lang="ms-M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2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914399" y="1724025"/>
            <a:ext cx="10372725" cy="4486276"/>
            <a:chOff x="-1" y="0"/>
            <a:chExt cx="7373696" cy="6201203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Rounded Rectangle 2"/>
            <p:cNvSpPr/>
            <p:nvPr/>
          </p:nvSpPr>
          <p:spPr bwMode="auto">
            <a:xfrm>
              <a:off x="3030161" y="777651"/>
              <a:ext cx="2057400" cy="67080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ms-MY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JSLKAN</a:t>
              </a:r>
              <a:endParaRPr lang="en-MY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744717" y="1904932"/>
              <a:ext cx="2514601" cy="838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NEGLIGENCE OF PUBLIC SERVANT </a:t>
              </a:r>
              <a:endParaRPr lang="en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35732" y="3200400"/>
              <a:ext cx="2760429" cy="838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AGENCY</a:t>
              </a:r>
              <a:endParaRPr lang="en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s-MY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 SERVICE DEPARTMENT </a:t>
              </a:r>
              <a:endParaRPr lang="en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006412" y="3427378"/>
              <a:ext cx="2300357" cy="27738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ENFORCEMENT AGENCIES</a:t>
              </a:r>
            </a:p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(POLICE, ANTI CORRUPTION AGENCY, COMPANIES COMMISSION, AGC)</a:t>
              </a:r>
            </a:p>
            <a:p>
              <a:pPr algn="ctr"/>
              <a:endParaRPr lang="ms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AGENCY: MoF</a:t>
              </a:r>
            </a:p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s-MY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Blacklist</a:t>
              </a:r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s-MY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</a:t>
              </a:r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s-MY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Contractor</a:t>
              </a:r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-1" y="4572000"/>
              <a:ext cx="2384004" cy="162920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SPECIAL INVESTIGATION COMMITTEE </a:t>
              </a:r>
            </a:p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 FEDERAL MINISTRY/DEPARTMENT  LEVEL</a:t>
              </a:r>
              <a:endParaRPr lang="en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522025" y="4572001"/>
              <a:ext cx="2392372" cy="162920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INTERNAL INVESTIGATION</a:t>
              </a:r>
            </a:p>
            <a:p>
              <a:pPr algn="ctr"/>
              <a:r>
                <a:rPr lang="ms-MY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STATE, STATUTORY BODIES, LOCAL COUNCIL/AUTHORITIES &amp;  </a:t>
              </a:r>
              <a:r>
                <a:rPr lang="ms-MY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GLC’S</a:t>
              </a:r>
              <a:endParaRPr lang="en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22025" y="0"/>
              <a:ext cx="3023481" cy="60574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ms-MY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 FLAG/PUNITIVE ISSUES</a:t>
              </a:r>
              <a:endParaRPr lang="en-MY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>
              <a:off x="4058754" y="605741"/>
              <a:ext cx="423" cy="17191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058438" y="1448401"/>
              <a:ext cx="316" cy="266311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002094" y="1676400"/>
              <a:ext cx="4076699" cy="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001885" y="1676339"/>
              <a:ext cx="2" cy="228593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001887" y="2743101"/>
              <a:ext cx="208" cy="457298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flipH="1">
              <a:off x="6073212" y="3067974"/>
              <a:ext cx="1782" cy="359405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002094" y="4038600"/>
              <a:ext cx="0" cy="30480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973394" y="4343400"/>
              <a:ext cx="2628900" cy="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973394" y="4343400"/>
              <a:ext cx="0" cy="22860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602294" y="4343400"/>
              <a:ext cx="0" cy="228600"/>
            </a:xfrm>
            <a:prstGeom prst="line">
              <a:avLst/>
            </a:prstGeom>
            <a:grp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</p:spPr>
        </p:cxnSp>
        <p:sp>
          <p:nvSpPr>
            <p:cNvPr id="20" name="Rounded Rectangle 19"/>
            <p:cNvSpPr/>
            <p:nvPr/>
          </p:nvSpPr>
          <p:spPr bwMode="auto">
            <a:xfrm>
              <a:off x="4546757" y="1915137"/>
              <a:ext cx="2826938" cy="118289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CRIMINAL/CORRUPTION CHARGES/BLACKLIST</a:t>
              </a:r>
              <a:endPara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1" name="Straight Connector 20"/>
          <p:cNvCxnSpPr>
            <a:cxnSpLocks/>
          </p:cNvCxnSpPr>
          <p:nvPr/>
        </p:nvCxnSpPr>
        <p:spPr bwMode="auto">
          <a:xfrm flipH="1">
            <a:off x="9432635" y="2891973"/>
            <a:ext cx="5946" cy="19884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</p:spPr>
      </p:cxnSp>
      <p:sp>
        <p:nvSpPr>
          <p:cNvPr id="22" name="TextBox 21"/>
          <p:cNvSpPr txBox="1"/>
          <p:nvPr/>
        </p:nvSpPr>
        <p:spPr>
          <a:xfrm>
            <a:off x="1294947" y="28256"/>
            <a:ext cx="9702129" cy="1106059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DIRECTION FOR </a:t>
            </a:r>
          </a:p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FURTHER INVESTIGATION OR ACTION</a:t>
            </a:r>
          </a:p>
        </p:txBody>
      </p:sp>
      <p:pic>
        <p:nvPicPr>
          <p:cNvPr id="24" name="Picture 2" descr="Desain Organisasi Formal dan Informal">
            <a:extLst>
              <a:ext uri="{FF2B5EF4-FFF2-40B4-BE49-F238E27FC236}">
                <a16:creationId xmlns:a16="http://schemas.microsoft.com/office/drawing/2014/main" id="{F10774C9-A10F-C3C8-3D55-8A6D553A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91" y="1279574"/>
            <a:ext cx="2164096" cy="152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0305092-752D-D01C-126F-23C7E2A05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11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6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676;p63">
            <a:extLst>
              <a:ext uri="{FF2B5EF4-FFF2-40B4-BE49-F238E27FC236}">
                <a16:creationId xmlns:a16="http://schemas.microsoft.com/office/drawing/2014/main" id="{77825C0A-46CC-5ABE-6E31-43C615282406}"/>
              </a:ext>
            </a:extLst>
          </p:cNvPr>
          <p:cNvSpPr txBox="1"/>
          <p:nvPr/>
        </p:nvSpPr>
        <p:spPr>
          <a:xfrm>
            <a:off x="951798" y="3488302"/>
            <a:ext cx="2177994" cy="262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altLang="ko-KR" dirty="0">
                <a:cs typeface="Arial" pitchFamily="34" charset="0"/>
              </a:rPr>
              <a:t>To identify the problems and challenges related with Follow-Up Audit worldwide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2678;p63">
            <a:extLst>
              <a:ext uri="{FF2B5EF4-FFF2-40B4-BE49-F238E27FC236}">
                <a16:creationId xmlns:a16="http://schemas.microsoft.com/office/drawing/2014/main" id="{D3A06B8A-4AFE-F117-4B30-445404150290}"/>
              </a:ext>
            </a:extLst>
          </p:cNvPr>
          <p:cNvSpPr txBox="1"/>
          <p:nvPr/>
        </p:nvSpPr>
        <p:spPr>
          <a:xfrm>
            <a:off x="7211253" y="2847256"/>
            <a:ext cx="1966274" cy="26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altLang="ko-KR" dirty="0">
                <a:cs typeface="Arial" pitchFamily="34" charset="0"/>
              </a:rPr>
              <a:t>As a platform for the Working Group to brainstorm ideas and discuss internally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2680;p63">
            <a:extLst>
              <a:ext uri="{FF2B5EF4-FFF2-40B4-BE49-F238E27FC236}">
                <a16:creationId xmlns:a16="http://schemas.microsoft.com/office/drawing/2014/main" id="{97939911-6B2D-6ABF-1BDD-DCA99A2EDBD8}"/>
              </a:ext>
            </a:extLst>
          </p:cNvPr>
          <p:cNvSpPr txBox="1"/>
          <p:nvPr/>
        </p:nvSpPr>
        <p:spPr>
          <a:xfrm>
            <a:off x="3336009" y="3073285"/>
            <a:ext cx="1851188" cy="236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914264"/>
            <a:r>
              <a:rPr lang="en-US" altLang="ko-KR" dirty="0">
                <a:cs typeface="Arial" pitchFamily="34" charset="0"/>
              </a:rPr>
              <a:t>To organize knowledge-sharing </a:t>
            </a:r>
            <a:r>
              <a:rPr lang="en-US" altLang="ko-KR" dirty="0" err="1">
                <a:cs typeface="Arial" pitchFamily="34" charset="0"/>
              </a:rPr>
              <a:t>programmes</a:t>
            </a:r>
            <a:r>
              <a:rPr lang="en-US" altLang="ko-KR" dirty="0">
                <a:cs typeface="Arial" pitchFamily="34" charset="0"/>
              </a:rPr>
              <a:t> i.e. webinar / conference</a:t>
            </a:r>
          </a:p>
        </p:txBody>
      </p:sp>
      <p:sp>
        <p:nvSpPr>
          <p:cNvPr id="17" name="Google Shape;2682;p63">
            <a:extLst>
              <a:ext uri="{FF2B5EF4-FFF2-40B4-BE49-F238E27FC236}">
                <a16:creationId xmlns:a16="http://schemas.microsoft.com/office/drawing/2014/main" id="{6AE7E248-22D4-2F50-AA6B-86A212A0BF1F}"/>
              </a:ext>
            </a:extLst>
          </p:cNvPr>
          <p:cNvSpPr txBox="1"/>
          <p:nvPr/>
        </p:nvSpPr>
        <p:spPr>
          <a:xfrm>
            <a:off x="5125434" y="3166765"/>
            <a:ext cx="2191255" cy="283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914264"/>
            <a:r>
              <a:rPr lang="en-US" altLang="ko-KR" dirty="0">
                <a:cs typeface="Arial" pitchFamily="34" charset="0"/>
              </a:rPr>
              <a:t>To summarize activities being carried out by the WGFA and report progress to the KSC Steering Committee Meeting</a:t>
            </a:r>
            <a:endParaRPr lang="en-US" altLang="ko-KR" dirty="0"/>
          </a:p>
        </p:txBody>
      </p:sp>
      <p:sp>
        <p:nvSpPr>
          <p:cNvPr id="18" name="Google Shape;2683;p63">
            <a:extLst>
              <a:ext uri="{FF2B5EF4-FFF2-40B4-BE49-F238E27FC236}">
                <a16:creationId xmlns:a16="http://schemas.microsoft.com/office/drawing/2014/main" id="{55F7EE24-13BA-A315-610E-41E5738112F4}"/>
              </a:ext>
            </a:extLst>
          </p:cNvPr>
          <p:cNvSpPr/>
          <p:nvPr/>
        </p:nvSpPr>
        <p:spPr>
          <a:xfrm>
            <a:off x="1501169" y="2152051"/>
            <a:ext cx="2177994" cy="664126"/>
          </a:xfrm>
          <a:prstGeom prst="roundRect">
            <a:avLst>
              <a:gd name="adj" fmla="val 2759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7162E"/>
                </a:solidFill>
              </a:rPr>
              <a:t>Research</a:t>
            </a:r>
            <a:endParaRPr sz="2400" b="1" dirty="0">
              <a:solidFill>
                <a:srgbClr val="17162E"/>
              </a:solidFill>
            </a:endParaRPr>
          </a:p>
        </p:txBody>
      </p:sp>
      <p:sp>
        <p:nvSpPr>
          <p:cNvPr id="19" name="Google Shape;2684;p63">
            <a:extLst>
              <a:ext uri="{FF2B5EF4-FFF2-40B4-BE49-F238E27FC236}">
                <a16:creationId xmlns:a16="http://schemas.microsoft.com/office/drawing/2014/main" id="{2CC462F3-DF7F-378D-9830-94FE30D4998A}"/>
              </a:ext>
            </a:extLst>
          </p:cNvPr>
          <p:cNvSpPr/>
          <p:nvPr/>
        </p:nvSpPr>
        <p:spPr>
          <a:xfrm>
            <a:off x="3725586" y="1615028"/>
            <a:ext cx="1931754" cy="713972"/>
          </a:xfrm>
          <a:prstGeom prst="roundRect">
            <a:avLst>
              <a:gd name="adj" fmla="val 2759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7162E"/>
                </a:solidFill>
              </a:rPr>
              <a:t>Knowledge Sharing</a:t>
            </a:r>
            <a:endParaRPr sz="2400" b="1" dirty="0">
              <a:solidFill>
                <a:srgbClr val="17162E"/>
              </a:solidFill>
            </a:endParaRPr>
          </a:p>
        </p:txBody>
      </p:sp>
      <p:sp>
        <p:nvSpPr>
          <p:cNvPr id="20" name="Google Shape;2685;p63">
            <a:extLst>
              <a:ext uri="{FF2B5EF4-FFF2-40B4-BE49-F238E27FC236}">
                <a16:creationId xmlns:a16="http://schemas.microsoft.com/office/drawing/2014/main" id="{FCE24867-919E-D18C-9C53-1826D6FD4857}"/>
              </a:ext>
            </a:extLst>
          </p:cNvPr>
          <p:cNvSpPr/>
          <p:nvPr/>
        </p:nvSpPr>
        <p:spPr>
          <a:xfrm>
            <a:off x="5798520" y="2240303"/>
            <a:ext cx="1760504" cy="552800"/>
          </a:xfrm>
          <a:prstGeom prst="roundRect">
            <a:avLst>
              <a:gd name="adj" fmla="val 2759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7162E"/>
                </a:solidFill>
              </a:rPr>
              <a:t>Reporting</a:t>
            </a:r>
            <a:endParaRPr sz="2400" b="1" dirty="0">
              <a:solidFill>
                <a:srgbClr val="17162E"/>
              </a:solidFill>
            </a:endParaRPr>
          </a:p>
        </p:txBody>
      </p:sp>
      <p:sp>
        <p:nvSpPr>
          <p:cNvPr id="21" name="Google Shape;2686;p63">
            <a:extLst>
              <a:ext uri="{FF2B5EF4-FFF2-40B4-BE49-F238E27FC236}">
                <a16:creationId xmlns:a16="http://schemas.microsoft.com/office/drawing/2014/main" id="{96C631E5-8F4C-DABA-36A7-793FB9A8D00A}"/>
              </a:ext>
            </a:extLst>
          </p:cNvPr>
          <p:cNvSpPr/>
          <p:nvPr/>
        </p:nvSpPr>
        <p:spPr>
          <a:xfrm>
            <a:off x="7659284" y="1615028"/>
            <a:ext cx="2510875" cy="552800"/>
          </a:xfrm>
          <a:prstGeom prst="roundRect">
            <a:avLst>
              <a:gd name="adj" fmla="val 2759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7162E"/>
                </a:solidFill>
              </a:rPr>
              <a:t>Annual Meeting</a:t>
            </a:r>
            <a:endParaRPr sz="2400" b="1" dirty="0">
              <a:solidFill>
                <a:srgbClr val="17162E"/>
              </a:solidFill>
            </a:endParaRPr>
          </a:p>
        </p:txBody>
      </p:sp>
      <p:cxnSp>
        <p:nvCxnSpPr>
          <p:cNvPr id="22" name="Google Shape;2691;p63">
            <a:extLst>
              <a:ext uri="{FF2B5EF4-FFF2-40B4-BE49-F238E27FC236}">
                <a16:creationId xmlns:a16="http://schemas.microsoft.com/office/drawing/2014/main" id="{291DDDFB-F95B-DFBD-3401-6B01E2DB724F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V="1">
            <a:off x="4261603" y="2329000"/>
            <a:ext cx="429860" cy="744285"/>
          </a:xfrm>
          <a:prstGeom prst="straightConnector1">
            <a:avLst/>
          </a:prstGeom>
          <a:noFill/>
          <a:ln w="9525" cap="flat" cmpd="sng">
            <a:solidFill>
              <a:srgbClr val="88C59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692;p63">
            <a:extLst>
              <a:ext uri="{FF2B5EF4-FFF2-40B4-BE49-F238E27FC236}">
                <a16:creationId xmlns:a16="http://schemas.microsoft.com/office/drawing/2014/main" id="{432F8D29-B2D2-71C3-EB8C-1373DFD7254A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137077" y="2793103"/>
            <a:ext cx="541695" cy="635897"/>
          </a:xfrm>
          <a:prstGeom prst="straightConnector1">
            <a:avLst/>
          </a:prstGeom>
          <a:noFill/>
          <a:ln w="9525" cap="flat" cmpd="sng">
            <a:solidFill>
              <a:srgbClr val="88C59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693;p63">
            <a:extLst>
              <a:ext uri="{FF2B5EF4-FFF2-40B4-BE49-F238E27FC236}">
                <a16:creationId xmlns:a16="http://schemas.microsoft.com/office/drawing/2014/main" id="{90CF3BD1-5081-6D5C-80F9-3DE267AE3964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8174547" y="2167828"/>
            <a:ext cx="740175" cy="881555"/>
          </a:xfrm>
          <a:prstGeom prst="straightConnector1">
            <a:avLst/>
          </a:prstGeom>
          <a:noFill/>
          <a:ln w="9525" cap="flat" cmpd="sng">
            <a:solidFill>
              <a:srgbClr val="88C59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685;p63">
            <a:extLst>
              <a:ext uri="{FF2B5EF4-FFF2-40B4-BE49-F238E27FC236}">
                <a16:creationId xmlns:a16="http://schemas.microsoft.com/office/drawing/2014/main" id="{2180F959-AB04-D8E4-B6AB-E88E74577E5D}"/>
              </a:ext>
            </a:extLst>
          </p:cNvPr>
          <p:cNvSpPr/>
          <p:nvPr/>
        </p:nvSpPr>
        <p:spPr>
          <a:xfrm>
            <a:off x="9318707" y="2793103"/>
            <a:ext cx="2291345" cy="552800"/>
          </a:xfrm>
          <a:prstGeom prst="roundRect">
            <a:avLst>
              <a:gd name="adj" fmla="val 2759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7162E"/>
                </a:solidFill>
              </a:rPr>
              <a:t>Publication</a:t>
            </a:r>
            <a:endParaRPr sz="2400" b="1" dirty="0">
              <a:solidFill>
                <a:srgbClr val="17162E"/>
              </a:solidFill>
            </a:endParaRPr>
          </a:p>
        </p:txBody>
      </p:sp>
      <p:cxnSp>
        <p:nvCxnSpPr>
          <p:cNvPr id="26" name="Google Shape;2689;p63">
            <a:extLst>
              <a:ext uri="{FF2B5EF4-FFF2-40B4-BE49-F238E27FC236}">
                <a16:creationId xmlns:a16="http://schemas.microsoft.com/office/drawing/2014/main" id="{1D1E272E-41B6-CAA6-85C6-287AC9735966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326711" y="2152051"/>
            <a:ext cx="1137669" cy="641052"/>
          </a:xfrm>
          <a:prstGeom prst="straightConnector1">
            <a:avLst/>
          </a:prstGeom>
          <a:noFill/>
          <a:ln w="9525" cap="flat" cmpd="sng">
            <a:solidFill>
              <a:srgbClr val="88C59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678;p63">
            <a:extLst>
              <a:ext uri="{FF2B5EF4-FFF2-40B4-BE49-F238E27FC236}">
                <a16:creationId xmlns:a16="http://schemas.microsoft.com/office/drawing/2014/main" id="{81DFE419-CC8C-78F7-E4FF-F561E1A6EF0F}"/>
              </a:ext>
            </a:extLst>
          </p:cNvPr>
          <p:cNvSpPr txBox="1"/>
          <p:nvPr/>
        </p:nvSpPr>
        <p:spPr>
          <a:xfrm>
            <a:off x="9565324" y="3389673"/>
            <a:ext cx="1966275" cy="26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914264"/>
            <a:r>
              <a:rPr lang="en-US" altLang="ko-KR" dirty="0">
                <a:cs typeface="Arial" pitchFamily="34" charset="0"/>
              </a:rPr>
              <a:t>To prepare and publish  manual/ guideline/best practice/ journal/ article or other references.</a:t>
            </a:r>
            <a:r>
              <a:rPr lang="en-US" altLang="ko-KR" sz="1200" dirty="0">
                <a:cs typeface="Arial" pitchFamily="34" charset="0"/>
              </a:rPr>
              <a:t> </a:t>
            </a:r>
          </a:p>
        </p:txBody>
      </p:sp>
      <p:sp>
        <p:nvSpPr>
          <p:cNvPr id="28" name="Google Shape;848;p34">
            <a:hlinkClick r:id="rId3" action="ppaction://hlinksldjump"/>
            <a:extLst>
              <a:ext uri="{FF2B5EF4-FFF2-40B4-BE49-F238E27FC236}">
                <a16:creationId xmlns:a16="http://schemas.microsoft.com/office/drawing/2014/main" id="{6F735A7A-23EA-4751-16A0-5D0ED6CD0DF7}"/>
              </a:ext>
            </a:extLst>
          </p:cNvPr>
          <p:cNvSpPr txBox="1"/>
          <p:nvPr/>
        </p:nvSpPr>
        <p:spPr>
          <a:xfrm>
            <a:off x="1501169" y="3182509"/>
            <a:ext cx="16676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i="1" dirty="0">
                <a:solidFill>
                  <a:schemeClr val="lt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Objectives  </a:t>
            </a:r>
            <a:endParaRPr sz="1600" i="1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9" name="Google Shape;2687;p63">
            <a:extLst>
              <a:ext uri="{FF2B5EF4-FFF2-40B4-BE49-F238E27FC236}">
                <a16:creationId xmlns:a16="http://schemas.microsoft.com/office/drawing/2014/main" id="{C0636216-9DF9-EA07-96FE-AAA375A87757}"/>
              </a:ext>
            </a:extLst>
          </p:cNvPr>
          <p:cNvCxnSpPr>
            <a:cxnSpLocks/>
          </p:cNvCxnSpPr>
          <p:nvPr/>
        </p:nvCxnSpPr>
        <p:spPr>
          <a:xfrm flipV="1">
            <a:off x="1890395" y="2804321"/>
            <a:ext cx="832711" cy="1012588"/>
          </a:xfrm>
          <a:prstGeom prst="straightConnector1">
            <a:avLst/>
          </a:prstGeom>
          <a:noFill/>
          <a:ln w="9525" cap="flat" cmpd="sng">
            <a:solidFill>
              <a:srgbClr val="88C59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591A291-1866-CF3E-C296-FC455BA95DFE}"/>
              </a:ext>
            </a:extLst>
          </p:cNvPr>
          <p:cNvSpPr txBox="1"/>
          <p:nvPr/>
        </p:nvSpPr>
        <p:spPr>
          <a:xfrm>
            <a:off x="1244935" y="217893"/>
            <a:ext cx="9702129" cy="613616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WGFA PROPOSED ACTIVITIES</a:t>
            </a:r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331E21C3-A728-A647-E399-2ED32FB2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3" y="5223723"/>
            <a:ext cx="1279148" cy="12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A74F0EF1-1804-57CD-B4B9-F6F6C75DD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12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980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F7922-B3E3-0D38-7986-74DA854A7163}"/>
              </a:ext>
            </a:extLst>
          </p:cNvPr>
          <p:cNvSpPr txBox="1"/>
          <p:nvPr/>
        </p:nvSpPr>
        <p:spPr>
          <a:xfrm>
            <a:off x="2754954" y="1903695"/>
            <a:ext cx="99332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BAD29-0B96-915F-9E56-CBFF37205BB8}"/>
              </a:ext>
            </a:extLst>
          </p:cNvPr>
          <p:cNvSpPr txBox="1"/>
          <p:nvPr/>
        </p:nvSpPr>
        <p:spPr>
          <a:xfrm>
            <a:off x="8354492" y="1931821"/>
            <a:ext cx="84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" pitchFamily="34" charset="0"/>
              </a:defRPr>
            </a:lvl1pPr>
          </a:lstStyle>
          <a:p>
            <a:r>
              <a:rPr lang="ms-MY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19816-9D50-1587-988B-3B8B7ACFFAFE}"/>
              </a:ext>
            </a:extLst>
          </p:cNvPr>
          <p:cNvSpPr txBox="1"/>
          <p:nvPr/>
        </p:nvSpPr>
        <p:spPr>
          <a:xfrm>
            <a:off x="7248728" y="1926540"/>
            <a:ext cx="8359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" pitchFamily="34" charset="0"/>
              </a:defRPr>
            </a:lvl1pPr>
          </a:lstStyle>
          <a:p>
            <a:r>
              <a:rPr lang="ms-MY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BF265-31B6-800A-E38E-BF55F51F7D9B}"/>
              </a:ext>
            </a:extLst>
          </p:cNvPr>
          <p:cNvSpPr txBox="1"/>
          <p:nvPr/>
        </p:nvSpPr>
        <p:spPr>
          <a:xfrm>
            <a:off x="6130360" y="1923666"/>
            <a:ext cx="84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" pitchFamily="34" charset="0"/>
              </a:defRPr>
            </a:lvl1pPr>
          </a:lstStyle>
          <a:p>
            <a:r>
              <a:rPr lang="ms-MY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57178-4F99-CDEA-9792-95334FCA960F}"/>
              </a:ext>
            </a:extLst>
          </p:cNvPr>
          <p:cNvSpPr txBox="1"/>
          <p:nvPr/>
        </p:nvSpPr>
        <p:spPr>
          <a:xfrm>
            <a:off x="4980312" y="1923667"/>
            <a:ext cx="8508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" pitchFamily="34" charset="0"/>
              </a:defRPr>
            </a:lvl1pPr>
          </a:lstStyle>
          <a:p>
            <a:r>
              <a:rPr lang="ms-MY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46848-B591-9AA9-9604-3650E862580A}"/>
              </a:ext>
            </a:extLst>
          </p:cNvPr>
          <p:cNvSpPr txBox="1"/>
          <p:nvPr/>
        </p:nvSpPr>
        <p:spPr>
          <a:xfrm>
            <a:off x="3898318" y="1908414"/>
            <a:ext cx="904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2024</a:t>
            </a:r>
            <a:endParaRPr kumimoji="0" lang="ms-MY" altLang="ko-K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85766-F755-A25C-0905-C92AF9C4F7E6}"/>
              </a:ext>
            </a:extLst>
          </p:cNvPr>
          <p:cNvSpPr txBox="1"/>
          <p:nvPr/>
        </p:nvSpPr>
        <p:spPr>
          <a:xfrm>
            <a:off x="1577632" y="1881249"/>
            <a:ext cx="10888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kumimoji="0" lang="ms-MY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 </a:t>
            </a:r>
          </a:p>
          <a:p>
            <a:pPr algn="ctr" defTabSz="685800">
              <a:defRPr/>
            </a:pPr>
            <a:r>
              <a:rPr kumimoji="0" lang="ms-MY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126C1-C288-3C49-E528-12F5B3CF29D3}"/>
              </a:ext>
            </a:extLst>
          </p:cNvPr>
          <p:cNvSpPr txBox="1"/>
          <p:nvPr/>
        </p:nvSpPr>
        <p:spPr>
          <a:xfrm>
            <a:off x="9315676" y="1934466"/>
            <a:ext cx="16368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" pitchFamily="34" charset="0"/>
              </a:defRPr>
            </a:lvl1pPr>
          </a:lstStyle>
          <a:p>
            <a:r>
              <a:rPr lang="ms-MY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ONWARD- CONTINUES</a:t>
            </a:r>
          </a:p>
        </p:txBody>
      </p:sp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67AD7593-2D5B-4147-6E13-550A4A7E6DDD}"/>
              </a:ext>
            </a:extLst>
          </p:cNvPr>
          <p:cNvCxnSpPr>
            <a:cxnSpLocks/>
          </p:cNvCxnSpPr>
          <p:nvPr/>
        </p:nvCxnSpPr>
        <p:spPr>
          <a:xfrm>
            <a:off x="1567265" y="2589367"/>
            <a:ext cx="8073000" cy="0"/>
          </a:xfrm>
          <a:prstGeom prst="line">
            <a:avLst/>
          </a:prstGeom>
          <a:ln w="38100" cap="sq">
            <a:solidFill>
              <a:schemeClr val="accent5"/>
            </a:solidFill>
            <a:miter lim="800000"/>
            <a:headEnd type="diamond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6EF2BE6E-80AA-0D3E-2D2F-54925CD1E093}"/>
              </a:ext>
            </a:extLst>
          </p:cNvPr>
          <p:cNvSpPr/>
          <p:nvPr/>
        </p:nvSpPr>
        <p:spPr>
          <a:xfrm>
            <a:off x="5306880" y="2460321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F56E69E3-D006-938D-F758-FC39C95509C1}"/>
              </a:ext>
            </a:extLst>
          </p:cNvPr>
          <p:cNvSpPr/>
          <p:nvPr/>
        </p:nvSpPr>
        <p:spPr>
          <a:xfrm>
            <a:off x="6419279" y="2460321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311EF2AB-D4CB-309F-4E41-9E0CBD9AC3E2}"/>
              </a:ext>
            </a:extLst>
          </p:cNvPr>
          <p:cNvSpPr/>
          <p:nvPr/>
        </p:nvSpPr>
        <p:spPr>
          <a:xfrm>
            <a:off x="7531679" y="2460321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A1A2287-A9C5-8041-BE97-BAD16975BFDB}"/>
              </a:ext>
            </a:extLst>
          </p:cNvPr>
          <p:cNvSpPr/>
          <p:nvPr/>
        </p:nvSpPr>
        <p:spPr>
          <a:xfrm>
            <a:off x="8644079" y="2460321"/>
            <a:ext cx="270000" cy="27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72B2D58-9096-0882-CFF1-E357CE7C8CAA}"/>
              </a:ext>
            </a:extLst>
          </p:cNvPr>
          <p:cNvSpPr/>
          <p:nvPr/>
        </p:nvSpPr>
        <p:spPr>
          <a:xfrm>
            <a:off x="1979918" y="2460321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E3C1F72C-F2A5-C383-52B1-857629EF5DFC}"/>
              </a:ext>
            </a:extLst>
          </p:cNvPr>
          <p:cNvSpPr/>
          <p:nvPr/>
        </p:nvSpPr>
        <p:spPr>
          <a:xfrm>
            <a:off x="3092318" y="2460321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4A7A836-3873-CB1F-CE98-933D45F4B257}"/>
              </a:ext>
            </a:extLst>
          </p:cNvPr>
          <p:cNvSpPr/>
          <p:nvPr/>
        </p:nvSpPr>
        <p:spPr>
          <a:xfrm>
            <a:off x="4194481" y="2460321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E8F2517D-6028-0D5B-BC47-E5CE431C1B15}"/>
              </a:ext>
            </a:extLst>
          </p:cNvPr>
          <p:cNvGrpSpPr/>
          <p:nvPr/>
        </p:nvGrpSpPr>
        <p:grpSpPr>
          <a:xfrm>
            <a:off x="1250486" y="3434608"/>
            <a:ext cx="1585154" cy="1820698"/>
            <a:chOff x="469780" y="3193068"/>
            <a:chExt cx="1551457" cy="24276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9F224-2616-6D36-D0DF-34D9C4F4E850}"/>
                </a:ext>
              </a:extLst>
            </p:cNvPr>
            <p:cNvSpPr txBox="1"/>
            <p:nvPr/>
          </p:nvSpPr>
          <p:spPr>
            <a:xfrm>
              <a:off x="470970" y="3193068"/>
              <a:ext cx="1550267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1ST. </a:t>
              </a: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CHAIR MEETING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208E5F-125A-F203-6357-1A1B4E4E515B}"/>
                </a:ext>
              </a:extLst>
            </p:cNvPr>
            <p:cNvSpPr txBox="1"/>
            <p:nvPr/>
          </p:nvSpPr>
          <p:spPr>
            <a:xfrm>
              <a:off x="469780" y="3774006"/>
              <a:ext cx="1550267" cy="184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Appointment of Members</a:t>
              </a:r>
            </a:p>
            <a:p>
              <a:pPr marL="171450" marR="0" lvl="0" indent="-1714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Sharing Updates on Follow-up</a:t>
              </a:r>
            </a:p>
            <a:p>
              <a:pPr marL="171450" marR="0" lvl="0" indent="-1714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Brainstorming Session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ms-MY" altLang="ko-KR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1" name="Straight Arrow Connector 34">
            <a:extLst>
              <a:ext uri="{FF2B5EF4-FFF2-40B4-BE49-F238E27FC236}">
                <a16:creationId xmlns:a16="http://schemas.microsoft.com/office/drawing/2014/main" id="{CFB5ED1F-2E15-6440-6E18-D46F5B10BB13}"/>
              </a:ext>
            </a:extLst>
          </p:cNvPr>
          <p:cNvCxnSpPr>
            <a:cxnSpLocks/>
          </p:cNvCxnSpPr>
          <p:nvPr/>
        </p:nvCxnSpPr>
        <p:spPr>
          <a:xfrm flipV="1">
            <a:off x="2090177" y="2765896"/>
            <a:ext cx="2211" cy="66310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5">
            <a:extLst>
              <a:ext uri="{FF2B5EF4-FFF2-40B4-BE49-F238E27FC236}">
                <a16:creationId xmlns:a16="http://schemas.microsoft.com/office/drawing/2014/main" id="{3486A795-3B2B-A56F-E25A-A25007F1316C}"/>
              </a:ext>
            </a:extLst>
          </p:cNvPr>
          <p:cNvGrpSpPr/>
          <p:nvPr/>
        </p:nvGrpSpPr>
        <p:grpSpPr>
          <a:xfrm>
            <a:off x="3489926" y="3447406"/>
            <a:ext cx="1654711" cy="953354"/>
            <a:chOff x="2446071" y="3194225"/>
            <a:chExt cx="1915396" cy="12711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E9B503-EA51-78E2-C573-F2C50EAED5DC}"/>
                </a:ext>
              </a:extLst>
            </p:cNvPr>
            <p:cNvSpPr txBox="1"/>
            <p:nvPr/>
          </p:nvSpPr>
          <p:spPr>
            <a:xfrm>
              <a:off x="2676933" y="3194225"/>
              <a:ext cx="1550267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PUBLICATION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E52D96-DB7B-AF8D-D49A-D09AD4B35D6D}"/>
                </a:ext>
              </a:extLst>
            </p:cNvPr>
            <p:cNvSpPr txBox="1"/>
            <p:nvPr/>
          </p:nvSpPr>
          <p:spPr>
            <a:xfrm>
              <a:off x="2446071" y="3603590"/>
              <a:ext cx="1915396" cy="86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Discussion on the Preparation of Article/Jurnal</a:t>
              </a:r>
            </a:p>
          </p:txBody>
        </p:sp>
      </p:grpSp>
      <p:cxnSp>
        <p:nvCxnSpPr>
          <p:cNvPr id="25" name="Straight Arrow Connector 115">
            <a:extLst>
              <a:ext uri="{FF2B5EF4-FFF2-40B4-BE49-F238E27FC236}">
                <a16:creationId xmlns:a16="http://schemas.microsoft.com/office/drawing/2014/main" id="{B346B98C-E262-2173-DBA9-0526EFA17791}"/>
              </a:ext>
            </a:extLst>
          </p:cNvPr>
          <p:cNvCxnSpPr>
            <a:cxnSpLocks/>
          </p:cNvCxnSpPr>
          <p:nvPr/>
        </p:nvCxnSpPr>
        <p:spPr>
          <a:xfrm flipH="1" flipV="1">
            <a:off x="4314498" y="2761504"/>
            <a:ext cx="14884" cy="64373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5">
            <a:extLst>
              <a:ext uri="{FF2B5EF4-FFF2-40B4-BE49-F238E27FC236}">
                <a16:creationId xmlns:a16="http://schemas.microsoft.com/office/drawing/2014/main" id="{B27558B2-60C6-0CDB-53A5-8C0C8CE7FF34}"/>
              </a:ext>
            </a:extLst>
          </p:cNvPr>
          <p:cNvGrpSpPr/>
          <p:nvPr/>
        </p:nvGrpSpPr>
        <p:grpSpPr>
          <a:xfrm>
            <a:off x="5905625" y="3436355"/>
            <a:ext cx="1335973" cy="1195238"/>
            <a:chOff x="4761363" y="3195385"/>
            <a:chExt cx="1781298" cy="1593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B68872-50A8-708B-2410-C32CFA3A4F94}"/>
                </a:ext>
              </a:extLst>
            </p:cNvPr>
            <p:cNvSpPr txBox="1"/>
            <p:nvPr/>
          </p:nvSpPr>
          <p:spPr>
            <a:xfrm>
              <a:off x="4898136" y="3195385"/>
              <a:ext cx="1550267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ANNUAL MEETING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135554-4FBB-9961-A36C-36C920957E66}"/>
                </a:ext>
              </a:extLst>
            </p:cNvPr>
            <p:cNvSpPr txBox="1"/>
            <p:nvPr/>
          </p:nvSpPr>
          <p:spPr>
            <a:xfrm>
              <a:off x="4761363" y="3681039"/>
              <a:ext cx="1781298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Presentation of Achievement and Proposed Future Activities</a:t>
              </a:r>
            </a:p>
          </p:txBody>
        </p:sp>
      </p:grpSp>
      <p:cxnSp>
        <p:nvCxnSpPr>
          <p:cNvPr id="30" name="Straight Arrow Connector 121">
            <a:extLst>
              <a:ext uri="{FF2B5EF4-FFF2-40B4-BE49-F238E27FC236}">
                <a16:creationId xmlns:a16="http://schemas.microsoft.com/office/drawing/2014/main" id="{C181A116-44D5-04C3-1072-B6BA00458DDE}"/>
              </a:ext>
            </a:extLst>
          </p:cNvPr>
          <p:cNvCxnSpPr>
            <a:cxnSpLocks/>
          </p:cNvCxnSpPr>
          <p:nvPr/>
        </p:nvCxnSpPr>
        <p:spPr>
          <a:xfrm flipV="1">
            <a:off x="6538703" y="2782248"/>
            <a:ext cx="0" cy="7806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7">
            <a:extLst>
              <a:ext uri="{FF2B5EF4-FFF2-40B4-BE49-F238E27FC236}">
                <a16:creationId xmlns:a16="http://schemas.microsoft.com/office/drawing/2014/main" id="{B5CD870F-4E70-D346-F7B5-CB771B3604CC}"/>
              </a:ext>
            </a:extLst>
          </p:cNvPr>
          <p:cNvGrpSpPr/>
          <p:nvPr/>
        </p:nvGrpSpPr>
        <p:grpSpPr>
          <a:xfrm>
            <a:off x="7999365" y="3455107"/>
            <a:ext cx="1608918" cy="1248515"/>
            <a:chOff x="6899444" y="3196541"/>
            <a:chExt cx="2052882" cy="16646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8B1A3-8325-FFEB-EDB2-40D4F05FBF1B}"/>
                </a:ext>
              </a:extLst>
            </p:cNvPr>
            <p:cNvSpPr txBox="1"/>
            <p:nvPr/>
          </p:nvSpPr>
          <p:spPr>
            <a:xfrm>
              <a:off x="7119339" y="3196541"/>
              <a:ext cx="1550267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HANDS ONN TRAINING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9919EC-7957-69D5-261C-4428D5DBA507}"/>
                </a:ext>
              </a:extLst>
            </p:cNvPr>
            <p:cNvSpPr txBox="1"/>
            <p:nvPr/>
          </p:nvSpPr>
          <p:spPr>
            <a:xfrm>
              <a:off x="6899444" y="3753232"/>
              <a:ext cx="2052882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Understanding and Learning the Available Database on Follow-up Audit</a:t>
              </a:r>
              <a:r>
                <a:rPr kumimoji="0" lang="ms-MY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cxnSp>
        <p:nvCxnSpPr>
          <p:cNvPr id="34" name="Straight Arrow Connector 127">
            <a:extLst>
              <a:ext uri="{FF2B5EF4-FFF2-40B4-BE49-F238E27FC236}">
                <a16:creationId xmlns:a16="http://schemas.microsoft.com/office/drawing/2014/main" id="{818A1217-ADFE-C5CC-7A27-DF5057C4FEB7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8778411" y="2769790"/>
            <a:ext cx="791" cy="68531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31">
            <a:extLst>
              <a:ext uri="{FF2B5EF4-FFF2-40B4-BE49-F238E27FC236}">
                <a16:creationId xmlns:a16="http://schemas.microsoft.com/office/drawing/2014/main" id="{6A0CBC6D-635D-1B05-512E-E188DEEC43BB}"/>
              </a:ext>
            </a:extLst>
          </p:cNvPr>
          <p:cNvSpPr/>
          <p:nvPr/>
        </p:nvSpPr>
        <p:spPr>
          <a:xfrm>
            <a:off x="2964290" y="4096345"/>
            <a:ext cx="513000" cy="5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FDD12DC9-9D86-0A79-F229-79CE284BB8E8}"/>
              </a:ext>
            </a:extLst>
          </p:cNvPr>
          <p:cNvGrpSpPr/>
          <p:nvPr/>
        </p:nvGrpSpPr>
        <p:grpSpPr>
          <a:xfrm>
            <a:off x="2458721" y="4630045"/>
            <a:ext cx="1735760" cy="1969015"/>
            <a:chOff x="1570525" y="4832030"/>
            <a:chExt cx="1550267" cy="26253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E329A-D22F-CBBE-5098-0611564DFC89}"/>
                </a:ext>
              </a:extLst>
            </p:cNvPr>
            <p:cNvSpPr txBox="1"/>
            <p:nvPr/>
          </p:nvSpPr>
          <p:spPr>
            <a:xfrm>
              <a:off x="1570525" y="4832030"/>
              <a:ext cx="15502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REPORTING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661B0B-4A90-CD08-F49A-4967E98C0800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Progress Report Analysis on Summari</a:t>
              </a: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zed Activiies on Follow-up Audit of every member countries</a:t>
              </a:r>
              <a:endParaRPr kumimoji="0" lang="ms-MY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9" name="Straight Arrow Connector 133">
            <a:extLst>
              <a:ext uri="{FF2B5EF4-FFF2-40B4-BE49-F238E27FC236}">
                <a16:creationId xmlns:a16="http://schemas.microsoft.com/office/drawing/2014/main" id="{2E0B0BC5-AC17-2C62-752C-F59A5381FA6C}"/>
              </a:ext>
            </a:extLst>
          </p:cNvPr>
          <p:cNvCxnSpPr>
            <a:cxnSpLocks/>
          </p:cNvCxnSpPr>
          <p:nvPr/>
        </p:nvCxnSpPr>
        <p:spPr>
          <a:xfrm flipV="1">
            <a:off x="3218509" y="2722035"/>
            <a:ext cx="0" cy="136738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50">
            <a:extLst>
              <a:ext uri="{FF2B5EF4-FFF2-40B4-BE49-F238E27FC236}">
                <a16:creationId xmlns:a16="http://schemas.microsoft.com/office/drawing/2014/main" id="{3F0F4990-5A29-3B68-2DBD-C332E95831AC}"/>
              </a:ext>
            </a:extLst>
          </p:cNvPr>
          <p:cNvSpPr/>
          <p:nvPr/>
        </p:nvSpPr>
        <p:spPr>
          <a:xfrm>
            <a:off x="5168521" y="3997736"/>
            <a:ext cx="513000" cy="5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id="{B106A4EF-10B0-C142-BC9C-4D27792228BE}"/>
              </a:ext>
            </a:extLst>
          </p:cNvPr>
          <p:cNvGrpSpPr/>
          <p:nvPr/>
        </p:nvGrpSpPr>
        <p:grpSpPr>
          <a:xfrm>
            <a:off x="4648148" y="4440447"/>
            <a:ext cx="1405678" cy="1045686"/>
            <a:chOff x="3790962" y="4582332"/>
            <a:chExt cx="1550267" cy="13942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D3CC26-FEC5-D4DF-6D35-92A0F2F4662D}"/>
                </a:ext>
              </a:extLst>
            </p:cNvPr>
            <p:cNvSpPr txBox="1"/>
            <p:nvPr/>
          </p:nvSpPr>
          <p:spPr>
            <a:xfrm>
              <a:off x="3790962" y="4582332"/>
              <a:ext cx="1550267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KNOWLEDGE SHARING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E6AE91-C081-17FB-0B3F-F6BF2613E035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1st. Webinar on Best Practice Progress</a:t>
              </a:r>
              <a:endParaRPr kumimoji="0" lang="ms-MY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4" name="Straight Arrow Connector 152">
            <a:extLst>
              <a:ext uri="{FF2B5EF4-FFF2-40B4-BE49-F238E27FC236}">
                <a16:creationId xmlns:a16="http://schemas.microsoft.com/office/drawing/2014/main" id="{C2492271-297E-7127-DA7B-B5AAC26D41A2}"/>
              </a:ext>
            </a:extLst>
          </p:cNvPr>
          <p:cNvCxnSpPr>
            <a:cxnSpLocks/>
          </p:cNvCxnSpPr>
          <p:nvPr/>
        </p:nvCxnSpPr>
        <p:spPr>
          <a:xfrm flipV="1">
            <a:off x="5423563" y="2762102"/>
            <a:ext cx="7877" cy="134250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56">
            <a:extLst>
              <a:ext uri="{FF2B5EF4-FFF2-40B4-BE49-F238E27FC236}">
                <a16:creationId xmlns:a16="http://schemas.microsoft.com/office/drawing/2014/main" id="{3722A535-357C-A6B3-DBC8-7E00EE9C9EBA}"/>
              </a:ext>
            </a:extLst>
          </p:cNvPr>
          <p:cNvSpPr/>
          <p:nvPr/>
        </p:nvSpPr>
        <p:spPr>
          <a:xfrm>
            <a:off x="7413887" y="4091131"/>
            <a:ext cx="513000" cy="5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46" name="Group 16">
            <a:extLst>
              <a:ext uri="{FF2B5EF4-FFF2-40B4-BE49-F238E27FC236}">
                <a16:creationId xmlns:a16="http://schemas.microsoft.com/office/drawing/2014/main" id="{B7369EB3-0AA9-DF77-E165-48F2E521EF81}"/>
              </a:ext>
            </a:extLst>
          </p:cNvPr>
          <p:cNvGrpSpPr/>
          <p:nvPr/>
        </p:nvGrpSpPr>
        <p:grpSpPr>
          <a:xfrm>
            <a:off x="6854362" y="4625114"/>
            <a:ext cx="1608918" cy="861020"/>
            <a:chOff x="5687428" y="4825078"/>
            <a:chExt cx="2145225" cy="114802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28EB75-7016-7ECC-60B9-F1E5B187DC31}"/>
                </a:ext>
              </a:extLst>
            </p:cNvPr>
            <p:cNvSpPr txBox="1"/>
            <p:nvPr/>
          </p:nvSpPr>
          <p:spPr>
            <a:xfrm>
              <a:off x="6011399" y="4825078"/>
              <a:ext cx="15502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RESEARCH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875E29-389A-9786-8619-D9FE73EC1786}"/>
                </a:ext>
              </a:extLst>
            </p:cNvPr>
            <p:cNvSpPr txBox="1"/>
            <p:nvPr/>
          </p:nvSpPr>
          <p:spPr>
            <a:xfrm>
              <a:off x="5687428" y="5111330"/>
              <a:ext cx="21452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Discussion of  Accross the board Research</a:t>
              </a:r>
            </a:p>
          </p:txBody>
        </p:sp>
      </p:grpSp>
      <p:cxnSp>
        <p:nvCxnSpPr>
          <p:cNvPr id="49" name="Straight Arrow Connector 158">
            <a:extLst>
              <a:ext uri="{FF2B5EF4-FFF2-40B4-BE49-F238E27FC236}">
                <a16:creationId xmlns:a16="http://schemas.microsoft.com/office/drawing/2014/main" id="{F025B203-E8B1-7CE3-CE69-948F3277B712}"/>
              </a:ext>
            </a:extLst>
          </p:cNvPr>
          <p:cNvCxnSpPr>
            <a:cxnSpLocks/>
          </p:cNvCxnSpPr>
          <p:nvPr/>
        </p:nvCxnSpPr>
        <p:spPr>
          <a:xfrm flipH="1" flipV="1">
            <a:off x="7656589" y="2761810"/>
            <a:ext cx="1716" cy="1339899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6">
            <a:extLst>
              <a:ext uri="{FF2B5EF4-FFF2-40B4-BE49-F238E27FC236}">
                <a16:creationId xmlns:a16="http://schemas.microsoft.com/office/drawing/2014/main" id="{769FBCB8-2C02-175C-27A4-E6363F7E8C02}"/>
              </a:ext>
            </a:extLst>
          </p:cNvPr>
          <p:cNvGrpSpPr/>
          <p:nvPr/>
        </p:nvGrpSpPr>
        <p:grpSpPr>
          <a:xfrm>
            <a:off x="9260850" y="4478603"/>
            <a:ext cx="1636803" cy="1216057"/>
            <a:chOff x="6011397" y="4597916"/>
            <a:chExt cx="2182404" cy="16214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204A59-4B96-FB58-75FA-F545686E967A}"/>
                </a:ext>
              </a:extLst>
            </p:cNvPr>
            <p:cNvSpPr txBox="1"/>
            <p:nvPr/>
          </p:nvSpPr>
          <p:spPr>
            <a:xfrm>
              <a:off x="6343196" y="4597916"/>
              <a:ext cx="1475213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altLang="ko-KR" sz="1200" b="1" u="sng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ONGOING ACTIVITIES</a:t>
              </a:r>
              <a:endParaRPr kumimoji="0" lang="ms-MY" altLang="ko-K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BDBFD1-0C12-F5AF-CC79-FACED36EC962}"/>
                </a:ext>
              </a:extLst>
            </p:cNvPr>
            <p:cNvSpPr txBox="1"/>
            <p:nvPr/>
          </p:nvSpPr>
          <p:spPr>
            <a:xfrm>
              <a:off x="6011397" y="5111330"/>
              <a:ext cx="21824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Regular meeting on updates for potensil cooperation &amp; collaboration</a:t>
              </a:r>
            </a:p>
          </p:txBody>
        </p:sp>
      </p:grpSp>
      <p:cxnSp>
        <p:nvCxnSpPr>
          <p:cNvPr id="53" name="Straight Arrow Connector 158">
            <a:extLst>
              <a:ext uri="{FF2B5EF4-FFF2-40B4-BE49-F238E27FC236}">
                <a16:creationId xmlns:a16="http://schemas.microsoft.com/office/drawing/2014/main" id="{149DEE6F-C376-246C-2D54-C2DF2EE87835}"/>
              </a:ext>
            </a:extLst>
          </p:cNvPr>
          <p:cNvCxnSpPr>
            <a:cxnSpLocks/>
          </p:cNvCxnSpPr>
          <p:nvPr/>
        </p:nvCxnSpPr>
        <p:spPr>
          <a:xfrm flipH="1" flipV="1">
            <a:off x="9830795" y="2787935"/>
            <a:ext cx="14893" cy="159386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10">
            <a:extLst>
              <a:ext uri="{FF2B5EF4-FFF2-40B4-BE49-F238E27FC236}">
                <a16:creationId xmlns:a16="http://schemas.microsoft.com/office/drawing/2014/main" id="{6FB886F8-EC4D-1588-79DA-485D8FF87623}"/>
              </a:ext>
            </a:extLst>
          </p:cNvPr>
          <p:cNvSpPr/>
          <p:nvPr/>
        </p:nvSpPr>
        <p:spPr>
          <a:xfrm>
            <a:off x="9656589" y="2464506"/>
            <a:ext cx="270000" cy="27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Arial Unicode MS"/>
              <a:cs typeface="+mn-cs"/>
            </a:endParaRPr>
          </a:p>
        </p:txBody>
      </p:sp>
      <p:grpSp>
        <p:nvGrpSpPr>
          <p:cNvPr id="55" name="Google Shape;8782;p87">
            <a:extLst>
              <a:ext uri="{FF2B5EF4-FFF2-40B4-BE49-F238E27FC236}">
                <a16:creationId xmlns:a16="http://schemas.microsoft.com/office/drawing/2014/main" id="{A4551003-3259-B480-3E35-2EB23792C10A}"/>
              </a:ext>
            </a:extLst>
          </p:cNvPr>
          <p:cNvGrpSpPr/>
          <p:nvPr/>
        </p:nvGrpSpPr>
        <p:grpSpPr>
          <a:xfrm>
            <a:off x="4208592" y="3057853"/>
            <a:ext cx="331780" cy="315581"/>
            <a:chOff x="-6690625" y="3631325"/>
            <a:chExt cx="307225" cy="292225"/>
          </a:xfrm>
          <a:solidFill>
            <a:schemeClr val="bg1"/>
          </a:solidFill>
        </p:grpSpPr>
        <p:sp>
          <p:nvSpPr>
            <p:cNvPr id="56" name="Google Shape;8783;p87">
              <a:extLst>
                <a:ext uri="{FF2B5EF4-FFF2-40B4-BE49-F238E27FC236}">
                  <a16:creationId xmlns:a16="http://schemas.microsoft.com/office/drawing/2014/main" id="{E36CA8C3-DA94-6B8A-CA0D-61C5490016AA}"/>
                </a:ext>
              </a:extLst>
            </p:cNvPr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7" name="Google Shape;8784;p87">
              <a:extLst>
                <a:ext uri="{FF2B5EF4-FFF2-40B4-BE49-F238E27FC236}">
                  <a16:creationId xmlns:a16="http://schemas.microsoft.com/office/drawing/2014/main" id="{C8C47518-DA5E-CDDB-B9F2-4DD98C825279}"/>
                </a:ext>
              </a:extLst>
            </p:cNvPr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8" name="Google Shape;8785;p87">
              <a:extLst>
                <a:ext uri="{FF2B5EF4-FFF2-40B4-BE49-F238E27FC236}">
                  <a16:creationId xmlns:a16="http://schemas.microsoft.com/office/drawing/2014/main" id="{148A6B9C-B51C-50EC-E902-FDB325E8967D}"/>
                </a:ext>
              </a:extLst>
            </p:cNvPr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9" name="Google Shape;8786;p87">
              <a:extLst>
                <a:ext uri="{FF2B5EF4-FFF2-40B4-BE49-F238E27FC236}">
                  <a16:creationId xmlns:a16="http://schemas.microsoft.com/office/drawing/2014/main" id="{8E77CB8D-5007-DC1E-C4F0-028D4838D437}"/>
                </a:ext>
              </a:extLst>
            </p:cNvPr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0" name="Google Shape;8787;p87">
              <a:extLst>
                <a:ext uri="{FF2B5EF4-FFF2-40B4-BE49-F238E27FC236}">
                  <a16:creationId xmlns:a16="http://schemas.microsoft.com/office/drawing/2014/main" id="{2A9836DD-549F-071A-A7F8-46A8A4034800}"/>
                </a:ext>
              </a:extLst>
            </p:cNvPr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61" name="Google Shape;8788;p87">
            <a:extLst>
              <a:ext uri="{FF2B5EF4-FFF2-40B4-BE49-F238E27FC236}">
                <a16:creationId xmlns:a16="http://schemas.microsoft.com/office/drawing/2014/main" id="{B3962B16-0589-8D5D-57FD-F9EB88D2D38A}"/>
              </a:ext>
            </a:extLst>
          </p:cNvPr>
          <p:cNvGrpSpPr/>
          <p:nvPr/>
        </p:nvGrpSpPr>
        <p:grpSpPr>
          <a:xfrm>
            <a:off x="9640692" y="4185310"/>
            <a:ext cx="316410" cy="314528"/>
            <a:chOff x="-6689825" y="3992050"/>
            <a:chExt cx="292994" cy="291250"/>
          </a:xfrm>
          <a:solidFill>
            <a:schemeClr val="bg1"/>
          </a:solidFill>
        </p:grpSpPr>
        <p:sp>
          <p:nvSpPr>
            <p:cNvPr id="62" name="Google Shape;8789;p87">
              <a:extLst>
                <a:ext uri="{FF2B5EF4-FFF2-40B4-BE49-F238E27FC236}">
                  <a16:creationId xmlns:a16="http://schemas.microsoft.com/office/drawing/2014/main" id="{1615D58A-9A13-4A9A-07DA-610DC5B8DEC5}"/>
                </a:ext>
              </a:extLst>
            </p:cNvPr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3" name="Google Shape;8790;p87">
              <a:extLst>
                <a:ext uri="{FF2B5EF4-FFF2-40B4-BE49-F238E27FC236}">
                  <a16:creationId xmlns:a16="http://schemas.microsoft.com/office/drawing/2014/main" id="{3628F81C-3183-105D-A98D-0E578246DD62}"/>
                </a:ext>
              </a:extLst>
            </p:cNvPr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4" name="Google Shape;8791;p87">
              <a:extLst>
                <a:ext uri="{FF2B5EF4-FFF2-40B4-BE49-F238E27FC236}">
                  <a16:creationId xmlns:a16="http://schemas.microsoft.com/office/drawing/2014/main" id="{D19C122B-C564-184C-4343-1997E9AFE86C}"/>
                </a:ext>
              </a:extLst>
            </p:cNvPr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5" name="Google Shape;8792;p87">
              <a:extLst>
                <a:ext uri="{FF2B5EF4-FFF2-40B4-BE49-F238E27FC236}">
                  <a16:creationId xmlns:a16="http://schemas.microsoft.com/office/drawing/2014/main" id="{21600DB3-CFC3-23A9-B1B7-CB95AF7E1351}"/>
                </a:ext>
              </a:extLst>
            </p:cNvPr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6" name="Google Shape;8793;p87">
              <a:extLst>
                <a:ext uri="{FF2B5EF4-FFF2-40B4-BE49-F238E27FC236}">
                  <a16:creationId xmlns:a16="http://schemas.microsoft.com/office/drawing/2014/main" id="{9628EB46-B854-D31B-45A9-ACDCF8CF20B2}"/>
                </a:ext>
              </a:extLst>
            </p:cNvPr>
            <p:cNvSpPr/>
            <p:nvPr/>
          </p:nvSpPr>
          <p:spPr>
            <a:xfrm>
              <a:off x="-6449631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7" name="Google Shape;8794;p87">
              <a:extLst>
                <a:ext uri="{FF2B5EF4-FFF2-40B4-BE49-F238E27FC236}">
                  <a16:creationId xmlns:a16="http://schemas.microsoft.com/office/drawing/2014/main" id="{DB48BD47-F20F-9AF6-2A0A-B324B6B4CAA1}"/>
                </a:ext>
              </a:extLst>
            </p:cNvPr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8" name="Google Shape;8795;p87">
              <a:extLst>
                <a:ext uri="{FF2B5EF4-FFF2-40B4-BE49-F238E27FC236}">
                  <a16:creationId xmlns:a16="http://schemas.microsoft.com/office/drawing/2014/main" id="{3E2DA75D-E6FB-A70A-B207-225506CFA75F}"/>
                </a:ext>
              </a:extLst>
            </p:cNvPr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9" name="Google Shape;8796;p87">
              <a:extLst>
                <a:ext uri="{FF2B5EF4-FFF2-40B4-BE49-F238E27FC236}">
                  <a16:creationId xmlns:a16="http://schemas.microsoft.com/office/drawing/2014/main" id="{071A6194-6BD1-3039-6334-EC1C9B1EB4B8}"/>
                </a:ext>
              </a:extLst>
            </p:cNvPr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0" name="Google Shape;8797;p87">
              <a:extLst>
                <a:ext uri="{FF2B5EF4-FFF2-40B4-BE49-F238E27FC236}">
                  <a16:creationId xmlns:a16="http://schemas.microsoft.com/office/drawing/2014/main" id="{52C2A018-2CA4-5A76-8C49-8DB26E58495B}"/>
                </a:ext>
              </a:extLst>
            </p:cNvPr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1" name="Google Shape;8798;p87">
              <a:extLst>
                <a:ext uri="{FF2B5EF4-FFF2-40B4-BE49-F238E27FC236}">
                  <a16:creationId xmlns:a16="http://schemas.microsoft.com/office/drawing/2014/main" id="{04415F1E-5258-76CD-321C-7ADDFA76B684}"/>
                </a:ext>
              </a:extLst>
            </p:cNvPr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2" name="Google Shape;8799;p87">
              <a:extLst>
                <a:ext uri="{FF2B5EF4-FFF2-40B4-BE49-F238E27FC236}">
                  <a16:creationId xmlns:a16="http://schemas.microsoft.com/office/drawing/2014/main" id="{D97F7B38-2C1B-B82B-0C66-BC32C757A9B1}"/>
                </a:ext>
              </a:extLst>
            </p:cNvPr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3" name="Google Shape;8800;p87">
              <a:extLst>
                <a:ext uri="{FF2B5EF4-FFF2-40B4-BE49-F238E27FC236}">
                  <a16:creationId xmlns:a16="http://schemas.microsoft.com/office/drawing/2014/main" id="{068497FB-6CCF-B904-546A-43C3E413C617}"/>
                </a:ext>
              </a:extLst>
            </p:cNvPr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74" name="Google Shape;12726;p90">
            <a:extLst>
              <a:ext uri="{FF2B5EF4-FFF2-40B4-BE49-F238E27FC236}">
                <a16:creationId xmlns:a16="http://schemas.microsoft.com/office/drawing/2014/main" id="{DB0AC25E-0434-F496-7F17-D2994C11BAA5}"/>
              </a:ext>
            </a:extLst>
          </p:cNvPr>
          <p:cNvGrpSpPr/>
          <p:nvPr/>
        </p:nvGrpSpPr>
        <p:grpSpPr>
          <a:xfrm>
            <a:off x="1942771" y="3066894"/>
            <a:ext cx="307148" cy="307963"/>
            <a:chOff x="6679825" y="2693700"/>
            <a:chExt cx="257875" cy="258575"/>
          </a:xfrm>
          <a:solidFill>
            <a:schemeClr val="bg1"/>
          </a:solidFill>
        </p:grpSpPr>
        <p:sp>
          <p:nvSpPr>
            <p:cNvPr id="75" name="Google Shape;12727;p90">
              <a:extLst>
                <a:ext uri="{FF2B5EF4-FFF2-40B4-BE49-F238E27FC236}">
                  <a16:creationId xmlns:a16="http://schemas.microsoft.com/office/drawing/2014/main" id="{871B710F-0693-9512-3CBB-9D12160B5D63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2728;p90">
              <a:extLst>
                <a:ext uri="{FF2B5EF4-FFF2-40B4-BE49-F238E27FC236}">
                  <a16:creationId xmlns:a16="http://schemas.microsoft.com/office/drawing/2014/main" id="{DC82EC58-04D0-CA38-44FC-B36603F757ED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ms-MY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3A354BD-24B3-3016-CE9D-716D80121E27}"/>
              </a:ext>
            </a:extLst>
          </p:cNvPr>
          <p:cNvSpPr txBox="1"/>
          <p:nvPr/>
        </p:nvSpPr>
        <p:spPr>
          <a:xfrm>
            <a:off x="1244935" y="380453"/>
            <a:ext cx="9702129" cy="613616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TIMELINE</a:t>
            </a:r>
          </a:p>
        </p:txBody>
      </p:sp>
      <p:pic>
        <p:nvPicPr>
          <p:cNvPr id="87" name="Picture 3">
            <a:extLst>
              <a:ext uri="{FF2B5EF4-FFF2-40B4-BE49-F238E27FC236}">
                <a16:creationId xmlns:a16="http://schemas.microsoft.com/office/drawing/2014/main" id="{12CAE101-95DD-39B7-C353-33A70297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3" y="5223723"/>
            <a:ext cx="1279148" cy="12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A71D0C13-12C2-C3C6-5EA2-EA1180D1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13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80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0B997-5E8E-A79A-75A7-38C2F7B0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506" y="4769478"/>
            <a:ext cx="2181512" cy="10907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20417D-8286-1946-8B76-306ADBC83D45}"/>
              </a:ext>
            </a:extLst>
          </p:cNvPr>
          <p:cNvSpPr/>
          <p:nvPr/>
        </p:nvSpPr>
        <p:spPr>
          <a:xfrm>
            <a:off x="1198880" y="1532677"/>
            <a:ext cx="9712960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 Malaysia are willing and with full determination seek to head the CHAIR OF FOLLOW-UP AUDIT WORKING GROUP. SAI Malaysia as the future potential Chair of  this Working Group believes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achieving the 2 main goals:</a:t>
            </a:r>
            <a:endParaRPr lang="en-MY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F7E0504-12EE-4069-B8B0-0CD39A542A52}"/>
              </a:ext>
            </a:extLst>
          </p:cNvPr>
          <p:cNvSpPr/>
          <p:nvPr/>
        </p:nvSpPr>
        <p:spPr>
          <a:xfrm>
            <a:off x="2107057" y="5292984"/>
            <a:ext cx="6104552" cy="564356"/>
          </a:xfrm>
          <a:prstGeom prst="parallelogram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E150E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Asking For Your Approval</a:t>
            </a:r>
            <a:endParaRPr lang="en-MY" sz="2000" b="1" dirty="0">
              <a:solidFill>
                <a:srgbClr val="1E150E"/>
              </a:solidFill>
              <a:latin typeface="Bahnschrift" panose="020B0502040204020203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D469F-9312-A2E6-5F8F-9B98E27338FE}"/>
              </a:ext>
            </a:extLst>
          </p:cNvPr>
          <p:cNvSpPr txBox="1"/>
          <p:nvPr/>
        </p:nvSpPr>
        <p:spPr>
          <a:xfrm>
            <a:off x="2003440" y="3188623"/>
            <a:ext cx="3930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promote and enhance the role of SAIs in assisting their governments in improving Follow-up audit value and impact which focuses on action and resolution of audit issues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AB28B-7AA9-BA64-D9B7-88A1D77EBA82}"/>
              </a:ext>
            </a:extLst>
          </p:cNvPr>
          <p:cNvSpPr txBox="1"/>
          <p:nvPr/>
        </p:nvSpPr>
        <p:spPr>
          <a:xfrm>
            <a:off x="6695612" y="3181266"/>
            <a:ext cx="381118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empower better understanding,  accountability, transparency, and sustainability in the execution and governance of the Follow-up activities. </a:t>
            </a:r>
          </a:p>
        </p:txBody>
      </p:sp>
      <p:sp>
        <p:nvSpPr>
          <p:cNvPr id="7" name="Google Shape;337;p41">
            <a:extLst>
              <a:ext uri="{FF2B5EF4-FFF2-40B4-BE49-F238E27FC236}">
                <a16:creationId xmlns:a16="http://schemas.microsoft.com/office/drawing/2014/main" id="{7FEC1E0E-9786-59FC-A97A-0ABB56C184EE}"/>
              </a:ext>
            </a:extLst>
          </p:cNvPr>
          <p:cNvSpPr txBox="1">
            <a:spLocks/>
          </p:cNvSpPr>
          <p:nvPr/>
        </p:nvSpPr>
        <p:spPr>
          <a:xfrm>
            <a:off x="1346964" y="3236560"/>
            <a:ext cx="633827" cy="1097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8" name="Google Shape;337;p41">
            <a:extLst>
              <a:ext uri="{FF2B5EF4-FFF2-40B4-BE49-F238E27FC236}">
                <a16:creationId xmlns:a16="http://schemas.microsoft.com/office/drawing/2014/main" id="{54D80BBF-9774-E7AF-76E6-F28E619CC7E1}"/>
              </a:ext>
            </a:extLst>
          </p:cNvPr>
          <p:cNvSpPr txBox="1">
            <a:spLocks/>
          </p:cNvSpPr>
          <p:nvPr/>
        </p:nvSpPr>
        <p:spPr>
          <a:xfrm>
            <a:off x="6096000" y="3238792"/>
            <a:ext cx="633827" cy="1097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F0B17-47FB-561A-4F9A-443935EE6B77}"/>
              </a:ext>
            </a:extLst>
          </p:cNvPr>
          <p:cNvSpPr txBox="1"/>
          <p:nvPr/>
        </p:nvSpPr>
        <p:spPr>
          <a:xfrm>
            <a:off x="1142883" y="267720"/>
            <a:ext cx="9702129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778C3DF-3182-F1F5-BD7D-8F551D6DC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14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866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malaysian flag text font | Pre-Designed Photoshop Graphics ~ Creative Market">
            <a:extLst>
              <a:ext uri="{FF2B5EF4-FFF2-40B4-BE49-F238E27FC236}">
                <a16:creationId xmlns:a16="http://schemas.microsoft.com/office/drawing/2014/main" id="{C4D793E3-79BC-468B-B2C8-D43572F1D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2647"/>
          <a:stretch/>
        </p:blipFill>
        <p:spPr bwMode="auto">
          <a:xfrm>
            <a:off x="4952134" y="-28087"/>
            <a:ext cx="2876550" cy="10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Jata Malaysia - Wikipedia Bahasa Melayu, ensiklopedia bebas">
            <a:extLst>
              <a:ext uri="{FF2B5EF4-FFF2-40B4-BE49-F238E27FC236}">
                <a16:creationId xmlns:a16="http://schemas.microsoft.com/office/drawing/2014/main" id="{A030803D-6B64-4752-A18D-ADAE7AF3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71865"/>
            <a:ext cx="1119975" cy="8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Malaysian flag on the metallic pole, vector - Stock Illustration [42121565]  - PIXTA">
            <a:extLst>
              <a:ext uri="{FF2B5EF4-FFF2-40B4-BE49-F238E27FC236}">
                <a16:creationId xmlns:a16="http://schemas.microsoft.com/office/drawing/2014/main" id="{151CC96F-C5C2-432A-8EC3-717DA32BF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11213" b="8912"/>
          <a:stretch/>
        </p:blipFill>
        <p:spPr bwMode="auto">
          <a:xfrm>
            <a:off x="7001044" y="1668953"/>
            <a:ext cx="3438939" cy="40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9D1EC3C-A06B-43A6-882A-48F1BF025ABA}"/>
              </a:ext>
            </a:extLst>
          </p:cNvPr>
          <p:cNvSpPr txBox="1"/>
          <p:nvPr/>
        </p:nvSpPr>
        <p:spPr>
          <a:xfrm>
            <a:off x="1963882" y="0"/>
            <a:ext cx="388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NAD</a:t>
            </a:r>
            <a:endParaRPr lang="en-MY" sz="6000" b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6" y="2287627"/>
            <a:ext cx="3803943" cy="3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71C1932-63FC-3F79-8E8C-E5AA96844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15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944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14;p40">
            <a:extLst>
              <a:ext uri="{FF2B5EF4-FFF2-40B4-BE49-F238E27FC236}">
                <a16:creationId xmlns:a16="http://schemas.microsoft.com/office/drawing/2014/main" id="{7EAE8346-512C-D5D4-5716-F9F1A4265C32}"/>
              </a:ext>
            </a:extLst>
          </p:cNvPr>
          <p:cNvSpPr txBox="1">
            <a:spLocks/>
          </p:cNvSpPr>
          <p:nvPr/>
        </p:nvSpPr>
        <p:spPr>
          <a:xfrm>
            <a:off x="1823015" y="1791471"/>
            <a:ext cx="549248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</p:txBody>
      </p:sp>
      <p:sp>
        <p:nvSpPr>
          <p:cNvPr id="22" name="Google Shape;315;p40">
            <a:extLst>
              <a:ext uri="{FF2B5EF4-FFF2-40B4-BE49-F238E27FC236}">
                <a16:creationId xmlns:a16="http://schemas.microsoft.com/office/drawing/2014/main" id="{57F88A1E-ABE2-6E36-16F3-7B3F0DAC3792}"/>
              </a:ext>
            </a:extLst>
          </p:cNvPr>
          <p:cNvSpPr txBox="1">
            <a:spLocks/>
          </p:cNvSpPr>
          <p:nvPr/>
        </p:nvSpPr>
        <p:spPr>
          <a:xfrm>
            <a:off x="1121273" y="1779309"/>
            <a:ext cx="68809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sz="2500" b="1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3" name="Google Shape;317;p40">
            <a:extLst>
              <a:ext uri="{FF2B5EF4-FFF2-40B4-BE49-F238E27FC236}">
                <a16:creationId xmlns:a16="http://schemas.microsoft.com/office/drawing/2014/main" id="{E375C26E-E0AE-3A16-CF8A-5E90F9CCC2AA}"/>
              </a:ext>
            </a:extLst>
          </p:cNvPr>
          <p:cNvSpPr txBox="1">
            <a:spLocks/>
          </p:cNvSpPr>
          <p:nvPr/>
        </p:nvSpPr>
        <p:spPr>
          <a:xfrm>
            <a:off x="1804834" y="2467759"/>
            <a:ext cx="5398605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&amp; Rationale of Establishing INTOSAI Working Group on Follow-up Audit</a:t>
            </a:r>
          </a:p>
        </p:txBody>
      </p:sp>
      <p:sp>
        <p:nvSpPr>
          <p:cNvPr id="24" name="Google Shape;318;p40">
            <a:extLst>
              <a:ext uri="{FF2B5EF4-FFF2-40B4-BE49-F238E27FC236}">
                <a16:creationId xmlns:a16="http://schemas.microsoft.com/office/drawing/2014/main" id="{4E7E468D-B0A8-1861-1C88-60EB4CE61D9C}"/>
              </a:ext>
            </a:extLst>
          </p:cNvPr>
          <p:cNvSpPr txBox="1">
            <a:spLocks/>
          </p:cNvSpPr>
          <p:nvPr/>
        </p:nvSpPr>
        <p:spPr>
          <a:xfrm>
            <a:off x="1074773" y="2560375"/>
            <a:ext cx="68809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sz="2500" b="1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Google Shape;320;p40">
            <a:extLst>
              <a:ext uri="{FF2B5EF4-FFF2-40B4-BE49-F238E27FC236}">
                <a16:creationId xmlns:a16="http://schemas.microsoft.com/office/drawing/2014/main" id="{25FD6138-9C52-6800-5CD7-73A3373488E5}"/>
              </a:ext>
            </a:extLst>
          </p:cNvPr>
          <p:cNvSpPr txBox="1">
            <a:spLocks/>
          </p:cNvSpPr>
          <p:nvPr/>
        </p:nvSpPr>
        <p:spPr>
          <a:xfrm>
            <a:off x="1786653" y="3520527"/>
            <a:ext cx="5492481" cy="91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Recommendation, Why SAI Malaysia? &amp;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Practice Vs Proposed Practice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Google Shape;321;p40">
            <a:extLst>
              <a:ext uri="{FF2B5EF4-FFF2-40B4-BE49-F238E27FC236}">
                <a16:creationId xmlns:a16="http://schemas.microsoft.com/office/drawing/2014/main" id="{71F4F616-C4A4-3988-0760-79EA1BE8093C}"/>
              </a:ext>
            </a:extLst>
          </p:cNvPr>
          <p:cNvSpPr txBox="1">
            <a:spLocks/>
          </p:cNvSpPr>
          <p:nvPr/>
        </p:nvSpPr>
        <p:spPr>
          <a:xfrm>
            <a:off x="1074773" y="3546314"/>
            <a:ext cx="71134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3000"/>
              <a:buFont typeface="Cinzel"/>
              <a:buNone/>
              <a:defRPr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/>
                <a:ea typeface="Cinzel"/>
                <a:cs typeface="Cinzel"/>
              </a:defRPr>
            </a:lvl1pPr>
            <a:lvl2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rPr lang="en" sz="4400" dirty="0"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7" name="Google Shape;323;p40">
            <a:extLst>
              <a:ext uri="{FF2B5EF4-FFF2-40B4-BE49-F238E27FC236}">
                <a16:creationId xmlns:a16="http://schemas.microsoft.com/office/drawing/2014/main" id="{E6C3C846-F094-6486-2D6E-71F8C9005D0F}"/>
              </a:ext>
            </a:extLst>
          </p:cNvPr>
          <p:cNvSpPr txBox="1">
            <a:spLocks/>
          </p:cNvSpPr>
          <p:nvPr/>
        </p:nvSpPr>
        <p:spPr>
          <a:xfrm>
            <a:off x="1786654" y="4526830"/>
            <a:ext cx="479746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SAI Malaysia Follow-up Audit Progress over the years</a:t>
            </a:r>
          </a:p>
        </p:txBody>
      </p:sp>
      <p:sp>
        <p:nvSpPr>
          <p:cNvPr id="28" name="Google Shape;324;p40">
            <a:extLst>
              <a:ext uri="{FF2B5EF4-FFF2-40B4-BE49-F238E27FC236}">
                <a16:creationId xmlns:a16="http://schemas.microsoft.com/office/drawing/2014/main" id="{D5559DED-CF53-3F2C-5F39-B5E436CE3348}"/>
              </a:ext>
            </a:extLst>
          </p:cNvPr>
          <p:cNvSpPr txBox="1">
            <a:spLocks/>
          </p:cNvSpPr>
          <p:nvPr/>
        </p:nvSpPr>
        <p:spPr>
          <a:xfrm>
            <a:off x="1074773" y="5196633"/>
            <a:ext cx="711347" cy="51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sz="2500" b="1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sym typeface="Arial"/>
              </a:rPr>
              <a:t>5</a:t>
            </a:r>
          </a:p>
        </p:txBody>
      </p:sp>
      <p:sp>
        <p:nvSpPr>
          <p:cNvPr id="29" name="Google Shape;323;p40">
            <a:extLst>
              <a:ext uri="{FF2B5EF4-FFF2-40B4-BE49-F238E27FC236}">
                <a16:creationId xmlns:a16="http://schemas.microsoft.com/office/drawing/2014/main" id="{9286576A-E2A4-0610-36BC-D90E9E1C72F0}"/>
              </a:ext>
            </a:extLst>
          </p:cNvPr>
          <p:cNvSpPr txBox="1">
            <a:spLocks/>
          </p:cNvSpPr>
          <p:nvPr/>
        </p:nvSpPr>
        <p:spPr>
          <a:xfrm>
            <a:off x="1788489" y="5231986"/>
            <a:ext cx="3226934" cy="75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Activities &amp; Timeline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Google Shape;324;p40">
            <a:extLst>
              <a:ext uri="{FF2B5EF4-FFF2-40B4-BE49-F238E27FC236}">
                <a16:creationId xmlns:a16="http://schemas.microsoft.com/office/drawing/2014/main" id="{FEEE90FB-DCD4-A0A5-0472-A54998191AB6}"/>
              </a:ext>
            </a:extLst>
          </p:cNvPr>
          <p:cNvSpPr txBox="1">
            <a:spLocks/>
          </p:cNvSpPr>
          <p:nvPr/>
        </p:nvSpPr>
        <p:spPr>
          <a:xfrm>
            <a:off x="1063147" y="4396770"/>
            <a:ext cx="71134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sz="2500" b="1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sym typeface="Arial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F290A4-8E73-94BD-D849-4ADE20AE9240}"/>
              </a:ext>
            </a:extLst>
          </p:cNvPr>
          <p:cNvSpPr txBox="1"/>
          <p:nvPr/>
        </p:nvSpPr>
        <p:spPr>
          <a:xfrm>
            <a:off x="1313997" y="237806"/>
            <a:ext cx="9702129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E64500-C2A1-68F1-B416-5A203989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42" y="341954"/>
            <a:ext cx="3038475" cy="695325"/>
          </a:xfrm>
          <a:prstGeom prst="rect">
            <a:avLst/>
          </a:prstGeom>
        </p:spPr>
      </p:pic>
      <p:pic>
        <p:nvPicPr>
          <p:cNvPr id="34" name="Picture 33" descr="Jata Malaysia - Wikipedia Bahasa Melayu, ensiklopedia bebas">
            <a:extLst>
              <a:ext uri="{FF2B5EF4-FFF2-40B4-BE49-F238E27FC236}">
                <a16:creationId xmlns:a16="http://schemas.microsoft.com/office/drawing/2014/main" id="{83658246-7734-8876-97C0-B95D8D05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" y="61828"/>
            <a:ext cx="1219314" cy="9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3168DA-57ED-7DA5-41D1-7F30875EA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60" y="1249680"/>
            <a:ext cx="4561840" cy="5266366"/>
          </a:xfrm>
          <a:prstGeom prst="rect">
            <a:avLst/>
          </a:prstGeom>
        </p:spPr>
      </p:pic>
      <p:sp>
        <p:nvSpPr>
          <p:cNvPr id="2" name="Google Shape;324;p40">
            <a:extLst>
              <a:ext uri="{FF2B5EF4-FFF2-40B4-BE49-F238E27FC236}">
                <a16:creationId xmlns:a16="http://schemas.microsoft.com/office/drawing/2014/main" id="{3C39C761-F2EA-FF3D-76AB-84E195FBBF99}"/>
              </a:ext>
            </a:extLst>
          </p:cNvPr>
          <p:cNvSpPr txBox="1">
            <a:spLocks/>
          </p:cNvSpPr>
          <p:nvPr/>
        </p:nvSpPr>
        <p:spPr>
          <a:xfrm>
            <a:off x="1095093" y="5877353"/>
            <a:ext cx="711347" cy="51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sz="2500" b="1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sym typeface="Arial"/>
              </a:rPr>
              <a:t>6</a:t>
            </a:r>
          </a:p>
        </p:txBody>
      </p:sp>
      <p:sp>
        <p:nvSpPr>
          <p:cNvPr id="3" name="Google Shape;323;p40">
            <a:extLst>
              <a:ext uri="{FF2B5EF4-FFF2-40B4-BE49-F238E27FC236}">
                <a16:creationId xmlns:a16="http://schemas.microsoft.com/office/drawing/2014/main" id="{6FFE1F5D-9479-4E9A-BCA4-D137AB2F9B27}"/>
              </a:ext>
            </a:extLst>
          </p:cNvPr>
          <p:cNvSpPr txBox="1">
            <a:spLocks/>
          </p:cNvSpPr>
          <p:nvPr/>
        </p:nvSpPr>
        <p:spPr>
          <a:xfrm>
            <a:off x="1778731" y="5922099"/>
            <a:ext cx="341440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inzel"/>
              <a:buNone/>
              <a:defRPr sz="20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9BFF-004F-9C18-01AE-7DFDD0125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2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05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43;p28">
            <a:extLst>
              <a:ext uri="{FF2B5EF4-FFF2-40B4-BE49-F238E27FC236}">
                <a16:creationId xmlns:a16="http://schemas.microsoft.com/office/drawing/2014/main" id="{ED1E1EAB-AC1D-2045-884C-EAFB06DF20A5}"/>
              </a:ext>
            </a:extLst>
          </p:cNvPr>
          <p:cNvGrpSpPr/>
          <p:nvPr/>
        </p:nvGrpSpPr>
        <p:grpSpPr>
          <a:xfrm>
            <a:off x="366775" y="1776033"/>
            <a:ext cx="2830898" cy="1044280"/>
            <a:chOff x="2206725" y="1254350"/>
            <a:chExt cx="2054425" cy="757850"/>
          </a:xfrm>
        </p:grpSpPr>
        <p:sp>
          <p:nvSpPr>
            <p:cNvPr id="3" name="Google Shape;644;p28">
              <a:extLst>
                <a:ext uri="{FF2B5EF4-FFF2-40B4-BE49-F238E27FC236}">
                  <a16:creationId xmlns:a16="http://schemas.microsoft.com/office/drawing/2014/main" id="{1B7413FF-B0A2-EA4C-5A08-9B627FC985C8}"/>
                </a:ext>
              </a:extLst>
            </p:cNvPr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645;p28">
              <a:extLst>
                <a:ext uri="{FF2B5EF4-FFF2-40B4-BE49-F238E27FC236}">
                  <a16:creationId xmlns:a16="http://schemas.microsoft.com/office/drawing/2014/main" id="{F87A34F4-23BB-1EDC-110A-990F6240C762}"/>
                </a:ext>
              </a:extLst>
            </p:cNvPr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646;p28">
              <a:extLst>
                <a:ext uri="{FF2B5EF4-FFF2-40B4-BE49-F238E27FC236}">
                  <a16:creationId xmlns:a16="http://schemas.microsoft.com/office/drawing/2014/main" id="{6D123AD7-E421-9E9B-B945-E2E66832093E}"/>
                </a:ext>
              </a:extLst>
            </p:cNvPr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6" name="Google Shape;650;p28">
            <a:extLst>
              <a:ext uri="{FF2B5EF4-FFF2-40B4-BE49-F238E27FC236}">
                <a16:creationId xmlns:a16="http://schemas.microsoft.com/office/drawing/2014/main" id="{91845650-8CE5-39DB-AEB1-D6C774C8DEEF}"/>
              </a:ext>
            </a:extLst>
          </p:cNvPr>
          <p:cNvGrpSpPr/>
          <p:nvPr/>
        </p:nvGrpSpPr>
        <p:grpSpPr>
          <a:xfrm>
            <a:off x="1353182" y="2669962"/>
            <a:ext cx="1844491" cy="1044280"/>
            <a:chOff x="2922575" y="1798150"/>
            <a:chExt cx="1338575" cy="757850"/>
          </a:xfrm>
        </p:grpSpPr>
        <p:sp>
          <p:nvSpPr>
            <p:cNvPr id="7" name="Google Shape;651;p28">
              <a:extLst>
                <a:ext uri="{FF2B5EF4-FFF2-40B4-BE49-F238E27FC236}">
                  <a16:creationId xmlns:a16="http://schemas.microsoft.com/office/drawing/2014/main" id="{8855189B-98A3-E9B1-105E-300CB514C6FF}"/>
                </a:ext>
              </a:extLst>
            </p:cNvPr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652;p28">
              <a:extLst>
                <a:ext uri="{FF2B5EF4-FFF2-40B4-BE49-F238E27FC236}">
                  <a16:creationId xmlns:a16="http://schemas.microsoft.com/office/drawing/2014/main" id="{EAA9E109-3C62-3615-EEFC-2B381747F692}"/>
                </a:ext>
              </a:extLst>
            </p:cNvPr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653;p28">
              <a:extLst>
                <a:ext uri="{FF2B5EF4-FFF2-40B4-BE49-F238E27FC236}">
                  <a16:creationId xmlns:a16="http://schemas.microsoft.com/office/drawing/2014/main" id="{6660F21C-CBF2-9CB0-3CCA-A517A3FB9AEA}"/>
                </a:ext>
              </a:extLst>
            </p:cNvPr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" name="Google Shape;658;p28">
            <a:extLst>
              <a:ext uri="{FF2B5EF4-FFF2-40B4-BE49-F238E27FC236}">
                <a16:creationId xmlns:a16="http://schemas.microsoft.com/office/drawing/2014/main" id="{2BD897D6-E4AE-8CDB-BD94-29DD174ECFF9}"/>
              </a:ext>
            </a:extLst>
          </p:cNvPr>
          <p:cNvGrpSpPr/>
          <p:nvPr/>
        </p:nvGrpSpPr>
        <p:grpSpPr>
          <a:xfrm>
            <a:off x="2082462" y="3563891"/>
            <a:ext cx="1115210" cy="1044280"/>
            <a:chOff x="3451825" y="2525325"/>
            <a:chExt cx="809325" cy="757850"/>
          </a:xfrm>
        </p:grpSpPr>
        <p:sp>
          <p:nvSpPr>
            <p:cNvPr id="11" name="Google Shape;659;p28">
              <a:extLst>
                <a:ext uri="{FF2B5EF4-FFF2-40B4-BE49-F238E27FC236}">
                  <a16:creationId xmlns:a16="http://schemas.microsoft.com/office/drawing/2014/main" id="{3337BB00-3DFE-EEE1-00D6-CCE3074EA2FC}"/>
                </a:ext>
              </a:extLst>
            </p:cNvPr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660;p28">
              <a:extLst>
                <a:ext uri="{FF2B5EF4-FFF2-40B4-BE49-F238E27FC236}">
                  <a16:creationId xmlns:a16="http://schemas.microsoft.com/office/drawing/2014/main" id="{EFC24532-F993-C1D4-9083-5E52389F03E7}"/>
                </a:ext>
              </a:extLst>
            </p:cNvPr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661;p28">
              <a:extLst>
                <a:ext uri="{FF2B5EF4-FFF2-40B4-BE49-F238E27FC236}">
                  <a16:creationId xmlns:a16="http://schemas.microsoft.com/office/drawing/2014/main" id="{FF2A84BE-A0D8-317B-373D-C86FF781DEF3}"/>
                </a:ext>
              </a:extLst>
            </p:cNvPr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oogle Shape;665;p28">
            <a:extLst>
              <a:ext uri="{FF2B5EF4-FFF2-40B4-BE49-F238E27FC236}">
                <a16:creationId xmlns:a16="http://schemas.microsoft.com/office/drawing/2014/main" id="{BC741F79-8E69-950C-F3C7-DD2C19E88C94}"/>
              </a:ext>
            </a:extLst>
          </p:cNvPr>
          <p:cNvGrpSpPr/>
          <p:nvPr/>
        </p:nvGrpSpPr>
        <p:grpSpPr>
          <a:xfrm>
            <a:off x="1353182" y="4457820"/>
            <a:ext cx="1844491" cy="1044280"/>
            <a:chOff x="2922575" y="3259950"/>
            <a:chExt cx="1338575" cy="757850"/>
          </a:xfrm>
        </p:grpSpPr>
        <p:sp>
          <p:nvSpPr>
            <p:cNvPr id="15" name="Google Shape;666;p28">
              <a:extLst>
                <a:ext uri="{FF2B5EF4-FFF2-40B4-BE49-F238E27FC236}">
                  <a16:creationId xmlns:a16="http://schemas.microsoft.com/office/drawing/2014/main" id="{4FA4AB77-E5D8-DC3E-9741-B4A339F2999D}"/>
                </a:ext>
              </a:extLst>
            </p:cNvPr>
            <p:cNvSpPr/>
            <p:nvPr/>
          </p:nvSpPr>
          <p:spPr>
            <a:xfrm>
              <a:off x="3523550" y="3638850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667;p28">
              <a:extLst>
                <a:ext uri="{FF2B5EF4-FFF2-40B4-BE49-F238E27FC236}">
                  <a16:creationId xmlns:a16="http://schemas.microsoft.com/office/drawing/2014/main" id="{67BA4DCF-E062-A0B7-1D35-4FD02F836CFA}"/>
                </a:ext>
              </a:extLst>
            </p:cNvPr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668;p28">
              <a:extLst>
                <a:ext uri="{FF2B5EF4-FFF2-40B4-BE49-F238E27FC236}">
                  <a16:creationId xmlns:a16="http://schemas.microsoft.com/office/drawing/2014/main" id="{AB67E291-A4E5-3131-0273-D78513119B3B}"/>
                </a:ext>
              </a:extLst>
            </p:cNvPr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5979" tIns="125979" rIns="125979" bIns="125979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B822D0-2D69-C679-E672-D6C9AC1EFB6B}"/>
              </a:ext>
            </a:extLst>
          </p:cNvPr>
          <p:cNvSpPr txBox="1"/>
          <p:nvPr/>
        </p:nvSpPr>
        <p:spPr>
          <a:xfrm>
            <a:off x="3191485" y="2107350"/>
            <a:ext cx="8276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2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14th. September 2022 </a:t>
            </a:r>
            <a:r>
              <a:rPr lang="ms-MY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1st Proposal Date during 14th. INTOSAI KSC SC Meeting, Cairo Egypt</a:t>
            </a:r>
            <a:endParaRPr lang="en-MY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E4192-F9E4-00BE-D647-D59D92FE5774}"/>
              </a:ext>
            </a:extLst>
          </p:cNvPr>
          <p:cNvSpPr txBox="1"/>
          <p:nvPr/>
        </p:nvSpPr>
        <p:spPr>
          <a:xfrm>
            <a:off x="3178754" y="3004768"/>
            <a:ext cx="7389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2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 October 2022 </a:t>
            </a:r>
            <a:r>
              <a:rPr lang="ms-MY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Submission of Concept Note and 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FE78B-CDE9-1052-143E-7FEA7F16F9AD}"/>
              </a:ext>
            </a:extLst>
          </p:cNvPr>
          <p:cNvSpPr txBox="1"/>
          <p:nvPr/>
        </p:nvSpPr>
        <p:spPr>
          <a:xfrm>
            <a:off x="3171065" y="3889223"/>
            <a:ext cx="8611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ms-MY" sz="2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31st. </a:t>
            </a:r>
            <a:r>
              <a:rPr lang="ms-MY" sz="2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August 2023 </a:t>
            </a:r>
            <a:r>
              <a:rPr lang="ms-MY" sz="2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Communication with INTOSAI KSC on the key question &amp; </a:t>
            </a:r>
            <a:r>
              <a:rPr kumimoji="0" lang="ms-MY" sz="20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submission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slides to INTOSAI KSC</a:t>
            </a:r>
            <a:endParaRPr lang="en-MY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69550-DEBA-0EF1-0894-AC679804C362}"/>
              </a:ext>
            </a:extLst>
          </p:cNvPr>
          <p:cNvSpPr txBox="1"/>
          <p:nvPr/>
        </p:nvSpPr>
        <p:spPr>
          <a:xfrm>
            <a:off x="3171065" y="4785508"/>
            <a:ext cx="7944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150000"/>
              <a:tabLst/>
              <a:defRPr/>
            </a:pPr>
            <a:r>
              <a:rPr kumimoji="0" lang="ms-MY" sz="2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4th. October 2023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15th. KSC </a:t>
            </a:r>
            <a:r>
              <a:rPr kumimoji="0" lang="ms-MY" sz="20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Annual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ms-MY" sz="20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Meeting</a:t>
            </a:r>
            <a:r>
              <a:rPr kumimoji="0" lang="ms-MY" sz="2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(Agenda 22)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7E8FD4-9E21-037C-412B-4C112660E52B}"/>
              </a:ext>
            </a:extLst>
          </p:cNvPr>
          <p:cNvSpPr/>
          <p:nvPr/>
        </p:nvSpPr>
        <p:spPr>
          <a:xfrm>
            <a:off x="544570" y="1830628"/>
            <a:ext cx="543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DB5EC4-B439-A744-73FE-2CEEFAC252E4}"/>
              </a:ext>
            </a:extLst>
          </p:cNvPr>
          <p:cNvSpPr/>
          <p:nvPr/>
        </p:nvSpPr>
        <p:spPr>
          <a:xfrm>
            <a:off x="1522470" y="2745028"/>
            <a:ext cx="543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C3451A-7307-1B15-BB08-32EBB9A1AC2E}"/>
              </a:ext>
            </a:extLst>
          </p:cNvPr>
          <p:cNvSpPr/>
          <p:nvPr/>
        </p:nvSpPr>
        <p:spPr>
          <a:xfrm>
            <a:off x="2287789" y="3661932"/>
            <a:ext cx="543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CDFC22-E53F-00C9-6AEA-253E48BD5095}"/>
              </a:ext>
            </a:extLst>
          </p:cNvPr>
          <p:cNvSpPr/>
          <p:nvPr/>
        </p:nvSpPr>
        <p:spPr>
          <a:xfrm>
            <a:off x="1522470" y="4535728"/>
            <a:ext cx="543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9E2166-6E3A-DEB4-FC42-6C767159DF39}"/>
              </a:ext>
            </a:extLst>
          </p:cNvPr>
          <p:cNvSpPr txBox="1"/>
          <p:nvPr/>
        </p:nvSpPr>
        <p:spPr>
          <a:xfrm>
            <a:off x="652462" y="211469"/>
            <a:ext cx="10887075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4A165BD2-9CB8-3B58-C06E-F387D1C90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3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140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8563AC-68EB-F41B-8CCD-AC4A6129E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30558"/>
              </p:ext>
            </p:extLst>
          </p:nvPr>
        </p:nvGraphicFramePr>
        <p:xfrm>
          <a:off x="307547" y="1414989"/>
          <a:ext cx="4254621" cy="514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16">
            <a:extLst>
              <a:ext uri="{FF2B5EF4-FFF2-40B4-BE49-F238E27FC236}">
                <a16:creationId xmlns:a16="http://schemas.microsoft.com/office/drawing/2014/main" id="{B8D4EC5B-272C-262B-0FC2-BF4140F0CCBE}"/>
              </a:ext>
            </a:extLst>
          </p:cNvPr>
          <p:cNvSpPr/>
          <p:nvPr/>
        </p:nvSpPr>
        <p:spPr>
          <a:xfrm>
            <a:off x="3813899" y="2102651"/>
            <a:ext cx="753035" cy="6858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17">
            <a:extLst>
              <a:ext uri="{FF2B5EF4-FFF2-40B4-BE49-F238E27FC236}">
                <a16:creationId xmlns:a16="http://schemas.microsoft.com/office/drawing/2014/main" id="{2363D447-48E4-50F4-B769-79CB779D7F2B}"/>
              </a:ext>
            </a:extLst>
          </p:cNvPr>
          <p:cNvSpPr/>
          <p:nvPr/>
        </p:nvSpPr>
        <p:spPr>
          <a:xfrm rot="10800000">
            <a:off x="3813899" y="3723811"/>
            <a:ext cx="766482" cy="618565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18">
            <a:extLst>
              <a:ext uri="{FF2B5EF4-FFF2-40B4-BE49-F238E27FC236}">
                <a16:creationId xmlns:a16="http://schemas.microsoft.com/office/drawing/2014/main" id="{F29B4771-9080-B6B3-170A-B14F5BCD0042}"/>
              </a:ext>
            </a:extLst>
          </p:cNvPr>
          <p:cNvSpPr/>
          <p:nvPr/>
        </p:nvSpPr>
        <p:spPr>
          <a:xfrm>
            <a:off x="3809133" y="5129540"/>
            <a:ext cx="753035" cy="645459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B434B-9D42-DA6E-EE0E-3437047A375A}"/>
              </a:ext>
            </a:extLst>
          </p:cNvPr>
          <p:cNvSpPr txBox="1"/>
          <p:nvPr/>
        </p:nvSpPr>
        <p:spPr>
          <a:xfrm>
            <a:off x="1313997" y="237806"/>
            <a:ext cx="9702129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IMPORTANCE OF WGFA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F5AF7-2CC2-2212-C2CC-EBD0EDB8CBF6}"/>
              </a:ext>
            </a:extLst>
          </p:cNvPr>
          <p:cNvSpPr txBox="1"/>
          <p:nvPr/>
        </p:nvSpPr>
        <p:spPr>
          <a:xfrm>
            <a:off x="4795520" y="1910903"/>
            <a:ext cx="6654800" cy="95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Securing new path to implement and drive for the future WGFA activities.</a:t>
            </a:r>
            <a:endParaRPr lang="en-MY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7FCA-CFA1-7F17-5D2E-83FFA0BAFE43}"/>
              </a:ext>
            </a:extLst>
          </p:cNvPr>
          <p:cNvSpPr txBox="1"/>
          <p:nvPr/>
        </p:nvSpPr>
        <p:spPr>
          <a:xfrm>
            <a:off x="4795520" y="3495524"/>
            <a:ext cx="665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Diverse perspective collaboration, the form of WGFA, and other relevant factors among SAIs member in conducting cooperative activities on the follow-up progress 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000D1-78F9-E0DC-9171-42B99E85C8BD}"/>
              </a:ext>
            </a:extLst>
          </p:cNvPr>
          <p:cNvSpPr txBox="1"/>
          <p:nvPr/>
        </p:nvSpPr>
        <p:spPr>
          <a:xfrm>
            <a:off x="4870385" y="5259755"/>
            <a:ext cx="665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effective communication and sharing among the member countries</a:t>
            </a:r>
            <a:endParaRPr lang="en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96AE39B-57E1-865C-38B3-3C5F9361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9" y="1334361"/>
            <a:ext cx="1073901" cy="11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A813853-9990-8620-E6C1-20E4230BD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4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86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6;p50">
            <a:extLst>
              <a:ext uri="{FF2B5EF4-FFF2-40B4-BE49-F238E27FC236}">
                <a16:creationId xmlns:a16="http://schemas.microsoft.com/office/drawing/2014/main" id="{92A8BA0F-6ED5-B2D5-386B-8A9B787A762A}"/>
              </a:ext>
            </a:extLst>
          </p:cNvPr>
          <p:cNvSpPr/>
          <p:nvPr/>
        </p:nvSpPr>
        <p:spPr>
          <a:xfrm>
            <a:off x="8602956" y="1717326"/>
            <a:ext cx="3223284" cy="434948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737;p50">
            <a:extLst>
              <a:ext uri="{FF2B5EF4-FFF2-40B4-BE49-F238E27FC236}">
                <a16:creationId xmlns:a16="http://schemas.microsoft.com/office/drawing/2014/main" id="{DB54B79B-CF97-89B9-055B-70C3D4935B3E}"/>
              </a:ext>
            </a:extLst>
          </p:cNvPr>
          <p:cNvSpPr/>
          <p:nvPr/>
        </p:nvSpPr>
        <p:spPr>
          <a:xfrm>
            <a:off x="8738834" y="2010600"/>
            <a:ext cx="2951528" cy="12202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38;p50">
            <a:extLst>
              <a:ext uri="{FF2B5EF4-FFF2-40B4-BE49-F238E27FC236}">
                <a16:creationId xmlns:a16="http://schemas.microsoft.com/office/drawing/2014/main" id="{21E5B6E2-21E9-C05B-B5B3-6194FA0AEC56}"/>
              </a:ext>
            </a:extLst>
          </p:cNvPr>
          <p:cNvSpPr/>
          <p:nvPr/>
        </p:nvSpPr>
        <p:spPr>
          <a:xfrm>
            <a:off x="3931921" y="1717326"/>
            <a:ext cx="4349714" cy="459693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39;p50">
            <a:extLst>
              <a:ext uri="{FF2B5EF4-FFF2-40B4-BE49-F238E27FC236}">
                <a16:creationId xmlns:a16="http://schemas.microsoft.com/office/drawing/2014/main" id="{3DC9FB4A-ABDB-B13B-9A66-C6BD7CE3CDC3}"/>
              </a:ext>
            </a:extLst>
          </p:cNvPr>
          <p:cNvSpPr/>
          <p:nvPr/>
        </p:nvSpPr>
        <p:spPr>
          <a:xfrm>
            <a:off x="4612682" y="1972853"/>
            <a:ext cx="2966635" cy="124786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40;p50">
            <a:extLst>
              <a:ext uri="{FF2B5EF4-FFF2-40B4-BE49-F238E27FC236}">
                <a16:creationId xmlns:a16="http://schemas.microsoft.com/office/drawing/2014/main" id="{57ACBFC1-ACA2-2140-04DE-D78BA0C0C8BB}"/>
              </a:ext>
            </a:extLst>
          </p:cNvPr>
          <p:cNvSpPr/>
          <p:nvPr/>
        </p:nvSpPr>
        <p:spPr>
          <a:xfrm>
            <a:off x="477521" y="1681942"/>
            <a:ext cx="3133078" cy="459693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41;p50">
            <a:extLst>
              <a:ext uri="{FF2B5EF4-FFF2-40B4-BE49-F238E27FC236}">
                <a16:creationId xmlns:a16="http://schemas.microsoft.com/office/drawing/2014/main" id="{897B647F-FE65-D1F5-32E5-3A3776FC3CB3}"/>
              </a:ext>
            </a:extLst>
          </p:cNvPr>
          <p:cNvSpPr/>
          <p:nvPr/>
        </p:nvSpPr>
        <p:spPr>
          <a:xfrm>
            <a:off x="662300" y="1972853"/>
            <a:ext cx="2763520" cy="121465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748;p50">
            <a:extLst>
              <a:ext uri="{FF2B5EF4-FFF2-40B4-BE49-F238E27FC236}">
                <a16:creationId xmlns:a16="http://schemas.microsoft.com/office/drawing/2014/main" id="{14059AF1-1E38-29C4-0385-BD513D19D922}"/>
              </a:ext>
            </a:extLst>
          </p:cNvPr>
          <p:cNvSpPr txBox="1">
            <a:spLocks/>
          </p:cNvSpPr>
          <p:nvPr/>
        </p:nvSpPr>
        <p:spPr>
          <a:xfrm>
            <a:off x="822960" y="2127361"/>
            <a:ext cx="2509469" cy="9388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Audit Handbook V1/2021 by INTOSAI Development Initiatives </a:t>
            </a:r>
          </a:p>
        </p:txBody>
      </p:sp>
      <p:sp>
        <p:nvSpPr>
          <p:cNvPr id="12" name="Google Shape;1749;p50">
            <a:extLst>
              <a:ext uri="{FF2B5EF4-FFF2-40B4-BE49-F238E27FC236}">
                <a16:creationId xmlns:a16="http://schemas.microsoft.com/office/drawing/2014/main" id="{0C6BA777-486E-46DC-4A3E-58E5496990A5}"/>
              </a:ext>
            </a:extLst>
          </p:cNvPr>
          <p:cNvSpPr txBox="1">
            <a:spLocks/>
          </p:cNvSpPr>
          <p:nvPr/>
        </p:nvSpPr>
        <p:spPr>
          <a:xfrm>
            <a:off x="4835600" y="2369639"/>
            <a:ext cx="2520798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INTOSAI Development Initiatives (IDI) Global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Stoctaking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</a:p>
        </p:txBody>
      </p:sp>
      <p:sp>
        <p:nvSpPr>
          <p:cNvPr id="13" name="Google Shape;1750;p50">
            <a:extLst>
              <a:ext uri="{FF2B5EF4-FFF2-40B4-BE49-F238E27FC236}">
                <a16:creationId xmlns:a16="http://schemas.microsoft.com/office/drawing/2014/main" id="{9ABFC822-14F5-0651-FFD7-BB003DEC42C7}"/>
              </a:ext>
            </a:extLst>
          </p:cNvPr>
          <p:cNvSpPr txBox="1">
            <a:spLocks/>
          </p:cNvSpPr>
          <p:nvPr/>
        </p:nvSpPr>
        <p:spPr>
          <a:xfrm>
            <a:off x="8940997" y="2241231"/>
            <a:ext cx="2428043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 guide by EUROSAI Project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756EB-698A-6FC3-2C36-54ACD37C5446}"/>
              </a:ext>
            </a:extLst>
          </p:cNvPr>
          <p:cNvSpPr txBox="1"/>
          <p:nvPr/>
        </p:nvSpPr>
        <p:spPr>
          <a:xfrm>
            <a:off x="730410" y="3544837"/>
            <a:ext cx="26020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“…..implementing the recommendations will bring considerable </a:t>
            </a:r>
            <a:r>
              <a:rPr lang="en-US" sz="1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to the audited entities, public institutions and the citizens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D8749-8DA1-5AD3-090A-03AF342C1C45}"/>
              </a:ext>
            </a:extLst>
          </p:cNvPr>
          <p:cNvSpPr txBox="1"/>
          <p:nvPr/>
        </p:nvSpPr>
        <p:spPr>
          <a:xfrm>
            <a:off x="4464167" y="3314873"/>
            <a:ext cx="3352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“…lack of follow-up and limited focus on stakeholder management and communication with public suggest that this is </a:t>
            </a:r>
            <a:r>
              <a:rPr lang="en-US" sz="1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area of improvement ( Increase the value &amp; impact of audit).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could be better integrated in the audit process, and that a more holistic approach the audit approach could help improve audit work….”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935F8-97FC-E911-71E3-BD834F9F9008}"/>
              </a:ext>
            </a:extLst>
          </p:cNvPr>
          <p:cNvSpPr txBox="1"/>
          <p:nvPr/>
        </p:nvSpPr>
        <p:spPr>
          <a:xfrm>
            <a:off x="8813881" y="3468915"/>
            <a:ext cx="2773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“…follow-up mechanism </a:t>
            </a:r>
            <a:r>
              <a:rPr lang="en-US" sz="1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timely manner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influence the impact of audit…”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2EF8E-096D-C307-F391-BD1608865F3A}"/>
              </a:ext>
            </a:extLst>
          </p:cNvPr>
          <p:cNvSpPr txBox="1"/>
          <p:nvPr/>
        </p:nvSpPr>
        <p:spPr>
          <a:xfrm>
            <a:off x="213360" y="211469"/>
            <a:ext cx="11714480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RATIONALE FOR THE ESTABLISHMENT OF WGFA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C02D06-7FE8-91AB-026B-45C2B075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1" y="4784244"/>
            <a:ext cx="1615440" cy="1748636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7D2F7EF-1A11-0F56-9F2B-8CA2BF91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5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91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B86D26-1E0F-2ADC-4CA1-9BB9A383DF18}"/>
              </a:ext>
            </a:extLst>
          </p:cNvPr>
          <p:cNvSpPr txBox="1"/>
          <p:nvPr/>
        </p:nvSpPr>
        <p:spPr>
          <a:xfrm>
            <a:off x="213360" y="211469"/>
            <a:ext cx="11714480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</a:t>
            </a:r>
          </a:p>
        </p:txBody>
      </p:sp>
      <p:sp>
        <p:nvSpPr>
          <p:cNvPr id="7" name="Folded Corner 2">
            <a:extLst>
              <a:ext uri="{FF2B5EF4-FFF2-40B4-BE49-F238E27FC236}">
                <a16:creationId xmlns:a16="http://schemas.microsoft.com/office/drawing/2014/main" id="{B92C6858-3922-73A7-E33D-4E0295C847DB}"/>
              </a:ext>
            </a:extLst>
          </p:cNvPr>
          <p:cNvSpPr/>
          <p:nvPr/>
        </p:nvSpPr>
        <p:spPr>
          <a:xfrm>
            <a:off x="1080884" y="1643698"/>
            <a:ext cx="3430156" cy="101044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MY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EEKING FOR ENDORSEMENT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C5DAA-DA82-5469-640F-4C671BDC1CA5}"/>
              </a:ext>
            </a:extLst>
          </p:cNvPr>
          <p:cNvSpPr txBox="1"/>
          <p:nvPr/>
        </p:nvSpPr>
        <p:spPr>
          <a:xfrm>
            <a:off x="1295291" y="2854631"/>
            <a:ext cx="2578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en-US" sz="2000" dirty="0"/>
              <a:t>SAI Malaysia proposes to the INTOSAI KSC Steering Committee to endorsed a creation new Working Group on Follow-Up Audit (WGFA</a:t>
            </a:r>
            <a:r>
              <a:rPr lang="en-US" sz="1600" dirty="0"/>
              <a:t>)</a:t>
            </a:r>
          </a:p>
          <a:p>
            <a:pPr algn="just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00245-CE5F-B17E-1ABF-8A572737DBD6}"/>
              </a:ext>
            </a:extLst>
          </p:cNvPr>
          <p:cNvSpPr/>
          <p:nvPr/>
        </p:nvSpPr>
        <p:spPr>
          <a:xfrm>
            <a:off x="1105927" y="2766711"/>
            <a:ext cx="108000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olded Corner 2">
            <a:extLst>
              <a:ext uri="{FF2B5EF4-FFF2-40B4-BE49-F238E27FC236}">
                <a16:creationId xmlns:a16="http://schemas.microsoft.com/office/drawing/2014/main" id="{9D6B8C3D-3D15-D2B4-1280-F599CBB65DAA}"/>
              </a:ext>
            </a:extLst>
          </p:cNvPr>
          <p:cNvSpPr/>
          <p:nvPr/>
        </p:nvSpPr>
        <p:spPr>
          <a:xfrm>
            <a:off x="7246720" y="1673722"/>
            <a:ext cx="3746399" cy="101044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MY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CHAIR OF  WGFA?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7C985-02C1-8CF6-3A64-36E62E4E7AF9}"/>
              </a:ext>
            </a:extLst>
          </p:cNvPr>
          <p:cNvSpPr txBox="1"/>
          <p:nvPr/>
        </p:nvSpPr>
        <p:spPr>
          <a:xfrm>
            <a:off x="7593208" y="2854631"/>
            <a:ext cx="2851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/>
            <a:r>
              <a:rPr lang="en-US" sz="2000" dirty="0"/>
              <a:t>SAI Malaysia is determined to become Chair of the INTOSAI KSC Working Group WGFA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3A126D-A803-0B6F-E908-929A9F47C90B}"/>
              </a:ext>
            </a:extLst>
          </p:cNvPr>
          <p:cNvSpPr/>
          <p:nvPr/>
        </p:nvSpPr>
        <p:spPr>
          <a:xfrm>
            <a:off x="7271764" y="2796735"/>
            <a:ext cx="108000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Google Shape;1346;p46">
            <a:extLst>
              <a:ext uri="{FF2B5EF4-FFF2-40B4-BE49-F238E27FC236}">
                <a16:creationId xmlns:a16="http://schemas.microsoft.com/office/drawing/2014/main" id="{62D94032-5B62-7031-5345-CD0748F6D601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42" y="2867982"/>
            <a:ext cx="2002688" cy="20159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35F61CE-2F9F-6385-92D6-E9EEB257E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6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295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F048B-C671-A30A-4920-CFBB58D5777F}"/>
              </a:ext>
            </a:extLst>
          </p:cNvPr>
          <p:cNvSpPr txBox="1"/>
          <p:nvPr/>
        </p:nvSpPr>
        <p:spPr>
          <a:xfrm>
            <a:off x="213360" y="211469"/>
            <a:ext cx="11714480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SAI MALAYSIA?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AE3F61-80A7-1FEC-8BD4-4C4FC828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55285"/>
              </p:ext>
            </p:extLst>
          </p:nvPr>
        </p:nvGraphicFramePr>
        <p:xfrm>
          <a:off x="69826" y="1676584"/>
          <a:ext cx="12249968" cy="476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B334F95-A6DB-50DB-8104-C2F3769F4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39" y="3678424"/>
            <a:ext cx="1711088" cy="469288"/>
          </a:xfrm>
          <a:prstGeom prst="rect">
            <a:avLst/>
          </a:prstGeom>
        </p:spPr>
      </p:pic>
      <p:pic>
        <p:nvPicPr>
          <p:cNvPr id="7" name="Picture 2" descr="INTOSAI — PASAI">
            <a:extLst>
              <a:ext uri="{FF2B5EF4-FFF2-40B4-BE49-F238E27FC236}">
                <a16:creationId xmlns:a16="http://schemas.microsoft.com/office/drawing/2014/main" id="{A38C9883-B955-DE38-D7BD-ABB90707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13" y="3622988"/>
            <a:ext cx="685800" cy="6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aseansai-29 oktober 2013 - Copy">
            <a:extLst>
              <a:ext uri="{FF2B5EF4-FFF2-40B4-BE49-F238E27FC236}">
                <a16:creationId xmlns:a16="http://schemas.microsoft.com/office/drawing/2014/main" id="{222F0CB6-EAB7-65A8-5A40-70763AFE6B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70" y="3647470"/>
            <a:ext cx="79578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006AD4-2D47-29C0-EB0F-96D2441AB50F}"/>
              </a:ext>
            </a:extLst>
          </p:cNvPr>
          <p:cNvSpPr txBox="1"/>
          <p:nvPr/>
        </p:nvSpPr>
        <p:spPr>
          <a:xfrm>
            <a:off x="2269273" y="3656012"/>
            <a:ext cx="24436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 member countries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B7B68-AFE3-515D-0358-39D571863A54}"/>
              </a:ext>
            </a:extLst>
          </p:cNvPr>
          <p:cNvSpPr txBox="1"/>
          <p:nvPr/>
        </p:nvSpPr>
        <p:spPr>
          <a:xfrm>
            <a:off x="6877597" y="3654424"/>
            <a:ext cx="11440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member countries</a:t>
            </a:r>
            <a:endParaRPr kumimoji="0" lang="en-MY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1DC81-C29E-67CB-EC82-3C583DADE280}"/>
              </a:ext>
            </a:extLst>
          </p:cNvPr>
          <p:cNvSpPr txBox="1"/>
          <p:nvPr/>
        </p:nvSpPr>
        <p:spPr>
          <a:xfrm>
            <a:off x="10273061" y="3664250"/>
            <a:ext cx="13997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member countries</a:t>
            </a:r>
            <a:endParaRPr kumimoji="0" lang="en-MY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8884F6-FCB7-0940-B48F-09664C95B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7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916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20276C-A025-2F82-17DC-DFA03EF2A52D}"/>
              </a:ext>
            </a:extLst>
          </p:cNvPr>
          <p:cNvSpPr/>
          <p:nvPr/>
        </p:nvSpPr>
        <p:spPr>
          <a:xfrm>
            <a:off x="883920" y="1767840"/>
            <a:ext cx="4683760" cy="429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 Audit Progress over the years among the members countries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Silo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Executed Internally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Development Internally, yet Unknown (Database/Committee)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Sharing on Best Practices &amp; Progress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Mandate/ISSAI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MY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57FC17-07B0-1A6D-30FB-DE43B3178AC0}"/>
              </a:ext>
            </a:extLst>
          </p:cNvPr>
          <p:cNvSpPr/>
          <p:nvPr/>
        </p:nvSpPr>
        <p:spPr>
          <a:xfrm>
            <a:off x="6624320" y="1767840"/>
            <a:ext cx="4683760" cy="429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proposed Best Practice Among the members countries</a:t>
            </a:r>
          </a:p>
          <a:p>
            <a:pPr algn="just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Sharing on Follow-up Audit Progress: Cooperation &amp; Collaboration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Benchmarks on follow-up audit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 review/studies for continuous improvement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Capacitate the auditor’s skill and professionalism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Lesson Learnt Culture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line with INTOSAI IDI Initiatives of Facilitating Audit Impact (FAI)</a:t>
            </a:r>
          </a:p>
          <a:p>
            <a:pPr algn="ctr"/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9F1E0-ED7D-6E84-C892-A5A8B4B74A05}"/>
              </a:ext>
            </a:extLst>
          </p:cNvPr>
          <p:cNvSpPr/>
          <p:nvPr/>
        </p:nvSpPr>
        <p:spPr>
          <a:xfrm>
            <a:off x="5354320" y="2967335"/>
            <a:ext cx="144272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7D6FC-37CA-133D-7CE9-AACD0C36431C}"/>
              </a:ext>
            </a:extLst>
          </p:cNvPr>
          <p:cNvSpPr txBox="1"/>
          <p:nvPr/>
        </p:nvSpPr>
        <p:spPr>
          <a:xfrm>
            <a:off x="213360" y="211469"/>
            <a:ext cx="11714480" cy="675172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PRACTICE vs PROPOSED PRACTICE</a:t>
            </a:r>
          </a:p>
        </p:txBody>
      </p:sp>
      <p:pic>
        <p:nvPicPr>
          <p:cNvPr id="8" name="Picture 4" descr="770,500+ Agenda Stock Photos, Pictures &amp; Royalty-Free Images - iStock |  Meeting agenda, Checklist, Calendar">
            <a:extLst>
              <a:ext uri="{FF2B5EF4-FFF2-40B4-BE49-F238E27FC236}">
                <a16:creationId xmlns:a16="http://schemas.microsoft.com/office/drawing/2014/main" id="{240EDEE8-B4BF-20FE-1D51-457D1FC9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53" y="5269666"/>
            <a:ext cx="938094" cy="9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4D5578A-98EE-2A7F-8928-DBFE79FF1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289" y="6122256"/>
            <a:ext cx="706555" cy="4114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defTabSz="1159885"/>
            <a:fld id="{E37D1C39-C809-4C22-BE62-146E76AFF893}" type="slidenum">
              <a:rPr lang="ms-MY" kern="1200" smtClean="0">
                <a:solidFill>
                  <a:prstClr val="black"/>
                </a:solidFill>
                <a:ea typeface="+mn-ea"/>
              </a:rPr>
              <a:pPr algn="ctr" defTabSz="1159885"/>
              <a:t>8</a:t>
            </a:fld>
            <a:endParaRPr lang="ms-MY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11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450023"/>
            <a:ext cx="4368800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ISSAI 3000</a:t>
            </a:r>
          </a:p>
          <a:p>
            <a:pPr marL="365125" indent="-365125" algn="just">
              <a:buFont typeface="Wingdings" panose="05000000000000000000" pitchFamily="2" charset="2"/>
              <a:buChar char="q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auditor shall follow up, as appropriate,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previous audit findings and recommendations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SAI shall report to the legislature, if possible, on the conclusion and impacts of all relevant corrective actions. (ISSAI 3000/136)</a:t>
            </a:r>
          </a:p>
          <a:p>
            <a:pPr marL="365125" indent="-365125" algn="just">
              <a:buFont typeface="Wingdings" panose="05000000000000000000" pitchFamily="2" charset="2"/>
              <a:buChar char="q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 algn="just">
              <a:buFont typeface="Wingdings" panose="05000000000000000000" pitchFamily="2" charset="2"/>
              <a:buChar char="q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auditor shall focus the follow-up on whether the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audited entity has adequately addressed  the problems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remedied the underlying situation after a reasonable period. (ISSAI 3000/139)</a:t>
            </a:r>
            <a:endParaRPr lang="en-MY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462" y="211469"/>
            <a:ext cx="10887075" cy="613616"/>
          </a:xfrm>
          <a:prstGeom prst="rect">
            <a:avLst/>
          </a:prstGeom>
          <a:noFill/>
        </p:spPr>
        <p:txBody>
          <a:bodyPr wrap="square" lIns="120001" tIns="60001" rIns="120001" bIns="6000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ISSAI &amp; SAI MALAYSIA FOLLOW-UP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ADD87-C5AB-6B39-7190-C528CD35B438}"/>
              </a:ext>
            </a:extLst>
          </p:cNvPr>
          <p:cNvSpPr txBox="1"/>
          <p:nvPr/>
        </p:nvSpPr>
        <p:spPr>
          <a:xfrm>
            <a:off x="162147" y="4584449"/>
            <a:ext cx="43688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FOLLOW-UP AUDIT OBJECTIVES – </a:t>
            </a:r>
          </a:p>
          <a:p>
            <a:r>
              <a:rPr lang="en-US" sz="1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 MALAYSIA PERSPECTIVE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effectiveness of audit reports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Assisting the government and legislature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SAI’s performance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incentives for learning and development </a:t>
            </a:r>
            <a:endParaRPr lang="en-M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FCA5D-6569-92C5-15BC-AADC4EAC3998}"/>
              </a:ext>
            </a:extLst>
          </p:cNvPr>
          <p:cNvSpPr txBox="1"/>
          <p:nvPr/>
        </p:nvSpPr>
        <p:spPr>
          <a:xfrm>
            <a:off x="4793120" y="3444795"/>
            <a:ext cx="144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EXIT CONFERENCE</a:t>
            </a:r>
            <a:endParaRPr lang="en-MY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img.astroawani.com/2014-04/51396570898_950x600.jpg">
            <a:extLst>
              <a:ext uri="{FF2B5EF4-FFF2-40B4-BE49-F238E27FC236}">
                <a16:creationId xmlns:a16="http://schemas.microsoft.com/office/drawing/2014/main" id="{F675FEBF-3F21-DB81-A275-6BA18669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048" y="1796504"/>
            <a:ext cx="1810541" cy="148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B460B6-D553-19E4-7E97-594AC433914B}"/>
              </a:ext>
            </a:extLst>
          </p:cNvPr>
          <p:cNvSpPr txBox="1"/>
          <p:nvPr/>
        </p:nvSpPr>
        <p:spPr>
          <a:xfrm>
            <a:off x="6304562" y="3422809"/>
            <a:ext cx="215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AND FINALIZATION OF AG’S DRAFT REPORT</a:t>
            </a:r>
            <a:endParaRPr lang="en-M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97DF3-33AA-6057-47E2-63ADD6BEAC13}"/>
              </a:ext>
            </a:extLst>
          </p:cNvPr>
          <p:cNvSpPr txBox="1"/>
          <p:nvPr/>
        </p:nvSpPr>
        <p:spPr>
          <a:xfrm>
            <a:off x="9904497" y="3422809"/>
            <a:ext cx="21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TABLING OF AG’S REPORT IN PARLIAMENT/ PAC BREIFING SESSION</a:t>
            </a:r>
            <a:endParaRPr lang="en-M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9DA51F5-C754-B5FF-F3AD-6CFA4159D644}"/>
              </a:ext>
            </a:extLst>
          </p:cNvPr>
          <p:cNvSpPr/>
          <p:nvPr/>
        </p:nvSpPr>
        <p:spPr>
          <a:xfrm rot="5400000">
            <a:off x="6479912" y="2424583"/>
            <a:ext cx="272073" cy="3584696"/>
          </a:xfrm>
          <a:prstGeom prst="rightBrace">
            <a:avLst>
              <a:gd name="adj1" fmla="val 8333"/>
              <a:gd name="adj2" fmla="val 502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sz="1600"/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2A25FEC6-0602-0837-0427-1C9464AFA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66" y="1796503"/>
            <a:ext cx="1942284" cy="146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794C3DF-6004-2DDA-42D0-32994BB4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55" y="1777076"/>
            <a:ext cx="2003193" cy="144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53643E-25CB-E19D-EB54-B3622E206281}"/>
              </a:ext>
            </a:extLst>
          </p:cNvPr>
          <p:cNvSpPr txBox="1"/>
          <p:nvPr/>
        </p:nvSpPr>
        <p:spPr>
          <a:xfrm>
            <a:off x="8527691" y="3563306"/>
            <a:ext cx="142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latin typeface="Arial" panose="020B0604020202020204" pitchFamily="34" charset="0"/>
                <a:cs typeface="Arial" panose="020B0604020202020204" pitchFamily="34" charset="0"/>
              </a:rPr>
              <a:t>FINAL AG’S REPORT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5F83E8-F359-5E2A-6F96-3EEC0B09C2EE}"/>
              </a:ext>
            </a:extLst>
          </p:cNvPr>
          <p:cNvSpPr/>
          <p:nvPr/>
        </p:nvSpPr>
        <p:spPr bwMode="auto">
          <a:xfrm rot="5400000">
            <a:off x="7237299" y="2362927"/>
            <a:ext cx="223648" cy="29845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ms-MY" sz="200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C4CC7F7-5F5D-2873-E0E2-16D26A7CFBC3}"/>
              </a:ext>
            </a:extLst>
          </p:cNvPr>
          <p:cNvSpPr/>
          <p:nvPr/>
        </p:nvSpPr>
        <p:spPr bwMode="auto">
          <a:xfrm rot="5400000">
            <a:off x="9776956" y="2382166"/>
            <a:ext cx="223648" cy="29845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ms-MY" sz="200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08751A83-4617-3CA7-96C8-6E45F1C1D31A}"/>
              </a:ext>
            </a:extLst>
          </p:cNvPr>
          <p:cNvSpPr/>
          <p:nvPr/>
        </p:nvSpPr>
        <p:spPr>
          <a:xfrm rot="5400000">
            <a:off x="10054499" y="2483880"/>
            <a:ext cx="272075" cy="3466104"/>
          </a:xfrm>
          <a:prstGeom prst="rightBrace">
            <a:avLst>
              <a:gd name="adj1" fmla="val 8333"/>
              <a:gd name="adj2" fmla="val 502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89ADCC-79CE-E04E-6151-284BA7972B84}"/>
              </a:ext>
            </a:extLst>
          </p:cNvPr>
          <p:cNvSpPr txBox="1"/>
          <p:nvPr/>
        </p:nvSpPr>
        <p:spPr>
          <a:xfrm>
            <a:off x="4861702" y="4584449"/>
            <a:ext cx="1095405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ISSUES IN AG’S REPORT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F82FAF-34D3-15ED-1807-8681B32CD41F}"/>
              </a:ext>
            </a:extLst>
          </p:cNvPr>
          <p:cNvSpPr txBox="1"/>
          <p:nvPr/>
        </p:nvSpPr>
        <p:spPr>
          <a:xfrm>
            <a:off x="9085233" y="4487283"/>
            <a:ext cx="146166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AG’S DASHBOARD</a:t>
            </a:r>
            <a:endParaRPr lang="en-MY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60FCDC-1E2E-6B33-4BE6-9BE591F5AC58}"/>
              </a:ext>
            </a:extLst>
          </p:cNvPr>
          <p:cNvSpPr txBox="1"/>
          <p:nvPr/>
        </p:nvSpPr>
        <p:spPr>
          <a:xfrm>
            <a:off x="10841241" y="4508505"/>
            <a:ext cx="121867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 Narrow" panose="020B0606020202030204" pitchFamily="34" charset="0"/>
                <a:cs typeface="Arial" panose="020B0604020202020204" pitchFamily="34" charset="0"/>
              </a:rPr>
              <a:t>PUTRAJAYA INQUISITION</a:t>
            </a:r>
            <a:endParaRPr lang="en-MY" sz="14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F6DAAC-C112-1CFF-BB2D-36BC93B5CA00}"/>
              </a:ext>
            </a:extLst>
          </p:cNvPr>
          <p:cNvCxnSpPr>
            <a:cxnSpLocks/>
          </p:cNvCxnSpPr>
          <p:nvPr/>
        </p:nvCxnSpPr>
        <p:spPr>
          <a:xfrm>
            <a:off x="8203165" y="5559281"/>
            <a:ext cx="949971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9709003-14C1-2484-2FD7-DA15E137D79D}"/>
              </a:ext>
            </a:extLst>
          </p:cNvPr>
          <p:cNvSpPr txBox="1"/>
          <p:nvPr/>
        </p:nvSpPr>
        <p:spPr>
          <a:xfrm>
            <a:off x="9085232" y="5401003"/>
            <a:ext cx="1510225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ACTION COMMITTEE (JSLKAN)</a:t>
            </a:r>
            <a:endParaRPr lang="en-MY" sz="1400" dirty="0">
              <a:latin typeface="Arial Narrow" panose="020B06060202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E160F6-76BC-A91E-FA88-5957BE6C69A1}"/>
              </a:ext>
            </a:extLst>
          </p:cNvPr>
          <p:cNvGrpSpPr/>
          <p:nvPr/>
        </p:nvGrpSpPr>
        <p:grpSpPr>
          <a:xfrm>
            <a:off x="8217282" y="4522989"/>
            <a:ext cx="867950" cy="916915"/>
            <a:chOff x="3085947" y="4849565"/>
            <a:chExt cx="1309624" cy="587559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AB55AD-7C1D-812D-F632-F7E0558097E0}"/>
                </a:ext>
              </a:extLst>
            </p:cNvPr>
            <p:cNvCxnSpPr/>
            <p:nvPr/>
          </p:nvCxnSpPr>
          <p:spPr>
            <a:xfrm>
              <a:off x="3085947" y="5436340"/>
              <a:ext cx="537675" cy="784"/>
            </a:xfrm>
            <a:prstGeom prst="line">
              <a:avLst/>
            </a:prstGeom>
            <a:ln w="571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C1B18B6-4F21-F365-20A3-8014A0A9FA73}"/>
                </a:ext>
              </a:extLst>
            </p:cNvPr>
            <p:cNvCxnSpPr/>
            <p:nvPr/>
          </p:nvCxnSpPr>
          <p:spPr>
            <a:xfrm flipV="1">
              <a:off x="3602378" y="4849565"/>
              <a:ext cx="22763" cy="587559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17CD326-39FC-B1EC-E533-76AD412FB26A}"/>
                </a:ext>
              </a:extLst>
            </p:cNvPr>
            <p:cNvCxnSpPr>
              <a:cxnSpLocks/>
            </p:cNvCxnSpPr>
            <p:nvPr/>
          </p:nvCxnSpPr>
          <p:spPr>
            <a:xfrm>
              <a:off x="3686615" y="5041572"/>
              <a:ext cx="708956" cy="0"/>
            </a:xfrm>
            <a:prstGeom prst="straightConnector1">
              <a:avLst/>
            </a:prstGeom>
            <a:ln w="508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EDD58-D517-A414-2846-472EC383E410}"/>
                </a:ext>
              </a:extLst>
            </p:cNvPr>
            <p:cNvCxnSpPr/>
            <p:nvPr/>
          </p:nvCxnSpPr>
          <p:spPr>
            <a:xfrm>
              <a:off x="3085947" y="4876016"/>
              <a:ext cx="537675" cy="0"/>
            </a:xfrm>
            <a:prstGeom prst="line">
              <a:avLst/>
            </a:prstGeom>
            <a:ln w="571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E41017-5E50-CCFA-64C7-80A4482DEB7E}"/>
              </a:ext>
            </a:extLst>
          </p:cNvPr>
          <p:cNvCxnSpPr>
            <a:cxnSpLocks/>
          </p:cNvCxnSpPr>
          <p:nvPr/>
        </p:nvCxnSpPr>
        <p:spPr>
          <a:xfrm>
            <a:off x="9763779" y="5003462"/>
            <a:ext cx="0" cy="47674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E2BCD2-BA3F-810C-CEFE-620FD3997706}"/>
              </a:ext>
            </a:extLst>
          </p:cNvPr>
          <p:cNvCxnSpPr/>
          <p:nvPr/>
        </p:nvCxnSpPr>
        <p:spPr>
          <a:xfrm flipV="1">
            <a:off x="10571106" y="4679849"/>
            <a:ext cx="315652" cy="25552"/>
          </a:xfrm>
          <a:prstGeom prst="straightConnector1">
            <a:avLst/>
          </a:prstGeom>
          <a:ln w="508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B332EFD-80FD-CA0C-7887-1EABFBF84E82}"/>
              </a:ext>
            </a:extLst>
          </p:cNvPr>
          <p:cNvCxnSpPr/>
          <p:nvPr/>
        </p:nvCxnSpPr>
        <p:spPr>
          <a:xfrm flipV="1">
            <a:off x="6244515" y="4671437"/>
            <a:ext cx="288748" cy="7411"/>
          </a:xfrm>
          <a:prstGeom prst="straightConnector1">
            <a:avLst/>
          </a:prstGeom>
          <a:ln w="508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480A8EF-6CE6-1044-26D2-6D9DD49485D9}"/>
              </a:ext>
            </a:extLst>
          </p:cNvPr>
          <p:cNvCxnSpPr/>
          <p:nvPr/>
        </p:nvCxnSpPr>
        <p:spPr>
          <a:xfrm>
            <a:off x="6244515" y="5291083"/>
            <a:ext cx="330756" cy="3"/>
          </a:xfrm>
          <a:prstGeom prst="straightConnector1">
            <a:avLst/>
          </a:prstGeom>
          <a:ln w="508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1AB33F-5E2E-AE28-23BC-DA8888216269}"/>
              </a:ext>
            </a:extLst>
          </p:cNvPr>
          <p:cNvCxnSpPr/>
          <p:nvPr/>
        </p:nvCxnSpPr>
        <p:spPr>
          <a:xfrm flipV="1">
            <a:off x="6244515" y="4687268"/>
            <a:ext cx="0" cy="61964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547FB64-68DC-41DA-127F-ADFD38C891CB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5957107" y="4941308"/>
            <a:ext cx="287408" cy="12473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F0233CE-AC5E-EA4A-6C22-9C10BCD0E96F}"/>
              </a:ext>
            </a:extLst>
          </p:cNvPr>
          <p:cNvSpPr txBox="1"/>
          <p:nvPr/>
        </p:nvSpPr>
        <p:spPr>
          <a:xfrm>
            <a:off x="6552313" y="4391932"/>
            <a:ext cx="1650852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CORRECTIVE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8AD435-2F87-0160-0EBF-97DC744987CA}"/>
              </a:ext>
            </a:extLst>
          </p:cNvPr>
          <p:cNvSpPr txBox="1"/>
          <p:nvPr/>
        </p:nvSpPr>
        <p:spPr>
          <a:xfrm>
            <a:off x="6575271" y="5313160"/>
            <a:ext cx="1650852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 Narrow" panose="020B0606020202030204" pitchFamily="34" charset="0"/>
              </a:rPr>
              <a:t>RED FLAG/ PUNITIVE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57DBC7-D030-9CF3-74F1-F73EF5C8DB06}"/>
              </a:ext>
            </a:extLst>
          </p:cNvPr>
          <p:cNvSpPr txBox="1"/>
          <p:nvPr/>
        </p:nvSpPr>
        <p:spPr>
          <a:xfrm>
            <a:off x="4861702" y="1284256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 MALAYSIA FOLLOW-UP AUDIT PROCESS</a:t>
            </a:r>
            <a:endParaRPr lang="en-MY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615C53-C484-CDD3-1665-68410E9A1BB2}"/>
              </a:ext>
            </a:extLst>
          </p:cNvPr>
          <p:cNvSpPr txBox="1">
            <a:spLocks/>
          </p:cNvSpPr>
          <p:nvPr/>
        </p:nvSpPr>
        <p:spPr>
          <a:xfrm>
            <a:off x="11552689" y="6274656"/>
            <a:ext cx="706555" cy="4114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21760" tIns="60880" rIns="121760" bIns="6088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9885"/>
            <a:fld id="{E37D1C39-C809-4C22-BE62-146E76AFF893}" type="slidenum">
              <a:rPr lang="ms-MY" smtClean="0">
                <a:solidFill>
                  <a:prstClr val="black"/>
                </a:solidFill>
              </a:rPr>
              <a:pPr algn="ctr" defTabSz="1159885"/>
              <a:t>9</a:t>
            </a:fld>
            <a:endParaRPr lang="ms-M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1155</Words>
  <Application>Microsoft Office PowerPoint</Application>
  <PresentationFormat>Widescreen</PresentationFormat>
  <Paragraphs>203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Narrow</vt:lpstr>
      <vt:lpstr>Bahnschrift</vt:lpstr>
      <vt:lpstr>Calibri</vt:lpstr>
      <vt:lpstr>Calibri Light</vt:lpstr>
      <vt:lpstr>Century Gothic</vt:lpstr>
      <vt:lpstr>Cinzel</vt:lpstr>
      <vt:lpstr>Google Sans</vt:lpstr>
      <vt:lpstr>Poppins</vt:lpstr>
      <vt:lpstr>Poppins Light</vt:lpstr>
      <vt:lpstr>Segoe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Sarimah Umor</dc:creator>
  <cp:lastModifiedBy>Norzila Binti   Kamaruddin</cp:lastModifiedBy>
  <cp:revision>140</cp:revision>
  <cp:lastPrinted>2022-06-09T07:34:57Z</cp:lastPrinted>
  <dcterms:created xsi:type="dcterms:W3CDTF">2021-08-23T08:05:13Z</dcterms:created>
  <dcterms:modified xsi:type="dcterms:W3CDTF">2023-08-31T04:46:41Z</dcterms:modified>
</cp:coreProperties>
</file>