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WItp854YhA2c16Kz0kZXkBsgU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5000"/>
          </a:blip>
          <a:stretch>
            <a:fillRect/>
          </a:stretch>
        </a:blipFill>
      </p:bgPr>
    </p:bg>
    <p:spTree>
      <p:nvGrpSpPr>
        <p:cNvPr id="87" name="Shape 87"/>
        <p:cNvGrpSpPr/>
        <p:nvPr/>
      </p:nvGrpSpPr>
      <p:grpSpPr>
        <a:xfrm>
          <a:off x="0" y="0"/>
          <a:ext cx="0" cy="0"/>
          <a:chOff x="0" y="0"/>
          <a:chExt cx="0" cy="0"/>
        </a:xfrm>
      </p:grpSpPr>
      <p:sp>
        <p:nvSpPr>
          <p:cNvPr id="88" name="Google Shape;88;p1"/>
          <p:cNvSpPr/>
          <p:nvPr/>
        </p:nvSpPr>
        <p:spPr>
          <a:xfrm>
            <a:off x="-3048" y="5793693"/>
            <a:ext cx="12192000" cy="6452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p:nvPr/>
        </p:nvSpPr>
        <p:spPr>
          <a:xfrm>
            <a:off x="-3048" y="2427177"/>
            <a:ext cx="4851426" cy="64520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txBox="1"/>
          <p:nvPr>
            <p:ph type="title"/>
          </p:nvPr>
        </p:nvSpPr>
        <p:spPr>
          <a:xfrm>
            <a:off x="3248261" y="5450141"/>
            <a:ext cx="9663067" cy="132556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222A35"/>
              </a:buClr>
              <a:buSzPts val="2400"/>
              <a:buFont typeface="Times New Roman"/>
              <a:buNone/>
            </a:pPr>
            <a:r>
              <a:rPr lang="en-US" sz="2400">
                <a:solidFill>
                  <a:srgbClr val="222A35"/>
                </a:solidFill>
                <a:latin typeface="Times New Roman"/>
                <a:ea typeface="Times New Roman"/>
                <a:cs typeface="Times New Roman"/>
                <a:sym typeface="Times New Roman"/>
              </a:rPr>
              <a:t> Presented by: Mazen AlAkkad –  2</a:t>
            </a:r>
            <a:r>
              <a:rPr baseline="30000" lang="en-US" sz="2400">
                <a:solidFill>
                  <a:srgbClr val="222A35"/>
                </a:solidFill>
                <a:latin typeface="Times New Roman"/>
                <a:ea typeface="Times New Roman"/>
                <a:cs typeface="Times New Roman"/>
                <a:sym typeface="Times New Roman"/>
              </a:rPr>
              <a:t>nd</a:t>
            </a:r>
            <a:r>
              <a:rPr lang="en-US" sz="2400">
                <a:solidFill>
                  <a:srgbClr val="222A35"/>
                </a:solidFill>
                <a:latin typeface="Times New Roman"/>
                <a:ea typeface="Times New Roman"/>
                <a:cs typeface="Times New Roman"/>
                <a:sym typeface="Times New Roman"/>
              </a:rPr>
              <a:t> October, 2023</a:t>
            </a:r>
            <a:endParaRPr/>
          </a:p>
        </p:txBody>
      </p:sp>
      <p:pic>
        <p:nvPicPr>
          <p:cNvPr id="91" name="Google Shape;91;p1"/>
          <p:cNvPicPr preferRelativeResize="0"/>
          <p:nvPr/>
        </p:nvPicPr>
        <p:blipFill rotWithShape="1">
          <a:blip r:embed="rId4">
            <a:alphaModFix/>
          </a:blip>
          <a:srcRect b="30673" l="0" r="0" t="0"/>
          <a:stretch/>
        </p:blipFill>
        <p:spPr>
          <a:xfrm>
            <a:off x="47860" y="1307592"/>
            <a:ext cx="4949243" cy="1165305"/>
          </a:xfrm>
          <a:prstGeom prst="rect">
            <a:avLst/>
          </a:prstGeom>
          <a:noFill/>
          <a:ln>
            <a:noFill/>
          </a:ln>
        </p:spPr>
      </p:pic>
      <p:sp>
        <p:nvSpPr>
          <p:cNvPr id="92" name="Google Shape;92;p1"/>
          <p:cNvSpPr txBox="1"/>
          <p:nvPr/>
        </p:nvSpPr>
        <p:spPr>
          <a:xfrm>
            <a:off x="465111" y="1953213"/>
            <a:ext cx="4763059" cy="137617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50000"/>
              </a:lnSpc>
              <a:spcBef>
                <a:spcPts val="0"/>
              </a:spcBef>
              <a:spcAft>
                <a:spcPts val="0"/>
              </a:spcAft>
              <a:buClr>
                <a:schemeClr val="dk1"/>
              </a:buClr>
              <a:buSzPct val="100000"/>
              <a:buFont typeface="Times New Roman"/>
              <a:buNone/>
            </a:pPr>
            <a:r>
              <a:rPr b="1" i="0" lang="en-US" sz="3200" u="none" cap="none" strike="noStrike">
                <a:solidFill>
                  <a:schemeClr val="dk1"/>
                </a:solidFill>
                <a:latin typeface="Times New Roman"/>
                <a:ea typeface="Times New Roman"/>
                <a:cs typeface="Times New Roman"/>
                <a:sym typeface="Times New Roman"/>
              </a:rPr>
              <a:t>Progress Update Report</a:t>
            </a:r>
            <a:endParaRPr/>
          </a:p>
        </p:txBody>
      </p:sp>
      <p:sp>
        <p:nvSpPr>
          <p:cNvPr id="93" name="Google Shape;93;p1"/>
          <p:cNvSpPr/>
          <p:nvPr/>
        </p:nvSpPr>
        <p:spPr>
          <a:xfrm>
            <a:off x="0" y="6775704"/>
            <a:ext cx="12192000" cy="914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048" y="-3048"/>
            <a:ext cx="12192000" cy="914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pic>
        <p:nvPicPr>
          <p:cNvPr id="175" name="Google Shape;175;p10"/>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76" name="Google Shape;176;p10"/>
          <p:cNvSpPr txBox="1"/>
          <p:nvPr>
            <p:ph idx="1" type="body"/>
          </p:nvPr>
        </p:nvSpPr>
        <p:spPr>
          <a:xfrm>
            <a:off x="805546" y="2192325"/>
            <a:ext cx="10515600" cy="46165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WGISTA’s Second webinar was held in July 2023</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Title of Webinar: “The Future of Auditing: Unveiling Emerging Tech Tools”</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Organized by U.S. GAO and SAI UAE</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Topics discussed:  </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Brain-Computer Interfaces, Digital Twins, Generative AI”</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 Implications of Blockchain in the Field of Audit ”	</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 Global Perspectives: S&amp;T Policy Organizations around the World ”</a:t>
            </a:r>
            <a:endParaRPr sz="1800">
              <a:latin typeface="Times New Roman"/>
              <a:ea typeface="Times New Roman"/>
              <a:cs typeface="Times New Roman"/>
              <a:sym typeface="Times New Roman"/>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 Leveraging of Technological Advancements ” 	</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Webinar recording is available on WGISTA website</a:t>
            </a:r>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177" name="Google Shape;177;p10"/>
          <p:cNvSpPr txBox="1"/>
          <p:nvPr/>
        </p:nvSpPr>
        <p:spPr>
          <a:xfrm>
            <a:off x="256901" y="252803"/>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The WGISTA Progress Updates</a:t>
            </a:r>
            <a:endParaRPr/>
          </a:p>
        </p:txBody>
      </p:sp>
      <p:sp>
        <p:nvSpPr>
          <p:cNvPr id="178" name="Google Shape;178;p10"/>
          <p:cNvSpPr txBox="1"/>
          <p:nvPr/>
        </p:nvSpPr>
        <p:spPr>
          <a:xfrm>
            <a:off x="801184" y="1256934"/>
            <a:ext cx="27170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2023 Webinar </a:t>
            </a:r>
            <a:endParaRPr b="1" sz="2800">
              <a:solidFill>
                <a:srgbClr val="C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11"/>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WGISTA Progress Updates </a:t>
            </a:r>
            <a:endParaRPr/>
          </a:p>
        </p:txBody>
      </p:sp>
      <p:pic>
        <p:nvPicPr>
          <p:cNvPr id="184" name="Google Shape;184;p11"/>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85" name="Google Shape;185;p11"/>
          <p:cNvSpPr txBox="1"/>
          <p:nvPr>
            <p:ph idx="1" type="body"/>
          </p:nvPr>
        </p:nvSpPr>
        <p:spPr>
          <a:xfrm>
            <a:off x="715652" y="1539179"/>
            <a:ext cx="10515600" cy="46165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latin typeface="Times New Roman"/>
                <a:ea typeface="Times New Roman"/>
                <a:cs typeface="Times New Roman"/>
                <a:sym typeface="Times New Roman"/>
              </a:rPr>
              <a:t>Product 1: </a:t>
            </a:r>
            <a:r>
              <a:rPr lang="en-US" sz="1800">
                <a:latin typeface="Times New Roman"/>
                <a:ea typeface="Times New Roman"/>
                <a:cs typeface="Times New Roman"/>
                <a:sym typeface="Times New Roman"/>
              </a:rPr>
              <a:t>Environment Scan report on SAI capabilities in emerging technologies and auditability in the public sector. </a:t>
            </a:r>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Project lead and team:</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SAI UAE and U.S. GAO </a:t>
            </a:r>
            <a:endParaRPr b="1"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Aims to </a:t>
            </a:r>
            <a:r>
              <a:rPr lang="en-US" sz="1800">
                <a:latin typeface="Times New Roman"/>
                <a:ea typeface="Times New Roman"/>
                <a:cs typeface="Times New Roman"/>
                <a:sym typeface="Times New Roman"/>
              </a:rPr>
              <a:t>understand the landscape of emerging technologies from a public sector auditor’s perspective, to have insight into how SAIs are faring with respect to these technologies and to get expert views on best approaches to mainstream these technologies in public sector auditing. </a:t>
            </a:r>
            <a:endParaRPr/>
          </a:p>
          <a:p>
            <a:pPr indent="0" lvl="0" marL="0" rtl="0" algn="l">
              <a:lnSpc>
                <a:spcPct val="90000"/>
              </a:lnSpc>
              <a:spcBef>
                <a:spcPts val="1000"/>
              </a:spcBef>
              <a:spcAft>
                <a:spcPts val="0"/>
              </a:spcAft>
              <a:buClr>
                <a:schemeClr val="dk1"/>
              </a:buClr>
              <a:buSzPts val="1800"/>
              <a:buNone/>
            </a:pPr>
            <a:r>
              <a:t/>
            </a:r>
            <a:endParaRPr b="1"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Research Methods:</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Literature Review</a:t>
            </a:r>
            <a:endParaRPr sz="18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Environment Scanning Survey of Supreme Audit Institutions</a:t>
            </a:r>
            <a:endParaRPr sz="18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Experts Interviews</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pic>
        <p:nvPicPr>
          <p:cNvPr id="190" name="Google Shape;190;p12"/>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91" name="Google Shape;191;p12"/>
          <p:cNvSpPr txBox="1"/>
          <p:nvPr>
            <p:ph idx="1" type="body"/>
          </p:nvPr>
        </p:nvSpPr>
        <p:spPr>
          <a:xfrm>
            <a:off x="715652" y="1539179"/>
            <a:ext cx="10515600" cy="46165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latin typeface="Times New Roman"/>
                <a:ea typeface="Times New Roman"/>
                <a:cs typeface="Times New Roman"/>
                <a:sym typeface="Times New Roman"/>
              </a:rPr>
              <a:t>Product 2: </a:t>
            </a:r>
            <a:r>
              <a:rPr lang="en-US" sz="1800">
                <a:latin typeface="Times New Roman"/>
                <a:ea typeface="Times New Roman"/>
                <a:cs typeface="Times New Roman"/>
                <a:sym typeface="Times New Roman"/>
              </a:rPr>
              <a:t>Emerging technologies applications in developing and maintaining expertise within supreme audit institutions in the use of science and technology in Auditing. </a:t>
            </a:r>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Project Team:</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Chile (Lead)</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India</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Philippines </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Thailand</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Pakistan</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Vietnam</a:t>
            </a:r>
            <a:endParaRPr/>
          </a:p>
          <a:p>
            <a:pPr indent="-114300" lvl="1" marL="685800" rtl="0" algn="l">
              <a:lnSpc>
                <a:spcPct val="90000"/>
              </a:lnSpc>
              <a:spcBef>
                <a:spcPts val="50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Aims to </a:t>
            </a:r>
            <a:r>
              <a:rPr lang="en-US" sz="1800">
                <a:latin typeface="Times New Roman"/>
                <a:ea typeface="Times New Roman"/>
                <a:cs typeface="Times New Roman"/>
                <a:sym typeface="Times New Roman"/>
              </a:rPr>
              <a:t>provide SAIs with insights into the potential applications and benefits of the emerging technologies in the field of audit</a:t>
            </a:r>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Research Methods:</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Bibliographic research, online research, experts interviews</a:t>
            </a:r>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192" name="Google Shape;192;p12"/>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WGISTA Progress Updates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pic>
        <p:nvPicPr>
          <p:cNvPr id="197" name="Google Shape;197;p13"/>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98" name="Google Shape;198;p13"/>
          <p:cNvSpPr txBox="1"/>
          <p:nvPr>
            <p:ph idx="1" type="body"/>
          </p:nvPr>
        </p:nvSpPr>
        <p:spPr>
          <a:xfrm>
            <a:off x="752638" y="1415104"/>
            <a:ext cx="10515600" cy="463778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1800">
                <a:latin typeface="Times New Roman"/>
                <a:ea typeface="Times New Roman"/>
                <a:cs typeface="Times New Roman"/>
                <a:sym typeface="Times New Roman"/>
              </a:rPr>
              <a:t>Project 3: </a:t>
            </a:r>
            <a:r>
              <a:rPr lang="en-US" sz="1800">
                <a:latin typeface="Times New Roman"/>
                <a:ea typeface="Times New Roman"/>
                <a:cs typeface="Times New Roman"/>
                <a:sym typeface="Times New Roman"/>
              </a:rPr>
              <a:t>Create a list or database of experts/consultants (on Advanced and Emerging Technologies) that can be shared and used by INTOSAI members and Regional Organizations.</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 	</a:t>
            </a:r>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Project Team</a:t>
            </a:r>
            <a:r>
              <a:rPr lang="en-US" sz="1800">
                <a:latin typeface="Times New Roman"/>
                <a:ea typeface="Times New Roman"/>
                <a:cs typeface="Times New Roman"/>
                <a:sym typeface="Times New Roman"/>
              </a:rPr>
              <a:t>: </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UAE (Lead)</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Estonia</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China</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Kenya</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SAI Hungary </a:t>
            </a:r>
            <a:endParaRPr/>
          </a:p>
          <a:p>
            <a:pPr indent="0" lvl="1" marL="457200" rtl="0" algn="l">
              <a:lnSpc>
                <a:spcPct val="90000"/>
              </a:lnSpc>
              <a:spcBef>
                <a:spcPts val="50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Aims </a:t>
            </a:r>
            <a:r>
              <a:rPr lang="en-US" sz="1800">
                <a:latin typeface="Times New Roman"/>
                <a:ea typeface="Times New Roman"/>
                <a:cs typeface="Times New Roman"/>
                <a:sym typeface="Times New Roman"/>
              </a:rPr>
              <a:t>to provide a platform of experts and knowledgeable resources in emerging and advanced technologies from SAIs to those SAIs in need of expert discussion and advice.  </a:t>
            </a:r>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199" name="Google Shape;199;p13"/>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WGISTA Progress Updates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14"/>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WGISTA Progress Updates </a:t>
            </a:r>
            <a:endParaRPr/>
          </a:p>
        </p:txBody>
      </p:sp>
      <p:pic>
        <p:nvPicPr>
          <p:cNvPr id="205" name="Google Shape;205;p14"/>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206" name="Google Shape;206;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3D607C"/>
              </a:buClr>
              <a:buSzPts val="2400"/>
              <a:buNone/>
            </a:pPr>
            <a:r>
              <a:rPr b="1" lang="en-US" sz="2400">
                <a:solidFill>
                  <a:srgbClr val="3D607C"/>
                </a:solidFill>
                <a:latin typeface="Times New Roman"/>
                <a:ea typeface="Times New Roman"/>
                <a:cs typeface="Times New Roman"/>
                <a:sym typeface="Times New Roman"/>
              </a:rPr>
              <a:t>WGISTA Upcoming Event</a:t>
            </a:r>
            <a:endParaRPr/>
          </a:p>
          <a:p>
            <a:pPr indent="0" lvl="0" marL="0" rtl="0" algn="l">
              <a:lnSpc>
                <a:spcPct val="9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4</a:t>
            </a:r>
            <a:r>
              <a:rPr baseline="30000" lang="en-US" sz="24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Annual Meeting, </a:t>
            </a:r>
            <a:endParaRPr/>
          </a:p>
          <a:p>
            <a:pPr indent="0" lvl="0" marL="0" rtl="0" algn="l">
              <a:lnSpc>
                <a:spcPct val="9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Scheduled on 6 -</a:t>
            </a:r>
            <a:r>
              <a:rPr baseline="30000" lang="en-US" sz="24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7 November 2023, in Abu Dhabi, UAE</a:t>
            </a:r>
            <a:endParaRPr/>
          </a:p>
          <a:p>
            <a:pPr indent="-76200" lvl="0" marL="228600" rtl="0" algn="l">
              <a:lnSpc>
                <a:spcPct val="9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 name="Shape 210"/>
        <p:cNvGrpSpPr/>
        <p:nvPr/>
      </p:nvGrpSpPr>
      <p:grpSpPr>
        <a:xfrm>
          <a:off x="0" y="0"/>
          <a:ext cx="0" cy="0"/>
          <a:chOff x="0" y="0"/>
          <a:chExt cx="0" cy="0"/>
        </a:xfrm>
      </p:grpSpPr>
      <p:sp>
        <p:nvSpPr>
          <p:cNvPr id="211" name="Google Shape;211;p15"/>
          <p:cNvSpPr/>
          <p:nvPr/>
        </p:nvSpPr>
        <p:spPr>
          <a:xfrm>
            <a:off x="0" y="2366656"/>
            <a:ext cx="7020560" cy="9203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txBox="1"/>
          <p:nvPr>
            <p:ph idx="1" type="body"/>
          </p:nvPr>
        </p:nvSpPr>
        <p:spPr>
          <a:xfrm>
            <a:off x="-2221030" y="2506662"/>
            <a:ext cx="10515600" cy="122409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D607C"/>
              </a:buClr>
              <a:buSzPts val="4400"/>
              <a:buNone/>
            </a:pPr>
            <a:r>
              <a:rPr lang="en-US" sz="4400">
                <a:solidFill>
                  <a:srgbClr val="3D607C"/>
                </a:solidFill>
                <a:latin typeface="Times New Roman"/>
                <a:ea typeface="Times New Roman"/>
                <a:cs typeface="Times New Roman"/>
                <a:sym typeface="Times New Roman"/>
              </a:rPr>
              <a:t>Thank You</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
          <p:cNvSpPr/>
          <p:nvPr/>
        </p:nvSpPr>
        <p:spPr>
          <a:xfrm>
            <a:off x="4957011" y="1721468"/>
            <a:ext cx="6244389" cy="3320254"/>
          </a:xfrm>
          <a:prstGeom prst="rect">
            <a:avLst/>
          </a:prstGeom>
          <a:solidFill>
            <a:srgbClr val="3D607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2"/>
          <p:cNvSpPr/>
          <p:nvPr/>
        </p:nvSpPr>
        <p:spPr>
          <a:xfrm>
            <a:off x="4957011" y="2353278"/>
            <a:ext cx="6244389" cy="3562330"/>
          </a:xfrm>
          <a:prstGeom prst="rect">
            <a:avLst/>
          </a:prstGeom>
          <a:solidFill>
            <a:srgbClr val="E9F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2"/>
          <p:cNvSpPr txBox="1"/>
          <p:nvPr>
            <p:ph type="title"/>
          </p:nvPr>
        </p:nvSpPr>
        <p:spPr>
          <a:xfrm>
            <a:off x="5133752" y="1410599"/>
            <a:ext cx="10515600" cy="1325563"/>
          </a:xfrm>
          <a:prstGeom prst="rect">
            <a:avLst/>
          </a:prstGeom>
          <a:noFill/>
          <a:ln>
            <a:noFill/>
          </a:ln>
        </p:spPr>
        <p:txBody>
          <a:bodyPr anchorCtr="0" anchor="ctr" bIns="45700" lIns="91425" spcFirstLastPara="1" rIns="91425" wrap="square" tIns="45700">
            <a:normAutofit/>
          </a:bodyPr>
          <a:lstStyle/>
          <a:p>
            <a:pPr indent="0" lvl="0" marL="0" rtl="1" algn="l">
              <a:lnSpc>
                <a:spcPct val="90000"/>
              </a:lnSpc>
              <a:spcBef>
                <a:spcPts val="0"/>
              </a:spcBef>
              <a:spcAft>
                <a:spcPts val="0"/>
              </a:spcAft>
              <a:buClr>
                <a:schemeClr val="lt1"/>
              </a:buClr>
              <a:buSzPts val="3600"/>
              <a:buFont typeface="Times New Roman"/>
              <a:buNone/>
            </a:pPr>
            <a:r>
              <a:rPr b="1" lang="en-US" sz="3600">
                <a:solidFill>
                  <a:schemeClr val="lt1"/>
                </a:solidFill>
                <a:latin typeface="Times New Roman"/>
                <a:ea typeface="Times New Roman"/>
                <a:cs typeface="Times New Roman"/>
                <a:sym typeface="Times New Roman"/>
              </a:rPr>
              <a:t>AGENDA</a:t>
            </a:r>
            <a:r>
              <a:rPr b="1" lang="en-US" sz="2000">
                <a:latin typeface="Times New Roman"/>
                <a:ea typeface="Times New Roman"/>
                <a:cs typeface="Times New Roman"/>
                <a:sym typeface="Times New Roman"/>
              </a:rPr>
              <a:t> </a:t>
            </a:r>
            <a:endParaRPr/>
          </a:p>
        </p:txBody>
      </p:sp>
      <p:sp>
        <p:nvSpPr>
          <p:cNvPr id="102" name="Google Shape;102;p2"/>
          <p:cNvSpPr txBox="1"/>
          <p:nvPr>
            <p:ph idx="1" type="body"/>
          </p:nvPr>
        </p:nvSpPr>
        <p:spPr>
          <a:xfrm>
            <a:off x="5133752" y="2245459"/>
            <a:ext cx="5807149"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200000"/>
              </a:lnSpc>
              <a:spcBef>
                <a:spcPts val="0"/>
              </a:spcBef>
              <a:spcAft>
                <a:spcPts val="0"/>
              </a:spcAft>
              <a:buClr>
                <a:schemeClr val="dk1"/>
              </a:buClr>
              <a:buSzPts val="2000"/>
              <a:buFont typeface="Calibri"/>
              <a:buAutoNum type="alphaUcPeriod"/>
            </a:pPr>
            <a:r>
              <a:rPr lang="en-US" sz="2000">
                <a:latin typeface="Times New Roman"/>
                <a:ea typeface="Times New Roman"/>
                <a:cs typeface="Times New Roman"/>
                <a:sym typeface="Times New Roman"/>
              </a:rPr>
              <a:t>About The WGISTA</a:t>
            </a:r>
            <a:endParaRPr/>
          </a:p>
          <a:p>
            <a:pPr indent="-514350" lvl="0" marL="514350" rtl="0" algn="l">
              <a:lnSpc>
                <a:spcPct val="200000"/>
              </a:lnSpc>
              <a:spcBef>
                <a:spcPts val="1000"/>
              </a:spcBef>
              <a:spcAft>
                <a:spcPts val="0"/>
              </a:spcAft>
              <a:buClr>
                <a:schemeClr val="dk1"/>
              </a:buClr>
              <a:buSzPts val="2000"/>
              <a:buFont typeface="Calibri"/>
              <a:buAutoNum type="alphaUcPeriod"/>
            </a:pPr>
            <a:r>
              <a:rPr lang="en-US" sz="2000">
                <a:latin typeface="Times New Roman"/>
                <a:ea typeface="Times New Roman"/>
                <a:cs typeface="Times New Roman"/>
                <a:sym typeface="Times New Roman"/>
              </a:rPr>
              <a:t>The WGISTA Objectives</a:t>
            </a:r>
            <a:endParaRPr/>
          </a:p>
          <a:p>
            <a:pPr indent="-514350" lvl="0" marL="514350" rtl="0" algn="l">
              <a:lnSpc>
                <a:spcPct val="200000"/>
              </a:lnSpc>
              <a:spcBef>
                <a:spcPts val="1000"/>
              </a:spcBef>
              <a:spcAft>
                <a:spcPts val="0"/>
              </a:spcAft>
              <a:buClr>
                <a:schemeClr val="dk1"/>
              </a:buClr>
              <a:buSzPts val="2000"/>
              <a:buFont typeface="Calibri"/>
              <a:buAutoNum type="alphaUcPeriod"/>
            </a:pPr>
            <a:r>
              <a:rPr lang="en-US" sz="2000">
                <a:latin typeface="Times New Roman"/>
                <a:ea typeface="Times New Roman"/>
                <a:cs typeface="Times New Roman"/>
                <a:sym typeface="Times New Roman"/>
              </a:rPr>
              <a:t>The WGISTA 2022-2023 Work Plan</a:t>
            </a:r>
            <a:endParaRPr/>
          </a:p>
          <a:p>
            <a:pPr indent="-514350" lvl="0" marL="514350" rtl="0" algn="l">
              <a:lnSpc>
                <a:spcPct val="200000"/>
              </a:lnSpc>
              <a:spcBef>
                <a:spcPts val="1000"/>
              </a:spcBef>
              <a:spcAft>
                <a:spcPts val="0"/>
              </a:spcAft>
              <a:buClr>
                <a:schemeClr val="dk1"/>
              </a:buClr>
              <a:buSzPts val="2000"/>
              <a:buFont typeface="Calibri"/>
              <a:buAutoNum type="alphaUcPeriod"/>
            </a:pPr>
            <a:r>
              <a:rPr lang="en-US" sz="2000">
                <a:latin typeface="Times New Roman"/>
                <a:ea typeface="Times New Roman"/>
                <a:cs typeface="Times New Roman"/>
                <a:sym typeface="Times New Roman"/>
              </a:rPr>
              <a:t>The WGISTA Progress Updates</a:t>
            </a:r>
            <a:endParaRPr/>
          </a:p>
        </p:txBody>
      </p:sp>
      <p:pic>
        <p:nvPicPr>
          <p:cNvPr id="103" name="Google Shape;103;p2"/>
          <p:cNvPicPr preferRelativeResize="0"/>
          <p:nvPr/>
        </p:nvPicPr>
        <p:blipFill rotWithShape="1">
          <a:blip r:embed="rId4">
            <a:alphaModFix/>
          </a:blip>
          <a:srcRect b="30673" l="0" r="0" t="0"/>
          <a:stretch/>
        </p:blipFill>
        <p:spPr>
          <a:xfrm>
            <a:off x="9235238" y="123647"/>
            <a:ext cx="2942761" cy="6928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4">
            <a:alphaModFix/>
          </a:blip>
          <a:srcRect b="30673" l="0" r="0" t="0"/>
          <a:stretch/>
        </p:blipFill>
        <p:spPr>
          <a:xfrm>
            <a:off x="9902952" y="151080"/>
            <a:ext cx="2275047" cy="535662"/>
          </a:xfrm>
          <a:prstGeom prst="rect">
            <a:avLst/>
          </a:prstGeom>
          <a:noFill/>
          <a:ln>
            <a:noFill/>
          </a:ln>
        </p:spPr>
      </p:pic>
      <p:sp>
        <p:nvSpPr>
          <p:cNvPr id="109" name="Google Shape;109;p3"/>
          <p:cNvSpPr txBox="1"/>
          <p:nvPr>
            <p:ph type="title"/>
          </p:nvPr>
        </p:nvSpPr>
        <p:spPr>
          <a:xfrm>
            <a:off x="243840" y="25019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A. The Evolution of WGISTA      </a:t>
            </a:r>
            <a:endParaRPr/>
          </a:p>
        </p:txBody>
      </p:sp>
      <p:sp>
        <p:nvSpPr>
          <p:cNvPr id="110" name="Google Shape;110;p3"/>
          <p:cNvSpPr txBox="1"/>
          <p:nvPr/>
        </p:nvSpPr>
        <p:spPr>
          <a:xfrm>
            <a:off x="326136" y="1885902"/>
            <a:ext cx="10515600" cy="335361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200"/>
              <a:buFont typeface="Arial"/>
              <a:buChar char="•"/>
            </a:pPr>
            <a:r>
              <a:rPr b="1" i="0" lang="en-US" sz="2200" u="none" cap="none" strike="noStrike">
                <a:solidFill>
                  <a:schemeClr val="dk1"/>
                </a:solidFill>
                <a:latin typeface="Times New Roman"/>
                <a:ea typeface="Times New Roman"/>
                <a:cs typeface="Times New Roman"/>
                <a:sym typeface="Times New Roman"/>
              </a:rPr>
              <a:t>Discussion at 2018 INTOSAI Governing Board meeting</a:t>
            </a:r>
            <a:endParaRPr/>
          </a:p>
          <a:p>
            <a:pPr indent="0" lvl="0" marL="0" marR="0" rtl="0" algn="l">
              <a:lnSpc>
                <a:spcPct val="90000"/>
              </a:lnSpc>
              <a:spcBef>
                <a:spcPts val="1000"/>
              </a:spcBef>
              <a:spcAft>
                <a:spcPts val="0"/>
              </a:spcAft>
              <a:buClr>
                <a:schemeClr val="dk1"/>
              </a:buClr>
              <a:buSzPts val="2400"/>
              <a:buFont typeface="Arial"/>
              <a:buNone/>
            </a:pPr>
            <a:br>
              <a:rPr b="0" i="0" lang="en-US" sz="2400" u="none" cap="none" strike="noStrike">
                <a:solidFill>
                  <a:schemeClr val="dk1"/>
                </a:solidFill>
                <a:latin typeface="Times New Roman"/>
                <a:ea typeface="Times New Roman"/>
                <a:cs typeface="Times New Roman"/>
                <a:sym typeface="Times New Roman"/>
              </a:rPr>
            </a:b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200"/>
              <a:buFont typeface="Arial"/>
              <a:buChar char="•"/>
            </a:pPr>
            <a:r>
              <a:rPr b="1" i="0" lang="en-US" sz="2200" u="none" cap="none" strike="noStrike">
                <a:solidFill>
                  <a:schemeClr val="dk1"/>
                </a:solidFill>
                <a:latin typeface="Times New Roman"/>
                <a:ea typeface="Times New Roman"/>
                <a:cs typeface="Times New Roman"/>
                <a:sym typeface="Times New Roman"/>
              </a:rPr>
              <a:t>Needs for WGISTA </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How to audit governments’ implementations of these emerging technologies </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How to benefit from these technologies in conducting our own work as public sector auditors</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228600" lvl="0" marL="228600" marR="0" rtl="0" algn="l">
              <a:lnSpc>
                <a:spcPct val="90000"/>
              </a:lnSpc>
              <a:spcBef>
                <a:spcPts val="1000"/>
              </a:spcBef>
              <a:spcAft>
                <a:spcPts val="0"/>
              </a:spcAft>
              <a:buClr>
                <a:schemeClr val="dk1"/>
              </a:buClr>
              <a:buSzPts val="2200"/>
              <a:buFont typeface="Arial"/>
              <a:buChar char="•"/>
            </a:pPr>
            <a:r>
              <a:rPr b="1" i="0" lang="en-US" sz="2200" u="none" cap="none" strike="noStrike">
                <a:solidFill>
                  <a:schemeClr val="dk1"/>
                </a:solidFill>
                <a:latin typeface="Times New Roman"/>
                <a:ea typeface="Times New Roman"/>
                <a:cs typeface="Times New Roman"/>
                <a:sym typeface="Times New Roman"/>
              </a:rPr>
              <a:t>a Task force was created to draft ToRs of WGISTA</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4">
            <a:alphaModFix/>
          </a:blip>
          <a:srcRect b="30673" l="0" r="0" t="0"/>
          <a:stretch/>
        </p:blipFill>
        <p:spPr>
          <a:xfrm>
            <a:off x="9902952" y="151080"/>
            <a:ext cx="2275047" cy="535662"/>
          </a:xfrm>
          <a:prstGeom prst="rect">
            <a:avLst/>
          </a:prstGeom>
          <a:noFill/>
          <a:ln>
            <a:noFill/>
          </a:ln>
        </p:spPr>
      </p:pic>
      <p:sp>
        <p:nvSpPr>
          <p:cNvPr id="116" name="Google Shape;116;p4"/>
          <p:cNvSpPr/>
          <p:nvPr/>
        </p:nvSpPr>
        <p:spPr>
          <a:xfrm>
            <a:off x="0" y="1876758"/>
            <a:ext cx="11960352" cy="39329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The Task force was co-led by SAI UAE and SAI USA and its other participants included: </a:t>
            </a:r>
            <a:endParaRPr/>
          </a:p>
        </p:txBody>
      </p:sp>
      <p:sp>
        <p:nvSpPr>
          <p:cNvPr id="117" name="Google Shape;117;p4"/>
          <p:cNvSpPr txBox="1"/>
          <p:nvPr/>
        </p:nvSpPr>
        <p:spPr>
          <a:xfrm>
            <a:off x="783336" y="2672995"/>
            <a:ext cx="10616184" cy="3508653"/>
          </a:xfrm>
          <a:prstGeom prst="rect">
            <a:avLst/>
          </a:prstGeom>
          <a:noFill/>
          <a:ln>
            <a:noFill/>
          </a:ln>
        </p:spPr>
        <p:txBody>
          <a:bodyPr anchorCtr="0" anchor="t" bIns="45700" lIns="91425" spcFirstLastPara="1" rIns="91425" wrap="square" tIns="45700">
            <a:spAutoFit/>
          </a:bodyPr>
          <a:lstStyle/>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American Institute of Certified Public Accountants</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Audit Board of the Republic of Indonesia</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China National Audit Office</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Institute of Internal Auditors</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INTOSAI Development Initiative</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Office of the Comptroller and Auditor General of India</a:t>
            </a:r>
            <a:endParaRPr/>
          </a:p>
          <a:p>
            <a:pPr indent="-215900" lvl="1" marL="80010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a:p>
            <a:pPr indent="-215900" lvl="1" marL="80010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a:p>
            <a:pPr indent="-215900" lvl="1" marL="80010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Times New Roman"/>
              <a:ea typeface="Times New Roman"/>
              <a:cs typeface="Times New Roman"/>
              <a:sym typeface="Times New Roman"/>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Organization for Economic Cooperation and Development</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Pacific Association of Supreme Audit Institutions</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United Nations Department of Economic and Social Affairs</a:t>
            </a:r>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Times New Roman"/>
                <a:ea typeface="Times New Roman"/>
                <a:cs typeface="Times New Roman"/>
                <a:sym typeface="Times New Roman"/>
              </a:rPr>
              <a:t>World Bank</a:t>
            </a:r>
            <a:endParaRPr/>
          </a:p>
          <a:p>
            <a:pPr indent="0" lvl="0" marL="0" marR="0" rtl="0" algn="l">
              <a:spcBef>
                <a:spcPts val="0"/>
              </a:spcBef>
              <a:spcAft>
                <a:spcPts val="0"/>
              </a:spcAft>
              <a:buNone/>
            </a:pPr>
            <a:r>
              <a:t/>
            </a:r>
            <a:endParaRPr sz="2200">
              <a:solidFill>
                <a:schemeClr val="dk1"/>
              </a:solidFill>
              <a:latin typeface="Times New Roman"/>
              <a:ea typeface="Times New Roman"/>
              <a:cs typeface="Times New Roman"/>
              <a:sym typeface="Times New Roman"/>
            </a:endParaRPr>
          </a:p>
        </p:txBody>
      </p:sp>
      <p:sp>
        <p:nvSpPr>
          <p:cNvPr id="118" name="Google Shape;118;p4"/>
          <p:cNvSpPr txBox="1"/>
          <p:nvPr>
            <p:ph type="title"/>
          </p:nvPr>
        </p:nvSpPr>
        <p:spPr>
          <a:xfrm>
            <a:off x="243840" y="25019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A. The Evolution of WGISTA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5"/>
          <p:cNvSpPr/>
          <p:nvPr/>
        </p:nvSpPr>
        <p:spPr>
          <a:xfrm>
            <a:off x="320842" y="2463879"/>
            <a:ext cx="2009573" cy="3247113"/>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Established</a:t>
            </a:r>
            <a:endParaRPr/>
          </a:p>
          <a:p>
            <a:pPr indent="0" lvl="0" marL="0" marR="0" rtl="0" algn="ctr">
              <a:lnSpc>
                <a:spcPct val="150000"/>
              </a:lnSpc>
              <a:spcBef>
                <a:spcPts val="0"/>
              </a:spcBef>
              <a:spcAft>
                <a:spcPts val="0"/>
              </a:spcAft>
              <a:buNone/>
            </a:pPr>
            <a:r>
              <a:rPr lang="en-US" sz="1800">
                <a:solidFill>
                  <a:schemeClr val="dk1"/>
                </a:solidFill>
                <a:latin typeface="Times New Roman"/>
                <a:ea typeface="Times New Roman"/>
                <a:cs typeface="Times New Roman"/>
                <a:sym typeface="Times New Roman"/>
              </a:rPr>
              <a:t>at INCOSAI 2019</a:t>
            </a:r>
            <a:endParaRPr/>
          </a:p>
          <a:p>
            <a:pPr indent="0" lvl="0" marL="0" marR="0" rtl="0" algn="ctr">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5"/>
          <p:cNvSpPr/>
          <p:nvPr/>
        </p:nvSpPr>
        <p:spPr>
          <a:xfrm>
            <a:off x="2551183" y="2463877"/>
            <a:ext cx="2004536" cy="3247114"/>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SAI UAE is Chair</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and</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 U.S. GAO is Vice-Chair</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5"/>
          <p:cNvSpPr/>
          <p:nvPr/>
        </p:nvSpPr>
        <p:spPr>
          <a:xfrm>
            <a:off x="4759230" y="2463877"/>
            <a:ext cx="2472167" cy="3247113"/>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285750" lvl="0" marL="285750" marR="0" rtl="0" algn="ctr">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26 members including Chair &amp; Vice Chair, and 11 observers </a:t>
            </a:r>
            <a:endParaRPr/>
          </a:p>
          <a:p>
            <a:pPr indent="-285750" lvl="0" marL="285750" marR="0" rtl="0" algn="ctr">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Well represented from across INTOSAI regions </a:t>
            </a:r>
            <a:endParaRPr/>
          </a:p>
          <a:p>
            <a:pPr indent="-285750" lvl="0" marL="285750" marR="0" rtl="0" algn="ctr">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Professional bodies like AICPA, IIA as observers</a:t>
            </a:r>
            <a:endParaRPr/>
          </a:p>
        </p:txBody>
      </p:sp>
      <p:sp>
        <p:nvSpPr>
          <p:cNvPr id="126" name="Google Shape;126;p5"/>
          <p:cNvSpPr/>
          <p:nvPr/>
        </p:nvSpPr>
        <p:spPr>
          <a:xfrm>
            <a:off x="7466029" y="2463876"/>
            <a:ext cx="2111106" cy="3247114"/>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600">
                <a:solidFill>
                  <a:schemeClr val="dk1"/>
                </a:solidFill>
                <a:latin typeface="Times New Roman"/>
                <a:ea typeface="Times New Roman"/>
                <a:cs typeface="Times New Roman"/>
                <a:sym typeface="Times New Roman"/>
              </a:rPr>
              <a:t>Virtual Inaugural meeting held in 16</a:t>
            </a:r>
            <a:r>
              <a:rPr baseline="30000" lang="en-US" sz="1600">
                <a:solidFill>
                  <a:schemeClr val="dk1"/>
                </a:solidFill>
                <a:latin typeface="Times New Roman"/>
                <a:ea typeface="Times New Roman"/>
                <a:cs typeface="Times New Roman"/>
                <a:sym typeface="Times New Roman"/>
              </a:rPr>
              <a:t>th</a:t>
            </a:r>
            <a:r>
              <a:rPr lang="en-US" sz="1600">
                <a:solidFill>
                  <a:schemeClr val="dk1"/>
                </a:solidFill>
                <a:latin typeface="Times New Roman"/>
                <a:ea typeface="Times New Roman"/>
                <a:cs typeface="Times New Roman"/>
                <a:sym typeface="Times New Roman"/>
              </a:rPr>
              <a:t> September, 2020</a:t>
            </a:r>
            <a:endParaRPr/>
          </a:p>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27" name="Google Shape;127;p5"/>
          <p:cNvSpPr/>
          <p:nvPr/>
        </p:nvSpPr>
        <p:spPr>
          <a:xfrm>
            <a:off x="9805910" y="2463875"/>
            <a:ext cx="2111106" cy="3247114"/>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285750" lvl="0" marL="285750" marR="0" rtl="0" algn="ctr">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The 2</a:t>
            </a:r>
            <a:r>
              <a:rPr baseline="30000" lang="en-US" sz="1600">
                <a:solidFill>
                  <a:schemeClr val="dk1"/>
                </a:solidFill>
                <a:latin typeface="Times New Roman"/>
                <a:ea typeface="Times New Roman"/>
                <a:cs typeface="Times New Roman"/>
                <a:sym typeface="Times New Roman"/>
              </a:rPr>
              <a:t>nd</a:t>
            </a:r>
            <a:r>
              <a:rPr lang="en-US" sz="1600">
                <a:solidFill>
                  <a:schemeClr val="dk1"/>
                </a:solidFill>
                <a:latin typeface="Times New Roman"/>
                <a:ea typeface="Times New Roman"/>
                <a:cs typeface="Times New Roman"/>
                <a:sym typeface="Times New Roman"/>
              </a:rPr>
              <a:t> annual meeting (virtual) was held in October 2021. </a:t>
            </a:r>
            <a:endParaRPr/>
          </a:p>
          <a:p>
            <a:pPr indent="-285750" lvl="0" marL="285750" marR="0" rtl="0" algn="ctr">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The 3rd annual meeting and 1st seminar were held in December 2022 in Abu Dhabi, UAE.</a:t>
            </a:r>
            <a:endParaRPr/>
          </a:p>
        </p:txBody>
      </p:sp>
      <p:sp>
        <p:nvSpPr>
          <p:cNvPr id="128" name="Google Shape;128;p5"/>
          <p:cNvSpPr/>
          <p:nvPr/>
        </p:nvSpPr>
        <p:spPr>
          <a:xfrm>
            <a:off x="627796" y="1830211"/>
            <a:ext cx="1363579" cy="1363579"/>
          </a:xfrm>
          <a:prstGeom prst="ellipse">
            <a:avLst/>
          </a:prstGeom>
          <a:solidFill>
            <a:srgbClr val="6D84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5"/>
          <p:cNvSpPr/>
          <p:nvPr/>
        </p:nvSpPr>
        <p:spPr>
          <a:xfrm>
            <a:off x="2852008" y="1823602"/>
            <a:ext cx="1363579" cy="1363579"/>
          </a:xfrm>
          <a:prstGeom prst="ellipse">
            <a:avLst/>
          </a:prstGeom>
          <a:solidFill>
            <a:srgbClr val="8DAC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5"/>
          <p:cNvSpPr/>
          <p:nvPr/>
        </p:nvSpPr>
        <p:spPr>
          <a:xfrm>
            <a:off x="5295642" y="1830211"/>
            <a:ext cx="1363579" cy="1363579"/>
          </a:xfrm>
          <a:prstGeom prst="ellipse">
            <a:avLst/>
          </a:prstGeom>
          <a:solidFill>
            <a:srgbClr val="96B6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5"/>
          <p:cNvSpPr/>
          <p:nvPr/>
        </p:nvSpPr>
        <p:spPr>
          <a:xfrm>
            <a:off x="7874565" y="1830211"/>
            <a:ext cx="1363579" cy="1363579"/>
          </a:xfrm>
          <a:prstGeom prst="ellipse">
            <a:avLst/>
          </a:prstGeom>
          <a:solidFill>
            <a:srgbClr val="AFC8D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5"/>
          <p:cNvSpPr/>
          <p:nvPr/>
        </p:nvSpPr>
        <p:spPr>
          <a:xfrm>
            <a:off x="10105915" y="1830211"/>
            <a:ext cx="1363579" cy="1363579"/>
          </a:xfrm>
          <a:prstGeom prst="ellipse">
            <a:avLst/>
          </a:prstGeom>
          <a:solidFill>
            <a:srgbClr val="C3DD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5"/>
          <p:cNvSpPr/>
          <p:nvPr/>
        </p:nvSpPr>
        <p:spPr>
          <a:xfrm>
            <a:off x="843825" y="2247988"/>
            <a:ext cx="9028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222A35"/>
                </a:solidFill>
                <a:latin typeface="Times New Roman"/>
                <a:ea typeface="Times New Roman"/>
                <a:cs typeface="Times New Roman"/>
                <a:sym typeface="Times New Roman"/>
              </a:rPr>
              <a:t>2019</a:t>
            </a:r>
            <a:endParaRPr b="1" sz="1600">
              <a:solidFill>
                <a:srgbClr val="222A35"/>
              </a:solidFill>
              <a:latin typeface="Times New Roman"/>
              <a:ea typeface="Times New Roman"/>
              <a:cs typeface="Times New Roman"/>
              <a:sym typeface="Times New Roman"/>
            </a:endParaRPr>
          </a:p>
        </p:txBody>
      </p:sp>
      <p:sp>
        <p:nvSpPr>
          <p:cNvPr id="134" name="Google Shape;134;p5"/>
          <p:cNvSpPr/>
          <p:nvPr/>
        </p:nvSpPr>
        <p:spPr>
          <a:xfrm>
            <a:off x="5185914" y="2163002"/>
            <a:ext cx="160288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222A35"/>
                </a:solidFill>
                <a:latin typeface="Times New Roman"/>
                <a:ea typeface="Times New Roman"/>
                <a:cs typeface="Times New Roman"/>
                <a:sym typeface="Times New Roman"/>
              </a:rPr>
              <a:t>26 Members</a:t>
            </a:r>
            <a:endParaRPr/>
          </a:p>
          <a:p>
            <a:pPr indent="0" lvl="0" marL="0" marR="0" rtl="0" algn="ctr">
              <a:spcBef>
                <a:spcPts val="0"/>
              </a:spcBef>
              <a:spcAft>
                <a:spcPts val="0"/>
              </a:spcAft>
              <a:buNone/>
            </a:pPr>
            <a:r>
              <a:rPr b="1" lang="en-US" sz="1800">
                <a:solidFill>
                  <a:srgbClr val="222A35"/>
                </a:solidFill>
                <a:latin typeface="Times New Roman"/>
                <a:ea typeface="Times New Roman"/>
                <a:cs typeface="Times New Roman"/>
                <a:sym typeface="Times New Roman"/>
              </a:rPr>
              <a:t>11 observers </a:t>
            </a:r>
            <a:endParaRPr b="1" sz="1200">
              <a:solidFill>
                <a:srgbClr val="222A35"/>
              </a:solidFill>
              <a:latin typeface="Times New Roman"/>
              <a:ea typeface="Times New Roman"/>
              <a:cs typeface="Times New Roman"/>
              <a:sym typeface="Times New Roman"/>
            </a:endParaRPr>
          </a:p>
        </p:txBody>
      </p:sp>
      <p:sp>
        <p:nvSpPr>
          <p:cNvPr id="135" name="Google Shape;135;p5"/>
          <p:cNvSpPr/>
          <p:nvPr/>
        </p:nvSpPr>
        <p:spPr>
          <a:xfrm>
            <a:off x="7909401" y="2157028"/>
            <a:ext cx="134524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222A35"/>
                </a:solidFill>
                <a:latin typeface="Times New Roman"/>
                <a:ea typeface="Times New Roman"/>
                <a:cs typeface="Times New Roman"/>
                <a:sym typeface="Times New Roman"/>
              </a:rPr>
              <a:t>Inaugural </a:t>
            </a:r>
            <a:endParaRPr/>
          </a:p>
          <a:p>
            <a:pPr indent="0" lvl="0" marL="0" marR="0" rtl="0" algn="ctr">
              <a:spcBef>
                <a:spcPts val="0"/>
              </a:spcBef>
              <a:spcAft>
                <a:spcPts val="0"/>
              </a:spcAft>
              <a:buNone/>
            </a:pPr>
            <a:r>
              <a:rPr b="1" lang="en-US" sz="2000">
                <a:solidFill>
                  <a:srgbClr val="222A35"/>
                </a:solidFill>
                <a:latin typeface="Times New Roman"/>
                <a:ea typeface="Times New Roman"/>
                <a:cs typeface="Times New Roman"/>
                <a:sym typeface="Times New Roman"/>
              </a:rPr>
              <a:t>Meeting</a:t>
            </a:r>
            <a:endParaRPr/>
          </a:p>
        </p:txBody>
      </p:sp>
      <p:sp>
        <p:nvSpPr>
          <p:cNvPr id="136" name="Google Shape;136;p5"/>
          <p:cNvSpPr/>
          <p:nvPr/>
        </p:nvSpPr>
        <p:spPr>
          <a:xfrm>
            <a:off x="10199210" y="2106265"/>
            <a:ext cx="118013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222A35"/>
                </a:solidFill>
                <a:latin typeface="Times New Roman"/>
                <a:ea typeface="Times New Roman"/>
                <a:cs typeface="Times New Roman"/>
                <a:sym typeface="Times New Roman"/>
              </a:rPr>
              <a:t>Annual </a:t>
            </a:r>
            <a:endParaRPr/>
          </a:p>
          <a:p>
            <a:pPr indent="0" lvl="0" marL="0" marR="0" rtl="0" algn="ctr">
              <a:spcBef>
                <a:spcPts val="0"/>
              </a:spcBef>
              <a:spcAft>
                <a:spcPts val="0"/>
              </a:spcAft>
              <a:buNone/>
            </a:pPr>
            <a:r>
              <a:rPr b="1" lang="en-US" sz="2000">
                <a:solidFill>
                  <a:srgbClr val="222A35"/>
                </a:solidFill>
                <a:latin typeface="Times New Roman"/>
                <a:ea typeface="Times New Roman"/>
                <a:cs typeface="Times New Roman"/>
                <a:sym typeface="Times New Roman"/>
              </a:rPr>
              <a:t>Meetings</a:t>
            </a:r>
            <a:endParaRPr b="1" sz="1400">
              <a:solidFill>
                <a:srgbClr val="222A35"/>
              </a:solidFill>
              <a:latin typeface="Times New Roman"/>
              <a:ea typeface="Times New Roman"/>
              <a:cs typeface="Times New Roman"/>
              <a:sym typeface="Times New Roman"/>
            </a:endParaRPr>
          </a:p>
        </p:txBody>
      </p:sp>
      <p:sp>
        <p:nvSpPr>
          <p:cNvPr id="137" name="Google Shape;137;p5"/>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A. About The WGISTA      </a:t>
            </a:r>
            <a:endParaRPr/>
          </a:p>
        </p:txBody>
      </p:sp>
      <p:pic>
        <p:nvPicPr>
          <p:cNvPr id="138" name="Google Shape;138;p5"/>
          <p:cNvPicPr preferRelativeResize="0"/>
          <p:nvPr/>
        </p:nvPicPr>
        <p:blipFill rotWithShape="1">
          <a:blip r:embed="rId4">
            <a:alphaModFix/>
          </a:blip>
          <a:srcRect b="0" l="0" r="0" t="0"/>
          <a:stretch/>
        </p:blipFill>
        <p:spPr>
          <a:xfrm>
            <a:off x="2901220" y="2166349"/>
            <a:ext cx="613870" cy="613870"/>
          </a:xfrm>
          <a:prstGeom prst="rect">
            <a:avLst/>
          </a:prstGeom>
          <a:noFill/>
          <a:ln>
            <a:noFill/>
          </a:ln>
        </p:spPr>
      </p:pic>
      <p:pic>
        <p:nvPicPr>
          <p:cNvPr id="139" name="Google Shape;139;p5"/>
          <p:cNvPicPr preferRelativeResize="0"/>
          <p:nvPr/>
        </p:nvPicPr>
        <p:blipFill rotWithShape="1">
          <a:blip r:embed="rId5">
            <a:alphaModFix/>
          </a:blip>
          <a:srcRect b="0" l="0" r="0" t="0"/>
          <a:stretch/>
        </p:blipFill>
        <p:spPr>
          <a:xfrm>
            <a:off x="3572428" y="2179189"/>
            <a:ext cx="613870" cy="613870"/>
          </a:xfrm>
          <a:prstGeom prst="rect">
            <a:avLst/>
          </a:prstGeom>
          <a:noFill/>
          <a:ln>
            <a:noFill/>
          </a:ln>
        </p:spPr>
      </p:pic>
      <p:pic>
        <p:nvPicPr>
          <p:cNvPr id="140" name="Google Shape;140;p5"/>
          <p:cNvPicPr preferRelativeResize="0"/>
          <p:nvPr/>
        </p:nvPicPr>
        <p:blipFill rotWithShape="1">
          <a:blip r:embed="rId6">
            <a:alphaModFix/>
          </a:blip>
          <a:srcRect b="30673" l="0" r="0" t="0"/>
          <a:stretch/>
        </p:blipFill>
        <p:spPr>
          <a:xfrm>
            <a:off x="9902952" y="151080"/>
            <a:ext cx="2275047" cy="535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6"/>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B. The WGISTA Objectives      </a:t>
            </a:r>
            <a:endParaRPr/>
          </a:p>
        </p:txBody>
      </p:sp>
      <p:pic>
        <p:nvPicPr>
          <p:cNvPr id="146" name="Google Shape;146;p6"/>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pic>
        <p:nvPicPr>
          <p:cNvPr id="147" name="Google Shape;147;p6"/>
          <p:cNvPicPr preferRelativeResize="0"/>
          <p:nvPr/>
        </p:nvPicPr>
        <p:blipFill rotWithShape="1">
          <a:blip r:embed="rId5">
            <a:alphaModFix/>
          </a:blip>
          <a:srcRect b="0" l="0" r="0" t="0"/>
          <a:stretch/>
        </p:blipFill>
        <p:spPr>
          <a:xfrm>
            <a:off x="1066800" y="927160"/>
            <a:ext cx="10058400" cy="565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7"/>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C. The WGISTA 2022-23 Work Plan</a:t>
            </a:r>
            <a:endParaRPr/>
          </a:p>
        </p:txBody>
      </p:sp>
      <p:pic>
        <p:nvPicPr>
          <p:cNvPr id="153" name="Google Shape;153;p7"/>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54" name="Google Shape;15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Webinars</a:t>
            </a:r>
            <a:endParaRPr/>
          </a:p>
          <a:p>
            <a:pPr indent="-228600" lvl="0" marL="228600" rtl="0" algn="l">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a Seminar</a:t>
            </a:r>
            <a:endParaRPr/>
          </a:p>
          <a:p>
            <a:pPr indent="-228600" lvl="0" marL="228600" rtl="0" algn="l">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3</a:t>
            </a:r>
            <a:r>
              <a:rPr baseline="30000" lang="en-US" sz="2400">
                <a:latin typeface="Times New Roman"/>
                <a:ea typeface="Times New Roman"/>
                <a:cs typeface="Times New Roman"/>
                <a:sym typeface="Times New Roman"/>
              </a:rPr>
              <a:t>rd</a:t>
            </a:r>
            <a:r>
              <a:rPr lang="en-US" sz="2400">
                <a:latin typeface="Times New Roman"/>
                <a:ea typeface="Times New Roman"/>
                <a:cs typeface="Times New Roman"/>
                <a:sym typeface="Times New Roman"/>
              </a:rPr>
              <a:t> Annual Meeting  </a:t>
            </a:r>
            <a:endParaRPr/>
          </a:p>
          <a:p>
            <a:pPr indent="-228600" lvl="0" marL="228600" rtl="0" algn="l">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The WGISTA products</a:t>
            </a:r>
            <a:endParaRPr/>
          </a:p>
          <a:p>
            <a:pPr indent="-228600" lvl="0" marL="228600" rtl="0" algn="l">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4</a:t>
            </a:r>
            <a:r>
              <a:rPr baseline="30000" lang="en-US" sz="24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Annual Meeting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8"/>
          <p:cNvSpPr txBox="1"/>
          <p:nvPr/>
        </p:nvSpPr>
        <p:spPr>
          <a:xfrm>
            <a:off x="243840" y="213616"/>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The WGISTA Progress Updates</a:t>
            </a:r>
            <a:endParaRPr/>
          </a:p>
        </p:txBody>
      </p:sp>
      <p:pic>
        <p:nvPicPr>
          <p:cNvPr id="160" name="Google Shape;160;p8"/>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61" name="Google Shape;161;p8"/>
          <p:cNvSpPr txBox="1"/>
          <p:nvPr>
            <p:ph idx="1" type="body"/>
          </p:nvPr>
        </p:nvSpPr>
        <p:spPr>
          <a:xfrm>
            <a:off x="715652" y="2166196"/>
            <a:ext cx="10515600" cy="46165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WGISTA’s first webinar was held in June 2022</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Title of Webinar: “Adopting Digital Mindset for Audit and Fighting Corruption”</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Organized and hosted by SAIUAE</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Topics discussed: </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“Innovating Digital Capabilities to Strengthen Oversight Capacities”</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“Preparing for the Age of Post 4</a:t>
            </a:r>
            <a:r>
              <a:rPr baseline="30000" lang="en-US" sz="1800">
                <a:latin typeface="Times New Roman"/>
                <a:ea typeface="Times New Roman"/>
                <a:cs typeface="Times New Roman"/>
                <a:sym typeface="Times New Roman"/>
              </a:rPr>
              <a:t>th</a:t>
            </a:r>
            <a:r>
              <a:rPr lang="en-US" sz="1800">
                <a:latin typeface="Times New Roman"/>
                <a:ea typeface="Times New Roman"/>
                <a:cs typeface="Times New Roman"/>
                <a:sym typeface="Times New Roman"/>
              </a:rPr>
              <a:t> Industrial Revolution”</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“Impact of technology on Developing and Implementing anti-corruption policies and measures”</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Webinar recording is available on WGISTA website</a:t>
            </a:r>
            <a:endParaRPr/>
          </a:p>
        </p:txBody>
      </p:sp>
      <p:sp>
        <p:nvSpPr>
          <p:cNvPr id="162" name="Google Shape;162;p8"/>
          <p:cNvSpPr txBox="1"/>
          <p:nvPr/>
        </p:nvSpPr>
        <p:spPr>
          <a:xfrm>
            <a:off x="801184" y="1256934"/>
            <a:ext cx="27170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2022 Webinar </a:t>
            </a:r>
            <a:endParaRPr b="1" sz="2800">
              <a:solidFill>
                <a:srgbClr val="C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pic>
        <p:nvPicPr>
          <p:cNvPr id="167" name="Google Shape;167;p9"/>
          <p:cNvPicPr preferRelativeResize="0"/>
          <p:nvPr/>
        </p:nvPicPr>
        <p:blipFill rotWithShape="1">
          <a:blip r:embed="rId4">
            <a:alphaModFix/>
          </a:blip>
          <a:srcRect b="30673" l="0" r="0" t="0"/>
          <a:stretch/>
        </p:blipFill>
        <p:spPr>
          <a:xfrm>
            <a:off x="9902952" y="160224"/>
            <a:ext cx="2275047" cy="535662"/>
          </a:xfrm>
          <a:prstGeom prst="rect">
            <a:avLst/>
          </a:prstGeom>
          <a:noFill/>
          <a:ln>
            <a:noFill/>
          </a:ln>
        </p:spPr>
      </p:pic>
      <p:sp>
        <p:nvSpPr>
          <p:cNvPr id="168" name="Google Shape;168;p9"/>
          <p:cNvSpPr txBox="1"/>
          <p:nvPr>
            <p:ph idx="1" type="body"/>
          </p:nvPr>
        </p:nvSpPr>
        <p:spPr>
          <a:xfrm>
            <a:off x="805546" y="2192325"/>
            <a:ext cx="10515600" cy="46165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latin typeface="Times New Roman"/>
                <a:ea typeface="Times New Roman"/>
                <a:cs typeface="Times New Roman"/>
                <a:sym typeface="Times New Roman"/>
              </a:rPr>
              <a:t>WGISTA’s third annual meeting and 1</a:t>
            </a:r>
            <a:r>
              <a:rPr baseline="30000" lang="en-US" sz="1800">
                <a:latin typeface="Times New Roman"/>
                <a:ea typeface="Times New Roman"/>
                <a:cs typeface="Times New Roman"/>
                <a:sym typeface="Times New Roman"/>
              </a:rPr>
              <a:t>st</a:t>
            </a:r>
            <a:r>
              <a:rPr lang="en-US" sz="1800">
                <a:latin typeface="Times New Roman"/>
                <a:ea typeface="Times New Roman"/>
                <a:cs typeface="Times New Roman"/>
                <a:sym typeface="Times New Roman"/>
              </a:rPr>
              <a:t> seminar were held in December 2022</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Title of Seminar: “AI, Innovation, Governance and Auditing : Challenges and Opportunities”</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Organized by SAI UAE</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Topics discussed in the Seminar:  </a:t>
            </a:r>
            <a:endParaRPr/>
          </a:p>
          <a:p>
            <a:pPr indent="-228600" lvl="1" marL="685800" rtl="0" algn="l">
              <a:lnSpc>
                <a:spcPct val="90000"/>
              </a:lnSpc>
              <a:spcBef>
                <a:spcPts val="500"/>
              </a:spcBef>
              <a:spcAft>
                <a:spcPts val="0"/>
              </a:spcAft>
              <a:buClr>
                <a:schemeClr val="dk1"/>
              </a:buClr>
              <a:buSzPts val="1400"/>
              <a:buChar char="•"/>
            </a:pPr>
            <a:r>
              <a:rPr lang="en-US" sz="14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SAI UAE’s Strategic Alignment with Advanced Technology Driven Auditing”</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 Supporting the U.S. Congress on Emerging Science and Tech Issues” </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UAE Government Digital Procurement Policy and Procurement Platform”</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Opportunities and Challenges of Big Data Application in China’s Financial System Audit”</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 UAE Central Bank Digital Currency- Cyber Security”</a:t>
            </a:r>
            <a:endParaRPr/>
          </a:p>
          <a:p>
            <a:pPr indent="-228600" lvl="1" marL="685800" rtl="0" algn="l">
              <a:lnSpc>
                <a:spcPct val="90000"/>
              </a:lnSpc>
              <a:spcBef>
                <a:spcPts val="500"/>
              </a:spcBef>
              <a:spcAft>
                <a:spcPts val="0"/>
              </a:spcAft>
              <a:buClr>
                <a:schemeClr val="dk1"/>
              </a:buClr>
              <a:buSzPts val="1800"/>
              <a:buChar char="•"/>
            </a:pPr>
            <a:r>
              <a:rPr lang="en-US" sz="1800">
                <a:latin typeface="Times New Roman"/>
                <a:ea typeface="Times New Roman"/>
                <a:cs typeface="Times New Roman"/>
                <a:sym typeface="Times New Roman"/>
              </a:rPr>
              <a:t>“UAE’s Blockchain Ecosystem”</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Meeting and Seminar recording is available on WGISTA website</a:t>
            </a:r>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169" name="Google Shape;169;p9"/>
          <p:cNvSpPr txBox="1"/>
          <p:nvPr/>
        </p:nvSpPr>
        <p:spPr>
          <a:xfrm>
            <a:off x="256901" y="252803"/>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3D607C"/>
              </a:buClr>
              <a:buSzPts val="2800"/>
              <a:buFont typeface="Times New Roman"/>
              <a:buNone/>
            </a:pPr>
            <a:r>
              <a:rPr b="1" lang="en-US" sz="2800">
                <a:solidFill>
                  <a:srgbClr val="3D607C"/>
                </a:solidFill>
                <a:latin typeface="Times New Roman"/>
                <a:ea typeface="Times New Roman"/>
                <a:cs typeface="Times New Roman"/>
                <a:sym typeface="Times New Roman"/>
              </a:rPr>
              <a:t>D. The WGISTA Progress Updates</a:t>
            </a:r>
            <a:endParaRPr/>
          </a:p>
        </p:txBody>
      </p:sp>
      <p:sp>
        <p:nvSpPr>
          <p:cNvPr id="170" name="Google Shape;170;p9"/>
          <p:cNvSpPr txBox="1"/>
          <p:nvPr/>
        </p:nvSpPr>
        <p:spPr>
          <a:xfrm>
            <a:off x="801184" y="1256934"/>
            <a:ext cx="73064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3</a:t>
            </a:r>
            <a:r>
              <a:rPr b="1" baseline="30000" lang="en-US" sz="2800">
                <a:solidFill>
                  <a:srgbClr val="C00000"/>
                </a:solidFill>
                <a:latin typeface="Times New Roman"/>
                <a:ea typeface="Times New Roman"/>
                <a:cs typeface="Times New Roman"/>
                <a:sym typeface="Times New Roman"/>
              </a:rPr>
              <a:t>rd</a:t>
            </a:r>
            <a:r>
              <a:rPr b="1" lang="en-US" sz="2800">
                <a:solidFill>
                  <a:srgbClr val="C00000"/>
                </a:solidFill>
                <a:latin typeface="Times New Roman"/>
                <a:ea typeface="Times New Roman"/>
                <a:cs typeface="Times New Roman"/>
                <a:sym typeface="Times New Roman"/>
              </a:rPr>
              <a:t> Annual Meeting and 1</a:t>
            </a:r>
            <a:r>
              <a:rPr b="1" baseline="30000" lang="en-US" sz="2800">
                <a:solidFill>
                  <a:srgbClr val="C00000"/>
                </a:solidFill>
                <a:latin typeface="Times New Roman"/>
                <a:ea typeface="Times New Roman"/>
                <a:cs typeface="Times New Roman"/>
                <a:sym typeface="Times New Roman"/>
              </a:rPr>
              <a:t>st</a:t>
            </a:r>
            <a:r>
              <a:rPr b="1" lang="en-US" sz="2800">
                <a:solidFill>
                  <a:srgbClr val="C00000"/>
                </a:solidFill>
                <a:latin typeface="Times New Roman"/>
                <a:ea typeface="Times New Roman"/>
                <a:cs typeface="Times New Roman"/>
                <a:sym typeface="Times New Roman"/>
              </a:rPr>
              <a:t> Seminar  </a:t>
            </a:r>
            <a:endParaRPr b="1" sz="2800">
              <a:solidFill>
                <a:srgbClr val="C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2021-04-08T10:16:26Z</dcterms:created>
  <dc:creator>Mazen Muhammad AlAkkad</dc:creator>
</cp:coreProperties>
</file>