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14"/>
  </p:notesMasterIdLst>
  <p:handoutMasterIdLst>
    <p:handoutMasterId r:id="rId15"/>
  </p:handoutMasterIdLst>
  <p:sldIdLst>
    <p:sldId id="289" r:id="rId3"/>
    <p:sldId id="347" r:id="rId4"/>
    <p:sldId id="290" r:id="rId5"/>
    <p:sldId id="349" r:id="rId6"/>
    <p:sldId id="350" r:id="rId7"/>
    <p:sldId id="348" r:id="rId8"/>
    <p:sldId id="338" r:id="rId9"/>
    <p:sldId id="339" r:id="rId10"/>
    <p:sldId id="340" r:id="rId11"/>
    <p:sldId id="346" r:id="rId12"/>
    <p:sldId id="3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C93"/>
    <a:srgbClr val="C4C4C4"/>
    <a:srgbClr val="F47920"/>
    <a:srgbClr val="C2D4D2"/>
    <a:srgbClr val="4C4C4C"/>
    <a:srgbClr val="5A7D79"/>
    <a:srgbClr val="3F5754"/>
    <a:srgbClr val="ED7D31"/>
    <a:srgbClr val="5B9BD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3883" autoAdjust="0"/>
  </p:normalViewPr>
  <p:slideViewPr>
    <p:cSldViewPr snapToGrid="0">
      <p:cViewPr varScale="1">
        <p:scale>
          <a:sx n="66" d="100"/>
          <a:sy n="66" d="100"/>
        </p:scale>
        <p:origin x="76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A8E36-008F-4624-899B-FF921834E39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BFEE-0B86-4394-9294-20DA97AE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84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33324-F24A-4224-9595-A72EC771DBE5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67EDE-007B-48C8-9D97-2499A3BC3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791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5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1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61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61893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C4C4C4">
                <a:alpha val="69804"/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colorTemperature colorTemp="5781"/>
                    </a14:imgEffect>
                    <a14:imgEffect>
                      <a14:saturation sat="78000"/>
                    </a14:imgEffect>
                    <a14:imgEffect>
                      <a14:brightnessContrast bright="-29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" r="469" b="23200"/>
          <a:stretch/>
        </p:blipFill>
        <p:spPr>
          <a:xfrm>
            <a:off x="-1" y="122120"/>
            <a:ext cx="12192001" cy="64234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7" name="Rectangle 2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862943"/>
            <a:ext cx="12192002" cy="35070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2515" y="6493052"/>
            <a:ext cx="1210492" cy="27648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Karla"/>
              </a:defRPr>
            </a:lvl1pPr>
          </a:lstStyle>
          <a:p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53105" y="6461758"/>
            <a:ext cx="441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/>
                </a:solidFill>
                <a:latin typeface="+mn-lt"/>
              </a:rPr>
              <a:t>To promote the audit of extractive industries</a:t>
            </a:r>
            <a:endParaRPr lang="en-GB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1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83" y="1800028"/>
            <a:ext cx="2712306" cy="16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7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207623" y="915416"/>
            <a:ext cx="7776754" cy="502194"/>
          </a:xfrm>
        </p:spPr>
        <p:txBody>
          <a:bodyPr>
            <a:noAutofit/>
          </a:bodyPr>
          <a:lstStyle>
            <a:lvl1pPr marL="0" indent="0">
              <a:buNone/>
              <a:defRPr lang="en-GB" sz="1800" b="1" i="0" baseline="0" smtClean="0">
                <a:effectLst/>
              </a:defRPr>
            </a:lvl1pPr>
          </a:lstStyle>
          <a:p>
            <a:pPr lvl="0"/>
            <a:r>
              <a:rPr lang="en-US" sz="1800" b="1" dirty="0" smtClean="0"/>
              <a:t>Insert sentence heading.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269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15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2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197599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18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5879939" y="1387134"/>
            <a:ext cx="81023" cy="4342334"/>
          </a:xfrm>
          <a:prstGeom prst="rect">
            <a:avLst/>
          </a:prstGeom>
          <a:solidFill>
            <a:srgbClr val="5A7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Овал 14"/>
          <p:cNvSpPr/>
          <p:nvPr userDrawn="1"/>
        </p:nvSpPr>
        <p:spPr>
          <a:xfrm>
            <a:off x="5618825" y="1804865"/>
            <a:ext cx="603250" cy="603250"/>
          </a:xfrm>
          <a:prstGeom prst="ellipse">
            <a:avLst/>
          </a:prstGeom>
          <a:solidFill>
            <a:srgbClr val="F69C9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31"/>
          <p:cNvSpPr/>
          <p:nvPr userDrawn="1"/>
        </p:nvSpPr>
        <p:spPr>
          <a:xfrm>
            <a:off x="5617238" y="4575247"/>
            <a:ext cx="604837" cy="603250"/>
          </a:xfrm>
          <a:prstGeom prst="ellipse">
            <a:avLst/>
          </a:prstGeom>
          <a:solidFill>
            <a:srgbClr val="5A7D7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7E06-F7B5-4BA1-9AE8-4CB2A18CCDC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959079" y="424699"/>
            <a:ext cx="3144202" cy="502194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COMPARISON OF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84055" y="424143"/>
            <a:ext cx="2575340" cy="502194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X AND Y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3176" y="1136037"/>
            <a:ext cx="4885178" cy="502194"/>
          </a:xfrm>
          <a:solidFill>
            <a:srgbClr val="5A7D79"/>
          </a:solidFill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589003" y="1136037"/>
            <a:ext cx="5045647" cy="502194"/>
          </a:xfrm>
          <a:solidFill>
            <a:srgbClr val="F47920"/>
          </a:solidFill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87980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98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015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ru-RU" noProof="0" dirty="0"/>
          </a:p>
        </p:txBody>
      </p:sp>
      <p:sp>
        <p:nvSpPr>
          <p:cNvPr id="3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755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Analysi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472315" y="668885"/>
            <a:ext cx="3475639" cy="619692"/>
          </a:xfrm>
        </p:spPr>
        <p:txBody>
          <a:bodyPr>
            <a:noAutofit/>
          </a:bodyPr>
          <a:lstStyle>
            <a:lvl1pPr marL="0" indent="0" eaLnBrk="1" hangingPunct="1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en-US" altLang="en-US" sz="4800" b="1" dirty="0" smtClean="0">
                <a:solidFill>
                  <a:srgbClr val="4C4C4C"/>
                </a:solidFill>
                <a:latin typeface="Karla" pitchFamily="2" charset="0"/>
                <a:cs typeface="Karla" pitchFamily="2" charset="0"/>
              </a:rPr>
              <a:t>PIE CHART</a:t>
            </a:r>
            <a:endParaRPr lang="en-US" altLang="en-US" sz="4800" b="1" dirty="0">
              <a:solidFill>
                <a:srgbClr val="F47920"/>
              </a:solidFill>
              <a:latin typeface="Karla" pitchFamily="2" charset="0"/>
              <a:cs typeface="Karla" pitchFamily="2" charset="0"/>
            </a:endParaRP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49793"/>
            <a:ext cx="2081349" cy="647269"/>
          </a:xfrm>
        </p:spPr>
        <p:txBody>
          <a:bodyPr>
            <a:noAutofit/>
          </a:bodyPr>
          <a:lstStyle>
            <a:lvl1pPr marL="0" indent="0" eaLnBrk="1" hangingPunct="1">
              <a:buNone/>
              <a:defRPr sz="4800" b="1">
                <a:solidFill>
                  <a:srgbClr val="F47920"/>
                </a:solidFill>
              </a:defRPr>
            </a:lvl1pPr>
          </a:lstStyle>
          <a:p>
            <a:pPr eaLnBrk="1" hangingPunct="1"/>
            <a:r>
              <a:rPr lang="en-US" altLang="en-US" sz="4800" b="1" dirty="0" smtClean="0">
                <a:solidFill>
                  <a:srgbClr val="F47920"/>
                </a:solidFill>
                <a:latin typeface="Karla" pitchFamily="2" charset="0"/>
                <a:cs typeface="Karla" pitchFamily="2" charset="0"/>
              </a:rPr>
              <a:t>SLIDE</a:t>
            </a:r>
            <a:endParaRPr lang="en-US" altLang="en-US" sz="4800" b="1" dirty="0">
              <a:solidFill>
                <a:srgbClr val="F47920"/>
              </a:solidFill>
              <a:latin typeface="Karla" pitchFamily="2" charset="0"/>
              <a:cs typeface="Karla" pitchFamily="2" charset="0"/>
            </a:endParaRPr>
          </a:p>
        </p:txBody>
      </p:sp>
      <p:cxnSp>
        <p:nvCxnSpPr>
          <p:cNvPr id="12" name="Прямая соединительная линия 17"/>
          <p:cNvCxnSpPr/>
          <p:nvPr userDrawn="1"/>
        </p:nvCxnSpPr>
        <p:spPr>
          <a:xfrm>
            <a:off x="7371968" y="2260912"/>
            <a:ext cx="0" cy="3675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631499" y="1844660"/>
            <a:ext cx="190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KEY:</a:t>
            </a:r>
            <a:endParaRPr lang="en-US" sz="2000" b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2952297" y="1440115"/>
            <a:ext cx="5042172" cy="34897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The Pie Chart below demonstrates, the 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8586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9337"/>
            <a:ext cx="12192000" cy="6191797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-1" y="6371304"/>
            <a:ext cx="12192000" cy="486695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2" y="288881"/>
            <a:ext cx="1148696" cy="6938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5400000" flipV="1">
            <a:off x="225295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3175" y="6371304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580638" y="1733596"/>
            <a:ext cx="62948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chemeClr val="bg1"/>
                </a:solidFill>
                <a:latin typeface="Karla" pitchFamily="2" charset="0"/>
                <a:cs typeface="Karla" pitchFamily="2" charset="0"/>
              </a:rPr>
              <a:t>LET’S HAVE A BREAK</a:t>
            </a: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289094" y="3257700"/>
            <a:ext cx="4052779" cy="685309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10:30 – 11:00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862376" y="4449566"/>
            <a:ext cx="5053776" cy="1373126"/>
          </a:xfrm>
        </p:spPr>
        <p:txBody>
          <a:bodyPr>
            <a:noAutofit/>
          </a:bodyPr>
          <a:lstStyle>
            <a:lvl1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“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semper quam vitae,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ligula.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Sed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nunc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in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leo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commod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else cuprum less</a:t>
            </a:r>
            <a:r>
              <a:rPr lang="en-US" sz="140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. </a:t>
            </a:r>
            <a:r>
              <a:rPr lang="en-US" sz="140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40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vitae”</a:t>
            </a:r>
            <a:endParaRPr lang="en-US" sz="1400" dirty="0">
              <a:solidFill>
                <a:schemeClr val="bg1"/>
              </a:solidFill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0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44822" r="-129" b="22070"/>
          <a:stretch/>
        </p:blipFill>
        <p:spPr>
          <a:xfrm>
            <a:off x="0" y="139206"/>
            <a:ext cx="12192000" cy="2692400"/>
          </a:xfrm>
          <a:prstGeom prst="rect">
            <a:avLst/>
          </a:prstGeom>
        </p:spPr>
      </p:pic>
      <p:sp>
        <p:nvSpPr>
          <p:cNvPr id="23" name="Прямоугольник 3"/>
          <p:cNvSpPr/>
          <p:nvPr userDrawn="1"/>
        </p:nvSpPr>
        <p:spPr>
          <a:xfrm>
            <a:off x="0" y="140901"/>
            <a:ext cx="12192000" cy="2690705"/>
          </a:xfrm>
          <a:prstGeom prst="rect">
            <a:avLst/>
          </a:prstGeom>
          <a:solidFill>
            <a:srgbClr val="5A7D79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616325" y="1128748"/>
            <a:ext cx="495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Arial Black" panose="020B0A04020102020204" pitchFamily="34" charset="0"/>
                <a:cs typeface="Karla" pitchFamily="2" charset="0"/>
              </a:rPr>
              <a:t>GET IN TOUCH</a:t>
            </a:r>
            <a:endParaRPr lang="en-US" altLang="en-US" sz="1400" b="1" dirty="0">
              <a:solidFill>
                <a:schemeClr val="bg1"/>
              </a:solidFill>
              <a:latin typeface="Arial Black" panose="020B0A04020102020204" pitchFamily="34" charset="0"/>
              <a:cs typeface="Karla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314" y="5063063"/>
            <a:ext cx="340294" cy="341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314" y="3656549"/>
            <a:ext cx="314772" cy="358232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29254" y="5063063"/>
            <a:ext cx="340294" cy="341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78978" y="3671887"/>
            <a:ext cx="283216" cy="4109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3" y="288881"/>
            <a:ext cx="1148696" cy="69381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 flipV="1">
            <a:off x="126441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01168" y="3278257"/>
            <a:ext cx="4243740" cy="208832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5317944" y="3609633"/>
            <a:ext cx="2624950" cy="726639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Physical Address</a:t>
            </a:r>
            <a:endParaRPr lang="en-US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8862836" y="3605687"/>
            <a:ext cx="2624950" cy="726639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5317944" y="5003259"/>
            <a:ext cx="2624950" cy="726639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Telephone Number</a:t>
            </a:r>
            <a:endParaRPr lang="en-US" dirty="0"/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8862836" y="5040917"/>
            <a:ext cx="2624950" cy="726639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448799" cy="2387600"/>
          </a:xfrm>
        </p:spPr>
        <p:txBody>
          <a:bodyPr anchor="b"/>
          <a:lstStyle>
            <a:lvl1pPr algn="ctr">
              <a:defRPr sz="6000">
                <a:latin typeface="Karl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" y="4868241"/>
            <a:ext cx="3857897" cy="64357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rgbClr val="5A7D79"/>
                </a:solidFill>
                <a:latin typeface="Karl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Presented by: John Doe</a:t>
            </a:r>
            <a:endParaRPr lang="en-GB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82880" y="269966"/>
            <a:ext cx="1636088" cy="75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1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3" y="288881"/>
            <a:ext cx="1148696" cy="69381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5400000" flipV="1">
            <a:off x="126441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071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GEI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27766" r="9002" b="9402"/>
          <a:stretch/>
        </p:blipFill>
        <p:spPr>
          <a:xfrm>
            <a:off x="0" y="129702"/>
            <a:ext cx="12179300" cy="6240936"/>
          </a:xfrm>
          <a:prstGeom prst="rect">
            <a:avLst/>
          </a:prstGeom>
        </p:spPr>
      </p:pic>
      <p:sp>
        <p:nvSpPr>
          <p:cNvPr id="7" name="Прямоугольник 3"/>
          <p:cNvSpPr/>
          <p:nvPr userDrawn="1"/>
        </p:nvSpPr>
        <p:spPr>
          <a:xfrm>
            <a:off x="1136072" y="1209726"/>
            <a:ext cx="10169525" cy="4949774"/>
          </a:xfrm>
          <a:prstGeom prst="rect">
            <a:avLst/>
          </a:prstGeom>
          <a:solidFill>
            <a:srgbClr val="4C4C4C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616325" y="1311275"/>
            <a:ext cx="495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Arial Black" panose="020B0A04020102020204" pitchFamily="34" charset="0"/>
                <a:cs typeface="Karla" pitchFamily="2" charset="0"/>
              </a:rPr>
              <a:t>GET IN TOUCH</a:t>
            </a:r>
            <a:endParaRPr lang="en-US" altLang="en-US" sz="1400" b="1" dirty="0">
              <a:solidFill>
                <a:schemeClr val="bg1"/>
              </a:solidFill>
              <a:latin typeface="Arial Black" panose="020B0A04020102020204" pitchFamily="34" charset="0"/>
              <a:cs typeface="Karla" pitchFamily="2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2560054" y="3828708"/>
            <a:ext cx="7546587" cy="632619"/>
          </a:xfrm>
          <a:prstGeom prst="rect">
            <a:avLst/>
          </a:prstGeom>
        </p:spPr>
        <p:txBody>
          <a:bodyPr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kern="0" dirty="0" smtClean="0">
                <a:solidFill>
                  <a:schemeClr val="bg1"/>
                </a:solidFill>
                <a:latin typeface="Arial  "/>
                <a:ea typeface="Karla" pitchFamily="2" charset="0"/>
                <a:cs typeface="Poppins" panose="02000000000000000000" pitchFamily="2" charset="0"/>
              </a:rPr>
              <a:t>https://www.intosaicommunity.net/wgei/</a:t>
            </a:r>
            <a:endParaRPr lang="en-US" sz="3200" dirty="0">
              <a:solidFill>
                <a:schemeClr val="bg1"/>
              </a:solidFill>
              <a:latin typeface="Arial  "/>
              <a:ea typeface="Karla" pitchFamily="2" charset="0"/>
              <a:cs typeface="Poppins" panose="02000000000000000000" pitchFamily="2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03302" y="2460935"/>
            <a:ext cx="2316297" cy="1096984"/>
            <a:chOff x="2103302" y="2905431"/>
            <a:chExt cx="2316297" cy="10969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6194" y="2905431"/>
              <a:ext cx="544244" cy="54565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03302" y="3540750"/>
              <a:ext cx="2316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solidFill>
                    <a:schemeClr val="bg1"/>
                  </a:solidFill>
                  <a:latin typeface="Arial  "/>
                  <a:ea typeface="Karla" pitchFamily="2" charset="0"/>
                  <a:cs typeface="Poppins" pitchFamily="2" charset="0"/>
                </a:rPr>
                <a:t> </a:t>
              </a:r>
              <a:r>
                <a:rPr lang="en-GB" sz="2400" dirty="0">
                  <a:solidFill>
                    <a:schemeClr val="bg1"/>
                  </a:solidFill>
                  <a:latin typeface="Arial  "/>
                </a:rPr>
                <a:t>www.wgei.org</a:t>
              </a:r>
              <a:r>
                <a:rPr lang="en-US" altLang="en-US" sz="2400" dirty="0">
                  <a:solidFill>
                    <a:schemeClr val="bg1"/>
                  </a:solidFill>
                  <a:latin typeface="Arial  "/>
                  <a:ea typeface="Karla" pitchFamily="2" charset="0"/>
                  <a:cs typeface="Poppins" pitchFamily="2" charset="0"/>
                </a:rPr>
                <a:t> </a:t>
              </a:r>
              <a:endParaRPr lang="en-GB" sz="2400" dirty="0">
                <a:latin typeface="Arial  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5060170" y="2411200"/>
            <a:ext cx="2534430" cy="1139345"/>
            <a:chOff x="4803411" y="2863070"/>
            <a:chExt cx="2534430" cy="113934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0108" y="2863070"/>
              <a:ext cx="503426" cy="57293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803411" y="3540750"/>
              <a:ext cx="2534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latin typeface="Arial  "/>
                </a:rPr>
                <a:t>wgei@oag.go.ug</a:t>
              </a:r>
              <a:endParaRPr lang="en-GB" sz="2400" dirty="0">
                <a:latin typeface="Arial  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183832" y="2478870"/>
            <a:ext cx="2661968" cy="1061113"/>
            <a:chOff x="7284176" y="2941302"/>
            <a:chExt cx="2661968" cy="106111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1436" y="2941302"/>
              <a:ext cx="517032" cy="5183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84176" y="3540750"/>
              <a:ext cx="2661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solidFill>
                    <a:schemeClr val="bg1"/>
                  </a:solidFill>
                  <a:latin typeface="Pe-icon-7-stroke" pitchFamily="2" charset="0"/>
                </a:rPr>
                <a:t> </a:t>
              </a:r>
              <a:r>
                <a:rPr lang="en-GB" sz="2400" dirty="0">
                  <a:solidFill>
                    <a:schemeClr val="bg1"/>
                  </a:solidFill>
                  <a:latin typeface="Arial  "/>
                </a:rPr>
                <a:t>@</a:t>
              </a:r>
              <a:r>
                <a:rPr lang="en-GB" sz="2400" dirty="0" err="1" smtClean="0">
                  <a:solidFill>
                    <a:schemeClr val="bg1"/>
                  </a:solidFill>
                  <a:latin typeface="Arial  "/>
                </a:rPr>
                <a:t>IntosaiWgei</a:t>
              </a:r>
              <a:endParaRPr lang="en-GB" sz="2400" dirty="0"/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77" y="4738371"/>
            <a:ext cx="2148542" cy="129771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958376" y="1209726"/>
            <a:ext cx="177696" cy="4949774"/>
          </a:xfrm>
          <a:prstGeom prst="rect">
            <a:avLst/>
          </a:prstGeom>
          <a:solidFill>
            <a:srgbClr val="F69C93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Li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107474" y="251161"/>
            <a:ext cx="2908663" cy="619692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TEMPLATE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159966" y="256433"/>
            <a:ext cx="3661818" cy="6472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baseline="0">
                <a:solidFill>
                  <a:srgbClr val="F479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GUIDELINES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8742" y="1184856"/>
            <a:ext cx="7064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ADD PRESENTER’S LOGOS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-&gt; </a:t>
            </a:r>
            <a:r>
              <a:rPr lang="en-GB" sz="2000" dirty="0" smtClean="0"/>
              <a:t>To </a:t>
            </a:r>
            <a:r>
              <a:rPr lang="en-GB" sz="2000" dirty="0"/>
              <a:t>add </a:t>
            </a:r>
            <a:r>
              <a:rPr lang="en-GB" sz="2000" dirty="0" smtClean="0"/>
              <a:t>a Logo, </a:t>
            </a:r>
            <a:r>
              <a:rPr lang="en-GB" sz="2000" dirty="0"/>
              <a:t>just click on the </a:t>
            </a:r>
            <a:r>
              <a:rPr lang="en-GB" sz="2000" dirty="0" smtClean="0"/>
              <a:t>Logo </a:t>
            </a:r>
            <a:r>
              <a:rPr lang="en-GB" sz="2000" dirty="0"/>
              <a:t>icon </a:t>
            </a:r>
            <a:r>
              <a:rPr lang="en-GB" sz="2000" dirty="0" smtClean="0"/>
              <a:t>on each Slide and Browse to the folder Containing your Logos.</a:t>
            </a:r>
          </a:p>
          <a:p>
            <a:r>
              <a:rPr lang="en-GB" sz="2000" b="1" i="1" dirty="0" smtClean="0"/>
              <a:t>-&gt;</a:t>
            </a:r>
            <a:r>
              <a:rPr lang="en-GB" sz="2000" b="0" i="1" dirty="0" smtClean="0"/>
              <a:t> If </a:t>
            </a:r>
            <a:r>
              <a:rPr lang="en-GB" sz="2000" b="0" i="1" dirty="0"/>
              <a:t>the </a:t>
            </a:r>
            <a:r>
              <a:rPr lang="en-GB" sz="2000" b="0" i="1" dirty="0" smtClean="0"/>
              <a:t>Logo Icon is accidentally deleted, Right Click on the Slide and Click ‘Reset Slide’ </a:t>
            </a:r>
            <a:br>
              <a:rPr lang="en-GB" sz="2000" b="0" i="1" dirty="0" smtClean="0"/>
            </a:br>
            <a:r>
              <a:rPr lang="en-GB" sz="2000" b="1" i="1" dirty="0" smtClean="0"/>
              <a:t>-&gt;</a:t>
            </a:r>
            <a:r>
              <a:rPr lang="en-GB" sz="2000" b="0" i="1" dirty="0" smtClean="0"/>
              <a:t> Select and Delete extra logo icons.</a:t>
            </a:r>
          </a:p>
          <a:p>
            <a:endParaRPr lang="en-GB" sz="2000" b="1" i="1" dirty="0" smtClean="0"/>
          </a:p>
          <a:p>
            <a:r>
              <a:rPr lang="en-GB" sz="2000" b="1" dirty="0" smtClean="0"/>
              <a:t>SLIDE LAYOUTS</a:t>
            </a:r>
          </a:p>
          <a:p>
            <a:r>
              <a:rPr lang="en-GB" sz="2000" dirty="0" smtClean="0"/>
              <a:t>If you wish to use a different layout for your existing slide,. Simply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2000" dirty="0" smtClean="0"/>
              <a:t> Right click on the slide and select ‘Layout’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2000" dirty="0" smtClean="0"/>
              <a:t>Choose a New Layout from the gallery.</a:t>
            </a:r>
          </a:p>
          <a:p>
            <a:pPr lvl="1"/>
            <a:endParaRPr lang="en-GB" sz="2000" dirty="0"/>
          </a:p>
          <a:p>
            <a:r>
              <a:rPr lang="en-GB" sz="2000" b="1" dirty="0" smtClean="0"/>
              <a:t>SLIDE BY SLIDE INSTRUCTIONS</a:t>
            </a:r>
          </a:p>
          <a:p>
            <a:r>
              <a:rPr lang="en-GB" sz="2000" dirty="0" smtClean="0"/>
              <a:t>Find instructions for each slide</a:t>
            </a:r>
            <a:r>
              <a:rPr lang="en-GB" sz="2000" baseline="0" dirty="0" smtClean="0"/>
              <a:t> by</a:t>
            </a:r>
            <a:r>
              <a:rPr lang="en-GB" sz="2000" dirty="0" smtClean="0"/>
              <a:t> clicking on the </a:t>
            </a:r>
            <a:r>
              <a:rPr lang="en-GB" sz="2000" b="1" dirty="0" smtClean="0"/>
              <a:t>‘Notes’ </a:t>
            </a:r>
            <a:r>
              <a:rPr lang="en-GB" sz="2000" dirty="0" smtClean="0"/>
              <a:t>icon at the bottom of your screen.</a:t>
            </a:r>
          </a:p>
          <a:p>
            <a:endParaRPr lang="en-GB" sz="2000" dirty="0" smtClean="0"/>
          </a:p>
          <a:p>
            <a:endParaRPr lang="en-GB" sz="2000" b="1" dirty="0" smtClean="0"/>
          </a:p>
          <a:p>
            <a:endParaRPr lang="en-GB" sz="2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48" y="1579144"/>
            <a:ext cx="3130685" cy="901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89" y="4957835"/>
            <a:ext cx="2744205" cy="9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3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405" y="2105657"/>
            <a:ext cx="2726285" cy="1533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0842" y="2104991"/>
            <a:ext cx="2795839" cy="1574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30483" y="2104991"/>
            <a:ext cx="2834422" cy="159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0661" y="4551552"/>
            <a:ext cx="2716153" cy="15270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5375" y="4551552"/>
            <a:ext cx="2729990" cy="152703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660899" y="2634431"/>
            <a:ext cx="24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858631" y="2634431"/>
            <a:ext cx="24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162288" y="2634431"/>
            <a:ext cx="20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08277" y="3995525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Each presentation</a:t>
            </a:r>
            <a:r>
              <a:rPr lang="en-US" sz="2000" b="1" baseline="0" dirty="0" smtClean="0"/>
              <a:t> should have the last two slides in the order:</a:t>
            </a:r>
            <a:endParaRPr lang="en-US" sz="2000" b="1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54405" y="1566802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Each presentation</a:t>
            </a:r>
            <a:r>
              <a:rPr lang="en-US" sz="2000" b="1" baseline="0" dirty="0" smtClean="0"/>
              <a:t> should have the first three slides in the order:</a:t>
            </a:r>
            <a:endParaRPr lang="en-US" sz="2000" b="1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043061" y="6008833"/>
            <a:ext cx="214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last</a:t>
            </a:r>
            <a:endParaRPr lang="en-US" sz="2000" b="1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3982320" y="6040278"/>
            <a:ext cx="214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last</a:t>
            </a:r>
            <a:endParaRPr lang="en-US" sz="2000" b="1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56041" y="1026770"/>
            <a:ext cx="319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MANDATORY SLIDES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107474" y="251161"/>
            <a:ext cx="2908663" cy="619692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TEMPLATE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159966" y="256433"/>
            <a:ext cx="3661818" cy="6472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baseline="0">
                <a:solidFill>
                  <a:srgbClr val="F479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GUIDELINES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60899" y="1483915"/>
            <a:ext cx="774967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41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77880" y="1019378"/>
            <a:ext cx="319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SLIDES</a:t>
            </a:r>
            <a:r>
              <a:rPr lang="en-US" sz="24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43061" y="1598017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Use all other slides based on your content and presentation flow.</a:t>
            </a:r>
            <a:endParaRPr lang="en-US" sz="2000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043061" y="2412181"/>
            <a:ext cx="9374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Where content does not fit on a slide, simply</a:t>
            </a:r>
          </a:p>
          <a:p>
            <a:r>
              <a:rPr lang="en-US" sz="2000" dirty="0" smtClean="0"/>
              <a:t> -&gt;Select the slide.</a:t>
            </a:r>
          </a:p>
          <a:p>
            <a:r>
              <a:rPr lang="en-US" sz="2000" dirty="0" smtClean="0"/>
              <a:t> -&gt;right click and select duplicate from the drop down menu. </a:t>
            </a:r>
            <a:endParaRPr lang="en-US" sz="2000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043061" y="3811120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Extra slides that are not used should be DELETED.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43061" y="4625284"/>
            <a:ext cx="937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Ensure that you replace the Title Place Holder Text with  a title relevant to your content.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43061" y="5439446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Delete all slides containing template guidelines before making your presentation.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107474" y="251161"/>
            <a:ext cx="2908663" cy="619692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TEMPLATE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159966" y="256433"/>
            <a:ext cx="3661818" cy="6472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baseline="0">
                <a:solidFill>
                  <a:srgbClr val="F479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GUIDELINES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60899" y="1483915"/>
            <a:ext cx="774967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8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C4C4C4">
                <a:alpha val="69804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r="469" b="23200"/>
          <a:stretch/>
        </p:blipFill>
        <p:spPr>
          <a:xfrm>
            <a:off x="-1" y="122120"/>
            <a:ext cx="12192001" cy="64234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7" name="Rectangle 2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862943"/>
            <a:ext cx="12192002" cy="35070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2515" y="6493052"/>
            <a:ext cx="1210492" cy="27648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Karla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53105" y="6461758"/>
            <a:ext cx="441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prstClr val="white"/>
                </a:solidFill>
              </a:rPr>
              <a:t>To promote the audit of extractive industries</a:t>
            </a:r>
            <a:endParaRPr lang="en-GB" sz="1400" i="1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1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83" y="1800028"/>
            <a:ext cx="2712306" cy="16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448799" cy="2387600"/>
          </a:xfrm>
        </p:spPr>
        <p:txBody>
          <a:bodyPr anchor="b"/>
          <a:lstStyle>
            <a:lvl1pPr algn="ctr">
              <a:defRPr sz="6000">
                <a:latin typeface="Karl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" y="4868241"/>
            <a:ext cx="3857897" cy="64357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rgbClr val="5A7D79"/>
                </a:solidFill>
                <a:latin typeface="Karl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Presented by: John Doe</a:t>
            </a:r>
            <a:endParaRPr lang="en-GB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82880" y="269966"/>
            <a:ext cx="1636088" cy="75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1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3" y="288881"/>
            <a:ext cx="1148696" cy="69381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5400000" flipV="1">
            <a:off x="126441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26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21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t="5627" r="-65" b="27120"/>
          <a:stretch/>
        </p:blipFill>
        <p:spPr>
          <a:xfrm>
            <a:off x="3857" y="934214"/>
            <a:ext cx="12188143" cy="546903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528365"/>
            <a:ext cx="4868809" cy="3836047"/>
          </a:xfrm>
          <a:prstGeom prst="rect">
            <a:avLst/>
          </a:prstGeom>
          <a:solidFill>
            <a:srgbClr val="4C4C4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803494" y="1528364"/>
            <a:ext cx="7388506" cy="3836047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128314" y="3068103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22413" y="1672787"/>
            <a:ext cx="6277998" cy="3430436"/>
          </a:xfrm>
        </p:spPr>
        <p:txBody>
          <a:bodyPr>
            <a:normAutofit/>
          </a:bodyPr>
          <a:lstStyle>
            <a:lvl1pPr marL="0" indent="0">
              <a:buNone/>
              <a:defRPr lang="en-GB" b="0" i="0" smtClean="0">
                <a:effectLst/>
              </a:defRPr>
            </a:lvl1pPr>
          </a:lstStyle>
          <a:p>
            <a:pPr lvl="0"/>
            <a:r>
              <a:rPr lang="en-GB" b="1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centuries.</a:t>
            </a:r>
            <a:endParaRPr lang="en-US" dirty="0" smtClean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9626" y="1689879"/>
            <a:ext cx="3420382" cy="87947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9626" y="2628365"/>
            <a:ext cx="3420382" cy="87947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4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84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29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24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3104445" y="591856"/>
            <a:ext cx="36647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r>
              <a:rPr lang="en-US" altLang="en-US" sz="4400" b="1" dirty="0" smtClean="0">
                <a:solidFill>
                  <a:srgbClr val="4C4C4C"/>
                </a:solidFill>
                <a:latin typeface="Karla" pitchFamily="2" charset="0"/>
                <a:cs typeface="Karla" pitchFamily="2" charset="0"/>
              </a:rPr>
              <a:t>Presentation</a:t>
            </a:r>
            <a:endParaRPr lang="en-US" altLang="en-US" sz="4400" b="1" dirty="0">
              <a:solidFill>
                <a:srgbClr val="F47920"/>
              </a:solidFill>
              <a:latin typeface="Karla" pitchFamily="2" charset="0"/>
              <a:cs typeface="Karla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6910785" y="591856"/>
            <a:ext cx="35095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r>
              <a:rPr lang="en-US" altLang="en-US" sz="4400" b="1" dirty="0" smtClean="0">
                <a:solidFill>
                  <a:srgbClr val="F47920"/>
                </a:solidFill>
                <a:latin typeface="Karla" pitchFamily="2" charset="0"/>
                <a:cs typeface="Karla" pitchFamily="2" charset="0"/>
              </a:rPr>
              <a:t>Outline</a:t>
            </a:r>
            <a:endParaRPr lang="en-US" altLang="en-US" sz="4400" b="1" dirty="0">
              <a:solidFill>
                <a:srgbClr val="F47920"/>
              </a:solidFill>
              <a:latin typeface="Karla" pitchFamily="2" charset="0"/>
              <a:cs typeface="Karla" pitchFamily="2" charset="0"/>
            </a:endParaRPr>
          </a:p>
        </p:txBody>
      </p:sp>
      <p:sp>
        <p:nvSpPr>
          <p:cNvPr id="32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3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4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7" hasCustomPrompt="1"/>
          </p:nvPr>
        </p:nvSpPr>
        <p:spPr>
          <a:xfrm>
            <a:off x="1589088" y="1690688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WORDS ABOUT THE COMPANY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1588555" y="4096232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WHAT WE DO</a:t>
            </a:r>
          </a:p>
        </p:txBody>
      </p:sp>
      <p:sp>
        <p:nvSpPr>
          <p:cNvPr id="45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1611620" y="5248457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OUR STARTEGY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20" hasCustomPrompt="1"/>
          </p:nvPr>
        </p:nvSpPr>
        <p:spPr>
          <a:xfrm>
            <a:off x="1588555" y="2886514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TEAM SLIDE</a:t>
            </a:r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21" hasCustomPrompt="1"/>
          </p:nvPr>
        </p:nvSpPr>
        <p:spPr>
          <a:xfrm>
            <a:off x="7699819" y="1799848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OUR LATEST WORK</a:t>
            </a:r>
          </a:p>
        </p:txBody>
      </p:sp>
      <p:sp>
        <p:nvSpPr>
          <p:cNvPr id="48" name="Text Placeholder 40"/>
          <p:cNvSpPr>
            <a:spLocks noGrp="1"/>
          </p:cNvSpPr>
          <p:nvPr>
            <p:ph type="body" sz="quarter" idx="22" hasCustomPrompt="1"/>
          </p:nvPr>
        </p:nvSpPr>
        <p:spPr>
          <a:xfrm>
            <a:off x="7699818" y="2891463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MAIN STEPS</a:t>
            </a:r>
          </a:p>
        </p:txBody>
      </p:sp>
      <p:sp>
        <p:nvSpPr>
          <p:cNvPr id="49" name="Text Placeholder 40"/>
          <p:cNvSpPr>
            <a:spLocks noGrp="1"/>
          </p:cNvSpPr>
          <p:nvPr>
            <p:ph type="body" sz="quarter" idx="23" hasCustomPrompt="1"/>
          </p:nvPr>
        </p:nvSpPr>
        <p:spPr>
          <a:xfrm>
            <a:off x="7709440" y="5248457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CONCLUSION</a:t>
            </a:r>
          </a:p>
        </p:txBody>
      </p:sp>
      <p:sp>
        <p:nvSpPr>
          <p:cNvPr id="50" name="Text Placeholder 40"/>
          <p:cNvSpPr>
            <a:spLocks noGrp="1"/>
          </p:cNvSpPr>
          <p:nvPr>
            <p:ph type="body" sz="quarter" idx="24" hasCustomPrompt="1"/>
          </p:nvPr>
        </p:nvSpPr>
        <p:spPr>
          <a:xfrm>
            <a:off x="7699817" y="4066071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59658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3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1950720" y="723828"/>
            <a:ext cx="4702629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757256" y="724845"/>
            <a:ext cx="5164778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24613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207623" y="915416"/>
            <a:ext cx="7776754" cy="502194"/>
          </a:xfrm>
        </p:spPr>
        <p:txBody>
          <a:bodyPr>
            <a:noAutofit/>
          </a:bodyPr>
          <a:lstStyle>
            <a:lvl1pPr marL="0" indent="0">
              <a:buNone/>
              <a:defRPr lang="en-GB" sz="1800" b="1" i="0" baseline="0" smtClean="0">
                <a:effectLst/>
              </a:defRPr>
            </a:lvl1pPr>
          </a:lstStyle>
          <a:p>
            <a:pPr lvl="0"/>
            <a:r>
              <a:rPr lang="en-US" sz="1800" b="1" dirty="0" smtClean="0"/>
              <a:t>Insert sentence heading.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61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67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16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197599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08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879939" y="1387134"/>
            <a:ext cx="81023" cy="4342334"/>
          </a:xfrm>
          <a:prstGeom prst="rect">
            <a:avLst/>
          </a:prstGeom>
          <a:solidFill>
            <a:srgbClr val="5A7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Овал 14"/>
          <p:cNvSpPr/>
          <p:nvPr userDrawn="1"/>
        </p:nvSpPr>
        <p:spPr>
          <a:xfrm>
            <a:off x="5618825" y="1804865"/>
            <a:ext cx="603250" cy="603250"/>
          </a:xfrm>
          <a:prstGeom prst="ellipse">
            <a:avLst/>
          </a:prstGeom>
          <a:solidFill>
            <a:srgbClr val="F69C9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Овал 31"/>
          <p:cNvSpPr/>
          <p:nvPr userDrawn="1"/>
        </p:nvSpPr>
        <p:spPr>
          <a:xfrm>
            <a:off x="5617238" y="4575247"/>
            <a:ext cx="604837" cy="603250"/>
          </a:xfrm>
          <a:prstGeom prst="ellipse">
            <a:avLst/>
          </a:prstGeom>
          <a:solidFill>
            <a:srgbClr val="5A7D7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7E06-F7B5-4BA1-9AE8-4CB2A18CCD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959079" y="424699"/>
            <a:ext cx="3144202" cy="502194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COMPARISON OF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84055" y="424143"/>
            <a:ext cx="2575340" cy="502194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X AND Y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3176" y="1136037"/>
            <a:ext cx="4885178" cy="502194"/>
          </a:xfrm>
          <a:solidFill>
            <a:srgbClr val="5A7D79"/>
          </a:solidFill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589003" y="1136037"/>
            <a:ext cx="5045647" cy="502194"/>
          </a:xfrm>
          <a:solidFill>
            <a:srgbClr val="F47920"/>
          </a:solidFill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7723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09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015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ru-RU" noProof="0" dirty="0"/>
          </a:p>
        </p:txBody>
      </p:sp>
      <p:sp>
        <p:nvSpPr>
          <p:cNvPr id="3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06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t="5627" r="-65" b="27120"/>
          <a:stretch/>
        </p:blipFill>
        <p:spPr>
          <a:xfrm>
            <a:off x="3857" y="934214"/>
            <a:ext cx="12188143" cy="546903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528365"/>
            <a:ext cx="4868809" cy="3836047"/>
          </a:xfrm>
          <a:prstGeom prst="rect">
            <a:avLst/>
          </a:prstGeom>
          <a:solidFill>
            <a:srgbClr val="4C4C4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803494" y="1528364"/>
            <a:ext cx="7388506" cy="3836047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128314" y="3068103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22413" y="1672787"/>
            <a:ext cx="6277998" cy="3430436"/>
          </a:xfrm>
        </p:spPr>
        <p:txBody>
          <a:bodyPr>
            <a:normAutofit/>
          </a:bodyPr>
          <a:lstStyle>
            <a:lvl1pPr marL="0" indent="0">
              <a:buNone/>
              <a:defRPr lang="en-GB" b="0" i="0" smtClean="0">
                <a:effectLst/>
              </a:defRPr>
            </a:lvl1pPr>
          </a:lstStyle>
          <a:p>
            <a:pPr lvl="0"/>
            <a:r>
              <a:rPr lang="en-GB" b="1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centuries.</a:t>
            </a:r>
            <a:endParaRPr lang="en-US" dirty="0" smtClean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9626" y="1689879"/>
            <a:ext cx="3420382" cy="87947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9626" y="2628365"/>
            <a:ext cx="3420382" cy="87947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2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Analysi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472315" y="668885"/>
            <a:ext cx="3475639" cy="619692"/>
          </a:xfrm>
        </p:spPr>
        <p:txBody>
          <a:bodyPr>
            <a:noAutofit/>
          </a:bodyPr>
          <a:lstStyle>
            <a:lvl1pPr marL="0" indent="0" eaLnBrk="1" hangingPunct="1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en-US" altLang="en-US" sz="4800" b="1" dirty="0" smtClean="0">
                <a:solidFill>
                  <a:srgbClr val="4C4C4C"/>
                </a:solidFill>
                <a:latin typeface="Karla" pitchFamily="2" charset="0"/>
                <a:cs typeface="Karla" pitchFamily="2" charset="0"/>
              </a:rPr>
              <a:t>PIE CHART</a:t>
            </a:r>
            <a:endParaRPr lang="en-US" altLang="en-US" sz="4800" b="1" dirty="0">
              <a:solidFill>
                <a:srgbClr val="F47920"/>
              </a:solidFill>
              <a:latin typeface="Karla" pitchFamily="2" charset="0"/>
              <a:cs typeface="Karla" pitchFamily="2" charset="0"/>
            </a:endParaRP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49793"/>
            <a:ext cx="2081349" cy="647269"/>
          </a:xfrm>
        </p:spPr>
        <p:txBody>
          <a:bodyPr>
            <a:noAutofit/>
          </a:bodyPr>
          <a:lstStyle>
            <a:lvl1pPr marL="0" indent="0" eaLnBrk="1" hangingPunct="1">
              <a:buNone/>
              <a:defRPr sz="4800" b="1">
                <a:solidFill>
                  <a:srgbClr val="F47920"/>
                </a:solidFill>
              </a:defRPr>
            </a:lvl1pPr>
          </a:lstStyle>
          <a:p>
            <a:pPr eaLnBrk="1" hangingPunct="1"/>
            <a:r>
              <a:rPr lang="en-US" altLang="en-US" sz="4800" b="1" dirty="0" smtClean="0">
                <a:solidFill>
                  <a:srgbClr val="F47920"/>
                </a:solidFill>
                <a:latin typeface="Karla" pitchFamily="2" charset="0"/>
                <a:cs typeface="Karla" pitchFamily="2" charset="0"/>
              </a:rPr>
              <a:t>SLIDE</a:t>
            </a:r>
            <a:endParaRPr lang="en-US" altLang="en-US" sz="4800" b="1" dirty="0">
              <a:solidFill>
                <a:srgbClr val="F47920"/>
              </a:solidFill>
              <a:latin typeface="Karla" pitchFamily="2" charset="0"/>
              <a:cs typeface="Karla" pitchFamily="2" charset="0"/>
            </a:endParaRPr>
          </a:p>
        </p:txBody>
      </p:sp>
      <p:cxnSp>
        <p:nvCxnSpPr>
          <p:cNvPr id="12" name="Прямая соединительная линия 17"/>
          <p:cNvCxnSpPr/>
          <p:nvPr userDrawn="1"/>
        </p:nvCxnSpPr>
        <p:spPr>
          <a:xfrm>
            <a:off x="7371968" y="2260912"/>
            <a:ext cx="0" cy="3675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631499" y="1844660"/>
            <a:ext cx="190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KEY: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2952297" y="1440115"/>
            <a:ext cx="5042172" cy="34897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The Pie Chart below demonstrates, the 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36842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9337"/>
            <a:ext cx="12192000" cy="6191797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6371304"/>
            <a:ext cx="12192000" cy="486695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2" y="288881"/>
            <a:ext cx="1148696" cy="6938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5400000" flipV="1">
            <a:off x="225295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3175" y="6371304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580638" y="1733596"/>
            <a:ext cx="62948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r>
              <a:rPr lang="en-US" altLang="en-US" sz="4400" b="1" dirty="0" smtClean="0">
                <a:solidFill>
                  <a:prstClr val="white"/>
                </a:solidFill>
                <a:latin typeface="Karla" pitchFamily="2" charset="0"/>
                <a:cs typeface="Karla" pitchFamily="2" charset="0"/>
              </a:rPr>
              <a:t>LET’S HAVE A BREAK</a:t>
            </a:r>
          </a:p>
          <a:p>
            <a:endParaRPr lang="en-US" altLang="en-US" sz="1600" dirty="0">
              <a:solidFill>
                <a:prstClr val="white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289094" y="3257700"/>
            <a:ext cx="4052779" cy="685309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10:30 – 11:00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862376" y="4449566"/>
            <a:ext cx="5053776" cy="1373126"/>
          </a:xfrm>
        </p:spPr>
        <p:txBody>
          <a:bodyPr>
            <a:noAutofit/>
          </a:bodyPr>
          <a:lstStyle>
            <a:lvl1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“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semper quam vitae,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ligula.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Sed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nunc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in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leo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commod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else cuprum less</a:t>
            </a:r>
            <a:r>
              <a:rPr lang="en-US" sz="140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. </a:t>
            </a:r>
            <a:r>
              <a:rPr lang="en-US" sz="140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40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vitae”</a:t>
            </a:r>
            <a:endParaRPr lang="en-US" sz="1400" dirty="0">
              <a:solidFill>
                <a:schemeClr val="bg1"/>
              </a:solidFill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2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44822" r="-129" b="22070"/>
          <a:stretch/>
        </p:blipFill>
        <p:spPr>
          <a:xfrm>
            <a:off x="0" y="139206"/>
            <a:ext cx="12192000" cy="2692400"/>
          </a:xfrm>
          <a:prstGeom prst="rect">
            <a:avLst/>
          </a:prstGeom>
        </p:spPr>
      </p:pic>
      <p:sp>
        <p:nvSpPr>
          <p:cNvPr id="23" name="Прямоугольник 3"/>
          <p:cNvSpPr/>
          <p:nvPr userDrawn="1"/>
        </p:nvSpPr>
        <p:spPr>
          <a:xfrm>
            <a:off x="0" y="140901"/>
            <a:ext cx="12192000" cy="2690705"/>
          </a:xfrm>
          <a:prstGeom prst="rect">
            <a:avLst/>
          </a:prstGeom>
          <a:solidFill>
            <a:srgbClr val="5A7D79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616325" y="1128748"/>
            <a:ext cx="495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  <a:latin typeface="Arial Black" panose="020B0A04020102020204" pitchFamily="34" charset="0"/>
                <a:cs typeface="Karla" pitchFamily="2" charset="0"/>
              </a:rPr>
              <a:t>GET IN TOUCH</a:t>
            </a:r>
            <a:endParaRPr lang="en-US" altLang="en-US" sz="1400" b="1" dirty="0">
              <a:solidFill>
                <a:prstClr val="white"/>
              </a:solidFill>
              <a:latin typeface="Arial Black" panose="020B0A04020102020204" pitchFamily="34" charset="0"/>
              <a:cs typeface="Karla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314" y="5063063"/>
            <a:ext cx="340294" cy="341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314" y="3656549"/>
            <a:ext cx="314772" cy="358232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29254" y="5063063"/>
            <a:ext cx="340294" cy="341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78978" y="3671887"/>
            <a:ext cx="283216" cy="4109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3" y="288881"/>
            <a:ext cx="1148696" cy="69381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 flipV="1">
            <a:off x="126441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01168" y="3278257"/>
            <a:ext cx="4243740" cy="208832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5317944" y="3609633"/>
            <a:ext cx="2624950" cy="726639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Physical Address</a:t>
            </a:r>
            <a:endParaRPr lang="en-US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8862836" y="3605687"/>
            <a:ext cx="2624950" cy="726639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5317944" y="5003259"/>
            <a:ext cx="2624950" cy="726639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Telephone Number</a:t>
            </a:r>
            <a:endParaRPr lang="en-US" dirty="0"/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8862836" y="5040917"/>
            <a:ext cx="2624950" cy="726639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4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GEI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27766" r="9002" b="9402"/>
          <a:stretch/>
        </p:blipFill>
        <p:spPr>
          <a:xfrm>
            <a:off x="0" y="129702"/>
            <a:ext cx="12179300" cy="6240936"/>
          </a:xfrm>
          <a:prstGeom prst="rect">
            <a:avLst/>
          </a:prstGeom>
        </p:spPr>
      </p:pic>
      <p:sp>
        <p:nvSpPr>
          <p:cNvPr id="7" name="Прямоугольник 3"/>
          <p:cNvSpPr/>
          <p:nvPr userDrawn="1"/>
        </p:nvSpPr>
        <p:spPr>
          <a:xfrm>
            <a:off x="1136072" y="1209726"/>
            <a:ext cx="10169525" cy="4949774"/>
          </a:xfrm>
          <a:prstGeom prst="rect">
            <a:avLst/>
          </a:prstGeom>
          <a:solidFill>
            <a:srgbClr val="4C4C4C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616325" y="1311275"/>
            <a:ext cx="495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  <a:latin typeface="Arial Black" panose="020B0A04020102020204" pitchFamily="34" charset="0"/>
                <a:cs typeface="Karla" pitchFamily="2" charset="0"/>
              </a:rPr>
              <a:t>GET IN TOUCH</a:t>
            </a:r>
            <a:endParaRPr lang="en-US" altLang="en-US" sz="1400" b="1" dirty="0">
              <a:solidFill>
                <a:prstClr val="white"/>
              </a:solidFill>
              <a:latin typeface="Arial Black" panose="020B0A04020102020204" pitchFamily="34" charset="0"/>
              <a:cs typeface="Karla" pitchFamily="2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2560054" y="3828708"/>
            <a:ext cx="7546587" cy="632619"/>
          </a:xfrm>
          <a:prstGeom prst="rect">
            <a:avLst/>
          </a:prstGeom>
        </p:spPr>
        <p:txBody>
          <a:bodyPr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kern="0" dirty="0" smtClean="0">
                <a:solidFill>
                  <a:prstClr val="white"/>
                </a:solidFill>
                <a:latin typeface="Arial  "/>
                <a:ea typeface="Karla" pitchFamily="2" charset="0"/>
                <a:cs typeface="Poppins" panose="02000000000000000000" pitchFamily="2" charset="0"/>
              </a:rPr>
              <a:t>https://www.intosaicommunity.net/wgei/</a:t>
            </a:r>
            <a:endParaRPr lang="en-US" sz="3200" dirty="0">
              <a:solidFill>
                <a:prstClr val="white"/>
              </a:solidFill>
              <a:latin typeface="Arial  "/>
              <a:ea typeface="Karla" pitchFamily="2" charset="0"/>
              <a:cs typeface="Poppins" panose="02000000000000000000" pitchFamily="2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03302" y="2460935"/>
            <a:ext cx="2316297" cy="1096984"/>
            <a:chOff x="2103302" y="2905431"/>
            <a:chExt cx="2316297" cy="10969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6194" y="2905431"/>
              <a:ext cx="544244" cy="54565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03302" y="3540750"/>
              <a:ext cx="2316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solidFill>
                    <a:prstClr val="white"/>
                  </a:solidFill>
                  <a:latin typeface="Arial  "/>
                  <a:ea typeface="Karla" pitchFamily="2" charset="0"/>
                  <a:cs typeface="Poppins" pitchFamily="2" charset="0"/>
                </a:rPr>
                <a:t> </a:t>
              </a:r>
              <a:r>
                <a:rPr lang="en-GB" sz="2400" dirty="0">
                  <a:solidFill>
                    <a:prstClr val="white"/>
                  </a:solidFill>
                  <a:latin typeface="Arial  "/>
                </a:rPr>
                <a:t>www.wgei.org</a:t>
              </a:r>
              <a:r>
                <a:rPr lang="en-US" altLang="en-US" sz="2400" dirty="0">
                  <a:solidFill>
                    <a:prstClr val="white"/>
                  </a:solidFill>
                  <a:latin typeface="Arial  "/>
                  <a:ea typeface="Karla" pitchFamily="2" charset="0"/>
                  <a:cs typeface="Poppins" pitchFamily="2" charset="0"/>
                </a:rPr>
                <a:t> </a:t>
              </a:r>
              <a:endParaRPr lang="en-GB" sz="2400" dirty="0">
                <a:solidFill>
                  <a:prstClr val="black"/>
                </a:solidFill>
                <a:latin typeface="Arial  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5060170" y="2411200"/>
            <a:ext cx="2534430" cy="1139345"/>
            <a:chOff x="4803411" y="2863070"/>
            <a:chExt cx="2534430" cy="113934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0108" y="2863070"/>
              <a:ext cx="503426" cy="57293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803411" y="3540750"/>
              <a:ext cx="2534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prstClr val="white"/>
                  </a:solidFill>
                  <a:latin typeface="Arial  "/>
                </a:rPr>
                <a:t>wgei@oag.go.ug</a:t>
              </a:r>
              <a:endParaRPr lang="en-GB" sz="2400" dirty="0">
                <a:solidFill>
                  <a:prstClr val="black"/>
                </a:solidFill>
                <a:latin typeface="Arial  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183832" y="2478870"/>
            <a:ext cx="2661968" cy="1061113"/>
            <a:chOff x="7284176" y="2941302"/>
            <a:chExt cx="2661968" cy="106111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1436" y="2941302"/>
              <a:ext cx="517032" cy="5183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84176" y="3540750"/>
              <a:ext cx="2661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solidFill>
                    <a:prstClr val="white"/>
                  </a:solidFill>
                  <a:latin typeface="Pe-icon-7-stroke" pitchFamily="2" charset="0"/>
                </a:rPr>
                <a:t> </a:t>
              </a:r>
              <a:r>
                <a:rPr lang="en-GB" sz="2400" dirty="0">
                  <a:solidFill>
                    <a:prstClr val="white"/>
                  </a:solidFill>
                  <a:latin typeface="Arial  "/>
                </a:rPr>
                <a:t>@</a:t>
              </a:r>
              <a:r>
                <a:rPr lang="en-GB" sz="2400" dirty="0" err="1" smtClean="0">
                  <a:solidFill>
                    <a:prstClr val="white"/>
                  </a:solidFill>
                  <a:latin typeface="Arial  "/>
                </a:rPr>
                <a:t>IntosaiWgei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77" y="4738371"/>
            <a:ext cx="2148542" cy="129771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958376" y="1209726"/>
            <a:ext cx="177696" cy="4949774"/>
          </a:xfrm>
          <a:prstGeom prst="rect">
            <a:avLst/>
          </a:prstGeom>
          <a:solidFill>
            <a:srgbClr val="F69C93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7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Li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107474" y="251161"/>
            <a:ext cx="2908663" cy="619692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TEMPLATE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159966" y="256433"/>
            <a:ext cx="3661818" cy="6472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baseline="0">
                <a:solidFill>
                  <a:srgbClr val="F479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GUIDELINES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8742" y="1184856"/>
            <a:ext cx="7064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ADD PRESENTER’S LOGOS</a:t>
            </a:r>
            <a:endParaRPr lang="en-GB" sz="2000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prstClr val="black"/>
                </a:solidFill>
              </a:rPr>
              <a:t>-&gt; </a:t>
            </a:r>
            <a:r>
              <a:rPr lang="en-GB" sz="2000" dirty="0" smtClean="0">
                <a:solidFill>
                  <a:prstClr val="black"/>
                </a:solidFill>
              </a:rPr>
              <a:t>To </a:t>
            </a:r>
            <a:r>
              <a:rPr lang="en-GB" sz="2000" dirty="0">
                <a:solidFill>
                  <a:prstClr val="black"/>
                </a:solidFill>
              </a:rPr>
              <a:t>add </a:t>
            </a:r>
            <a:r>
              <a:rPr lang="en-GB" sz="2000" dirty="0" smtClean="0">
                <a:solidFill>
                  <a:prstClr val="black"/>
                </a:solidFill>
              </a:rPr>
              <a:t>a Logo, </a:t>
            </a:r>
            <a:r>
              <a:rPr lang="en-GB" sz="2000" dirty="0">
                <a:solidFill>
                  <a:prstClr val="black"/>
                </a:solidFill>
              </a:rPr>
              <a:t>just click on the </a:t>
            </a:r>
            <a:r>
              <a:rPr lang="en-GB" sz="2000" dirty="0" smtClean="0">
                <a:solidFill>
                  <a:prstClr val="black"/>
                </a:solidFill>
              </a:rPr>
              <a:t>Logo </a:t>
            </a:r>
            <a:r>
              <a:rPr lang="en-GB" sz="2000" dirty="0">
                <a:solidFill>
                  <a:prstClr val="black"/>
                </a:solidFill>
              </a:rPr>
              <a:t>icon </a:t>
            </a:r>
            <a:r>
              <a:rPr lang="en-GB" sz="2000" dirty="0" smtClean="0">
                <a:solidFill>
                  <a:prstClr val="black"/>
                </a:solidFill>
              </a:rPr>
              <a:t>on each Slide and Browse to the folder Containing your Logos.</a:t>
            </a:r>
          </a:p>
          <a:p>
            <a:r>
              <a:rPr lang="en-GB" sz="2000" b="1" i="1" dirty="0" smtClean="0">
                <a:solidFill>
                  <a:prstClr val="black"/>
                </a:solidFill>
              </a:rPr>
              <a:t>-&gt;</a:t>
            </a:r>
            <a:r>
              <a:rPr lang="en-GB" sz="2000" i="1" dirty="0" smtClean="0">
                <a:solidFill>
                  <a:prstClr val="black"/>
                </a:solidFill>
              </a:rPr>
              <a:t> If </a:t>
            </a:r>
            <a:r>
              <a:rPr lang="en-GB" sz="2000" i="1" dirty="0">
                <a:solidFill>
                  <a:prstClr val="black"/>
                </a:solidFill>
              </a:rPr>
              <a:t>the </a:t>
            </a:r>
            <a:r>
              <a:rPr lang="en-GB" sz="2000" i="1" dirty="0" smtClean="0">
                <a:solidFill>
                  <a:prstClr val="black"/>
                </a:solidFill>
              </a:rPr>
              <a:t>Logo Icon is accidentally deleted, Right Click on the Slide and Click ‘Reset Slide’ </a:t>
            </a:r>
            <a:br>
              <a:rPr lang="en-GB" sz="2000" i="1" dirty="0" smtClean="0">
                <a:solidFill>
                  <a:prstClr val="black"/>
                </a:solidFill>
              </a:rPr>
            </a:br>
            <a:r>
              <a:rPr lang="en-GB" sz="2000" b="1" i="1" dirty="0" smtClean="0">
                <a:solidFill>
                  <a:prstClr val="black"/>
                </a:solidFill>
              </a:rPr>
              <a:t>-&gt;</a:t>
            </a:r>
            <a:r>
              <a:rPr lang="en-GB" sz="2000" i="1" dirty="0" smtClean="0">
                <a:solidFill>
                  <a:prstClr val="black"/>
                </a:solidFill>
              </a:rPr>
              <a:t> Select and Delete extra logo icons.</a:t>
            </a:r>
          </a:p>
          <a:p>
            <a:endParaRPr lang="en-GB" sz="2000" b="1" i="1" dirty="0" smtClean="0">
              <a:solidFill>
                <a:prstClr val="black"/>
              </a:solidFill>
            </a:endParaRPr>
          </a:p>
          <a:p>
            <a:r>
              <a:rPr lang="en-GB" sz="2000" b="1" dirty="0" smtClean="0">
                <a:solidFill>
                  <a:prstClr val="black"/>
                </a:solidFill>
              </a:rPr>
              <a:t>SLIDE LAYOUTS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If you wish to use a different layout for your existing slide,. Simply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2000" dirty="0" smtClean="0">
                <a:solidFill>
                  <a:prstClr val="black"/>
                </a:solidFill>
              </a:rPr>
              <a:t> Right click on the slide and select ‘Layout’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2000" dirty="0" smtClean="0">
                <a:solidFill>
                  <a:prstClr val="black"/>
                </a:solidFill>
              </a:rPr>
              <a:t>Choose a New Layout from the gallery.</a:t>
            </a:r>
          </a:p>
          <a:p>
            <a:pPr lvl="1"/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b="1" dirty="0" smtClean="0">
                <a:solidFill>
                  <a:prstClr val="black"/>
                </a:solidFill>
              </a:rPr>
              <a:t>SLIDE BY SLIDE INSTRUCTIONS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Find instructions for each slide by clicking on the </a:t>
            </a:r>
            <a:r>
              <a:rPr lang="en-GB" sz="2000" b="1" dirty="0" smtClean="0">
                <a:solidFill>
                  <a:prstClr val="black"/>
                </a:solidFill>
              </a:rPr>
              <a:t>‘Notes’ </a:t>
            </a:r>
            <a:r>
              <a:rPr lang="en-GB" sz="2000" dirty="0" smtClean="0">
                <a:solidFill>
                  <a:prstClr val="black"/>
                </a:solidFill>
              </a:rPr>
              <a:t>icon at the bottom of your screen.</a:t>
            </a:r>
          </a:p>
          <a:p>
            <a:endParaRPr lang="en-GB" sz="2000" dirty="0" smtClean="0">
              <a:solidFill>
                <a:prstClr val="black"/>
              </a:solidFill>
            </a:endParaRPr>
          </a:p>
          <a:p>
            <a:endParaRPr lang="en-GB" sz="2000" b="1" dirty="0" smtClean="0">
              <a:solidFill>
                <a:prstClr val="black"/>
              </a:solidFill>
            </a:endParaRPr>
          </a:p>
          <a:p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48" y="1579144"/>
            <a:ext cx="3130685" cy="901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89" y="4957835"/>
            <a:ext cx="2744205" cy="9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7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405" y="2105657"/>
            <a:ext cx="2726285" cy="1533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0842" y="2104991"/>
            <a:ext cx="2795839" cy="1574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30483" y="2104991"/>
            <a:ext cx="2834422" cy="159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0661" y="4551552"/>
            <a:ext cx="2716153" cy="15270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5375" y="4551552"/>
            <a:ext cx="2729990" cy="152703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660899" y="2634431"/>
            <a:ext cx="24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1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858631" y="2634431"/>
            <a:ext cx="24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2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162288" y="2634431"/>
            <a:ext cx="20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3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908277" y="3995525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Each presentation should have the last two slides in the order: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54405" y="1566802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Each presentation should have the first three slides in the order: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43061" y="6008833"/>
            <a:ext cx="214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2</a:t>
            </a:r>
            <a:r>
              <a:rPr lang="en-US" sz="2000" b="1" baseline="30000" dirty="0" smtClean="0">
                <a:solidFill>
                  <a:prstClr val="black"/>
                </a:solidFill>
              </a:rPr>
              <a:t>nd</a:t>
            </a:r>
            <a:r>
              <a:rPr lang="en-US" sz="2000" b="1" dirty="0" smtClean="0">
                <a:solidFill>
                  <a:prstClr val="black"/>
                </a:solidFill>
              </a:rPr>
              <a:t> last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3982320" y="6040278"/>
            <a:ext cx="214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last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6041" y="1026770"/>
            <a:ext cx="319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MANDATORY SLIDES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107474" y="251161"/>
            <a:ext cx="2908663" cy="619692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TEMPLATE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159966" y="256433"/>
            <a:ext cx="3661818" cy="6472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baseline="0">
                <a:solidFill>
                  <a:srgbClr val="F479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GUIDELINES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60899" y="1483915"/>
            <a:ext cx="774967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89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77880" y="1019378"/>
            <a:ext cx="319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OTHER SLIDES 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43061" y="1598017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Use all other slides based on your content and presentation flow.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43061" y="2412181"/>
            <a:ext cx="9374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Where content does not fit on a slide, simply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 -&gt;Select the slide.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 -&gt;right click and select duplicate from the drop down menu.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43061" y="3811120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Extra slides that are not used should be DELETED.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43061" y="4625284"/>
            <a:ext cx="937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Ensure that you replace the Title Place Holder Text with  a title relevant to your content.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43061" y="5439446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Delete all slides containing template guidelines before making your presentation.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107474" y="251161"/>
            <a:ext cx="2908663" cy="619692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TEMPLATE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159966" y="256433"/>
            <a:ext cx="3661818" cy="6472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baseline="0">
                <a:solidFill>
                  <a:srgbClr val="F479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GUIDELINES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60899" y="1483915"/>
            <a:ext cx="774967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4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66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78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3104445" y="591856"/>
            <a:ext cx="36647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4C4C4C"/>
                </a:solidFill>
                <a:latin typeface="Karla" pitchFamily="2" charset="0"/>
                <a:cs typeface="Karla" pitchFamily="2" charset="0"/>
              </a:rPr>
              <a:t>Presentation</a:t>
            </a:r>
            <a:endParaRPr lang="en-US" altLang="en-US" sz="4400" b="1" dirty="0">
              <a:solidFill>
                <a:srgbClr val="F47920"/>
              </a:solidFill>
              <a:latin typeface="Karla" pitchFamily="2" charset="0"/>
              <a:cs typeface="Karla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6910785" y="591856"/>
            <a:ext cx="35095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47920"/>
                </a:solidFill>
                <a:latin typeface="Karla" pitchFamily="2" charset="0"/>
                <a:cs typeface="Karla" pitchFamily="2" charset="0"/>
              </a:rPr>
              <a:t>Outline</a:t>
            </a:r>
            <a:endParaRPr lang="en-US" altLang="en-US" sz="4400" b="1" dirty="0">
              <a:solidFill>
                <a:srgbClr val="F47920"/>
              </a:solidFill>
              <a:latin typeface="Karla" pitchFamily="2" charset="0"/>
              <a:cs typeface="Karla" pitchFamily="2" charset="0"/>
            </a:endParaRPr>
          </a:p>
        </p:txBody>
      </p:sp>
      <p:sp>
        <p:nvSpPr>
          <p:cNvPr id="32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3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4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7" hasCustomPrompt="1"/>
          </p:nvPr>
        </p:nvSpPr>
        <p:spPr>
          <a:xfrm>
            <a:off x="1589088" y="1690688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WORDS ABOUT THE COMPANY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1588555" y="4096232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WHAT WE DO</a:t>
            </a:r>
          </a:p>
        </p:txBody>
      </p:sp>
      <p:sp>
        <p:nvSpPr>
          <p:cNvPr id="45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1611620" y="5248457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OUR STARTEGY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20" hasCustomPrompt="1"/>
          </p:nvPr>
        </p:nvSpPr>
        <p:spPr>
          <a:xfrm>
            <a:off x="1588555" y="2886514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TEAM SLIDE</a:t>
            </a:r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21" hasCustomPrompt="1"/>
          </p:nvPr>
        </p:nvSpPr>
        <p:spPr>
          <a:xfrm>
            <a:off x="7699819" y="1799848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OUR LATEST WORK</a:t>
            </a:r>
          </a:p>
        </p:txBody>
      </p:sp>
      <p:sp>
        <p:nvSpPr>
          <p:cNvPr id="48" name="Text Placeholder 40"/>
          <p:cNvSpPr>
            <a:spLocks noGrp="1"/>
          </p:cNvSpPr>
          <p:nvPr>
            <p:ph type="body" sz="quarter" idx="22" hasCustomPrompt="1"/>
          </p:nvPr>
        </p:nvSpPr>
        <p:spPr>
          <a:xfrm>
            <a:off x="7699818" y="2891463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MAIN STEPS</a:t>
            </a:r>
          </a:p>
        </p:txBody>
      </p:sp>
      <p:sp>
        <p:nvSpPr>
          <p:cNvPr id="49" name="Text Placeholder 40"/>
          <p:cNvSpPr>
            <a:spLocks noGrp="1"/>
          </p:cNvSpPr>
          <p:nvPr>
            <p:ph type="body" sz="quarter" idx="23" hasCustomPrompt="1"/>
          </p:nvPr>
        </p:nvSpPr>
        <p:spPr>
          <a:xfrm>
            <a:off x="7709440" y="5248457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CONCLUSION</a:t>
            </a:r>
          </a:p>
        </p:txBody>
      </p:sp>
      <p:sp>
        <p:nvSpPr>
          <p:cNvPr id="50" name="Text Placeholder 40"/>
          <p:cNvSpPr>
            <a:spLocks noGrp="1"/>
          </p:cNvSpPr>
          <p:nvPr>
            <p:ph type="body" sz="quarter" idx="24" hasCustomPrompt="1"/>
          </p:nvPr>
        </p:nvSpPr>
        <p:spPr>
          <a:xfrm>
            <a:off x="7699817" y="4066071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64953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1950720" y="723828"/>
            <a:ext cx="4702629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757256" y="724845"/>
            <a:ext cx="5164778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24258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3" y="288881"/>
            <a:ext cx="1148696" cy="69381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5400000" flipV="1">
            <a:off x="126441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-3582"/>
            <a:ext cx="12192000" cy="144554"/>
          </a:xfrm>
          <a:prstGeom prst="rect">
            <a:avLst/>
          </a:prstGeom>
          <a:solidFill>
            <a:srgbClr val="5A7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76" r:id="rId8"/>
    <p:sldLayoutId id="2147483673" r:id="rId9"/>
    <p:sldLayoutId id="2147483655" r:id="rId10"/>
    <p:sldLayoutId id="2147483656" r:id="rId11"/>
    <p:sldLayoutId id="2147483657" r:id="rId12"/>
    <p:sldLayoutId id="2147483658" r:id="rId13"/>
    <p:sldLayoutId id="2147483670" r:id="rId14"/>
    <p:sldLayoutId id="2147483659" r:id="rId15"/>
    <p:sldLayoutId id="2147483664" r:id="rId16"/>
    <p:sldLayoutId id="2147483677" r:id="rId17"/>
    <p:sldLayoutId id="2147483671" r:id="rId18"/>
    <p:sldLayoutId id="2147483674" r:id="rId19"/>
    <p:sldLayoutId id="2147483672" r:id="rId20"/>
    <p:sldLayoutId id="2147483679" r:id="rId21"/>
    <p:sldLayoutId id="2147483678" r:id="rId22"/>
    <p:sldLayoutId id="2147483680" r:id="rId2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3" y="288881"/>
            <a:ext cx="1148696" cy="69381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5400000" flipV="1">
            <a:off x="126441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3582"/>
            <a:ext cx="12192000" cy="144554"/>
          </a:xfrm>
          <a:prstGeom prst="rect">
            <a:avLst/>
          </a:prstGeom>
          <a:solidFill>
            <a:srgbClr val="5A7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04/10/2023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 b="1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72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5317944" y="3543300"/>
            <a:ext cx="2624950" cy="1352550"/>
          </a:xfrm>
        </p:spPr>
        <p:txBody>
          <a:bodyPr>
            <a:noAutofit/>
          </a:bodyPr>
          <a:lstStyle/>
          <a:p>
            <a:r>
              <a:rPr lang="en-US" sz="1800" dirty="0" smtClean="0"/>
              <a:t>Audit House</a:t>
            </a:r>
          </a:p>
          <a:p>
            <a:r>
              <a:rPr lang="en-US" sz="1800" dirty="0" smtClean="0"/>
              <a:t>Plot 2C Apollo </a:t>
            </a:r>
            <a:r>
              <a:rPr lang="en-US" sz="1800" dirty="0" err="1" smtClean="0"/>
              <a:t>Kaggwa</a:t>
            </a:r>
            <a:r>
              <a:rPr lang="en-US" sz="1800" dirty="0" smtClean="0"/>
              <a:t> Road</a:t>
            </a:r>
          </a:p>
          <a:p>
            <a:r>
              <a:rPr lang="en-US" sz="1800" dirty="0" smtClean="0"/>
              <a:t>Kampala, Uganda</a:t>
            </a:r>
            <a:endParaRPr lang="en-US" sz="1800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info[a]oag.go.ug</a:t>
            </a:r>
            <a:endParaRPr lang="en-US" dirty="0"/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2"/>
          </p:nvPr>
        </p:nvSpPr>
        <p:spPr>
          <a:xfrm>
            <a:off x="5317944" y="5172075"/>
            <a:ext cx="2624950" cy="676275"/>
          </a:xfrm>
        </p:spPr>
        <p:txBody>
          <a:bodyPr/>
          <a:lstStyle/>
          <a:p>
            <a:r>
              <a:rPr lang="en-US" dirty="0"/>
              <a:t>+256 0417 336 000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3"/>
          </p:nvPr>
        </p:nvSpPr>
        <p:spPr>
          <a:xfrm>
            <a:off x="8862835" y="5040917"/>
            <a:ext cx="2786239" cy="726639"/>
          </a:xfrm>
        </p:spPr>
        <p:txBody>
          <a:bodyPr/>
          <a:lstStyle/>
          <a:p>
            <a:r>
              <a:rPr lang="en-US" dirty="0"/>
              <a:t>http://www.oag.go.ug//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4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08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71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0775" y="1122363"/>
            <a:ext cx="11300388" cy="23876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Report by Working </a:t>
            </a:r>
            <a:r>
              <a:rPr lang="en-GB" dirty="0" smtClean="0">
                <a:latin typeface="+mn-lt"/>
              </a:rPr>
              <a:t>Group on Audit of Extractive Industries (WGEI)</a:t>
            </a:r>
            <a:endParaRPr lang="en-GB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880" y="4273618"/>
            <a:ext cx="7267074" cy="1558222"/>
          </a:xfrm>
        </p:spPr>
        <p:txBody>
          <a:bodyPr>
            <a:normAutofit fontScale="40000" lnSpcReduction="20000"/>
          </a:bodyPr>
          <a:lstStyle/>
          <a:p>
            <a:r>
              <a:rPr lang="en-GB" sz="4900" b="1" dirty="0"/>
              <a:t>By  Mr. Stephen Kateregga: Assistant Auditor General </a:t>
            </a:r>
          </a:p>
          <a:p>
            <a:r>
              <a:rPr lang="en-GB" sz="4900" b="1" dirty="0"/>
              <a:t>on behalf of </a:t>
            </a:r>
            <a:r>
              <a:rPr lang="en-GB" sz="4900" b="1" dirty="0" smtClean="0"/>
              <a:t>A.G. </a:t>
            </a:r>
            <a:r>
              <a:rPr lang="en-GB" sz="4900" b="1" dirty="0"/>
              <a:t>John F.S. Muwanga Chair INTOSAI WGEI </a:t>
            </a:r>
          </a:p>
          <a:p>
            <a:r>
              <a:rPr lang="en-GB" sz="3800" i="1" dirty="0" smtClean="0"/>
              <a:t>15</a:t>
            </a:r>
            <a:r>
              <a:rPr lang="en-GB" sz="3800" i="1" baseline="30000" dirty="0" smtClean="0"/>
              <a:t>th</a:t>
            </a:r>
            <a:r>
              <a:rPr lang="en-GB" sz="3800" i="1" dirty="0" smtClean="0"/>
              <a:t> KSC Steering Committee Meeting</a:t>
            </a:r>
          </a:p>
          <a:p>
            <a:r>
              <a:rPr lang="en-GB" sz="3800" i="1" dirty="0" smtClean="0"/>
              <a:t> </a:t>
            </a:r>
            <a:r>
              <a:rPr lang="en-GB" sz="3800" i="1" dirty="0" smtClean="0"/>
              <a:t>Abu Dhabi, United Arab Emirates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 b="1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390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 b="1268"/>
          <a:stretch>
            <a:fillRect/>
          </a:stretch>
        </p:blipFill>
        <p:spPr/>
      </p:pic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589089" y="1690687"/>
            <a:ext cx="6996646" cy="605253"/>
          </a:xfrm>
        </p:spPr>
        <p:txBody>
          <a:bodyPr/>
          <a:lstStyle/>
          <a:p>
            <a:r>
              <a:rPr lang="en-US" sz="2800" dirty="0">
                <a:latin typeface="Arial Black" panose="020B0A04020102020204" pitchFamily="34" charset="0"/>
              </a:rPr>
              <a:t>Background information </a:t>
            </a:r>
          </a:p>
          <a:p>
            <a:endParaRPr lang="en-US" sz="280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588555" y="3498470"/>
            <a:ext cx="6256034" cy="640911"/>
          </a:xfrm>
        </p:spPr>
        <p:txBody>
          <a:bodyPr/>
          <a:lstStyle/>
          <a:p>
            <a:r>
              <a:rPr lang="en-US" sz="2400" b="0" dirty="0">
                <a:latin typeface="Arial Black" panose="020B0A04020102020204" pitchFamily="34" charset="0"/>
              </a:rPr>
              <a:t>Strategic </a:t>
            </a:r>
            <a:r>
              <a:rPr lang="en-US" sz="2400" b="0" dirty="0" smtClean="0">
                <a:latin typeface="Arial Black" panose="020B0A04020102020204" pitchFamily="34" charset="0"/>
              </a:rPr>
              <a:t>Objective 2</a:t>
            </a:r>
            <a:endParaRPr lang="en-US" sz="2400" b="0" dirty="0">
              <a:latin typeface="Arial Black" panose="020B0A04020102020204" pitchFamily="34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1588556" y="2521820"/>
            <a:ext cx="6352286" cy="750770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Strategic </a:t>
            </a:r>
            <a:r>
              <a:rPr lang="en-GB" sz="2400" dirty="0" smtClean="0">
                <a:solidFill>
                  <a:prstClr val="black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Objective 1</a:t>
            </a:r>
            <a:endParaRPr lang="en-GB" sz="2400" dirty="0">
              <a:solidFill>
                <a:prstClr val="black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Овал 14"/>
          <p:cNvSpPr/>
          <p:nvPr/>
        </p:nvSpPr>
        <p:spPr>
          <a:xfrm>
            <a:off x="778931" y="2596444"/>
            <a:ext cx="603250" cy="557572"/>
          </a:xfrm>
          <a:prstGeom prst="ellipse">
            <a:avLst/>
          </a:prstGeom>
          <a:solidFill>
            <a:srgbClr val="C1CAC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Овал 19"/>
          <p:cNvSpPr/>
          <p:nvPr/>
        </p:nvSpPr>
        <p:spPr>
          <a:xfrm>
            <a:off x="778931" y="1691103"/>
            <a:ext cx="603250" cy="604837"/>
          </a:xfrm>
          <a:prstGeom prst="ellipse">
            <a:avLst/>
          </a:prstGeom>
          <a:solidFill>
            <a:srgbClr val="C1CAC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Овал 31"/>
          <p:cNvSpPr/>
          <p:nvPr/>
        </p:nvSpPr>
        <p:spPr>
          <a:xfrm>
            <a:off x="778931" y="3382695"/>
            <a:ext cx="604837" cy="563663"/>
          </a:xfrm>
          <a:prstGeom prst="ellipse">
            <a:avLst/>
          </a:prstGeom>
          <a:solidFill>
            <a:srgbClr val="C1CAC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909240" y="1881157"/>
            <a:ext cx="365209" cy="300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4C4C4C"/>
                </a:solidFill>
                <a:latin typeface="Karla"/>
              </a:rPr>
              <a:t>1</a:t>
            </a:r>
            <a:endParaRPr lang="en-GB" b="1" dirty="0">
              <a:solidFill>
                <a:srgbClr val="4C4C4C"/>
              </a:solidFill>
              <a:latin typeface="Karla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1001027" y="2783149"/>
            <a:ext cx="125129" cy="2990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4C4C4C"/>
                </a:solidFill>
                <a:latin typeface="Karla"/>
              </a:rPr>
              <a:t>2</a:t>
            </a: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909241" y="3542208"/>
            <a:ext cx="376586" cy="288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4C4C4C"/>
                </a:solidFill>
                <a:latin typeface="Karla"/>
              </a:rPr>
              <a:t>3</a:t>
            </a: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920616" y="5489175"/>
            <a:ext cx="365209" cy="300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solidFill>
                <a:srgbClr val="4C4C4C"/>
              </a:solidFill>
              <a:latin typeface="Karla"/>
            </a:endParaRPr>
          </a:p>
        </p:txBody>
      </p:sp>
      <p:sp>
        <p:nvSpPr>
          <p:cNvPr id="43" name="Text Placeholder 2"/>
          <p:cNvSpPr txBox="1">
            <a:spLocks/>
          </p:cNvSpPr>
          <p:nvPr/>
        </p:nvSpPr>
        <p:spPr>
          <a:xfrm>
            <a:off x="6910785" y="1881157"/>
            <a:ext cx="365209" cy="300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solidFill>
                <a:srgbClr val="4C4C4C"/>
              </a:solidFill>
              <a:latin typeface="Karla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6910785" y="3082191"/>
            <a:ext cx="365209" cy="300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solidFill>
                <a:srgbClr val="4C4C4C"/>
              </a:solidFill>
              <a:latin typeface="Karla"/>
            </a:endParaRP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6910785" y="4292031"/>
            <a:ext cx="365209" cy="300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solidFill>
                <a:srgbClr val="4C4C4C"/>
              </a:solidFill>
              <a:latin typeface="Karla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6910785" y="5492144"/>
            <a:ext cx="365209" cy="300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solidFill>
                <a:srgbClr val="4C4C4C"/>
              </a:solidFill>
              <a:latin typeface="Karla"/>
            </a:endParaRPr>
          </a:p>
        </p:txBody>
      </p:sp>
      <p:sp>
        <p:nvSpPr>
          <p:cNvPr id="21" name="Овал 31"/>
          <p:cNvSpPr/>
          <p:nvPr/>
        </p:nvSpPr>
        <p:spPr>
          <a:xfrm>
            <a:off x="778931" y="4292031"/>
            <a:ext cx="603250" cy="626681"/>
          </a:xfrm>
          <a:prstGeom prst="ellipse">
            <a:avLst/>
          </a:prstGeom>
          <a:solidFill>
            <a:srgbClr val="C1CAC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905244" y="4487400"/>
            <a:ext cx="288288" cy="4169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4C4C4C"/>
                </a:solidFill>
                <a:latin typeface="Karla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1620" y="4381665"/>
            <a:ext cx="607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Black" panose="020B0A04020102020204" pitchFamily="34" charset="0"/>
              </a:rPr>
              <a:t>Strategic Objective 3</a:t>
            </a:r>
          </a:p>
        </p:txBody>
      </p:sp>
    </p:spTree>
    <p:extLst>
      <p:ext uri="{BB962C8B-B14F-4D97-AF65-F5344CB8AC3E}">
        <p14:creationId xmlns:p14="http://schemas.microsoft.com/office/powerpoint/2010/main" val="24422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Background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790299" y="1549666"/>
            <a:ext cx="78830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/>
              <a:t>WGEI Membership</a:t>
            </a:r>
            <a:r>
              <a:rPr lang="en-GB" sz="2800" dirty="0"/>
              <a:t>: </a:t>
            </a:r>
            <a:r>
              <a:rPr lang="en-GB" sz="2800" dirty="0" smtClean="0"/>
              <a:t>46 SAIs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/>
              <a:t>Observers</a:t>
            </a:r>
            <a:r>
              <a:rPr lang="en-GB" sz="2800" dirty="0" smtClean="0"/>
              <a:t>: IDI &amp; AFROSAI-E</a:t>
            </a: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b="1" dirty="0"/>
              <a:t>WGEI Steering Committee comprises</a:t>
            </a:r>
            <a:r>
              <a:rPr lang="en-GB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SAIs: Norway , USA, South Africa, Iraq, India, Fiji, Zambia, Ghana, </a:t>
            </a:r>
            <a:r>
              <a:rPr lang="en-GB" sz="2800" dirty="0" smtClean="0"/>
              <a:t>Ecuador, Indonesia, Brazil </a:t>
            </a:r>
            <a:r>
              <a:rPr lang="en-GB" sz="2800" dirty="0"/>
              <a:t>&amp; </a:t>
            </a:r>
            <a:r>
              <a:rPr lang="en-GB" sz="2800" dirty="0" smtClean="0"/>
              <a:t>Uganda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2233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136808" y="385011"/>
            <a:ext cx="7847569" cy="606391"/>
          </a:xfrm>
        </p:spPr>
        <p:txBody>
          <a:bodyPr/>
          <a:lstStyle/>
          <a:p>
            <a:r>
              <a:rPr lang="en-GB" sz="3600" dirty="0" smtClean="0"/>
              <a:t>Background Information </a:t>
            </a:r>
            <a:r>
              <a:rPr lang="en-GB" sz="3600" dirty="0" err="1" smtClean="0"/>
              <a:t>cont</a:t>
            </a:r>
            <a:r>
              <a:rPr lang="en-GB" sz="3600" dirty="0" smtClean="0"/>
              <a:t>…..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0514" y="1578543"/>
            <a:ext cx="11340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WGEI celebrated 10 years of existence at its 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Members’ meeting, which was hosted by the Audit Board of the Republic of Indonesia in Jakarta, 24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– 27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July 2023.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92" y="2482104"/>
            <a:ext cx="4109987" cy="3249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04" y="2480405"/>
            <a:ext cx="3919631" cy="3249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514" y="2480405"/>
            <a:ext cx="3523281" cy="32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20396" y="1405288"/>
            <a:ext cx="6277998" cy="371502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WGEI </a:t>
            </a:r>
            <a:r>
              <a:rPr lang="en-GB" dirty="0" smtClean="0"/>
              <a:t>is i</a:t>
            </a:r>
            <a:r>
              <a:rPr lang="en-GB" dirty="0" smtClean="0"/>
              <a:t>mplementing its </a:t>
            </a:r>
            <a:r>
              <a:rPr lang="en-GB" dirty="0" err="1" smtClean="0"/>
              <a:t>Workplan</a:t>
            </a:r>
            <a:r>
              <a:rPr lang="en-GB" dirty="0" smtClean="0"/>
              <a:t> </a:t>
            </a:r>
            <a:r>
              <a:rPr lang="en-GB" dirty="0"/>
              <a:t>(2023 -2025)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The activities </a:t>
            </a:r>
            <a:r>
              <a:rPr lang="en-GB" dirty="0"/>
              <a:t>reflect the KSC Operational Plan (2023 – 2025)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The are f</a:t>
            </a:r>
            <a:r>
              <a:rPr lang="en-GB" dirty="0" smtClean="0"/>
              <a:t>our </a:t>
            </a:r>
            <a:r>
              <a:rPr lang="en-GB" dirty="0"/>
              <a:t>activities:</a:t>
            </a:r>
          </a:p>
          <a:p>
            <a:pPr indent="1165225"/>
            <a:r>
              <a:rPr lang="en-GB" dirty="0"/>
              <a:t>1.Administration of WGEI secretariat</a:t>
            </a:r>
          </a:p>
          <a:p>
            <a:pPr indent="1165225"/>
            <a:r>
              <a:rPr lang="en-GB" dirty="0"/>
              <a:t>2.Learning undertakings</a:t>
            </a:r>
          </a:p>
          <a:p>
            <a:pPr indent="1165225"/>
            <a:r>
              <a:rPr lang="en-GB" dirty="0"/>
              <a:t>3.Knowledge and Experience Sharing</a:t>
            </a:r>
          </a:p>
          <a:p>
            <a:pPr indent="1165225"/>
            <a:r>
              <a:rPr lang="en-GB" dirty="0"/>
              <a:t>4.Networking with Key Stakeholders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This report p</a:t>
            </a:r>
            <a:r>
              <a:rPr lang="en-GB" dirty="0" smtClean="0"/>
              <a:t>resents the </a:t>
            </a:r>
            <a:r>
              <a:rPr lang="en-GB" dirty="0"/>
              <a:t>WGEI activities contributing to </a:t>
            </a:r>
            <a:r>
              <a:rPr lang="en-GB" dirty="0" smtClean="0"/>
              <a:t>the KSC </a:t>
            </a:r>
            <a:r>
              <a:rPr lang="en-GB" dirty="0"/>
              <a:t>Strategic </a:t>
            </a:r>
            <a:r>
              <a:rPr lang="en-GB" dirty="0" smtClean="0"/>
              <a:t>Objectives </a:t>
            </a:r>
            <a:r>
              <a:rPr lang="en-GB" dirty="0"/>
              <a:t>as per </a:t>
            </a:r>
            <a:r>
              <a:rPr lang="en-GB" dirty="0" smtClean="0"/>
              <a:t>the KSC Operational </a:t>
            </a:r>
            <a:r>
              <a:rPr lang="en-GB" dirty="0"/>
              <a:t>Plan (2023 – 2025)</a:t>
            </a:r>
          </a:p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 b="1268"/>
          <a:stretch>
            <a:fillRect/>
          </a:stretch>
        </p:blipFill>
        <p:spPr/>
      </p:pic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Information  </a:t>
            </a:r>
            <a:r>
              <a:rPr lang="en-US" sz="3200" dirty="0"/>
              <a:t>cont...</a:t>
            </a:r>
          </a:p>
        </p:txBody>
      </p:sp>
    </p:spTree>
    <p:extLst>
      <p:ext uri="{BB962C8B-B14F-4D97-AF65-F5344CB8AC3E}">
        <p14:creationId xmlns:p14="http://schemas.microsoft.com/office/powerpoint/2010/main" val="12755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963554" y="539015"/>
            <a:ext cx="9394257" cy="878595"/>
          </a:xfrm>
        </p:spPr>
        <p:txBody>
          <a:bodyPr/>
          <a:lstStyle/>
          <a:p>
            <a:r>
              <a:rPr lang="en-GB" sz="2400" b="0" dirty="0" smtClean="0"/>
              <a:t>WGEI Contribution to KSC Strategic Objective 1</a:t>
            </a:r>
            <a:r>
              <a:rPr lang="en-GB" sz="2400" b="0" dirty="0"/>
              <a:t>:  </a:t>
            </a:r>
            <a:r>
              <a:rPr lang="en-GB" sz="2400" dirty="0" smtClean="0"/>
              <a:t>Develop </a:t>
            </a:r>
            <a:r>
              <a:rPr lang="en-GB" sz="2400" dirty="0"/>
              <a:t>and maintain expertise in </a:t>
            </a:r>
            <a:r>
              <a:rPr lang="en-GB" sz="2400" dirty="0" smtClean="0"/>
              <a:t>areas </a:t>
            </a:r>
            <a:r>
              <a:rPr lang="en-GB" sz="2400" dirty="0"/>
              <a:t>of public-sector auditing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017" y="1520791"/>
            <a:ext cx="113193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WGEI is r</a:t>
            </a:r>
            <a:r>
              <a:rPr lang="en-GB" sz="2000" dirty="0" smtClean="0"/>
              <a:t>eviewing the Briefing </a:t>
            </a:r>
            <a:r>
              <a:rPr lang="en-GB" sz="2000" dirty="0" smtClean="0"/>
              <a:t>Note </a:t>
            </a:r>
            <a:r>
              <a:rPr lang="en-GB" sz="2000" dirty="0"/>
              <a:t>on the role of SAIs in the Audit of Extractive </a:t>
            </a:r>
            <a:r>
              <a:rPr lang="en-GB" sz="2000" dirty="0" smtClean="0"/>
              <a:t>Industries. </a:t>
            </a:r>
            <a:r>
              <a:rPr lang="en-GB" sz="2000" dirty="0" smtClean="0"/>
              <a:t>– </a:t>
            </a:r>
            <a:r>
              <a:rPr lang="en-GB" sz="2000" dirty="0" smtClean="0"/>
              <a:t>The initiative is led </a:t>
            </a:r>
            <a:r>
              <a:rPr lang="en-GB" sz="2000" dirty="0" smtClean="0"/>
              <a:t>by SAI Norway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The WGEI Learning </a:t>
            </a:r>
            <a:r>
              <a:rPr lang="en-GB" sz="2000" dirty="0" smtClean="0"/>
              <a:t>Task Force </a:t>
            </a:r>
            <a:r>
              <a:rPr lang="en-GB" sz="2000" dirty="0" smtClean="0"/>
              <a:t>is finalising the e-learning </a:t>
            </a:r>
            <a:r>
              <a:rPr lang="en-GB" sz="2000" dirty="0" smtClean="0"/>
              <a:t>course ‘on exploration and data management.’ </a:t>
            </a:r>
            <a:r>
              <a:rPr lang="en-GB" sz="2000" dirty="0" smtClean="0"/>
              <a:t>The </a:t>
            </a:r>
            <a:r>
              <a:rPr lang="en-GB" sz="2000" dirty="0" smtClean="0"/>
              <a:t>Learning </a:t>
            </a:r>
            <a:r>
              <a:rPr lang="en-GB" sz="2000" dirty="0"/>
              <a:t>Task </a:t>
            </a:r>
            <a:r>
              <a:rPr lang="en-GB" sz="2000" dirty="0" smtClean="0"/>
              <a:t>Force is </a:t>
            </a:r>
            <a:r>
              <a:rPr lang="en-GB" sz="2000" dirty="0"/>
              <a:t>comprised of SAIs Ecuador, Ghana, India, Iraq, Norway, Uganda, Vietnam, Zambia, Zimbabwe and AFROSAI-E</a:t>
            </a:r>
          </a:p>
          <a:p>
            <a:pPr marL="1093788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The Course is based on module 3 of WGEI Training Framework </a:t>
            </a:r>
          </a:p>
          <a:p>
            <a:pPr marL="1093788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The course is being developed u</a:t>
            </a:r>
            <a:r>
              <a:rPr lang="en-GB" sz="2000" dirty="0" smtClean="0"/>
              <a:t>sing </a:t>
            </a:r>
            <a:r>
              <a:rPr lang="en-GB" sz="2000" dirty="0" smtClean="0"/>
              <a:t>funding of Euro 4000 received from </a:t>
            </a:r>
            <a:r>
              <a:rPr lang="en-GB" sz="2000" dirty="0" smtClean="0"/>
              <a:t>the KSC</a:t>
            </a:r>
            <a:r>
              <a:rPr lang="en-GB" sz="2000" dirty="0" smtClean="0"/>
              <a:t>.  </a:t>
            </a:r>
          </a:p>
          <a:p>
            <a:pPr marL="1093788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The course c</a:t>
            </a:r>
            <a:r>
              <a:rPr lang="en-GB" sz="2000" dirty="0" smtClean="0"/>
              <a:t>ontent was developed </a:t>
            </a:r>
            <a:r>
              <a:rPr lang="en-GB" sz="2000" dirty="0"/>
              <a:t>by experts from  SAIs of </a:t>
            </a:r>
            <a:r>
              <a:rPr lang="en-GB" sz="2000" dirty="0" smtClean="0"/>
              <a:t>Egypt, Kenya, Tanzania </a:t>
            </a:r>
            <a:r>
              <a:rPr lang="en-GB" sz="2000" dirty="0"/>
              <a:t>and </a:t>
            </a:r>
            <a:r>
              <a:rPr lang="en-GB" sz="2000" dirty="0" smtClean="0"/>
              <a:t>Zambia</a:t>
            </a:r>
          </a:p>
          <a:p>
            <a:pPr marL="1093788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The content was reviewed </a:t>
            </a:r>
            <a:r>
              <a:rPr lang="en-GB" sz="2000" dirty="0"/>
              <a:t>by experts from SAIs of India, Ghana, Uganda, Norway, Indonesia, Philippines and AFROSAI-E </a:t>
            </a:r>
            <a:endParaRPr lang="en-GB" sz="2000" dirty="0" smtClean="0"/>
          </a:p>
          <a:p>
            <a:pPr marL="1093788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WGEI has engaged AFROSAI-E to identify service providers to transform course content into online course</a:t>
            </a:r>
          </a:p>
          <a:p>
            <a:pPr marL="269875"/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75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207623" y="375386"/>
            <a:ext cx="8967308" cy="866274"/>
          </a:xfrm>
        </p:spPr>
        <p:txBody>
          <a:bodyPr/>
          <a:lstStyle/>
          <a:p>
            <a:r>
              <a:rPr lang="en-GB" sz="2400" b="0" dirty="0">
                <a:solidFill>
                  <a:prstClr val="black"/>
                </a:solidFill>
              </a:rPr>
              <a:t>WGEI Contribution to KSC Strategic Objective </a:t>
            </a:r>
            <a:r>
              <a:rPr lang="en-GB" sz="2400" b="0" dirty="0" smtClean="0">
                <a:solidFill>
                  <a:prstClr val="black"/>
                </a:solidFill>
              </a:rPr>
              <a:t>2: </a:t>
            </a:r>
            <a:r>
              <a:rPr lang="en-GB" sz="2400" dirty="0" smtClean="0"/>
              <a:t>Facilitate </a:t>
            </a:r>
            <a:r>
              <a:rPr lang="en-GB" sz="2400" dirty="0"/>
              <a:t>wide exchange of knowledge and experience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513" y="1038242"/>
            <a:ext cx="115503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WGEI webpage </a:t>
            </a:r>
            <a:r>
              <a:rPr lang="en-GB" sz="2000" dirty="0"/>
              <a:t>on the </a:t>
            </a:r>
            <a:r>
              <a:rPr lang="en-GB" sz="2000" dirty="0" smtClean="0"/>
              <a:t>INTOSAI </a:t>
            </a:r>
            <a:r>
              <a:rPr lang="en-GB" sz="2000" dirty="0"/>
              <a:t>Community </a:t>
            </a:r>
            <a:r>
              <a:rPr lang="en-GB" sz="2000" dirty="0" smtClean="0"/>
              <a:t>portal is actively maintained. It has over </a:t>
            </a:r>
            <a:r>
              <a:rPr lang="en-GB" sz="2000" dirty="0"/>
              <a:t>112 Extractive Industries audit  </a:t>
            </a:r>
            <a:r>
              <a:rPr lang="en-GB" sz="2000" dirty="0" smtClean="0"/>
              <a:t>reports from member SAIs, </a:t>
            </a:r>
            <a:r>
              <a:rPr lang="en-GB" sz="2000" dirty="0"/>
              <a:t>materials from 4 training initiatives and 65 </a:t>
            </a:r>
            <a:r>
              <a:rPr lang="en-GB" sz="2000" dirty="0" smtClean="0"/>
              <a:t>useful links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23 Extractive Industries documents </a:t>
            </a:r>
            <a:r>
              <a:rPr lang="en-GB" sz="2000" dirty="0"/>
              <a:t>and reports translated from their original </a:t>
            </a:r>
            <a:r>
              <a:rPr lang="en-GB" sz="2000" dirty="0" smtClean="0"/>
              <a:t>languages to other INTOSAI </a:t>
            </a:r>
            <a:r>
              <a:rPr lang="en-GB" sz="2000" dirty="0" smtClean="0"/>
              <a:t>languages – </a:t>
            </a:r>
            <a:r>
              <a:rPr lang="en-GB" sz="2000" dirty="0"/>
              <a:t>translation is led by SAIs Iraq, United States, Ecuador, Chile and the ARABOSAI Secretariat</a:t>
            </a:r>
            <a:endParaRPr lang="en-GB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WGEI Collaborates with other INTOSAI working bodies </a:t>
            </a:r>
            <a:r>
              <a:rPr lang="en-GB" sz="2000" dirty="0" smtClean="0"/>
              <a:t>including</a:t>
            </a:r>
            <a:r>
              <a:rPr lang="en-GB" sz="2000" dirty="0" smtClean="0"/>
              <a:t> </a:t>
            </a:r>
            <a:r>
              <a:rPr lang="en-GB" sz="2000" dirty="0" smtClean="0"/>
              <a:t>IDI and the Regional </a:t>
            </a:r>
            <a:r>
              <a:rPr lang="en-GB" sz="2000" dirty="0" smtClean="0"/>
              <a:t>Organisations (AFROSAI-E, ARABOSAI, ASOSAI, OLACEFS and PASAI)</a:t>
            </a:r>
            <a:endParaRPr lang="en-GB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WGEI </a:t>
            </a:r>
            <a:r>
              <a:rPr lang="en-GB" sz="2000" dirty="0"/>
              <a:t>Steering Committee comprised of SAIs from all INTOSAI Regions who serve as the working group’s ambassadors in their </a:t>
            </a:r>
            <a:r>
              <a:rPr lang="en-GB" sz="2000" dirty="0" smtClean="0"/>
              <a:t>regions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The working group actively networks with external stakeholders in EI </a:t>
            </a:r>
            <a:r>
              <a:rPr lang="en-GB" sz="2000" dirty="0"/>
              <a:t>eg Extractive Industry Transparency Initiative (EITI), </a:t>
            </a:r>
            <a:r>
              <a:rPr lang="en-GB" sz="2000" dirty="0" smtClean="0"/>
              <a:t>Open Ownership, </a:t>
            </a:r>
            <a:r>
              <a:rPr lang="en-GB" sz="2000" dirty="0" err="1" smtClean="0"/>
              <a:t>etc</a:t>
            </a:r>
            <a:r>
              <a:rPr lang="en-GB" sz="2000" dirty="0" smtClean="0"/>
              <a:t> – The initiative is led by the SAIs of Norway, Brazil and Fiji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4978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799924" y="442762"/>
            <a:ext cx="9827394" cy="702645"/>
          </a:xfrm>
        </p:spPr>
        <p:txBody>
          <a:bodyPr/>
          <a:lstStyle/>
          <a:p>
            <a:r>
              <a:rPr lang="en-GB" sz="2400" b="0" dirty="0">
                <a:solidFill>
                  <a:prstClr val="black"/>
                </a:solidFill>
              </a:rPr>
              <a:t>WGEI Contribution to KSC Strategic Objective </a:t>
            </a:r>
            <a:r>
              <a:rPr lang="en-GB" sz="2400" b="0" dirty="0" smtClean="0">
                <a:solidFill>
                  <a:prstClr val="black"/>
                </a:solidFill>
              </a:rPr>
              <a:t>3:</a:t>
            </a:r>
            <a:r>
              <a:rPr lang="en-GB" sz="2400" dirty="0" smtClean="0"/>
              <a:t> </a:t>
            </a:r>
            <a:r>
              <a:rPr lang="en-GB" sz="2400" dirty="0"/>
              <a:t>Facilitate continuous improvement of SAIs through knowledge sharing activities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9528" y="1145407"/>
            <a:ext cx="1080163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WGEI is in partnership with </a:t>
            </a:r>
            <a:r>
              <a:rPr lang="en-GB" sz="2000" dirty="0" smtClean="0"/>
              <a:t>iCED </a:t>
            </a:r>
            <a:r>
              <a:rPr lang="en-GB" sz="2000" dirty="0"/>
              <a:t>of SAI India </a:t>
            </a:r>
            <a:r>
              <a:rPr lang="en-GB" sz="2000" dirty="0" smtClean="0"/>
              <a:t>to provide training </a:t>
            </a:r>
            <a:r>
              <a:rPr lang="en-GB" sz="2000" dirty="0"/>
              <a:t>based on the WGEI Training </a:t>
            </a:r>
            <a:r>
              <a:rPr lang="en-GB" sz="2000" dirty="0" smtClean="0"/>
              <a:t>Framework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WGEI </a:t>
            </a:r>
            <a:r>
              <a:rPr lang="en-GB" sz="2000" dirty="0" smtClean="0"/>
              <a:t>and iCED o</a:t>
            </a:r>
            <a:r>
              <a:rPr lang="en-GB" sz="2000" dirty="0" smtClean="0"/>
              <a:t>rganised </a:t>
            </a:r>
            <a:r>
              <a:rPr lang="en-GB" sz="2000" dirty="0"/>
              <a:t>a </a:t>
            </a:r>
            <a:r>
              <a:rPr lang="en-GB" sz="2000" dirty="0" smtClean="0"/>
              <a:t>hybrid </a:t>
            </a:r>
            <a:r>
              <a:rPr lang="en-GB" sz="2000" dirty="0"/>
              <a:t>International Training Programme on Audit of Extractive Industries </a:t>
            </a:r>
            <a:r>
              <a:rPr lang="en-GB" sz="2000" dirty="0" smtClean="0"/>
              <a:t>in March 2023. </a:t>
            </a:r>
            <a:r>
              <a:rPr lang="en-GB" sz="2000" dirty="0" smtClean="0"/>
              <a:t> </a:t>
            </a:r>
            <a:r>
              <a:rPr lang="en-GB" sz="2000" dirty="0" smtClean="0"/>
              <a:t>It attracted </a:t>
            </a:r>
            <a:r>
              <a:rPr lang="en-GB" sz="2000" dirty="0" smtClean="0"/>
              <a:t>14 </a:t>
            </a:r>
            <a:r>
              <a:rPr lang="en-GB" sz="2000" dirty="0" smtClean="0"/>
              <a:t>participants from 8 SAIs </a:t>
            </a:r>
            <a:r>
              <a:rPr lang="en-GB" sz="2000" dirty="0" smtClean="0"/>
              <a:t>who </a:t>
            </a:r>
            <a:r>
              <a:rPr lang="en-GB" sz="2000" dirty="0" smtClean="0"/>
              <a:t>attended </a:t>
            </a:r>
            <a:r>
              <a:rPr lang="en-GB" sz="2000" dirty="0" smtClean="0"/>
              <a:t>in </a:t>
            </a:r>
            <a:r>
              <a:rPr lang="en-GB" sz="2000" dirty="0" smtClean="0"/>
              <a:t>person and 9 </a:t>
            </a:r>
            <a:r>
              <a:rPr lang="en-GB" sz="2000" dirty="0" smtClean="0"/>
              <a:t>participants </a:t>
            </a:r>
            <a:r>
              <a:rPr lang="en-GB" sz="2000" dirty="0" smtClean="0"/>
              <a:t>who attended </a:t>
            </a:r>
            <a:r>
              <a:rPr lang="en-GB" sz="2000" dirty="0" smtClean="0"/>
              <a:t>virtually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WGEI collaborated </a:t>
            </a:r>
            <a:r>
              <a:rPr lang="en-GB" sz="2000" dirty="0"/>
              <a:t>with the Canadian Audit and Accountability Foundation (</a:t>
            </a:r>
            <a:r>
              <a:rPr lang="en-GB" sz="2000" dirty="0" smtClean="0"/>
              <a:t>CAAF) to </a:t>
            </a:r>
            <a:r>
              <a:rPr lang="en-GB" sz="2000" dirty="0" smtClean="0"/>
              <a:t>deliver EI training to SAI Guyana in April </a:t>
            </a:r>
            <a:r>
              <a:rPr lang="en-GB" sz="2000" dirty="0" smtClean="0"/>
              <a:t>2023. The training was facilitated by experts from SAIs Kenya, Uganda and Alberta (Canada)</a:t>
            </a:r>
            <a:endParaRPr lang="en-GB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The Working group </a:t>
            </a:r>
            <a:r>
              <a:rPr lang="en-GB" sz="2000" dirty="0" smtClean="0"/>
              <a:t>has embraced the virtual environment </a:t>
            </a:r>
            <a:r>
              <a:rPr lang="en-GB" sz="2000" dirty="0" smtClean="0"/>
              <a:t>for example</a:t>
            </a:r>
            <a:r>
              <a:rPr lang="en-GB" sz="2000" dirty="0" smtClean="0"/>
              <a:t> </a:t>
            </a:r>
            <a:r>
              <a:rPr lang="en-GB" sz="2000" dirty="0" smtClean="0"/>
              <a:t>Quarterly Steering Committee </a:t>
            </a:r>
            <a:r>
              <a:rPr lang="en-GB" sz="2000" dirty="0" smtClean="0"/>
              <a:t>meetings are hosted on the INTOSAI Community Portal, </a:t>
            </a:r>
            <a:r>
              <a:rPr lang="en-GB" sz="2000" dirty="0" smtClean="0"/>
              <a:t>and </a:t>
            </a:r>
            <a:r>
              <a:rPr lang="en-GB" sz="2000" dirty="0" smtClean="0"/>
              <a:t>some WGEI training is held on virtual platforms</a:t>
            </a:r>
            <a:endParaRPr lang="en-GB" sz="2000" dirty="0" smtClean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004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GEI PRESENTATION 1 DEC.potx [Autosaved]" id="{A806DD31-81C3-4C6B-BEDA-41C284F6C30B}" vid="{81178C08-5E8C-410D-B701-32EF2BEF746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GEI PRESENTATION 1 DEC.potx [Autosaved]" id="{A806DD31-81C3-4C6B-BEDA-41C284F6C30B}" vid="{81178C08-5E8C-410D-B701-32EF2BEF74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WGEI PRESENTATION TEMPLATE FINAL</Template>
  <TotalTime>3764</TotalTime>
  <Words>698</Words>
  <Application>Microsoft Office PowerPoint</Application>
  <PresentationFormat>Widescreen</PresentationFormat>
  <Paragraphs>61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 </vt:lpstr>
      <vt:lpstr>Arial Black</vt:lpstr>
      <vt:lpstr>Calibri</vt:lpstr>
      <vt:lpstr>Calibri Light</vt:lpstr>
      <vt:lpstr>Karla</vt:lpstr>
      <vt:lpstr>Open Sans</vt:lpstr>
      <vt:lpstr>Pe-icon-7-stroke</vt:lpstr>
      <vt:lpstr>Poppins</vt:lpstr>
      <vt:lpstr>Raleway ExtraBold</vt:lpstr>
      <vt:lpstr>Wingdings</vt:lpstr>
      <vt:lpstr>Office Theme</vt:lpstr>
      <vt:lpstr>1_Office Theme</vt:lpstr>
      <vt:lpstr>PowerPoint Presentation</vt:lpstr>
      <vt:lpstr>Report by Working Group on Audit of Extractive Industries (WGEI)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Sheilla Ngira</cp:lastModifiedBy>
  <cp:revision>418</cp:revision>
  <dcterms:created xsi:type="dcterms:W3CDTF">2021-03-12T10:37:58Z</dcterms:created>
  <dcterms:modified xsi:type="dcterms:W3CDTF">2023-09-24T18:03:47Z</dcterms:modified>
</cp:coreProperties>
</file>