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gY0XDIpw00g3NbMXElo1F0rJNH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5"/>
            <a:ext cx="2945659" cy="498055"/>
          </a:xfrm>
          <a:prstGeom prst="rect">
            <a:avLst/>
          </a:prstGeom>
          <a:noFill/>
          <a:ln>
            <a:noFill/>
          </a:ln>
        </p:spPr>
        <p:txBody>
          <a:bodyPr anchorCtr="0" anchor="t"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7" y="5"/>
            <a:ext cx="2945659" cy="498055"/>
          </a:xfrm>
          <a:prstGeom prst="rect">
            <a:avLst/>
          </a:prstGeom>
          <a:noFill/>
          <a:ln>
            <a:noFill/>
          </a:ln>
        </p:spPr>
        <p:txBody>
          <a:bodyPr anchorCtr="0" anchor="t" bIns="45700" lIns="91400" spcFirstLastPara="1" rIns="91400"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679768" y="4777194"/>
            <a:ext cx="5438140" cy="3908614"/>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63" name="Google Shape;163;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0: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92" name="Google Shape;292;p10: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293" name="Google Shape;293;p10: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294" name="Google Shape;294;p10: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1: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07" name="Google Shape;307;p11: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308" name="Google Shape;308;p11: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309" name="Google Shape;309;p11: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2: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22" name="Google Shape;322;p12: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323" name="Google Shape;323;p12: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324" name="Google Shape;324;p12: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3: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a:t>
            </a:r>
            <a:endParaRPr/>
          </a:p>
          <a:p>
            <a:pPr indent="0" lvl="0" marL="0" rtl="0" algn="l">
              <a:spcBef>
                <a:spcPts val="0"/>
              </a:spcBef>
              <a:spcAft>
                <a:spcPts val="0"/>
              </a:spcAft>
              <a:buNone/>
            </a:pPr>
            <a:r>
              <a:rPr lang="en-GB"/>
              <a:t>The WG Secretariat held a series of virtual meetings with respectable representatives of the World Bank regarding conducting virtual training programs for the WGFACML member Supreme Audit Institutions, and it was agreed upon holding a set of virtual training programs during the next few months in order to fulfill the training needs of the WG member SAIs regarding issues related to fighting  corruption and money laundering.</a:t>
            </a:r>
            <a:endParaRPr/>
          </a:p>
          <a:p>
            <a:pPr indent="0" lvl="0" marL="0" rtl="0" algn="l">
              <a:spcBef>
                <a:spcPts val="0"/>
              </a:spcBef>
              <a:spcAft>
                <a:spcPts val="0"/>
              </a:spcAft>
              <a:buNone/>
            </a:pPr>
            <a:r>
              <a:t/>
            </a:r>
            <a:endParaRPr/>
          </a:p>
        </p:txBody>
      </p:sp>
      <p:sp>
        <p:nvSpPr>
          <p:cNvPr id="337" name="Google Shape;337;p13: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338" name="Google Shape;338;p13: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339" name="Google Shape;339;p13: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4: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a:t>
            </a:r>
            <a:endParaRPr/>
          </a:p>
          <a:p>
            <a:pPr indent="0" lvl="0" marL="0" rtl="0" algn="l">
              <a:spcBef>
                <a:spcPts val="0"/>
              </a:spcBef>
              <a:spcAft>
                <a:spcPts val="0"/>
              </a:spcAft>
              <a:buNone/>
            </a:pPr>
            <a:r>
              <a:rPr lang="en-GB"/>
              <a:t>The WG Secretariat held a series of virtual meetings with respectable representatives of the World Bank regarding conducting virtual training programs for the WGFACML member Supreme Audit Institutions, and it was agreed upon holding a set of virtual training programs during the next few months in order to fulfill the training needs of the WG member SAIs regarding issues related to fighting  corruption and money laundering.</a:t>
            </a:r>
            <a:endParaRPr/>
          </a:p>
          <a:p>
            <a:pPr indent="0" lvl="0" marL="0" rtl="0" algn="l">
              <a:spcBef>
                <a:spcPts val="0"/>
              </a:spcBef>
              <a:spcAft>
                <a:spcPts val="0"/>
              </a:spcAft>
              <a:buNone/>
            </a:pPr>
            <a:r>
              <a:t/>
            </a:r>
            <a:endParaRPr/>
          </a:p>
        </p:txBody>
      </p:sp>
      <p:sp>
        <p:nvSpPr>
          <p:cNvPr id="353" name="Google Shape;353;p14: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354" name="Google Shape;354;p14: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355" name="Google Shape;355;p14: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5:notes"/>
          <p:cNvSpPr txBox="1"/>
          <p:nvPr>
            <p:ph idx="1" type="body"/>
          </p:nvPr>
        </p:nvSpPr>
        <p:spPr>
          <a:xfrm>
            <a:off x="679768" y="4777194"/>
            <a:ext cx="5438140" cy="3908614"/>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67" name="Google Shape;367;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6: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79" name="Google Shape;379;p16: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380" name="Google Shape;380;p16: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381" name="Google Shape;381;p16: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7: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95" name="Google Shape;395;p17: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396" name="Google Shape;396;p17: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397" name="Google Shape;397;p17: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8:notes"/>
          <p:cNvSpPr txBox="1"/>
          <p:nvPr>
            <p:ph idx="1" type="body"/>
          </p:nvPr>
        </p:nvSpPr>
        <p:spPr>
          <a:xfrm>
            <a:off x="679768" y="4777194"/>
            <a:ext cx="5438140" cy="3908614"/>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10" name="Google Shape;410;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9:notes"/>
          <p:cNvSpPr txBox="1"/>
          <p:nvPr>
            <p:ph idx="1" type="body"/>
          </p:nvPr>
        </p:nvSpPr>
        <p:spPr>
          <a:xfrm>
            <a:off x="679768" y="4777194"/>
            <a:ext cx="5438140" cy="3908614"/>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22" name="Google Shape;422;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2: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Allow us to present to you the activities carried out by the WG Secretariat during the past period since the 13th KSC SC</a:t>
            </a:r>
            <a:endParaRPr/>
          </a:p>
        </p:txBody>
      </p:sp>
      <p:sp>
        <p:nvSpPr>
          <p:cNvPr id="173" name="Google Shape;173;p2: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174" name="Google Shape;174;p2: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175" name="Google Shape;175;p2: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0:notes"/>
          <p:cNvSpPr txBox="1"/>
          <p:nvPr>
            <p:ph idx="1" type="body"/>
          </p:nvPr>
        </p:nvSpPr>
        <p:spPr>
          <a:xfrm>
            <a:off x="679768" y="4777194"/>
            <a:ext cx="5438140" cy="3908614"/>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35" name="Google Shape;435;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3: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draft of the guide was published on the INTOSAI community portal. The presentation period ended on June 17, 2022. Currently, the Austrian Supreme Audit Institution (the head of the team responsible for preparing the guide) is summarizing the comments received from other bodies so that they can be taken into account when preparing the final version of the guide. Once completed, a quality assurance certificate will be signed for the guide.</a:t>
            </a:r>
            <a:endParaRPr/>
          </a:p>
        </p:txBody>
      </p:sp>
      <p:sp>
        <p:nvSpPr>
          <p:cNvPr id="189" name="Google Shape;189;p3: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190" name="Google Shape;190;p3: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191" name="Google Shape;191;p3: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4: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draft of the guide was published on the INTOSAI community portal. The presentation period ended on June 17, 2022. Currently, the Austrian Supreme Audit Institution (the head of the team responsible for preparing the guide) is summarizing the comments received from other bodies so that they can be taken into account when preparing the final version of the guide. Once completed, a quality assurance certificate will be signed for the guide.</a:t>
            </a:r>
            <a:endParaRPr/>
          </a:p>
        </p:txBody>
      </p:sp>
      <p:sp>
        <p:nvSpPr>
          <p:cNvPr id="203" name="Google Shape;203;p4: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204" name="Google Shape;204;p4: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205" name="Google Shape;205;p4: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txBox="1"/>
          <p:nvPr>
            <p:ph idx="1" type="body"/>
          </p:nvPr>
        </p:nvSpPr>
        <p:spPr>
          <a:xfrm>
            <a:off x="679768" y="4777194"/>
            <a:ext cx="5438140" cy="3908614"/>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19" name="Google Shape;219;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6: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30" name="Google Shape;230;p6: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231" name="Google Shape;231;p6: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232" name="Google Shape;232;p6: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47" name="Google Shape;247;p7: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248" name="Google Shape;248;p7: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249" name="Google Shape;249;p7: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8: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62" name="Google Shape;262;p8: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263" name="Google Shape;263;p8: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264" name="Google Shape;264;p8: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9: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77" name="Google Shape;277;p9:notes"/>
          <p:cNvSpPr txBox="1"/>
          <p:nvPr>
            <p:ph idx="3" type="hdr"/>
          </p:nvPr>
        </p:nvSpPr>
        <p:spPr>
          <a:xfrm>
            <a:off x="2" y="5"/>
            <a:ext cx="2945659" cy="49805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GB"/>
              <a:t>The 15th Meeting of the INTOSAI Working Group on Fight Against  Corruption and Money laundering  </a:t>
            </a:r>
            <a:endParaRPr/>
          </a:p>
        </p:txBody>
      </p:sp>
      <p:sp>
        <p:nvSpPr>
          <p:cNvPr id="278" name="Google Shape;278;p9:notes"/>
          <p:cNvSpPr txBox="1"/>
          <p:nvPr>
            <p:ph idx="11" type="ftr"/>
          </p:nvPr>
        </p:nvSpPr>
        <p:spPr>
          <a:xfrm>
            <a:off x="2" y="9428590"/>
            <a:ext cx="2945659" cy="498054"/>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None/>
            </a:pPr>
            <a:r>
              <a:rPr lang="en-GB"/>
              <a:t>The Secretariat of the INTOSAI Working Group on Fight Against Corruption and Money Laundering - May 11th ,2022 </a:t>
            </a:r>
            <a:endParaRPr/>
          </a:p>
        </p:txBody>
      </p:sp>
      <p:sp>
        <p:nvSpPr>
          <p:cNvPr id="279" name="Google Shape;279;p9:notes"/>
          <p:cNvSpPr txBox="1"/>
          <p:nvPr>
            <p:ph idx="12" type="sldNum"/>
          </p:nvPr>
        </p:nvSpPr>
        <p:spPr>
          <a:xfrm>
            <a:off x="3850447" y="9428590"/>
            <a:ext cx="2945659" cy="49805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 name="Shape 16"/>
        <p:cNvGrpSpPr/>
        <p:nvPr/>
      </p:nvGrpSpPr>
      <p:grpSpPr>
        <a:xfrm>
          <a:off x="0" y="0"/>
          <a:ext cx="0" cy="0"/>
          <a:chOff x="0" y="0"/>
          <a:chExt cx="0" cy="0"/>
        </a:xfrm>
      </p:grpSpPr>
      <p:sp>
        <p:nvSpPr>
          <p:cNvPr id="17" name="Google Shape;17;p2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2"/>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9" name="Google Shape;19;p2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pic>
        <p:nvPicPr>
          <p:cNvPr descr="Droplets-HD-Content-R1d.png" id="81" name="Google Shape;81;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2" name="Google Shape;82;p31"/>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1"/>
          <p:cNvSpPr/>
          <p:nvPr>
            <p:ph idx="2" type="pic"/>
          </p:nvPr>
        </p:nvSpPr>
        <p:spPr>
          <a:xfrm>
            <a:off x="7424803" y="609601"/>
            <a:ext cx="3255358" cy="51816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84" name="Google Shape;84;p31"/>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5" name="Google Shape;85;p3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8" name="Shape 88"/>
        <p:cNvGrpSpPr/>
        <p:nvPr/>
      </p:nvGrpSpPr>
      <p:grpSpPr>
        <a:xfrm>
          <a:off x="0" y="0"/>
          <a:ext cx="0" cy="0"/>
          <a:chOff x="0" y="0"/>
          <a:chExt cx="0" cy="0"/>
        </a:xfrm>
      </p:grpSpPr>
      <p:pic>
        <p:nvPicPr>
          <p:cNvPr descr="Droplets-HD-Content-R1d.png" id="89" name="Google Shape;89;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0" name="Google Shape;90;p32"/>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2"/>
          <p:cNvSpPr/>
          <p:nvPr>
            <p:ph idx="2" type="pic"/>
          </p:nvPr>
        </p:nvSpPr>
        <p:spPr>
          <a:xfrm>
            <a:off x="1184744" y="698261"/>
            <a:ext cx="9822532" cy="3214136"/>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92" name="Google Shape;92;p32"/>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3" name="Google Shape;93;p3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pic>
        <p:nvPicPr>
          <p:cNvPr descr="Droplets-HD-Content-R1d.png" id="97" name="Google Shape;97;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8" name="Google Shape;98;p33"/>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3"/>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0" name="Google Shape;100;p3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pic>
        <p:nvPicPr>
          <p:cNvPr descr="Droplets-HD-Content-R1d.png" id="104" name="Google Shape;104;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 name="Google Shape;105;p34"/>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4"/>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7" name="Google Shape;107;p34"/>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8" name="Google Shape;108;p3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34"/>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n-GB" sz="8000" cap="none">
                <a:solidFill>
                  <a:schemeClr val="dk1"/>
                </a:solidFill>
                <a:latin typeface="Twentieth Century"/>
                <a:ea typeface="Twentieth Century"/>
                <a:cs typeface="Twentieth Century"/>
                <a:sym typeface="Twentieth Century"/>
              </a:rPr>
              <a:t>“</a:t>
            </a:r>
            <a:endParaRPr/>
          </a:p>
        </p:txBody>
      </p:sp>
      <p:sp>
        <p:nvSpPr>
          <p:cNvPr id="112" name="Google Shape;112;p34"/>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n-GB"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pic>
        <p:nvPicPr>
          <p:cNvPr descr="Droplets-HD-Content-R1d.png" id="114" name="Google Shape;114;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5" name="Google Shape;115;p35"/>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5"/>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7" name="Google Shape;117;p3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20" name="Shape 120"/>
        <p:cNvGrpSpPr/>
        <p:nvPr/>
      </p:nvGrpSpPr>
      <p:grpSpPr>
        <a:xfrm>
          <a:off x="0" y="0"/>
          <a:ext cx="0" cy="0"/>
          <a:chOff x="0" y="0"/>
          <a:chExt cx="0" cy="0"/>
        </a:xfrm>
      </p:grpSpPr>
      <p:pic>
        <p:nvPicPr>
          <p:cNvPr descr="Droplets-HD-Content-R1d.png" id="121" name="Google Shape;121;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2" name="Google Shape;122;p36"/>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6"/>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4" name="Google Shape;124;p36"/>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5" name="Google Shape;125;p36"/>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6" name="Google Shape;126;p36"/>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7" name="Google Shape;127;p36"/>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8" name="Google Shape;128;p36"/>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9" name="Google Shape;129;p3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32" name="Shape 132"/>
        <p:cNvGrpSpPr/>
        <p:nvPr/>
      </p:nvGrpSpPr>
      <p:grpSpPr>
        <a:xfrm>
          <a:off x="0" y="0"/>
          <a:ext cx="0" cy="0"/>
          <a:chOff x="0" y="0"/>
          <a:chExt cx="0" cy="0"/>
        </a:xfrm>
      </p:grpSpPr>
      <p:pic>
        <p:nvPicPr>
          <p:cNvPr descr="Droplets-HD-Content-R1d.png" id="133" name="Google Shape;133;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4" name="Google Shape;134;p37"/>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7"/>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6" name="Google Shape;136;p37"/>
          <p:cNvSpPr/>
          <p:nvPr>
            <p:ph idx="2" type="pic"/>
          </p:nvPr>
        </p:nvSpPr>
        <p:spPr>
          <a:xfrm>
            <a:off x="913774" y="2367093"/>
            <a:ext cx="3296409" cy="1524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137" name="Google Shape;137;p37"/>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8" name="Google Shape;138;p37"/>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9" name="Google Shape;139;p37"/>
          <p:cNvSpPr/>
          <p:nvPr>
            <p:ph idx="5" type="pic"/>
          </p:nvPr>
        </p:nvSpPr>
        <p:spPr>
          <a:xfrm>
            <a:off x="4441348" y="2367093"/>
            <a:ext cx="3303352"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40" name="Google Shape;140;p37"/>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41" name="Google Shape;141;p37"/>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42" name="Google Shape;142;p37"/>
          <p:cNvSpPr/>
          <p:nvPr>
            <p:ph idx="8" type="pic"/>
          </p:nvPr>
        </p:nvSpPr>
        <p:spPr>
          <a:xfrm>
            <a:off x="7973298" y="2367093"/>
            <a:ext cx="3304928"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43" name="Google Shape;143;p37"/>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44" name="Google Shape;144;p3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pic>
        <p:nvPicPr>
          <p:cNvPr descr="Droplets-HD-Content-R1d.png" id="148" name="Google Shape;148;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9" name="Google Shape;149;p3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8"/>
          <p:cNvSpPr txBox="1"/>
          <p:nvPr>
            <p:ph idx="1" type="body"/>
          </p:nvPr>
        </p:nvSpPr>
        <p:spPr>
          <a:xfrm rot="5400000">
            <a:off x="4383948" y="-1103080"/>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1" name="Google Shape;151;p3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pic>
        <p:nvPicPr>
          <p:cNvPr descr="Droplets-HD-Content-R1d.png" id="155" name="Google Shape;155;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6" name="Google Shape;156;p39"/>
          <p:cNvSpPr txBox="1"/>
          <p:nvPr>
            <p:ph type="title"/>
          </p:nvPr>
        </p:nvSpPr>
        <p:spPr>
          <a:xfrm rot="5400000">
            <a:off x="7410763" y="1923738"/>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39"/>
          <p:cNvSpPr txBox="1"/>
          <p:nvPr>
            <p:ph idx="1" type="body"/>
          </p:nvPr>
        </p:nvSpPr>
        <p:spPr>
          <a:xfrm rot="5400000">
            <a:off x="2152338" y="-628962"/>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8" name="Google Shape;158;p3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pic>
        <p:nvPicPr>
          <p:cNvPr descr="Droplets-HD-Title-R1d.png" id="23" name="Google Shape;23;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4" name="Google Shape;24;p23"/>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3"/>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6" name="Google Shape;26;p2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pic>
        <p:nvPicPr>
          <p:cNvPr descr="Droplets-HD-Content-R1d.png" id="30" name="Google Shape;30;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 name="Google Shape;31;p2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4"/>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3" name="Google Shape;33;p2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pic>
        <p:nvPicPr>
          <p:cNvPr descr="Droplets-HD-Content-R1d.png" id="37" name="Google Shape;37;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 name="Google Shape;38;p25"/>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40" name="Google Shape;40;p2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pic>
        <p:nvPicPr>
          <p:cNvPr descr="Droplets-HD-Content-R1d.png" id="44" name="Google Shape;44;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5" name="Google Shape;45;p2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6"/>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26"/>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8" name="Google Shape;48;p2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pic>
        <p:nvPicPr>
          <p:cNvPr descr="Droplets-HD-Content-R1d.png" id="52" name="Google Shape;52;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 name="Google Shape;53;p2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7"/>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5" name="Google Shape;55;p27"/>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6" name="Google Shape;56;p27"/>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7" name="Google Shape;57;p27"/>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8" name="Google Shape;58;p2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pic>
        <p:nvPicPr>
          <p:cNvPr descr="Droplets-HD-Content-R1d.png" id="62" name="Google Shape;62;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3" name="Google Shape;63;p2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pic>
        <p:nvPicPr>
          <p:cNvPr descr="Droplets-HD-Content-R1d.png" id="68" name="Google Shape;68;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9" name="Google Shape;69;p2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pic>
        <p:nvPicPr>
          <p:cNvPr descr="Droplets-HD-Content-R1d.png" id="73" name="Google Shape;73;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30"/>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0"/>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6" name="Google Shape;76;p30"/>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7" name="Google Shape;77;p3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Google Shape;10;p21"/>
          <p:cNvPicPr preferRelativeResize="0"/>
          <p:nvPr/>
        </p:nvPicPr>
        <p:blipFill rotWithShape="1">
          <a:blip r:embed="rId1">
            <a:alphaModFix/>
          </a:blip>
          <a:srcRect b="0" l="0" r="0" t="0"/>
          <a:stretch/>
        </p:blipFill>
        <p:spPr>
          <a:xfrm>
            <a:off x="0" y="-1"/>
            <a:ext cx="12192003" cy="6858001"/>
          </a:xfrm>
          <a:prstGeom prst="rect">
            <a:avLst/>
          </a:prstGeom>
          <a:noFill/>
          <a:ln>
            <a:noFill/>
          </a:ln>
        </p:spPr>
      </p:pic>
      <p:sp>
        <p:nvSpPr>
          <p:cNvPr id="11" name="Google Shape;11;p2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1"/>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2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2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 name="Google Shape;15;p2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intosaicommunity.net/wgfacml/newsletter/" TargetMode="External"/><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6.png"/><Relationship Id="rId7"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66" name="Google Shape;166;p1"/>
          <p:cNvSpPr txBox="1"/>
          <p:nvPr/>
        </p:nvSpPr>
        <p:spPr>
          <a:xfrm>
            <a:off x="919022" y="1302554"/>
            <a:ext cx="10096207" cy="4809484"/>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15000"/>
              </a:lnSpc>
              <a:spcBef>
                <a:spcPts val="0"/>
              </a:spcBef>
              <a:spcAft>
                <a:spcPts val="0"/>
              </a:spcAft>
              <a:buClr>
                <a:srgbClr val="1F6A59"/>
              </a:buClr>
              <a:buSzPct val="100000"/>
              <a:buFont typeface="Arial"/>
              <a:buNone/>
            </a:pPr>
            <a:br>
              <a:rPr b="1" i="0" lang="en-GB" sz="2400" u="none" cap="none" strike="noStrike">
                <a:solidFill>
                  <a:srgbClr val="1F6A59"/>
                </a:solidFill>
                <a:latin typeface="Arial"/>
                <a:ea typeface="Arial"/>
                <a:cs typeface="Arial"/>
                <a:sym typeface="Arial"/>
              </a:rPr>
            </a:br>
            <a:r>
              <a:rPr b="1" i="0" lang="en-GB" sz="2400" u="none" cap="none" strike="noStrike">
                <a:solidFill>
                  <a:srgbClr val="1F6A59"/>
                </a:solidFill>
                <a:latin typeface="Arial"/>
                <a:ea typeface="Arial"/>
                <a:cs typeface="Arial"/>
                <a:sym typeface="Arial"/>
              </a:rPr>
              <a:t>THE WORKING PAPER TO BE PRESENTED BY THE INTOSAI  WGFACML DURING THE 15</a:t>
            </a:r>
            <a:r>
              <a:rPr b="1" baseline="30000" i="0" lang="en-GB" sz="2400" u="none" cap="none" strike="noStrike">
                <a:solidFill>
                  <a:srgbClr val="1F6A59"/>
                </a:solidFill>
                <a:latin typeface="Arial"/>
                <a:ea typeface="Arial"/>
                <a:cs typeface="Arial"/>
                <a:sym typeface="Arial"/>
              </a:rPr>
              <a:t>th</a:t>
            </a:r>
            <a:r>
              <a:rPr b="1" i="0" lang="en-GB" sz="2400" u="none" cap="none" strike="noStrike">
                <a:solidFill>
                  <a:srgbClr val="1F6A59"/>
                </a:solidFill>
                <a:latin typeface="Arial"/>
                <a:ea typeface="Arial"/>
                <a:cs typeface="Arial"/>
                <a:sym typeface="Arial"/>
              </a:rPr>
              <a:t> INTOSAI  KSC SC MEETING</a:t>
            </a:r>
            <a:br>
              <a:rPr b="1" i="0" lang="en-GB" sz="2400" u="none" cap="none" strike="noStrike">
                <a:solidFill>
                  <a:srgbClr val="1F6A59"/>
                </a:solidFill>
                <a:latin typeface="Arial"/>
                <a:ea typeface="Arial"/>
                <a:cs typeface="Arial"/>
                <a:sym typeface="Arial"/>
              </a:rPr>
            </a:br>
            <a:r>
              <a:rPr b="1" i="0" lang="en-GB" sz="2400" u="none" cap="none" strike="noStrike">
                <a:solidFill>
                  <a:srgbClr val="1F6A59"/>
                </a:solidFill>
                <a:latin typeface="Arial"/>
                <a:ea typeface="Arial"/>
                <a:cs typeface="Arial"/>
                <a:sym typeface="Arial"/>
              </a:rPr>
              <a:t> TO BE HELD PHYSICALLY  IN ABU DHABI - UAE </a:t>
            </a:r>
            <a:endParaRPr/>
          </a:p>
          <a:p>
            <a:pPr indent="0" lvl="0" marL="0" marR="0" rtl="0" algn="ctr">
              <a:lnSpc>
                <a:spcPct val="115000"/>
              </a:lnSpc>
              <a:spcBef>
                <a:spcPts val="600"/>
              </a:spcBef>
              <a:spcAft>
                <a:spcPts val="0"/>
              </a:spcAft>
              <a:buClr>
                <a:srgbClr val="1F6A59"/>
              </a:buClr>
              <a:buSzPct val="100000"/>
              <a:buFont typeface="Arial"/>
              <a:buNone/>
            </a:pPr>
            <a:br>
              <a:rPr b="1" i="0" lang="en-GB" sz="900" u="none" cap="none" strike="noStrike">
                <a:solidFill>
                  <a:srgbClr val="1F6A59"/>
                </a:solidFill>
                <a:latin typeface="Arial"/>
                <a:ea typeface="Arial"/>
                <a:cs typeface="Arial"/>
                <a:sym typeface="Arial"/>
              </a:rPr>
            </a:br>
            <a:r>
              <a:rPr b="1" i="0" lang="en-GB" sz="2400" u="none" cap="none" strike="noStrike">
                <a:solidFill>
                  <a:srgbClr val="1F6A59"/>
                </a:solidFill>
                <a:latin typeface="Arial"/>
                <a:ea typeface="Arial"/>
                <a:cs typeface="Arial"/>
                <a:sym typeface="Arial"/>
              </a:rPr>
              <a:t>4</a:t>
            </a:r>
            <a:r>
              <a:rPr b="1" baseline="30000" i="0" lang="en-GB" sz="2400" u="none" cap="none" strike="noStrike">
                <a:solidFill>
                  <a:srgbClr val="1F6A59"/>
                </a:solidFill>
                <a:latin typeface="Arial"/>
                <a:ea typeface="Arial"/>
                <a:cs typeface="Arial"/>
                <a:sym typeface="Arial"/>
              </a:rPr>
              <a:t>th</a:t>
            </a:r>
            <a:r>
              <a:rPr b="1" i="0" lang="en-GB" sz="2400" u="none" cap="none" strike="noStrike">
                <a:solidFill>
                  <a:srgbClr val="1F6A59"/>
                </a:solidFill>
                <a:latin typeface="Arial"/>
                <a:ea typeface="Arial"/>
                <a:cs typeface="Arial"/>
                <a:sym typeface="Arial"/>
              </a:rPr>
              <a:t> of OCTOBER 2023</a:t>
            </a:r>
            <a:br>
              <a:rPr b="0" i="0" lang="en-GB" sz="2400" u="none" cap="none" strike="noStrike">
                <a:solidFill>
                  <a:srgbClr val="1F6A59"/>
                </a:solidFill>
                <a:latin typeface="Arial"/>
                <a:ea typeface="Arial"/>
                <a:cs typeface="Arial"/>
                <a:sym typeface="Arial"/>
              </a:rPr>
            </a:br>
            <a:endParaRPr b="0" i="0" sz="2400" u="none" cap="none" strike="noStrike">
              <a:solidFill>
                <a:srgbClr val="1F6A59"/>
              </a:solidFill>
              <a:latin typeface="Arial"/>
              <a:ea typeface="Arial"/>
              <a:cs typeface="Arial"/>
              <a:sym typeface="Arial"/>
            </a:endParaRPr>
          </a:p>
        </p:txBody>
      </p:sp>
      <p:pic>
        <p:nvPicPr>
          <p:cNvPr id="167" name="Google Shape;167;p1"/>
          <p:cNvPicPr preferRelativeResize="0"/>
          <p:nvPr/>
        </p:nvPicPr>
        <p:blipFill rotWithShape="1">
          <a:blip r:embed="rId3">
            <a:alphaModFix/>
          </a:blip>
          <a:srcRect b="0" l="0" r="0" t="0"/>
          <a:stretch/>
        </p:blipFill>
        <p:spPr>
          <a:xfrm>
            <a:off x="9811764" y="92873"/>
            <a:ext cx="1203465" cy="991028"/>
          </a:xfrm>
          <a:prstGeom prst="rect">
            <a:avLst/>
          </a:prstGeom>
          <a:noFill/>
          <a:ln>
            <a:noFill/>
          </a:ln>
        </p:spPr>
      </p:pic>
      <p:pic>
        <p:nvPicPr>
          <p:cNvPr descr="ASA logo 1" id="168" name="Google Shape;168;p1"/>
          <p:cNvPicPr preferRelativeResize="0"/>
          <p:nvPr/>
        </p:nvPicPr>
        <p:blipFill rotWithShape="1">
          <a:blip r:embed="rId4">
            <a:alphaModFix/>
          </a:blip>
          <a:srcRect b="0" l="0" r="0" t="0"/>
          <a:stretch/>
        </p:blipFill>
        <p:spPr>
          <a:xfrm>
            <a:off x="213752" y="57337"/>
            <a:ext cx="2043513" cy="1026564"/>
          </a:xfrm>
          <a:prstGeom prst="rect">
            <a:avLst/>
          </a:prstGeom>
          <a:noFill/>
          <a:ln>
            <a:noFill/>
          </a:ln>
        </p:spPr>
      </p:pic>
      <p:pic>
        <p:nvPicPr>
          <p:cNvPr id="169" name="Google Shape;169;p1"/>
          <p:cNvPicPr preferRelativeResize="0"/>
          <p:nvPr/>
        </p:nvPicPr>
        <p:blipFill rotWithShape="1">
          <a:blip r:embed="rId5">
            <a:alphaModFix/>
          </a:blip>
          <a:srcRect b="0" l="0" r="0" t="0"/>
          <a:stretch/>
        </p:blipFill>
        <p:spPr>
          <a:xfrm>
            <a:off x="5033858" y="57338"/>
            <a:ext cx="1514687" cy="12290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0"/>
          <p:cNvSpPr txBox="1"/>
          <p:nvPr>
            <p:ph idx="1" type="body"/>
          </p:nvPr>
        </p:nvSpPr>
        <p:spPr>
          <a:xfrm>
            <a:off x="240792" y="1850251"/>
            <a:ext cx="11411129" cy="4307305"/>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SzPts val="2200"/>
              <a:buFont typeface="Noto Sans Symbols"/>
              <a:buChar char="⮚"/>
            </a:pPr>
            <a:r>
              <a:rPr lang="en-GB" sz="2200" u="sng" cap="none">
                <a:latin typeface="Arial"/>
                <a:ea typeface="Arial"/>
                <a:cs typeface="Arial"/>
                <a:sym typeface="Arial"/>
              </a:rPr>
              <a:t>Progress Accomplished: </a:t>
            </a:r>
            <a:endParaRPr/>
          </a:p>
          <a:p>
            <a:pPr indent="0" lvl="0" marL="0" rtl="0" algn="just">
              <a:lnSpc>
                <a:spcPct val="100000"/>
              </a:lnSpc>
              <a:spcBef>
                <a:spcPts val="1000"/>
              </a:spcBef>
              <a:spcAft>
                <a:spcPts val="0"/>
              </a:spcAft>
              <a:buSzPts val="3100"/>
              <a:buNone/>
            </a:pPr>
            <a:r>
              <a:t/>
            </a:r>
            <a:endParaRPr sz="3100" cap="none">
              <a:latin typeface="Arial"/>
              <a:ea typeface="Arial"/>
              <a:cs typeface="Arial"/>
              <a:sym typeface="Arial"/>
            </a:endParaRPr>
          </a:p>
          <a:p>
            <a:pPr indent="-228600" lvl="0" marL="228600" marR="0" rtl="0" algn="just">
              <a:lnSpc>
                <a:spcPct val="120000"/>
              </a:lnSpc>
              <a:spcBef>
                <a:spcPts val="0"/>
              </a:spcBef>
              <a:spcAft>
                <a:spcPts val="0"/>
              </a:spcAft>
              <a:buClr>
                <a:srgbClr val="1C1A0F"/>
              </a:buClr>
              <a:buSzPts val="1400"/>
              <a:buFont typeface="Noto Sans Symbols"/>
              <a:buChar char="▪"/>
            </a:pPr>
            <a:r>
              <a:rPr lang="en-GB" cap="none">
                <a:latin typeface="Arial"/>
                <a:ea typeface="Arial"/>
                <a:cs typeface="Arial"/>
                <a:sym typeface="Arial"/>
              </a:rPr>
              <a:t>SAI MEXICO has chosen QA level 2 for the Guideline.</a:t>
            </a:r>
            <a:endParaRPr/>
          </a:p>
          <a:p>
            <a:pPr indent="0" lvl="0" marL="0" marR="0" rtl="0" algn="just">
              <a:lnSpc>
                <a:spcPct val="120000"/>
              </a:lnSpc>
              <a:spcBef>
                <a:spcPts val="0"/>
              </a:spcBef>
              <a:spcAft>
                <a:spcPts val="0"/>
              </a:spcAft>
              <a:buClr>
                <a:srgbClr val="1C1A0F"/>
              </a:buClr>
              <a:buSzPts val="1400"/>
              <a:buNone/>
            </a:pPr>
            <a:r>
              <a:t/>
            </a:r>
            <a:endParaRPr cap="none">
              <a:latin typeface="Arial"/>
              <a:ea typeface="Arial"/>
              <a:cs typeface="Arial"/>
              <a:sym typeface="Arial"/>
            </a:endParaRPr>
          </a:p>
          <a:p>
            <a:pPr indent="-228600" lvl="0" marL="228600" rtl="0" algn="just">
              <a:lnSpc>
                <a:spcPct val="160000"/>
              </a:lnSpc>
              <a:spcBef>
                <a:spcPts val="1000"/>
              </a:spcBef>
              <a:spcAft>
                <a:spcPts val="0"/>
              </a:spcAft>
              <a:buSzPts val="2000"/>
              <a:buChar char="•"/>
            </a:pPr>
            <a:r>
              <a:rPr lang="en-GB" cap="none">
                <a:latin typeface="Arial"/>
                <a:ea typeface="Arial"/>
                <a:cs typeface="Arial"/>
                <a:sym typeface="Arial"/>
              </a:rPr>
              <a:t>SAI Mexico, the subgroup leader, has finalized the guideline’s draft project proposal for and the WG Secretariat has forwarded it to the KSC Secretariat for approval.</a:t>
            </a:r>
            <a:endParaRPr/>
          </a:p>
          <a:p>
            <a:pPr indent="-228600" lvl="0" marL="228600" rtl="0" algn="just">
              <a:lnSpc>
                <a:spcPct val="160000"/>
              </a:lnSpc>
              <a:spcBef>
                <a:spcPts val="1000"/>
              </a:spcBef>
              <a:spcAft>
                <a:spcPts val="0"/>
              </a:spcAft>
              <a:buSzPts val="2000"/>
              <a:buChar char="•"/>
            </a:pPr>
            <a:r>
              <a:rPr lang="en-GB" cap="none">
                <a:latin typeface="Arial"/>
                <a:ea typeface="Arial"/>
                <a:cs typeface="Arial"/>
                <a:sym typeface="Arial"/>
              </a:rPr>
              <a:t>According to the project’s Milestones, the expected time for finalizing the Guideline is November 2024.</a:t>
            </a:r>
            <a:endParaRPr cap="none">
              <a:latin typeface="Arial"/>
              <a:ea typeface="Arial"/>
              <a:cs typeface="Arial"/>
              <a:sym typeface="Arial"/>
            </a:endParaRPr>
          </a:p>
          <a:p>
            <a:pPr indent="-101600" lvl="0" marL="228600" rtl="0" algn="just">
              <a:lnSpc>
                <a:spcPct val="160000"/>
              </a:lnSpc>
              <a:spcBef>
                <a:spcPts val="1000"/>
              </a:spcBef>
              <a:spcAft>
                <a:spcPts val="0"/>
              </a:spcAft>
              <a:buSzPts val="2000"/>
              <a:buNone/>
            </a:pPr>
            <a:r>
              <a:t/>
            </a:r>
            <a:endParaRPr>
              <a:solidFill>
                <a:srgbClr val="2FA086"/>
              </a:solidFill>
              <a:latin typeface="Arial"/>
              <a:ea typeface="Arial"/>
              <a:cs typeface="Arial"/>
              <a:sym typeface="Arial"/>
            </a:endParaRPr>
          </a:p>
        </p:txBody>
      </p:sp>
      <p:sp>
        <p:nvSpPr>
          <p:cNvPr id="297" name="Google Shape;297;p1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298" name="Google Shape;298;p10"/>
          <p:cNvGrpSpPr/>
          <p:nvPr/>
        </p:nvGrpSpPr>
        <p:grpSpPr>
          <a:xfrm>
            <a:off x="240792" y="347961"/>
            <a:ext cx="11951208" cy="1181646"/>
            <a:chOff x="0" y="457776"/>
            <a:chExt cx="11951208" cy="1181646"/>
          </a:xfrm>
        </p:grpSpPr>
        <p:pic>
          <p:nvPicPr>
            <p:cNvPr id="299" name="Google Shape;299;p10"/>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300" name="Google Shape;300;p10"/>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301" name="Google Shape;301;p10"/>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302" name="Google Shape;302;p10"/>
          <p:cNvSpPr txBox="1"/>
          <p:nvPr/>
        </p:nvSpPr>
        <p:spPr>
          <a:xfrm>
            <a:off x="-409903" y="165400"/>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6A59"/>
              </a:buClr>
              <a:buSzPts val="1800"/>
              <a:buFont typeface="Arial"/>
              <a:buNone/>
            </a:pPr>
            <a:br>
              <a:rPr b="1" lang="en-GB" sz="1800" cap="none">
                <a:solidFill>
                  <a:srgbClr val="1F6A59"/>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303" name="Google Shape;303;p10"/>
          <p:cNvSpPr txBox="1"/>
          <p:nvPr/>
        </p:nvSpPr>
        <p:spPr>
          <a:xfrm>
            <a:off x="2707427" y="418945"/>
            <a:ext cx="625696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1"/>
          <p:cNvSpPr txBox="1"/>
          <p:nvPr>
            <p:ph idx="1" type="body"/>
          </p:nvPr>
        </p:nvSpPr>
        <p:spPr>
          <a:xfrm>
            <a:off x="438604" y="1708578"/>
            <a:ext cx="11411129" cy="5149422"/>
          </a:xfrm>
          <a:prstGeom prst="rect">
            <a:avLst/>
          </a:prstGeom>
          <a:noFill/>
          <a:ln>
            <a:noFill/>
          </a:ln>
        </p:spPr>
        <p:txBody>
          <a:bodyPr anchorCtr="0" anchor="t" bIns="45700" lIns="91425" spcFirstLastPara="1" rIns="91425" wrap="square" tIns="45700">
            <a:normAutofit fontScale="55000" lnSpcReduction="20000"/>
          </a:bodyPr>
          <a:lstStyle/>
          <a:p>
            <a:pPr indent="0" lvl="0" marL="0" rtl="0" algn="just">
              <a:lnSpc>
                <a:spcPct val="120000"/>
              </a:lnSpc>
              <a:spcBef>
                <a:spcPts val="0"/>
              </a:spcBef>
              <a:spcAft>
                <a:spcPts val="0"/>
              </a:spcAft>
              <a:buSzPct val="100000"/>
              <a:buNone/>
            </a:pPr>
            <a:r>
              <a:rPr lang="en-GB" sz="3400" cap="none">
                <a:solidFill>
                  <a:srgbClr val="3D5C82"/>
                </a:solidFill>
                <a:latin typeface="Arial"/>
                <a:ea typeface="Arial"/>
                <a:cs typeface="Arial"/>
                <a:sym typeface="Arial"/>
              </a:rPr>
              <a:t>5- The Guideline on "Fighting Against Money Laundering":</a:t>
            </a:r>
            <a:endParaRPr/>
          </a:p>
          <a:p>
            <a:pPr indent="-228600" lvl="0" marL="228600" rtl="0" algn="just">
              <a:lnSpc>
                <a:spcPct val="120000"/>
              </a:lnSpc>
              <a:spcBef>
                <a:spcPts val="1000"/>
              </a:spcBef>
              <a:spcAft>
                <a:spcPts val="0"/>
              </a:spcAft>
              <a:buSzPct val="100000"/>
              <a:buFont typeface="Noto Sans Symbols"/>
              <a:buChar char="⮚"/>
            </a:pPr>
            <a:r>
              <a:rPr lang="en-GB" sz="2900" cap="none">
                <a:latin typeface="Arial"/>
                <a:ea typeface="Arial"/>
                <a:cs typeface="Arial"/>
                <a:sym typeface="Arial"/>
              </a:rPr>
              <a:t>The objectives of this document are </a:t>
            </a:r>
            <a:r>
              <a:rPr lang="en-GB" sz="2300" cap="none">
                <a:latin typeface="Arial"/>
                <a:ea typeface="Arial"/>
                <a:cs typeface="Arial"/>
                <a:sym typeface="Arial"/>
              </a:rPr>
              <a:t>:</a:t>
            </a:r>
            <a:endParaRPr/>
          </a:p>
          <a:p>
            <a:pPr indent="-173038" lvl="0" marL="346075" rtl="0" algn="just">
              <a:lnSpc>
                <a:spcPct val="120000"/>
              </a:lnSpc>
              <a:spcBef>
                <a:spcPts val="1000"/>
              </a:spcBef>
              <a:spcAft>
                <a:spcPts val="0"/>
              </a:spcAft>
              <a:buSzPct val="100000"/>
              <a:buFont typeface="Noto Sans Symbols"/>
              <a:buChar char="▪"/>
            </a:pPr>
            <a:r>
              <a:rPr lang="en-GB" sz="3300" cap="none">
                <a:latin typeface="Arial"/>
                <a:ea typeface="Arial"/>
                <a:cs typeface="Arial"/>
                <a:sym typeface="Arial"/>
              </a:rPr>
              <a:t>Providing a user-friendly guideline that explains the key steps of fight against money laundering internationally.</a:t>
            </a:r>
            <a:endParaRPr/>
          </a:p>
          <a:p>
            <a:pPr indent="-173038" lvl="0" marL="346075" rtl="0" algn="just">
              <a:lnSpc>
                <a:spcPct val="120000"/>
              </a:lnSpc>
              <a:spcBef>
                <a:spcPts val="1600"/>
              </a:spcBef>
              <a:spcAft>
                <a:spcPts val="0"/>
              </a:spcAft>
              <a:buSzPct val="100000"/>
              <a:buFont typeface="Noto Sans Symbols"/>
              <a:buChar char="▪"/>
            </a:pPr>
            <a:r>
              <a:rPr lang="en-GB" sz="3300" cap="none">
                <a:latin typeface="Arial"/>
                <a:ea typeface="Arial"/>
                <a:cs typeface="Arial"/>
                <a:sym typeface="Arial"/>
              </a:rPr>
              <a:t>Identifying SAIs’ potential audit areas, and providing a usable guidance for SAIs’ auditors in their audits of anti-money laundering activities.</a:t>
            </a:r>
            <a:endParaRPr/>
          </a:p>
          <a:p>
            <a:pPr indent="-228600" lvl="0" marL="228600" rtl="0" algn="just">
              <a:lnSpc>
                <a:spcPct val="120000"/>
              </a:lnSpc>
              <a:spcBef>
                <a:spcPts val="1600"/>
              </a:spcBef>
              <a:spcAft>
                <a:spcPts val="0"/>
              </a:spcAft>
              <a:buSzPct val="100000"/>
              <a:buFont typeface="Noto Sans Symbols"/>
              <a:buChar char="⮚"/>
            </a:pPr>
            <a:r>
              <a:rPr lang="en-GB" sz="2900" cap="none">
                <a:latin typeface="Arial"/>
                <a:ea typeface="Arial"/>
                <a:cs typeface="Arial"/>
                <a:sym typeface="Arial"/>
              </a:rPr>
              <a:t>The Guideline status </a:t>
            </a:r>
            <a:endParaRPr/>
          </a:p>
          <a:p>
            <a:pPr indent="0" lvl="0" marL="115888" rtl="0" algn="just">
              <a:lnSpc>
                <a:spcPct val="170000"/>
              </a:lnSpc>
              <a:spcBef>
                <a:spcPts val="1000"/>
              </a:spcBef>
              <a:spcAft>
                <a:spcPts val="0"/>
              </a:spcAft>
              <a:buSzPct val="100000"/>
              <a:buNone/>
            </a:pPr>
            <a:r>
              <a:rPr lang="en-GB" sz="3300" cap="none">
                <a:latin typeface="Arial"/>
                <a:ea typeface="Arial"/>
                <a:cs typeface="Arial"/>
                <a:sym typeface="Arial"/>
              </a:rPr>
              <a:t>After communicating with SAI Poland (The Subgroup Leader), they notified that they can no longer pursue leading the Guideline Subgroup. Therefore, the new composition of the Guideline subgroup will be voted at the 16</a:t>
            </a:r>
            <a:r>
              <a:rPr baseline="30000" lang="en-GB" sz="3300" cap="none">
                <a:latin typeface="Arial"/>
                <a:ea typeface="Arial"/>
                <a:cs typeface="Arial"/>
                <a:sym typeface="Arial"/>
              </a:rPr>
              <a:t>th</a:t>
            </a:r>
            <a:r>
              <a:rPr lang="en-GB" sz="3300" cap="none">
                <a:latin typeface="Arial"/>
                <a:ea typeface="Arial"/>
                <a:cs typeface="Arial"/>
                <a:sym typeface="Arial"/>
              </a:rPr>
              <a:t> WGFACML Meeting that will be held in Bangkok at the Kingdom of Thailand from the 10</a:t>
            </a:r>
            <a:r>
              <a:rPr baseline="30000" lang="en-GB" sz="3300" cap="none">
                <a:latin typeface="Arial"/>
                <a:ea typeface="Arial"/>
                <a:cs typeface="Arial"/>
                <a:sym typeface="Arial"/>
              </a:rPr>
              <a:t>th</a:t>
            </a:r>
            <a:r>
              <a:rPr lang="en-GB" sz="3300" cap="none">
                <a:latin typeface="Arial"/>
                <a:ea typeface="Arial"/>
                <a:cs typeface="Arial"/>
                <a:sym typeface="Arial"/>
              </a:rPr>
              <a:t> to the 12</a:t>
            </a:r>
            <a:r>
              <a:rPr baseline="30000" lang="en-GB" sz="3300" cap="none">
                <a:latin typeface="Arial"/>
                <a:ea typeface="Arial"/>
                <a:cs typeface="Arial"/>
                <a:sym typeface="Arial"/>
              </a:rPr>
              <a:t>th</a:t>
            </a:r>
            <a:r>
              <a:rPr lang="en-GB" sz="3300" cap="none">
                <a:latin typeface="Arial"/>
                <a:ea typeface="Arial"/>
                <a:cs typeface="Arial"/>
                <a:sym typeface="Arial"/>
              </a:rPr>
              <a:t> of October, 2023.</a:t>
            </a:r>
            <a:endParaRPr sz="3300" cap="none">
              <a:latin typeface="Arial"/>
              <a:ea typeface="Arial"/>
              <a:cs typeface="Arial"/>
              <a:sym typeface="Arial"/>
            </a:endParaRPr>
          </a:p>
          <a:p>
            <a:pPr indent="0" lvl="0" marL="0" rtl="0" algn="just">
              <a:lnSpc>
                <a:spcPct val="120000"/>
              </a:lnSpc>
              <a:spcBef>
                <a:spcPts val="1000"/>
              </a:spcBef>
              <a:spcAft>
                <a:spcPts val="0"/>
              </a:spcAft>
              <a:buSzPct val="100000"/>
              <a:buNone/>
            </a:pPr>
            <a:r>
              <a:t/>
            </a:r>
            <a:endParaRPr sz="2300" cap="none">
              <a:latin typeface="Arial"/>
              <a:ea typeface="Arial"/>
              <a:cs typeface="Arial"/>
              <a:sym typeface="Arial"/>
            </a:endParaRPr>
          </a:p>
          <a:p>
            <a:pPr indent="0" lvl="0" marL="0" rtl="0" algn="just">
              <a:lnSpc>
                <a:spcPct val="120000"/>
              </a:lnSpc>
              <a:spcBef>
                <a:spcPts val="1000"/>
              </a:spcBef>
              <a:spcAft>
                <a:spcPts val="0"/>
              </a:spcAft>
              <a:buSzPct val="100000"/>
              <a:buNone/>
            </a:pPr>
            <a:r>
              <a:rPr lang="en-GB" sz="2200" cap="none">
                <a:latin typeface="Arial"/>
                <a:ea typeface="Arial"/>
                <a:cs typeface="Arial"/>
                <a:sym typeface="Arial"/>
              </a:rPr>
              <a:t>  </a:t>
            </a:r>
            <a:endParaRPr sz="2200" cap="none">
              <a:latin typeface="Arial"/>
              <a:ea typeface="Arial"/>
              <a:cs typeface="Arial"/>
              <a:sym typeface="Arial"/>
            </a:endParaRPr>
          </a:p>
        </p:txBody>
      </p:sp>
      <p:sp>
        <p:nvSpPr>
          <p:cNvPr id="312" name="Google Shape;312;p11"/>
          <p:cNvSpPr txBox="1"/>
          <p:nvPr>
            <p:ph idx="12" type="sldNum"/>
          </p:nvPr>
        </p:nvSpPr>
        <p:spPr>
          <a:xfrm>
            <a:off x="10481249" y="6043913"/>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313" name="Google Shape;313;p11"/>
          <p:cNvGrpSpPr/>
          <p:nvPr/>
        </p:nvGrpSpPr>
        <p:grpSpPr>
          <a:xfrm>
            <a:off x="240792" y="347961"/>
            <a:ext cx="11951208" cy="1181646"/>
            <a:chOff x="0" y="457776"/>
            <a:chExt cx="11951208" cy="1181646"/>
          </a:xfrm>
        </p:grpSpPr>
        <p:pic>
          <p:nvPicPr>
            <p:cNvPr id="314" name="Google Shape;314;p11"/>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315" name="Google Shape;315;p11"/>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316" name="Google Shape;316;p11"/>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317" name="Google Shape;317;p11"/>
          <p:cNvSpPr txBox="1"/>
          <p:nvPr/>
        </p:nvSpPr>
        <p:spPr>
          <a:xfrm>
            <a:off x="-409903" y="165400"/>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318" name="Google Shape;318;p11"/>
          <p:cNvSpPr txBox="1"/>
          <p:nvPr/>
        </p:nvSpPr>
        <p:spPr>
          <a:xfrm>
            <a:off x="2707427" y="418945"/>
            <a:ext cx="625696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2"/>
          <p:cNvSpPr txBox="1"/>
          <p:nvPr>
            <p:ph idx="1" type="body"/>
          </p:nvPr>
        </p:nvSpPr>
        <p:spPr>
          <a:xfrm>
            <a:off x="438604" y="1708578"/>
            <a:ext cx="11411129" cy="5149422"/>
          </a:xfrm>
          <a:prstGeom prst="rect">
            <a:avLst/>
          </a:prstGeom>
          <a:noFill/>
          <a:ln>
            <a:noFill/>
          </a:ln>
        </p:spPr>
        <p:txBody>
          <a:bodyPr anchorCtr="0" anchor="t" bIns="45700" lIns="91425" spcFirstLastPara="1" rIns="91425" wrap="square" tIns="45700">
            <a:normAutofit fontScale="55000" lnSpcReduction="20000"/>
          </a:bodyPr>
          <a:lstStyle/>
          <a:p>
            <a:pPr indent="0" lvl="0" marL="0" rtl="0" algn="just">
              <a:lnSpc>
                <a:spcPct val="120000"/>
              </a:lnSpc>
              <a:spcBef>
                <a:spcPts val="0"/>
              </a:spcBef>
              <a:spcAft>
                <a:spcPts val="0"/>
              </a:spcAft>
              <a:buSzPct val="100000"/>
              <a:buNone/>
            </a:pPr>
            <a:r>
              <a:rPr lang="en-GB" sz="3800" cap="none">
                <a:solidFill>
                  <a:srgbClr val="3D5C82"/>
                </a:solidFill>
                <a:latin typeface="Arial"/>
                <a:ea typeface="Arial"/>
                <a:cs typeface="Arial"/>
                <a:sym typeface="Arial"/>
              </a:rPr>
              <a:t>6- The Guideline on “ Public Private Partnership Projects”:</a:t>
            </a:r>
            <a:endParaRPr sz="3800" cap="none">
              <a:solidFill>
                <a:srgbClr val="3D5C82"/>
              </a:solidFill>
              <a:latin typeface="Arial"/>
              <a:ea typeface="Arial"/>
              <a:cs typeface="Arial"/>
              <a:sym typeface="Arial"/>
            </a:endParaRPr>
          </a:p>
          <a:p>
            <a:pPr indent="-228600" lvl="0" marL="228600" rtl="0" algn="just">
              <a:lnSpc>
                <a:spcPct val="120000"/>
              </a:lnSpc>
              <a:spcBef>
                <a:spcPts val="1000"/>
              </a:spcBef>
              <a:spcAft>
                <a:spcPts val="0"/>
              </a:spcAft>
              <a:buSzPct val="100000"/>
              <a:buFont typeface="Noto Sans Symbols"/>
              <a:buChar char="⮚"/>
            </a:pPr>
            <a:r>
              <a:rPr lang="en-GB" sz="3600" cap="none">
                <a:latin typeface="Arial"/>
                <a:ea typeface="Arial"/>
                <a:cs typeface="Arial"/>
                <a:sym typeface="Arial"/>
              </a:rPr>
              <a:t>The objectives of this document are :</a:t>
            </a:r>
            <a:endParaRPr/>
          </a:p>
          <a:p>
            <a:pPr indent="-225425" lvl="0" marL="400050" rtl="0" algn="just">
              <a:lnSpc>
                <a:spcPct val="120000"/>
              </a:lnSpc>
              <a:spcBef>
                <a:spcPts val="1000"/>
              </a:spcBef>
              <a:spcAft>
                <a:spcPts val="0"/>
              </a:spcAft>
              <a:buSzPct val="100000"/>
              <a:buFont typeface="Noto Sans Symbols"/>
              <a:buChar char="▪"/>
            </a:pPr>
            <a:r>
              <a:rPr lang="en-GB" sz="3300" cap="none">
                <a:latin typeface="Arial"/>
                <a:ea typeface="Arial"/>
                <a:cs typeface="Arial"/>
                <a:sym typeface="Arial"/>
              </a:rPr>
              <a:t>Identifying the role of SAIs in the fight against corruption in the concession and public- private partnership projects.	</a:t>
            </a:r>
            <a:endParaRPr/>
          </a:p>
          <a:p>
            <a:pPr indent="-225425" lvl="0" marL="400050" rtl="0" algn="just">
              <a:lnSpc>
                <a:spcPct val="120000"/>
              </a:lnSpc>
              <a:spcBef>
                <a:spcPts val="1000"/>
              </a:spcBef>
              <a:spcAft>
                <a:spcPts val="0"/>
              </a:spcAft>
              <a:buSzPct val="100000"/>
              <a:buFont typeface="Noto Sans Symbols"/>
              <a:buChar char="▪"/>
            </a:pPr>
            <a:r>
              <a:rPr lang="en-GB" sz="3300" cap="none">
                <a:latin typeface="Arial"/>
                <a:ea typeface="Arial"/>
                <a:cs typeface="Arial"/>
                <a:sym typeface="Arial"/>
              </a:rPr>
              <a:t>Developing methods for the identification of the areas at risk.	</a:t>
            </a:r>
            <a:endParaRPr/>
          </a:p>
          <a:p>
            <a:pPr indent="-225425" lvl="0" marL="400050" rtl="0" algn="just">
              <a:lnSpc>
                <a:spcPct val="120000"/>
              </a:lnSpc>
              <a:spcBef>
                <a:spcPts val="1000"/>
              </a:spcBef>
              <a:spcAft>
                <a:spcPts val="0"/>
              </a:spcAft>
              <a:buSzPct val="100000"/>
              <a:buFont typeface="Noto Sans Symbols"/>
              <a:buChar char="▪"/>
            </a:pPr>
            <a:r>
              <a:rPr lang="en-GB" sz="3300" cap="none">
                <a:latin typeface="Arial"/>
                <a:ea typeface="Arial"/>
                <a:cs typeface="Arial"/>
                <a:sym typeface="Arial"/>
              </a:rPr>
              <a:t>Drafting practical guidelines on how to plan and conduct audits related to the fight against corruption in the concession and public –private partnership projects.</a:t>
            </a:r>
            <a:endParaRPr/>
          </a:p>
          <a:p>
            <a:pPr indent="-228600" lvl="0" marL="228600" rtl="0" algn="just">
              <a:lnSpc>
                <a:spcPct val="120000"/>
              </a:lnSpc>
              <a:spcBef>
                <a:spcPts val="1000"/>
              </a:spcBef>
              <a:spcAft>
                <a:spcPts val="0"/>
              </a:spcAft>
              <a:buSzPct val="100000"/>
              <a:buFont typeface="Noto Sans Symbols"/>
              <a:buChar char="⮚"/>
            </a:pPr>
            <a:r>
              <a:rPr lang="en-GB" sz="3600" cap="none">
                <a:latin typeface="Arial"/>
                <a:ea typeface="Arial"/>
                <a:cs typeface="Arial"/>
                <a:sym typeface="Arial"/>
              </a:rPr>
              <a:t>The Guideline status </a:t>
            </a:r>
            <a:endParaRPr/>
          </a:p>
          <a:p>
            <a:pPr indent="0" lvl="0" marL="115888" rtl="0" algn="just">
              <a:lnSpc>
                <a:spcPct val="170000"/>
              </a:lnSpc>
              <a:spcBef>
                <a:spcPts val="1000"/>
              </a:spcBef>
              <a:spcAft>
                <a:spcPts val="0"/>
              </a:spcAft>
              <a:buSzPct val="100000"/>
              <a:buNone/>
            </a:pPr>
            <a:r>
              <a:rPr lang="en-GB" sz="3300" cap="none">
                <a:latin typeface="Arial"/>
                <a:ea typeface="Arial"/>
                <a:cs typeface="Arial"/>
                <a:sym typeface="Arial"/>
              </a:rPr>
              <a:t>After communicating with SAI Poland (The Subgroup Leader), they notified that they can no longer pursue leading the Guideline Subgroup. Therefore, the new composition of the Guideline subgroup will be voted at the 16</a:t>
            </a:r>
            <a:r>
              <a:rPr baseline="30000" lang="en-GB" sz="3300" cap="none">
                <a:latin typeface="Arial"/>
                <a:ea typeface="Arial"/>
                <a:cs typeface="Arial"/>
                <a:sym typeface="Arial"/>
              </a:rPr>
              <a:t>th</a:t>
            </a:r>
            <a:r>
              <a:rPr lang="en-GB" sz="3300" cap="none">
                <a:latin typeface="Arial"/>
                <a:ea typeface="Arial"/>
                <a:cs typeface="Arial"/>
                <a:sym typeface="Arial"/>
              </a:rPr>
              <a:t> WGFACML Meeting that will be held in Bangkok at the Kingdom of Thailand from the 10</a:t>
            </a:r>
            <a:r>
              <a:rPr baseline="30000" lang="en-GB" sz="3300" cap="none">
                <a:latin typeface="Arial"/>
                <a:ea typeface="Arial"/>
                <a:cs typeface="Arial"/>
                <a:sym typeface="Arial"/>
              </a:rPr>
              <a:t>th</a:t>
            </a:r>
            <a:r>
              <a:rPr lang="en-GB" sz="3300" cap="none">
                <a:latin typeface="Arial"/>
                <a:ea typeface="Arial"/>
                <a:cs typeface="Arial"/>
                <a:sym typeface="Arial"/>
              </a:rPr>
              <a:t> to the 12</a:t>
            </a:r>
            <a:r>
              <a:rPr baseline="30000" lang="en-GB" sz="3300" cap="none">
                <a:latin typeface="Arial"/>
                <a:ea typeface="Arial"/>
                <a:cs typeface="Arial"/>
                <a:sym typeface="Arial"/>
              </a:rPr>
              <a:t>th</a:t>
            </a:r>
            <a:r>
              <a:rPr lang="en-GB" sz="3300" cap="none">
                <a:latin typeface="Arial"/>
                <a:ea typeface="Arial"/>
                <a:cs typeface="Arial"/>
                <a:sym typeface="Arial"/>
              </a:rPr>
              <a:t> of October, 2023.</a:t>
            </a:r>
            <a:endParaRPr sz="3300" cap="none">
              <a:latin typeface="Arial"/>
              <a:ea typeface="Arial"/>
              <a:cs typeface="Arial"/>
              <a:sym typeface="Arial"/>
            </a:endParaRPr>
          </a:p>
          <a:p>
            <a:pPr indent="-110172" lvl="0" marL="400050" rtl="0" algn="just">
              <a:lnSpc>
                <a:spcPct val="120000"/>
              </a:lnSpc>
              <a:spcBef>
                <a:spcPts val="1000"/>
              </a:spcBef>
              <a:spcAft>
                <a:spcPts val="0"/>
              </a:spcAft>
              <a:buSzPct val="100000"/>
              <a:buFont typeface="Noto Sans Symbols"/>
              <a:buNone/>
            </a:pPr>
            <a:r>
              <a:t/>
            </a:r>
            <a:endParaRPr sz="3300" cap="none">
              <a:latin typeface="Arial"/>
              <a:ea typeface="Arial"/>
              <a:cs typeface="Arial"/>
              <a:sym typeface="Arial"/>
            </a:endParaRPr>
          </a:p>
          <a:p>
            <a:pPr indent="0" lvl="0" marL="174625" rtl="0" algn="just">
              <a:lnSpc>
                <a:spcPct val="120000"/>
              </a:lnSpc>
              <a:spcBef>
                <a:spcPts val="1000"/>
              </a:spcBef>
              <a:spcAft>
                <a:spcPts val="0"/>
              </a:spcAft>
              <a:buSzPct val="100000"/>
              <a:buNone/>
            </a:pPr>
            <a:r>
              <a:t/>
            </a:r>
            <a:endParaRPr sz="3500" cap="none">
              <a:latin typeface="Arial"/>
              <a:ea typeface="Arial"/>
              <a:cs typeface="Arial"/>
              <a:sym typeface="Arial"/>
            </a:endParaRPr>
          </a:p>
        </p:txBody>
      </p:sp>
      <p:sp>
        <p:nvSpPr>
          <p:cNvPr id="327" name="Google Shape;327;p12"/>
          <p:cNvSpPr txBox="1"/>
          <p:nvPr>
            <p:ph idx="12" type="sldNum"/>
          </p:nvPr>
        </p:nvSpPr>
        <p:spPr>
          <a:xfrm>
            <a:off x="10666730" y="6179837"/>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328" name="Google Shape;328;p12"/>
          <p:cNvGrpSpPr/>
          <p:nvPr/>
        </p:nvGrpSpPr>
        <p:grpSpPr>
          <a:xfrm>
            <a:off x="240792" y="347961"/>
            <a:ext cx="11951208" cy="1181646"/>
            <a:chOff x="0" y="457776"/>
            <a:chExt cx="11951208" cy="1181646"/>
          </a:xfrm>
        </p:grpSpPr>
        <p:pic>
          <p:nvPicPr>
            <p:cNvPr id="329" name="Google Shape;329;p12"/>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330" name="Google Shape;330;p12"/>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331" name="Google Shape;331;p12"/>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332" name="Google Shape;332;p12"/>
          <p:cNvSpPr txBox="1"/>
          <p:nvPr/>
        </p:nvSpPr>
        <p:spPr>
          <a:xfrm>
            <a:off x="-409903" y="165400"/>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333" name="Google Shape;333;p12"/>
          <p:cNvSpPr txBox="1"/>
          <p:nvPr/>
        </p:nvSpPr>
        <p:spPr>
          <a:xfrm>
            <a:off x="2707427" y="418945"/>
            <a:ext cx="625696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15</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4</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OF 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3"/>
          <p:cNvSpPr txBox="1"/>
          <p:nvPr>
            <p:ph type="title"/>
          </p:nvPr>
        </p:nvSpPr>
        <p:spPr>
          <a:xfrm>
            <a:off x="334381" y="1507416"/>
            <a:ext cx="11568636" cy="175259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haroni"/>
              <a:buNone/>
            </a:pPr>
            <a:br>
              <a:rPr lang="en-GB" sz="3200">
                <a:solidFill>
                  <a:schemeClr val="dk1"/>
                </a:solidFill>
                <a:latin typeface="Aharoni"/>
                <a:ea typeface="Aharoni"/>
                <a:cs typeface="Aharoni"/>
                <a:sym typeface="Aharoni"/>
              </a:rPr>
            </a:br>
            <a:r>
              <a:rPr b="1" lang="en-GB" sz="3200">
                <a:solidFill>
                  <a:schemeClr val="dk1"/>
                </a:solidFill>
              </a:rPr>
              <a:t>PERTAINING TO GOAL 2 </a:t>
            </a:r>
            <a:br>
              <a:rPr lang="en-GB" sz="3200">
                <a:solidFill>
                  <a:schemeClr val="dk1"/>
                </a:solidFill>
                <a:latin typeface="Algerian"/>
                <a:ea typeface="Algerian"/>
                <a:cs typeface="Algerian"/>
                <a:sym typeface="Algerian"/>
              </a:rPr>
            </a:br>
            <a:r>
              <a:rPr lang="en-GB" sz="2900">
                <a:solidFill>
                  <a:srgbClr val="C00000"/>
                </a:solidFill>
              </a:rPr>
              <a:t>PROMOTING CAPACITY BUILDING OF SAIS’ PROFESSIONALS IN THE FIELD OF FIGHTING CORRUPTION AND  MONEY LAUNDERING  AS WELL AS ACTIVATING THE INTERNATIONAL COOPERATION BETWEEN THE INTOSAI WGFACML AND THE INTERNATIONAL AGENCIES</a:t>
            </a:r>
            <a:br>
              <a:rPr lang="en-GB" sz="2900">
                <a:solidFill>
                  <a:srgbClr val="000099"/>
                </a:solidFill>
              </a:rPr>
            </a:br>
            <a:endParaRPr sz="2900">
              <a:solidFill>
                <a:srgbClr val="000099"/>
              </a:solidFill>
            </a:endParaRPr>
          </a:p>
        </p:txBody>
      </p:sp>
      <p:sp>
        <p:nvSpPr>
          <p:cNvPr id="342" name="Google Shape;342;p13"/>
          <p:cNvSpPr txBox="1"/>
          <p:nvPr>
            <p:ph idx="1" type="body"/>
          </p:nvPr>
        </p:nvSpPr>
        <p:spPr>
          <a:xfrm>
            <a:off x="334381" y="3327468"/>
            <a:ext cx="11296787" cy="3394020"/>
          </a:xfrm>
          <a:prstGeom prst="rect">
            <a:avLst/>
          </a:prstGeom>
          <a:noFill/>
          <a:ln>
            <a:noFill/>
          </a:ln>
        </p:spPr>
        <p:txBody>
          <a:bodyPr anchorCtr="0" anchor="t" bIns="45700" lIns="91425" spcFirstLastPara="1" rIns="91425" wrap="square" tIns="45700">
            <a:normAutofit/>
          </a:bodyPr>
          <a:lstStyle/>
          <a:p>
            <a:pPr indent="-50800" lvl="0" marL="228600" rtl="0" algn="just">
              <a:lnSpc>
                <a:spcPct val="70000"/>
              </a:lnSpc>
              <a:spcBef>
                <a:spcPts val="0"/>
              </a:spcBef>
              <a:spcAft>
                <a:spcPts val="0"/>
              </a:spcAft>
              <a:buSzPts val="2800"/>
              <a:buFont typeface="Noto Sans Symbols"/>
              <a:buNone/>
            </a:pPr>
            <a:r>
              <a:t/>
            </a:r>
            <a:endParaRPr b="1" sz="2800">
              <a:solidFill>
                <a:srgbClr val="C00000"/>
              </a:solidFill>
              <a:latin typeface="Arial"/>
              <a:ea typeface="Arial"/>
              <a:cs typeface="Arial"/>
              <a:sym typeface="Arial"/>
            </a:endParaRPr>
          </a:p>
          <a:p>
            <a:pPr indent="0" lvl="0" marL="0" rtl="0" algn="just">
              <a:lnSpc>
                <a:spcPct val="100000"/>
              </a:lnSpc>
              <a:spcBef>
                <a:spcPts val="1000"/>
              </a:spcBef>
              <a:spcAft>
                <a:spcPts val="0"/>
              </a:spcAft>
              <a:buSzPts val="2400"/>
              <a:buNone/>
            </a:pPr>
            <a:r>
              <a:t/>
            </a:r>
            <a:endParaRPr sz="2400">
              <a:solidFill>
                <a:srgbClr val="1F6A59"/>
              </a:solidFill>
              <a:latin typeface="Arial"/>
              <a:ea typeface="Arial"/>
              <a:cs typeface="Arial"/>
              <a:sym typeface="Arial"/>
            </a:endParaRPr>
          </a:p>
          <a:p>
            <a:pPr indent="-228600" lvl="0" marL="228600" rtl="0" algn="just">
              <a:lnSpc>
                <a:spcPct val="100000"/>
              </a:lnSpc>
              <a:spcBef>
                <a:spcPts val="1000"/>
              </a:spcBef>
              <a:spcAft>
                <a:spcPts val="0"/>
              </a:spcAft>
              <a:buSzPts val="2400"/>
              <a:buFont typeface="Noto Sans Symbols"/>
              <a:buChar char="⮚"/>
            </a:pPr>
            <a:r>
              <a:rPr lang="en-GB" sz="2400" cap="none">
                <a:latin typeface="Arial"/>
                <a:ea typeface="Arial"/>
                <a:cs typeface="Arial"/>
                <a:sym typeface="Arial"/>
              </a:rPr>
              <a:t>The WGFACML Secretariat agreed with the World Bank representatives to conduct free training programs that would fulfil the most important needs of the WG member SAIs.</a:t>
            </a:r>
            <a:endParaRPr/>
          </a:p>
          <a:p>
            <a:pPr indent="-76200" lvl="0" marL="228600" rtl="0" algn="just">
              <a:lnSpc>
                <a:spcPct val="100000"/>
              </a:lnSpc>
              <a:spcBef>
                <a:spcPts val="1000"/>
              </a:spcBef>
              <a:spcAft>
                <a:spcPts val="0"/>
              </a:spcAft>
              <a:buSzPts val="2400"/>
              <a:buNone/>
            </a:pPr>
            <a:r>
              <a:t/>
            </a:r>
            <a:endParaRPr sz="2400">
              <a:solidFill>
                <a:srgbClr val="2FA086"/>
              </a:solidFill>
              <a:latin typeface="Arial"/>
              <a:ea typeface="Arial"/>
              <a:cs typeface="Arial"/>
              <a:sym typeface="Arial"/>
            </a:endParaRPr>
          </a:p>
        </p:txBody>
      </p:sp>
      <p:sp>
        <p:nvSpPr>
          <p:cNvPr id="343" name="Google Shape;343;p1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344" name="Google Shape;344;p13"/>
          <p:cNvGrpSpPr/>
          <p:nvPr/>
        </p:nvGrpSpPr>
        <p:grpSpPr>
          <a:xfrm>
            <a:off x="90207" y="327797"/>
            <a:ext cx="11951208" cy="1181646"/>
            <a:chOff x="0" y="457776"/>
            <a:chExt cx="11951208" cy="1181646"/>
          </a:xfrm>
        </p:grpSpPr>
        <p:pic>
          <p:nvPicPr>
            <p:cNvPr id="345" name="Google Shape;345;p13"/>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346" name="Google Shape;346;p13"/>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347" name="Google Shape;347;p13"/>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348" name="Google Shape;348;p13"/>
          <p:cNvSpPr txBox="1"/>
          <p:nvPr/>
        </p:nvSpPr>
        <p:spPr>
          <a:xfrm>
            <a:off x="-401167" y="102766"/>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349" name="Google Shape;349;p13"/>
          <p:cNvSpPr txBox="1"/>
          <p:nvPr/>
        </p:nvSpPr>
        <p:spPr>
          <a:xfrm>
            <a:off x="2707427" y="418945"/>
            <a:ext cx="625696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15</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4</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OF 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4"/>
          <p:cNvSpPr txBox="1"/>
          <p:nvPr>
            <p:ph idx="1" type="body"/>
          </p:nvPr>
        </p:nvSpPr>
        <p:spPr>
          <a:xfrm>
            <a:off x="285613" y="1583086"/>
            <a:ext cx="11296787" cy="5274913"/>
          </a:xfrm>
          <a:prstGeom prst="rect">
            <a:avLst/>
          </a:prstGeom>
          <a:noFill/>
          <a:ln>
            <a:noFill/>
          </a:ln>
        </p:spPr>
        <p:txBody>
          <a:bodyPr anchorCtr="0" anchor="t" bIns="45700" lIns="91425" spcFirstLastPara="1" rIns="91425" wrap="square" tIns="45700">
            <a:noAutofit/>
          </a:bodyPr>
          <a:lstStyle/>
          <a:p>
            <a:pPr indent="-342900" lvl="0" marL="698500" rtl="0" algn="just">
              <a:lnSpc>
                <a:spcPct val="150000"/>
              </a:lnSpc>
              <a:spcBef>
                <a:spcPts val="0"/>
              </a:spcBef>
              <a:spcAft>
                <a:spcPts val="0"/>
              </a:spcAft>
              <a:buSzPts val="2400"/>
              <a:buFont typeface="Noto Sans Symbols"/>
              <a:buChar char="⮚"/>
            </a:pPr>
            <a:r>
              <a:rPr lang="en-GB" sz="2400" cap="none">
                <a:latin typeface="Arial"/>
                <a:ea typeface="Arial"/>
                <a:cs typeface="Arial"/>
                <a:sym typeface="Arial"/>
              </a:rPr>
              <a:t>The WGFACML Secretariat, in collaboration with the World Bank, organized training programs for the WGFACML member SAIs such as:</a:t>
            </a:r>
            <a:endParaRPr/>
          </a:p>
          <a:p>
            <a:pPr indent="-342900" lvl="0" marL="1254125" marR="111760" rtl="0" algn="just">
              <a:lnSpc>
                <a:spcPct val="120000"/>
              </a:lnSpc>
              <a:spcBef>
                <a:spcPts val="630"/>
              </a:spcBef>
              <a:spcAft>
                <a:spcPts val="0"/>
              </a:spcAft>
              <a:buSzPts val="2200"/>
              <a:buFont typeface="Noto Sans Symbols"/>
              <a:buChar char="∙"/>
            </a:pPr>
            <a:r>
              <a:rPr lang="en-GB" sz="2200" cap="none">
                <a:latin typeface="Arial"/>
                <a:ea typeface="Arial"/>
                <a:cs typeface="Arial"/>
                <a:sym typeface="Arial"/>
              </a:rPr>
              <a:t>A training course on “Forensic Audit” during February and March 2023.</a:t>
            </a:r>
            <a:endParaRPr/>
          </a:p>
          <a:p>
            <a:pPr indent="-342900" lvl="0" marL="1254125" marR="111760" rtl="0" algn="just">
              <a:lnSpc>
                <a:spcPct val="90000"/>
              </a:lnSpc>
              <a:spcBef>
                <a:spcPts val="360"/>
              </a:spcBef>
              <a:spcAft>
                <a:spcPts val="0"/>
              </a:spcAft>
              <a:buSzPts val="2200"/>
              <a:buFont typeface="Noto Sans Symbols"/>
              <a:buChar char="∙"/>
            </a:pPr>
            <a:r>
              <a:rPr lang="en-GB" sz="2200" cap="none">
                <a:latin typeface="Arial"/>
                <a:ea typeface="Arial"/>
                <a:cs typeface="Arial"/>
                <a:sym typeface="Arial"/>
              </a:rPr>
              <a:t>A workshop on “Fraud and Corruption in Works Projects”-“Fraud and Corruption in Consulting Contracts” in January 2023.</a:t>
            </a:r>
            <a:endParaRPr/>
          </a:p>
          <a:p>
            <a:pPr indent="-342900" lvl="0" marL="1254125" marR="111760" rtl="0" algn="just">
              <a:lnSpc>
                <a:spcPct val="90000"/>
              </a:lnSpc>
              <a:spcBef>
                <a:spcPts val="360"/>
              </a:spcBef>
              <a:spcAft>
                <a:spcPts val="0"/>
              </a:spcAft>
              <a:buSzPts val="2200"/>
              <a:buFont typeface="Noto Sans Symbols"/>
              <a:buChar char="∙"/>
            </a:pPr>
            <a:r>
              <a:rPr lang="en-GB" sz="2200" cap="none">
                <a:latin typeface="Arial"/>
                <a:ea typeface="Arial"/>
                <a:cs typeface="Arial"/>
                <a:sym typeface="Arial"/>
              </a:rPr>
              <a:t>A workshop on “Transnational Corruption Investigations, including -Depending on demand- with a special focus on remote and administrative instruments” in November 2022.</a:t>
            </a:r>
            <a:endParaRPr/>
          </a:p>
          <a:p>
            <a:pPr indent="0" lvl="0" marL="911225" marR="111760" rtl="0" algn="just">
              <a:lnSpc>
                <a:spcPct val="120000"/>
              </a:lnSpc>
              <a:spcBef>
                <a:spcPts val="30"/>
              </a:spcBef>
              <a:spcAft>
                <a:spcPts val="0"/>
              </a:spcAft>
              <a:buSzPts val="2200"/>
              <a:buNone/>
            </a:pPr>
            <a:r>
              <a:t/>
            </a:r>
            <a:endParaRPr sz="2200" cap="none">
              <a:latin typeface="Arial"/>
              <a:ea typeface="Arial"/>
              <a:cs typeface="Arial"/>
              <a:sym typeface="Arial"/>
            </a:endParaRPr>
          </a:p>
          <a:p>
            <a:pPr indent="-339725" lvl="0" marL="739775" rtl="0" algn="just">
              <a:lnSpc>
                <a:spcPct val="100000"/>
              </a:lnSpc>
              <a:spcBef>
                <a:spcPts val="1000"/>
              </a:spcBef>
              <a:spcAft>
                <a:spcPts val="0"/>
              </a:spcAft>
              <a:buSzPts val="2400"/>
              <a:buFont typeface="Noto Sans Symbols"/>
              <a:buChar char="⮚"/>
            </a:pPr>
            <a:r>
              <a:rPr lang="en-GB" sz="2400" cap="none">
                <a:latin typeface="Arial"/>
                <a:ea typeface="Arial"/>
                <a:cs typeface="Arial"/>
                <a:sym typeface="Arial"/>
              </a:rPr>
              <a:t>The cooperation is being completed between the WGFACML Sectt. and the World Bank to organize further training programs for the Working Group Member SAIs.</a:t>
            </a:r>
            <a:endParaRPr sz="2400" cap="none">
              <a:latin typeface="Arial"/>
              <a:ea typeface="Arial"/>
              <a:cs typeface="Arial"/>
              <a:sym typeface="Arial"/>
            </a:endParaRPr>
          </a:p>
          <a:p>
            <a:pPr indent="0" lvl="0" marL="911225" rtl="0" algn="just">
              <a:lnSpc>
                <a:spcPct val="100000"/>
              </a:lnSpc>
              <a:spcBef>
                <a:spcPts val="1600"/>
              </a:spcBef>
              <a:spcAft>
                <a:spcPts val="0"/>
              </a:spcAft>
              <a:buSzPts val="2200"/>
              <a:buNone/>
            </a:pPr>
            <a:r>
              <a:t/>
            </a:r>
            <a:endParaRPr sz="2200" cap="none">
              <a:latin typeface="Arial"/>
              <a:ea typeface="Arial"/>
              <a:cs typeface="Arial"/>
              <a:sym typeface="Arial"/>
            </a:endParaRPr>
          </a:p>
          <a:p>
            <a:pPr indent="-203200" lvl="0" marL="698500" rtl="0" algn="just">
              <a:lnSpc>
                <a:spcPct val="100000"/>
              </a:lnSpc>
              <a:spcBef>
                <a:spcPts val="1600"/>
              </a:spcBef>
              <a:spcAft>
                <a:spcPts val="0"/>
              </a:spcAft>
              <a:buSzPts val="2200"/>
              <a:buFont typeface="Noto Sans Symbols"/>
              <a:buNone/>
            </a:pPr>
            <a:r>
              <a:t/>
            </a:r>
            <a:endParaRPr sz="2200" cap="none">
              <a:latin typeface="Arial"/>
              <a:ea typeface="Arial"/>
              <a:cs typeface="Arial"/>
              <a:sym typeface="Arial"/>
            </a:endParaRPr>
          </a:p>
        </p:txBody>
      </p:sp>
      <p:sp>
        <p:nvSpPr>
          <p:cNvPr id="358" name="Google Shape;358;p1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359" name="Google Shape;359;p14"/>
          <p:cNvGrpSpPr/>
          <p:nvPr/>
        </p:nvGrpSpPr>
        <p:grpSpPr>
          <a:xfrm>
            <a:off x="90207" y="327797"/>
            <a:ext cx="11951208" cy="1181646"/>
            <a:chOff x="0" y="457776"/>
            <a:chExt cx="11951208" cy="1181646"/>
          </a:xfrm>
        </p:grpSpPr>
        <p:pic>
          <p:nvPicPr>
            <p:cNvPr id="360" name="Google Shape;360;p14"/>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361" name="Google Shape;361;p14"/>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362" name="Google Shape;362;p14"/>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363" name="Google Shape;363;p14"/>
          <p:cNvSpPr txBox="1"/>
          <p:nvPr/>
        </p:nvSpPr>
        <p:spPr>
          <a:xfrm>
            <a:off x="-401167" y="102766"/>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364" name="Google Shape;364;p14"/>
          <p:cNvSpPr txBox="1"/>
          <p:nvPr/>
        </p:nvSpPr>
        <p:spPr>
          <a:xfrm>
            <a:off x="2542957" y="476029"/>
            <a:ext cx="629805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5"/>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fontScale="85000" lnSpcReduction="10000"/>
          </a:bodyPr>
          <a:lstStyle/>
          <a:p>
            <a:pPr indent="-395288" lvl="0" marL="395288" rtl="0" algn="just">
              <a:lnSpc>
                <a:spcPct val="120000"/>
              </a:lnSpc>
              <a:spcBef>
                <a:spcPts val="0"/>
              </a:spcBef>
              <a:spcAft>
                <a:spcPts val="0"/>
              </a:spcAft>
              <a:buSzPct val="100000"/>
              <a:buFont typeface="Noto Sans Symbols"/>
              <a:buChar char="⮚"/>
            </a:pPr>
            <a:r>
              <a:rPr lang="en-GB" sz="2500" cap="none">
                <a:latin typeface="Arial"/>
                <a:ea typeface="Arial"/>
                <a:cs typeface="Arial"/>
                <a:sym typeface="Arial"/>
              </a:rPr>
              <a:t>In May 2023, the WGFACML Secretariat has requested the WG member SAIs to fill out a questionnaire developed by the WG Secretariat to furnish it with their updated training needs, the best training and evaluation methods that suit them, and their preferences from educational sources or training institutions.</a:t>
            </a:r>
            <a:endParaRPr/>
          </a:p>
          <a:p>
            <a:pPr indent="0" lvl="0" marL="0" rtl="0" algn="just">
              <a:lnSpc>
                <a:spcPct val="120000"/>
              </a:lnSpc>
              <a:spcBef>
                <a:spcPts val="1000"/>
              </a:spcBef>
              <a:spcAft>
                <a:spcPts val="0"/>
              </a:spcAft>
              <a:buSzPct val="100000"/>
              <a:buNone/>
            </a:pPr>
            <a:r>
              <a:t/>
            </a:r>
            <a:endParaRPr sz="2500" cap="none">
              <a:latin typeface="Arial"/>
              <a:ea typeface="Arial"/>
              <a:cs typeface="Arial"/>
              <a:sym typeface="Arial"/>
            </a:endParaRPr>
          </a:p>
          <a:p>
            <a:pPr indent="-228600" lvl="0" marL="228600" rtl="0" algn="just">
              <a:lnSpc>
                <a:spcPct val="120000"/>
              </a:lnSpc>
              <a:spcBef>
                <a:spcPts val="0"/>
              </a:spcBef>
              <a:spcAft>
                <a:spcPts val="0"/>
              </a:spcAft>
              <a:buSzPct val="100000"/>
              <a:buFont typeface="Noto Sans Symbols"/>
              <a:buChar char="⮚"/>
            </a:pPr>
            <a:r>
              <a:rPr lang="en-GB" sz="2500" cap="none">
                <a:latin typeface="Arial"/>
                <a:ea typeface="Arial"/>
                <a:cs typeface="Arial"/>
                <a:sym typeface="Arial"/>
              </a:rPr>
              <a:t>The on-going identification of further respectable training institutions according to the WG member SAIs needs in order to conduct  other training courses that are not included in the World Bank's programs.</a:t>
            </a:r>
            <a:endParaRPr/>
          </a:p>
          <a:p>
            <a:pPr indent="-99060" lvl="0" marL="228600" rtl="0" algn="just">
              <a:lnSpc>
                <a:spcPct val="120000"/>
              </a:lnSpc>
              <a:spcBef>
                <a:spcPts val="1600"/>
              </a:spcBef>
              <a:spcAft>
                <a:spcPts val="0"/>
              </a:spcAft>
              <a:buSzPct val="100000"/>
              <a:buNone/>
            </a:pPr>
            <a:r>
              <a:t/>
            </a:r>
            <a:endParaRPr sz="2400" cap="none">
              <a:latin typeface="Arial"/>
              <a:ea typeface="Arial"/>
              <a:cs typeface="Arial"/>
              <a:sym typeface="Arial"/>
            </a:endParaRPr>
          </a:p>
        </p:txBody>
      </p:sp>
      <p:sp>
        <p:nvSpPr>
          <p:cNvPr id="370" name="Google Shape;370;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71" name="Google Shape;371;p15"/>
          <p:cNvSpPr txBox="1"/>
          <p:nvPr>
            <p:ph type="title"/>
          </p:nvPr>
        </p:nvSpPr>
        <p:spPr>
          <a:xfrm>
            <a:off x="1915297" y="498504"/>
            <a:ext cx="7050896" cy="84023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1F6A59"/>
              </a:buClr>
              <a:buSzPts val="1800"/>
              <a:buFont typeface="Arial"/>
              <a:buNone/>
            </a:pPr>
            <a:r>
              <a:rPr b="1" lang="en-GB" sz="1800">
                <a:solidFill>
                  <a:srgbClr val="1F6A59"/>
                </a:solidFill>
                <a:latin typeface="Arial"/>
                <a:ea typeface="Arial"/>
                <a:cs typeface="Arial"/>
                <a:sym typeface="Arial"/>
              </a:rPr>
              <a:t>THE </a:t>
            </a:r>
            <a:r>
              <a:rPr b="1" lang="en-GB" sz="1800" cap="none">
                <a:solidFill>
                  <a:srgbClr val="1F6A59"/>
                </a:solidFill>
                <a:latin typeface="Arial"/>
                <a:ea typeface="Arial"/>
                <a:cs typeface="Arial"/>
                <a:sym typeface="Arial"/>
              </a:rPr>
              <a:t>15</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a:t>
            </a:r>
            <a:r>
              <a:rPr b="1" lang="en-GB" sz="1800">
                <a:solidFill>
                  <a:srgbClr val="1F6A59"/>
                </a:solidFill>
                <a:latin typeface="Arial"/>
                <a:ea typeface="Arial"/>
                <a:cs typeface="Arial"/>
                <a:sym typeface="Arial"/>
              </a:rPr>
              <a:t>INTOSAI KSC SC MEETING</a:t>
            </a:r>
            <a:br>
              <a:rPr b="1" lang="en-GB" sz="1800">
                <a:solidFill>
                  <a:srgbClr val="1F6A59"/>
                </a:solidFill>
                <a:latin typeface="Arial"/>
                <a:ea typeface="Arial"/>
                <a:cs typeface="Arial"/>
                <a:sym typeface="Arial"/>
              </a:rPr>
            </a:br>
            <a:r>
              <a:rPr b="1" lang="en-GB" sz="1800">
                <a:solidFill>
                  <a:srgbClr val="1F6A59"/>
                </a:solidFill>
                <a:latin typeface="Arial"/>
                <a:ea typeface="Arial"/>
                <a:cs typeface="Arial"/>
                <a:sym typeface="Arial"/>
              </a:rPr>
              <a:t> HOSTED BY: SAI UAE</a:t>
            </a:r>
            <a:br>
              <a:rPr b="1" lang="en-GB" sz="1800">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4</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of </a:t>
            </a:r>
            <a:r>
              <a:rPr b="1" lang="en-GB" sz="1800">
                <a:solidFill>
                  <a:srgbClr val="1F6A59"/>
                </a:solidFill>
                <a:latin typeface="Arial"/>
                <a:ea typeface="Arial"/>
                <a:cs typeface="Arial"/>
                <a:sym typeface="Arial"/>
              </a:rPr>
              <a:t>OCTOBER 2023</a:t>
            </a:r>
            <a:endParaRPr b="1" sz="1800">
              <a:solidFill>
                <a:srgbClr val="1F6A59"/>
              </a:solidFill>
              <a:latin typeface="Arial"/>
              <a:ea typeface="Arial"/>
              <a:cs typeface="Arial"/>
              <a:sym typeface="Arial"/>
            </a:endParaRPr>
          </a:p>
        </p:txBody>
      </p:sp>
      <p:grpSp>
        <p:nvGrpSpPr>
          <p:cNvPr id="372" name="Google Shape;372;p15"/>
          <p:cNvGrpSpPr/>
          <p:nvPr/>
        </p:nvGrpSpPr>
        <p:grpSpPr>
          <a:xfrm>
            <a:off x="90207" y="327797"/>
            <a:ext cx="11951208" cy="1181646"/>
            <a:chOff x="0" y="457776"/>
            <a:chExt cx="11951208" cy="1181646"/>
          </a:xfrm>
        </p:grpSpPr>
        <p:pic>
          <p:nvPicPr>
            <p:cNvPr id="373" name="Google Shape;373;p15"/>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374" name="Google Shape;374;p15"/>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375" name="Google Shape;375;p15"/>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6"/>
          <p:cNvSpPr txBox="1"/>
          <p:nvPr>
            <p:ph type="title"/>
          </p:nvPr>
        </p:nvSpPr>
        <p:spPr>
          <a:xfrm>
            <a:off x="246648" y="1168398"/>
            <a:ext cx="11568636" cy="17525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b="1" lang="en-GB" sz="3200">
                <a:solidFill>
                  <a:schemeClr val="dk1"/>
                </a:solidFill>
              </a:rPr>
              <a:t>PERTAINING TO GOAL 3 </a:t>
            </a:r>
            <a:br>
              <a:rPr lang="en-GB" sz="3200">
                <a:solidFill>
                  <a:schemeClr val="dk1"/>
                </a:solidFill>
                <a:latin typeface="Algerian"/>
                <a:ea typeface="Algerian"/>
                <a:cs typeface="Algerian"/>
                <a:sym typeface="Algerian"/>
              </a:rPr>
            </a:br>
            <a:r>
              <a:rPr lang="en-GB" sz="2600">
                <a:solidFill>
                  <a:srgbClr val="C00000"/>
                </a:solidFill>
              </a:rPr>
              <a:t>SHARING BEST PRACTICES AND EXPERIENCES OF SAIS IN THE FIELD OF FIGHTING CORRUPTION AND MONEY LAUNDERING</a:t>
            </a:r>
            <a:endParaRPr sz="2600">
              <a:solidFill>
                <a:srgbClr val="C00000"/>
              </a:solidFill>
            </a:endParaRPr>
          </a:p>
        </p:txBody>
      </p:sp>
      <p:sp>
        <p:nvSpPr>
          <p:cNvPr id="384" name="Google Shape;384;p16"/>
          <p:cNvSpPr txBox="1"/>
          <p:nvPr>
            <p:ph idx="1" type="body"/>
          </p:nvPr>
        </p:nvSpPr>
        <p:spPr>
          <a:xfrm>
            <a:off x="447606" y="2682638"/>
            <a:ext cx="11296787" cy="3839058"/>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2200"/>
              <a:buFont typeface="Noto Sans Symbols"/>
              <a:buChar char="⮚"/>
            </a:pPr>
            <a:r>
              <a:rPr lang="en-GB" sz="2200" cap="none">
                <a:latin typeface="Arial"/>
                <a:ea typeface="Arial"/>
                <a:cs typeface="Arial"/>
                <a:sym typeface="Arial"/>
              </a:rPr>
              <a:t>A database has been set up on the Working Group's website including best practices, training materials, working papers and researches . </a:t>
            </a:r>
            <a:endParaRPr/>
          </a:p>
          <a:p>
            <a:pPr indent="0" lvl="0" marL="0" rtl="0" algn="just">
              <a:lnSpc>
                <a:spcPct val="120000"/>
              </a:lnSpc>
              <a:spcBef>
                <a:spcPts val="1000"/>
              </a:spcBef>
              <a:spcAft>
                <a:spcPts val="0"/>
              </a:spcAft>
              <a:buSzPts val="2200"/>
              <a:buNone/>
            </a:pPr>
            <a:r>
              <a:rPr lang="en-GB" sz="2200" cap="none">
                <a:latin typeface="Arial"/>
                <a:ea typeface="Arial"/>
                <a:cs typeface="Arial"/>
                <a:sym typeface="Arial"/>
              </a:rPr>
              <a:t>    Within this framework, the WGFACML Secretariat has taken the following steps :</a:t>
            </a:r>
            <a:endParaRPr/>
          </a:p>
          <a:p>
            <a:pPr indent="-284163" lvl="0" marL="630238" rtl="0" algn="just">
              <a:lnSpc>
                <a:spcPct val="120000"/>
              </a:lnSpc>
              <a:spcBef>
                <a:spcPts val="1000"/>
              </a:spcBef>
              <a:spcAft>
                <a:spcPts val="0"/>
              </a:spcAft>
              <a:buSzPts val="2200"/>
              <a:buFont typeface="Noto Sans Symbols"/>
              <a:buChar char="✔"/>
            </a:pPr>
            <a:r>
              <a:rPr lang="en-GB" sz="2200" cap="none">
                <a:latin typeface="Arial"/>
                <a:ea typeface="Arial"/>
                <a:cs typeface="Arial"/>
                <a:sym typeface="Arial"/>
              </a:rPr>
              <a:t> In May 2023, the WG Sectt. requested the best practices of the WG Member SAIs in the field of auditing in general and the fight against corruption in particular. </a:t>
            </a:r>
            <a:endParaRPr/>
          </a:p>
          <a:p>
            <a:pPr indent="-284163" lvl="0" marL="630238" rtl="0" algn="just">
              <a:lnSpc>
                <a:spcPct val="120000"/>
              </a:lnSpc>
              <a:spcBef>
                <a:spcPts val="1000"/>
              </a:spcBef>
              <a:spcAft>
                <a:spcPts val="0"/>
              </a:spcAft>
              <a:buSzPts val="2200"/>
              <a:buFont typeface="Noto Sans Symbols"/>
              <a:buChar char="✔"/>
            </a:pPr>
            <a:r>
              <a:rPr lang="en-GB" sz="2200" cap="none">
                <a:latin typeface="Arial"/>
                <a:ea typeface="Arial"/>
                <a:cs typeface="Arial"/>
                <a:sym typeface="Arial"/>
              </a:rPr>
              <a:t>In August 2023, the WG Sectt. requested working papers and researches from the WG Member SAIs with relevance to the WG activities. </a:t>
            </a:r>
            <a:endParaRPr sz="2200" cap="none">
              <a:latin typeface="Arial"/>
              <a:ea typeface="Arial"/>
              <a:cs typeface="Arial"/>
              <a:sym typeface="Arial"/>
            </a:endParaRPr>
          </a:p>
        </p:txBody>
      </p:sp>
      <p:sp>
        <p:nvSpPr>
          <p:cNvPr id="385" name="Google Shape;385;p1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386" name="Google Shape;386;p16"/>
          <p:cNvGrpSpPr/>
          <p:nvPr/>
        </p:nvGrpSpPr>
        <p:grpSpPr>
          <a:xfrm>
            <a:off x="191286" y="161528"/>
            <a:ext cx="11951208" cy="1181646"/>
            <a:chOff x="0" y="457776"/>
            <a:chExt cx="11951208" cy="1181646"/>
          </a:xfrm>
        </p:grpSpPr>
        <p:pic>
          <p:nvPicPr>
            <p:cNvPr id="387" name="Google Shape;387;p16"/>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388" name="Google Shape;388;p16"/>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389" name="Google Shape;389;p16"/>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390" name="Google Shape;390;p16"/>
          <p:cNvSpPr txBox="1"/>
          <p:nvPr/>
        </p:nvSpPr>
        <p:spPr>
          <a:xfrm>
            <a:off x="-300088" y="43240"/>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391" name="Google Shape;391;p16"/>
          <p:cNvSpPr txBox="1"/>
          <p:nvPr/>
        </p:nvSpPr>
        <p:spPr>
          <a:xfrm>
            <a:off x="2307990" y="336304"/>
            <a:ext cx="62466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7"/>
          <p:cNvSpPr txBox="1"/>
          <p:nvPr>
            <p:ph type="title"/>
          </p:nvPr>
        </p:nvSpPr>
        <p:spPr>
          <a:xfrm>
            <a:off x="246648" y="1168399"/>
            <a:ext cx="11568636" cy="92333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b="1" lang="en-GB" sz="3200">
                <a:solidFill>
                  <a:schemeClr val="dk1"/>
                </a:solidFill>
              </a:rPr>
              <a:t>PERTAINING TO GOAL 3 </a:t>
            </a:r>
            <a:endParaRPr sz="2600">
              <a:solidFill>
                <a:srgbClr val="C00000"/>
              </a:solidFill>
            </a:endParaRPr>
          </a:p>
        </p:txBody>
      </p:sp>
      <p:sp>
        <p:nvSpPr>
          <p:cNvPr id="400" name="Google Shape;400;p17"/>
          <p:cNvSpPr txBox="1"/>
          <p:nvPr>
            <p:ph idx="1" type="body"/>
          </p:nvPr>
        </p:nvSpPr>
        <p:spPr>
          <a:xfrm>
            <a:off x="246648" y="1850543"/>
            <a:ext cx="11296787" cy="4364906"/>
          </a:xfrm>
          <a:prstGeom prst="rect">
            <a:avLst/>
          </a:prstGeom>
          <a:noFill/>
          <a:ln>
            <a:noFill/>
          </a:ln>
        </p:spPr>
        <p:txBody>
          <a:bodyPr anchorCtr="0" anchor="t" bIns="45700" lIns="91425" spcFirstLastPara="1" rIns="91425" wrap="square" tIns="45700">
            <a:normAutofit fontScale="25000" lnSpcReduction="20000"/>
          </a:bodyPr>
          <a:lstStyle/>
          <a:p>
            <a:pPr indent="-457200" lvl="0" marL="457200" rtl="0" algn="just">
              <a:lnSpc>
                <a:spcPct val="120000"/>
              </a:lnSpc>
              <a:spcBef>
                <a:spcPts val="0"/>
              </a:spcBef>
              <a:spcAft>
                <a:spcPts val="0"/>
              </a:spcAft>
              <a:buSzPct val="100000"/>
              <a:buFont typeface="Noto Sans Symbols"/>
              <a:buChar char="✔"/>
            </a:pPr>
            <a:r>
              <a:rPr lang="en-GB" sz="8800" cap="none">
                <a:latin typeface="Arial"/>
                <a:ea typeface="Arial"/>
                <a:cs typeface="Arial"/>
                <a:sym typeface="Arial"/>
              </a:rPr>
              <a:t>In June 2023, The WG Secretariat issued the third Edition of the INTOSAI WGFACML’s Newsletter which included:</a:t>
            </a:r>
            <a:endParaRPr/>
          </a:p>
          <a:p>
            <a:pPr indent="-176212" lvl="0" marL="531813" rtl="0" algn="just">
              <a:lnSpc>
                <a:spcPct val="120000"/>
              </a:lnSpc>
              <a:spcBef>
                <a:spcPts val="1000"/>
              </a:spcBef>
              <a:spcAft>
                <a:spcPts val="0"/>
              </a:spcAft>
              <a:buSzPct val="100000"/>
              <a:buNone/>
            </a:pPr>
            <a:r>
              <a:rPr lang="en-GB" sz="8800" cap="none">
                <a:latin typeface="Arial"/>
                <a:ea typeface="Arial"/>
                <a:cs typeface="Arial"/>
                <a:sym typeface="Arial"/>
              </a:rPr>
              <a:t>- SAIs’ publications in the field of Fighting Corruption and Money Laundering. </a:t>
            </a:r>
            <a:endParaRPr/>
          </a:p>
          <a:p>
            <a:pPr indent="-212725" lvl="0" marL="568325" rtl="0" algn="just">
              <a:lnSpc>
                <a:spcPct val="120000"/>
              </a:lnSpc>
              <a:spcBef>
                <a:spcPts val="1000"/>
              </a:spcBef>
              <a:spcAft>
                <a:spcPts val="0"/>
              </a:spcAft>
              <a:buSzPct val="100000"/>
              <a:buNone/>
            </a:pPr>
            <a:r>
              <a:rPr lang="en-GB" sz="8800" cap="none">
                <a:latin typeface="Arial"/>
                <a:ea typeface="Arial"/>
                <a:cs typeface="Arial"/>
                <a:sym typeface="Arial"/>
              </a:rPr>
              <a:t>- The news provided by the WGFACML member SAIs regarding their activities or    contributions locally or internationally.</a:t>
            </a:r>
            <a:endParaRPr/>
          </a:p>
          <a:p>
            <a:pPr indent="-388938" lvl="0" marL="450850" rtl="0" algn="just">
              <a:lnSpc>
                <a:spcPct val="120000"/>
              </a:lnSpc>
              <a:spcBef>
                <a:spcPts val="2200"/>
              </a:spcBef>
              <a:spcAft>
                <a:spcPts val="0"/>
              </a:spcAft>
              <a:buSzPct val="100000"/>
              <a:buFont typeface="Noto Sans Symbols"/>
              <a:buChar char="✔"/>
            </a:pPr>
            <a:r>
              <a:rPr lang="en-GB" sz="8800" cap="none">
                <a:latin typeface="Arial"/>
                <a:ea typeface="Arial"/>
                <a:cs typeface="Arial"/>
                <a:sym typeface="Arial"/>
              </a:rPr>
              <a:t>In August 2023, preparations started for the release of the fourth Edition of the INTOSAI WGFACML’s Newsletter and therefore SAIs were requested to provide their contributions of articles, working papers, and research papers pertinent to the WG activities.</a:t>
            </a:r>
            <a:endParaRPr sz="8800" cap="none">
              <a:latin typeface="Arial"/>
              <a:ea typeface="Arial"/>
              <a:cs typeface="Arial"/>
              <a:sym typeface="Arial"/>
            </a:endParaRPr>
          </a:p>
          <a:p>
            <a:pPr indent="0" lvl="0" marL="355600" rtl="0" algn="just">
              <a:lnSpc>
                <a:spcPct val="120000"/>
              </a:lnSpc>
              <a:spcBef>
                <a:spcPts val="2200"/>
              </a:spcBef>
              <a:spcAft>
                <a:spcPts val="0"/>
              </a:spcAft>
              <a:buSzPct val="100000"/>
              <a:buNone/>
            </a:pPr>
            <a:r>
              <a:t/>
            </a:r>
            <a:endParaRPr sz="8800" cap="none">
              <a:latin typeface="Arial"/>
              <a:ea typeface="Arial"/>
              <a:cs typeface="Arial"/>
              <a:sym typeface="Arial"/>
            </a:endParaRPr>
          </a:p>
          <a:p>
            <a:pPr indent="-1003300" lvl="0" marL="1498600" rtl="0" algn="just">
              <a:lnSpc>
                <a:spcPct val="120000"/>
              </a:lnSpc>
              <a:spcBef>
                <a:spcPts val="2200"/>
              </a:spcBef>
              <a:spcAft>
                <a:spcPts val="0"/>
              </a:spcAft>
              <a:buSzPct val="100000"/>
              <a:buFont typeface="Twentieth Century"/>
              <a:buNone/>
            </a:pPr>
            <a:r>
              <a:t/>
            </a:r>
            <a:endParaRPr sz="8800" cap="none">
              <a:latin typeface="Arial"/>
              <a:ea typeface="Arial"/>
              <a:cs typeface="Arial"/>
              <a:sym typeface="Arial"/>
            </a:endParaRPr>
          </a:p>
          <a:p>
            <a:pPr indent="0" lvl="0" marL="355600" rtl="0" algn="just">
              <a:lnSpc>
                <a:spcPct val="120000"/>
              </a:lnSpc>
              <a:spcBef>
                <a:spcPts val="2200"/>
              </a:spcBef>
              <a:spcAft>
                <a:spcPts val="0"/>
              </a:spcAft>
              <a:buSzPct val="100000"/>
              <a:buNone/>
            </a:pPr>
            <a:r>
              <a:t/>
            </a:r>
            <a:endParaRPr sz="8800" cap="none">
              <a:latin typeface="Arial"/>
              <a:ea typeface="Arial"/>
              <a:cs typeface="Arial"/>
              <a:sym typeface="Arial"/>
            </a:endParaRPr>
          </a:p>
          <a:p>
            <a:pPr indent="-182563" lvl="0" marL="182563" rtl="0" algn="just">
              <a:lnSpc>
                <a:spcPct val="120000"/>
              </a:lnSpc>
              <a:spcBef>
                <a:spcPts val="2200"/>
              </a:spcBef>
              <a:spcAft>
                <a:spcPts val="0"/>
              </a:spcAft>
              <a:buSzPct val="100000"/>
              <a:buNone/>
            </a:pPr>
            <a:r>
              <a:t/>
            </a:r>
            <a:endParaRPr sz="2400">
              <a:solidFill>
                <a:srgbClr val="1F6A59"/>
              </a:solidFill>
              <a:latin typeface="Arial"/>
              <a:ea typeface="Arial"/>
              <a:cs typeface="Arial"/>
              <a:sym typeface="Arial"/>
            </a:endParaRPr>
          </a:p>
        </p:txBody>
      </p:sp>
      <p:sp>
        <p:nvSpPr>
          <p:cNvPr id="401" name="Google Shape;401;p1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402" name="Google Shape;402;p17"/>
          <p:cNvGrpSpPr/>
          <p:nvPr/>
        </p:nvGrpSpPr>
        <p:grpSpPr>
          <a:xfrm>
            <a:off x="191286" y="161528"/>
            <a:ext cx="11951208" cy="1181646"/>
            <a:chOff x="0" y="457776"/>
            <a:chExt cx="11951208" cy="1181646"/>
          </a:xfrm>
        </p:grpSpPr>
        <p:pic>
          <p:nvPicPr>
            <p:cNvPr id="403" name="Google Shape;403;p17"/>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404" name="Google Shape;404;p17"/>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405" name="Google Shape;405;p17"/>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406" name="Google Shape;406;p17"/>
          <p:cNvSpPr txBox="1"/>
          <p:nvPr/>
        </p:nvSpPr>
        <p:spPr>
          <a:xfrm>
            <a:off x="-300088" y="43240"/>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407" name="Google Shape;407;p17"/>
          <p:cNvSpPr txBox="1"/>
          <p:nvPr/>
        </p:nvSpPr>
        <p:spPr>
          <a:xfrm>
            <a:off x="2307990" y="336304"/>
            <a:ext cx="62466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8"/>
          <p:cNvSpPr txBox="1"/>
          <p:nvPr>
            <p:ph idx="1" type="body"/>
          </p:nvPr>
        </p:nvSpPr>
        <p:spPr>
          <a:xfrm>
            <a:off x="762816" y="1532206"/>
            <a:ext cx="10364452" cy="3424107"/>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2200"/>
              <a:buChar char="•"/>
            </a:pPr>
            <a:r>
              <a:rPr lang="en-GB" sz="2200" cap="none">
                <a:latin typeface="Arial"/>
                <a:ea typeface="Arial"/>
                <a:cs typeface="Arial"/>
                <a:sym typeface="Arial"/>
              </a:rPr>
              <a:t>The three Issues of the Newsletter were published on the WGFACML’s website on the INTOSAI Community Portal, you can find them through the link:</a:t>
            </a:r>
            <a:endParaRPr/>
          </a:p>
          <a:p>
            <a:pPr indent="355600" lvl="0" marL="0" rtl="0" algn="just">
              <a:lnSpc>
                <a:spcPct val="120000"/>
              </a:lnSpc>
              <a:spcBef>
                <a:spcPts val="1000"/>
              </a:spcBef>
              <a:spcAft>
                <a:spcPts val="0"/>
              </a:spcAft>
              <a:buSzPts val="2200"/>
              <a:buNone/>
            </a:pPr>
            <a:r>
              <a:rPr lang="en-GB" sz="2200" u="sng" cap="none">
                <a:solidFill>
                  <a:schemeClr val="hlink"/>
                </a:solidFill>
                <a:latin typeface="Arial"/>
                <a:ea typeface="Arial"/>
                <a:cs typeface="Arial"/>
                <a:sym typeface="Arial"/>
                <a:hlinkClick r:id="rId3"/>
              </a:rPr>
              <a:t>https://intosaicommunity.net/wgfacml/newsletter/</a:t>
            </a:r>
            <a:r>
              <a:rPr lang="en-GB" sz="2200" cap="none">
                <a:latin typeface="Arial"/>
                <a:ea typeface="Arial"/>
                <a:cs typeface="Arial"/>
                <a:sym typeface="Arial"/>
              </a:rPr>
              <a:t>.</a:t>
            </a:r>
            <a:endParaRPr/>
          </a:p>
          <a:p>
            <a:pPr indent="-101600" lvl="0" marL="228600" rtl="0" algn="l">
              <a:lnSpc>
                <a:spcPct val="120000"/>
              </a:lnSpc>
              <a:spcBef>
                <a:spcPts val="1000"/>
              </a:spcBef>
              <a:spcAft>
                <a:spcPts val="0"/>
              </a:spcAft>
              <a:buSzPts val="2000"/>
              <a:buNone/>
            </a:pPr>
            <a:r>
              <a:t/>
            </a:r>
            <a:endParaRPr/>
          </a:p>
        </p:txBody>
      </p:sp>
      <p:sp>
        <p:nvSpPr>
          <p:cNvPr id="413" name="Google Shape;413;p1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14" name="Google Shape;414;p18"/>
          <p:cNvSpPr txBox="1"/>
          <p:nvPr/>
        </p:nvSpPr>
        <p:spPr>
          <a:xfrm>
            <a:off x="2821698" y="171917"/>
            <a:ext cx="62466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pic>
        <p:nvPicPr>
          <p:cNvPr descr="ASA logo 1" id="415" name="Google Shape;415;p18"/>
          <p:cNvPicPr preferRelativeResize="0"/>
          <p:nvPr/>
        </p:nvPicPr>
        <p:blipFill rotWithShape="1">
          <a:blip r:embed="rId4">
            <a:alphaModFix/>
          </a:blip>
          <a:srcRect b="0" l="0" r="0" t="0"/>
          <a:stretch/>
        </p:blipFill>
        <p:spPr>
          <a:xfrm>
            <a:off x="191285" y="268606"/>
            <a:ext cx="2043513" cy="936543"/>
          </a:xfrm>
          <a:prstGeom prst="rect">
            <a:avLst/>
          </a:prstGeom>
          <a:noFill/>
          <a:ln>
            <a:noFill/>
          </a:ln>
        </p:spPr>
      </p:pic>
      <p:pic>
        <p:nvPicPr>
          <p:cNvPr id="416" name="Google Shape;416;p18"/>
          <p:cNvPicPr preferRelativeResize="0"/>
          <p:nvPr/>
        </p:nvPicPr>
        <p:blipFill rotWithShape="1">
          <a:blip r:embed="rId5">
            <a:alphaModFix/>
          </a:blip>
          <a:srcRect b="0" l="0" r="0" t="0"/>
          <a:stretch/>
        </p:blipFill>
        <p:spPr>
          <a:xfrm>
            <a:off x="9067271" y="179277"/>
            <a:ext cx="1746579" cy="1181646"/>
          </a:xfrm>
          <a:prstGeom prst="rect">
            <a:avLst/>
          </a:prstGeom>
          <a:noFill/>
          <a:ln>
            <a:noFill/>
          </a:ln>
        </p:spPr>
      </p:pic>
      <p:pic>
        <p:nvPicPr>
          <p:cNvPr id="417" name="Google Shape;417;p18"/>
          <p:cNvPicPr preferRelativeResize="0"/>
          <p:nvPr/>
        </p:nvPicPr>
        <p:blipFill rotWithShape="1">
          <a:blip r:embed="rId6">
            <a:alphaModFix/>
          </a:blip>
          <a:srcRect b="0" l="0" r="0" t="0"/>
          <a:stretch/>
        </p:blipFill>
        <p:spPr>
          <a:xfrm>
            <a:off x="10939029" y="230309"/>
            <a:ext cx="1203465" cy="991028"/>
          </a:xfrm>
          <a:prstGeom prst="rect">
            <a:avLst/>
          </a:prstGeom>
          <a:noFill/>
          <a:ln>
            <a:noFill/>
          </a:ln>
        </p:spPr>
      </p:pic>
      <p:pic>
        <p:nvPicPr>
          <p:cNvPr id="418" name="Google Shape;418;p18"/>
          <p:cNvPicPr preferRelativeResize="0"/>
          <p:nvPr/>
        </p:nvPicPr>
        <p:blipFill rotWithShape="1">
          <a:blip r:embed="rId7">
            <a:alphaModFix/>
          </a:blip>
          <a:srcRect b="0" l="0" r="0" t="0"/>
          <a:stretch/>
        </p:blipFill>
        <p:spPr>
          <a:xfrm>
            <a:off x="6617742" y="3021754"/>
            <a:ext cx="3896269" cy="37663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id="419" name="Google Shape;419;p18"/>
          <p:cNvPicPr preferRelativeResize="0"/>
          <p:nvPr/>
        </p:nvPicPr>
        <p:blipFill rotWithShape="1">
          <a:blip r:embed="rId8">
            <a:alphaModFix/>
          </a:blip>
          <a:srcRect b="0" l="0" r="0" t="0"/>
          <a:stretch/>
        </p:blipFill>
        <p:spPr>
          <a:xfrm>
            <a:off x="1039858" y="3147518"/>
            <a:ext cx="3658111" cy="329611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25" name="Google Shape;425;p19"/>
          <p:cNvSpPr txBox="1"/>
          <p:nvPr/>
        </p:nvSpPr>
        <p:spPr>
          <a:xfrm>
            <a:off x="2821698" y="171917"/>
            <a:ext cx="62466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pic>
        <p:nvPicPr>
          <p:cNvPr descr="ASA logo 1" id="426" name="Google Shape;426;p19"/>
          <p:cNvPicPr preferRelativeResize="0"/>
          <p:nvPr/>
        </p:nvPicPr>
        <p:blipFill rotWithShape="1">
          <a:blip r:embed="rId3">
            <a:alphaModFix/>
          </a:blip>
          <a:srcRect b="0" l="0" r="0" t="0"/>
          <a:stretch/>
        </p:blipFill>
        <p:spPr>
          <a:xfrm>
            <a:off x="191285" y="268606"/>
            <a:ext cx="2043513" cy="936543"/>
          </a:xfrm>
          <a:prstGeom prst="rect">
            <a:avLst/>
          </a:prstGeom>
          <a:noFill/>
          <a:ln>
            <a:noFill/>
          </a:ln>
        </p:spPr>
      </p:pic>
      <p:pic>
        <p:nvPicPr>
          <p:cNvPr id="427" name="Google Shape;427;p19"/>
          <p:cNvPicPr preferRelativeResize="0"/>
          <p:nvPr/>
        </p:nvPicPr>
        <p:blipFill rotWithShape="1">
          <a:blip r:embed="rId4">
            <a:alphaModFix/>
          </a:blip>
          <a:srcRect b="0" l="0" r="0" t="0"/>
          <a:stretch/>
        </p:blipFill>
        <p:spPr>
          <a:xfrm>
            <a:off x="9067271" y="179277"/>
            <a:ext cx="1746579" cy="1181646"/>
          </a:xfrm>
          <a:prstGeom prst="rect">
            <a:avLst/>
          </a:prstGeom>
          <a:noFill/>
          <a:ln>
            <a:noFill/>
          </a:ln>
        </p:spPr>
      </p:pic>
      <p:pic>
        <p:nvPicPr>
          <p:cNvPr id="428" name="Google Shape;428;p19"/>
          <p:cNvPicPr preferRelativeResize="0"/>
          <p:nvPr/>
        </p:nvPicPr>
        <p:blipFill rotWithShape="1">
          <a:blip r:embed="rId5">
            <a:alphaModFix/>
          </a:blip>
          <a:srcRect b="0" l="0" r="0" t="0"/>
          <a:stretch/>
        </p:blipFill>
        <p:spPr>
          <a:xfrm>
            <a:off x="10939029" y="230309"/>
            <a:ext cx="1203465" cy="991028"/>
          </a:xfrm>
          <a:prstGeom prst="rect">
            <a:avLst/>
          </a:prstGeom>
          <a:noFill/>
          <a:ln>
            <a:noFill/>
          </a:ln>
        </p:spPr>
      </p:pic>
      <p:pic>
        <p:nvPicPr>
          <p:cNvPr id="429" name="Google Shape;429;p19"/>
          <p:cNvPicPr preferRelativeResize="0"/>
          <p:nvPr/>
        </p:nvPicPr>
        <p:blipFill rotWithShape="1">
          <a:blip r:embed="rId6">
            <a:alphaModFix/>
          </a:blip>
          <a:srcRect b="0" l="0" r="0" t="0"/>
          <a:stretch/>
        </p:blipFill>
        <p:spPr>
          <a:xfrm>
            <a:off x="6224404" y="1907512"/>
            <a:ext cx="5465912" cy="425439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30" name="Google Shape;430;p19"/>
          <p:cNvSpPr txBox="1"/>
          <p:nvPr/>
        </p:nvSpPr>
        <p:spPr>
          <a:xfrm>
            <a:off x="6340377" y="1407970"/>
            <a:ext cx="534993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Twentieth Century"/>
                <a:ea typeface="Twentieth Century"/>
                <a:cs typeface="Twentieth Century"/>
                <a:sym typeface="Twentieth Century"/>
              </a:rPr>
              <a:t>WGFACML Newsletter 2</a:t>
            </a:r>
            <a:r>
              <a:rPr b="1" baseline="30000" lang="en-GB" sz="1600">
                <a:solidFill>
                  <a:schemeClr val="dk1"/>
                </a:solidFill>
                <a:latin typeface="Twentieth Century"/>
                <a:ea typeface="Twentieth Century"/>
                <a:cs typeface="Twentieth Century"/>
                <a:sym typeface="Twentieth Century"/>
              </a:rPr>
              <a:t>nd</a:t>
            </a:r>
            <a:r>
              <a:rPr b="1" lang="en-GB" sz="1600">
                <a:solidFill>
                  <a:schemeClr val="dk1"/>
                </a:solidFill>
                <a:latin typeface="Twentieth Century"/>
                <a:ea typeface="Twentieth Century"/>
                <a:cs typeface="Twentieth Century"/>
                <a:sym typeface="Twentieth Century"/>
              </a:rPr>
              <a:t> Issue December 2021</a:t>
            </a:r>
            <a:endParaRPr/>
          </a:p>
        </p:txBody>
      </p:sp>
      <p:pic>
        <p:nvPicPr>
          <p:cNvPr id="431" name="Google Shape;431;p19"/>
          <p:cNvPicPr preferRelativeResize="0"/>
          <p:nvPr/>
        </p:nvPicPr>
        <p:blipFill rotWithShape="1">
          <a:blip r:embed="rId7">
            <a:alphaModFix/>
          </a:blip>
          <a:srcRect b="0" l="0" r="0" t="0"/>
          <a:stretch/>
        </p:blipFill>
        <p:spPr>
          <a:xfrm>
            <a:off x="310372" y="1907512"/>
            <a:ext cx="5727643" cy="425439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32" name="Google Shape;432;p19"/>
          <p:cNvSpPr txBox="1"/>
          <p:nvPr/>
        </p:nvSpPr>
        <p:spPr>
          <a:xfrm>
            <a:off x="460184" y="1407970"/>
            <a:ext cx="542801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Twentieth Century"/>
                <a:ea typeface="Twentieth Century"/>
                <a:cs typeface="Twentieth Century"/>
                <a:sym typeface="Twentieth Century"/>
              </a:rPr>
              <a:t>WGFACML Newsletter 1st  Issue December 2019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
          <p:cNvSpPr/>
          <p:nvPr/>
        </p:nvSpPr>
        <p:spPr>
          <a:xfrm>
            <a:off x="1484311" y="497448"/>
            <a:ext cx="184731" cy="36933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178" name="Google Shape;178;p2"/>
          <p:cNvSpPr txBox="1"/>
          <p:nvPr>
            <p:ph type="title"/>
          </p:nvPr>
        </p:nvSpPr>
        <p:spPr>
          <a:xfrm>
            <a:off x="0" y="273525"/>
            <a:ext cx="11951208" cy="118650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Font typeface="Arial"/>
              <a:buNone/>
            </a:pPr>
            <a:br>
              <a:rPr b="1" lang="en-GB" sz="1800">
                <a:solidFill>
                  <a:schemeClr val="dk1"/>
                </a:solidFill>
                <a:latin typeface="Arial"/>
                <a:ea typeface="Arial"/>
                <a:cs typeface="Arial"/>
                <a:sym typeface="Arial"/>
              </a:rPr>
            </a:br>
            <a:r>
              <a:rPr b="1" lang="en-GB" sz="1800" cap="none">
                <a:solidFill>
                  <a:srgbClr val="1F6A59"/>
                </a:solidFill>
                <a:latin typeface="Arial"/>
                <a:ea typeface="Arial"/>
                <a:cs typeface="Arial"/>
                <a:sym typeface="Arial"/>
              </a:rPr>
              <a:t>THE 15</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4</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of OCTOBER 2023</a:t>
            </a:r>
            <a:endParaRPr b="1" sz="1800" cap="none">
              <a:solidFill>
                <a:srgbClr val="1F6A59"/>
              </a:solidFill>
              <a:latin typeface="Arial"/>
              <a:ea typeface="Arial"/>
              <a:cs typeface="Arial"/>
              <a:sym typeface="Arial"/>
            </a:endParaRPr>
          </a:p>
        </p:txBody>
      </p:sp>
      <p:sp>
        <p:nvSpPr>
          <p:cNvPr id="179" name="Google Shape;179;p2"/>
          <p:cNvSpPr txBox="1"/>
          <p:nvPr>
            <p:ph idx="1" type="body"/>
          </p:nvPr>
        </p:nvSpPr>
        <p:spPr>
          <a:xfrm>
            <a:off x="974775" y="2302545"/>
            <a:ext cx="10426651" cy="196053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120000"/>
              </a:lnSpc>
              <a:spcBef>
                <a:spcPts val="0"/>
              </a:spcBef>
              <a:spcAft>
                <a:spcPts val="0"/>
              </a:spcAft>
              <a:buSzPct val="100000"/>
              <a:buNone/>
            </a:pPr>
            <a:r>
              <a:rPr b="1" lang="en-GB" sz="2800">
                <a:solidFill>
                  <a:srgbClr val="002060"/>
                </a:solidFill>
                <a:latin typeface="Arial"/>
                <a:ea typeface="Arial"/>
                <a:cs typeface="Arial"/>
                <a:sym typeface="Arial"/>
              </a:rPr>
              <a:t>THE INTOSAI WGFACML'S WORK PLAN IS CENTERED AROUND THREE MAIN GOALS . HEREINAFTER, THE WGFACML SECERETARIAT WILL REVIEW THE PROGRESS ACCOMPLISHED WITHIN THE PERTINENT TASKS.</a:t>
            </a:r>
            <a:endParaRPr sz="2800">
              <a:solidFill>
                <a:srgbClr val="2FA086"/>
              </a:solidFill>
              <a:latin typeface="Arial"/>
              <a:ea typeface="Arial"/>
              <a:cs typeface="Arial"/>
              <a:sym typeface="Arial"/>
            </a:endParaRPr>
          </a:p>
        </p:txBody>
      </p:sp>
      <p:sp>
        <p:nvSpPr>
          <p:cNvPr id="180" name="Google Shape;180;p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181" name="Google Shape;181;p2"/>
          <p:cNvGrpSpPr/>
          <p:nvPr/>
        </p:nvGrpSpPr>
        <p:grpSpPr>
          <a:xfrm>
            <a:off x="199998" y="441665"/>
            <a:ext cx="11896712" cy="1181646"/>
            <a:chOff x="0" y="537314"/>
            <a:chExt cx="11951208" cy="1181646"/>
          </a:xfrm>
        </p:grpSpPr>
        <p:pic>
          <p:nvPicPr>
            <p:cNvPr id="182" name="Google Shape;182;p2"/>
            <p:cNvPicPr preferRelativeResize="0"/>
            <p:nvPr/>
          </p:nvPicPr>
          <p:blipFill rotWithShape="1">
            <a:blip r:embed="rId3">
              <a:alphaModFix/>
            </a:blip>
            <a:srcRect b="0" l="0" r="0" t="0"/>
            <a:stretch/>
          </p:blipFill>
          <p:spPr>
            <a:xfrm>
              <a:off x="10814740" y="581727"/>
              <a:ext cx="1136468" cy="935857"/>
            </a:xfrm>
            <a:prstGeom prst="rect">
              <a:avLst/>
            </a:prstGeom>
            <a:noFill/>
            <a:ln>
              <a:noFill/>
            </a:ln>
          </p:spPr>
        </p:pic>
        <p:pic>
          <p:nvPicPr>
            <p:cNvPr descr="ASA logo 1" id="183" name="Google Shape;183;p2"/>
            <p:cNvPicPr preferRelativeResize="0"/>
            <p:nvPr/>
          </p:nvPicPr>
          <p:blipFill rotWithShape="1">
            <a:blip r:embed="rId4">
              <a:alphaModFix/>
            </a:blip>
            <a:srcRect b="0" l="0" r="0" t="0"/>
            <a:stretch/>
          </p:blipFill>
          <p:spPr>
            <a:xfrm>
              <a:off x="0" y="619730"/>
              <a:ext cx="1556652" cy="843370"/>
            </a:xfrm>
            <a:prstGeom prst="rect">
              <a:avLst/>
            </a:prstGeom>
            <a:noFill/>
            <a:ln>
              <a:noFill/>
            </a:ln>
          </p:spPr>
        </p:pic>
        <p:pic>
          <p:nvPicPr>
            <p:cNvPr id="184" name="Google Shape;184;p2"/>
            <p:cNvPicPr preferRelativeResize="0"/>
            <p:nvPr/>
          </p:nvPicPr>
          <p:blipFill rotWithShape="1">
            <a:blip r:embed="rId5">
              <a:alphaModFix/>
            </a:blip>
            <a:srcRect b="0" l="0" r="0" t="0"/>
            <a:stretch/>
          </p:blipFill>
          <p:spPr>
            <a:xfrm>
              <a:off x="8921992" y="537314"/>
              <a:ext cx="1746579" cy="1181646"/>
            </a:xfrm>
            <a:prstGeom prst="rect">
              <a:avLst/>
            </a:prstGeom>
            <a:noFill/>
            <a:ln>
              <a:noFill/>
            </a:ln>
          </p:spPr>
        </p:pic>
      </p:grpSp>
      <p:sp>
        <p:nvSpPr>
          <p:cNvPr id="185" name="Google Shape;185;p2"/>
          <p:cNvSpPr txBox="1"/>
          <p:nvPr/>
        </p:nvSpPr>
        <p:spPr>
          <a:xfrm>
            <a:off x="525106" y="2800383"/>
            <a:ext cx="10058400" cy="4050792"/>
          </a:xfrm>
          <a:prstGeom prst="rect">
            <a:avLst/>
          </a:prstGeom>
          <a:noFill/>
          <a:ln>
            <a:noFill/>
          </a:ln>
        </p:spPr>
        <p:txBody>
          <a:bodyPr anchorCtr="0" anchor="t" bIns="45700" lIns="91425" spcFirstLastPara="1" rIns="91425" wrap="square" tIns="45700">
            <a:normAutofit/>
          </a:bodyPr>
          <a:lstStyle/>
          <a:p>
            <a:pPr indent="-74929" lvl="0" marL="182880" marR="0" rtl="0" algn="l">
              <a:lnSpc>
                <a:spcPct val="90000"/>
              </a:lnSpc>
              <a:spcBef>
                <a:spcPts val="0"/>
              </a:spcBef>
              <a:spcAft>
                <a:spcPts val="0"/>
              </a:spcAft>
              <a:buClr>
                <a:srgbClr val="107EC5"/>
              </a:buClr>
              <a:buSzPts val="1700"/>
              <a:buFont typeface="Noto Sans Symbols"/>
              <a:buNone/>
            </a:pPr>
            <a:r>
              <a:t/>
            </a:r>
            <a:endParaRPr b="0" sz="2000" u="none">
              <a:solidFill>
                <a:schemeClr val="dk1"/>
              </a:solidFill>
              <a:latin typeface="Twentieth Century"/>
              <a:ea typeface="Twentieth Century"/>
              <a:cs typeface="Twentieth Century"/>
              <a:sym typeface="Twentieth Century"/>
            </a:endParaRPr>
          </a:p>
          <a:p>
            <a:pPr indent="-74929" lvl="0" marL="182880" marR="0" rtl="0" algn="l">
              <a:lnSpc>
                <a:spcPct val="90000"/>
              </a:lnSpc>
              <a:spcBef>
                <a:spcPts val="1200"/>
              </a:spcBef>
              <a:spcAft>
                <a:spcPts val="0"/>
              </a:spcAft>
              <a:buClr>
                <a:srgbClr val="107EC5"/>
              </a:buClr>
              <a:buSzPts val="1700"/>
              <a:buFont typeface="Noto Sans Symbols"/>
              <a:buNone/>
            </a:pPr>
            <a:r>
              <a:t/>
            </a:r>
            <a:endParaRPr b="0" sz="2000" u="none">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0"/>
          <p:cNvSpPr txBox="1"/>
          <p:nvPr>
            <p:ph type="title"/>
          </p:nvPr>
        </p:nvSpPr>
        <p:spPr>
          <a:xfrm>
            <a:off x="-417339" y="219219"/>
            <a:ext cx="11840848" cy="118650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F6A59"/>
              </a:buClr>
              <a:buSzPts val="1800"/>
              <a:buFont typeface="Arial"/>
              <a:buNone/>
            </a:pPr>
            <a:br>
              <a:rPr b="1" lang="en-GB" sz="1800" cap="none">
                <a:solidFill>
                  <a:srgbClr val="1F6A59"/>
                </a:solidFill>
                <a:latin typeface="Arial"/>
                <a:ea typeface="Arial"/>
                <a:cs typeface="Arial"/>
                <a:sym typeface="Arial"/>
              </a:rPr>
            </a:br>
            <a:endParaRPr b="1" sz="1800" cap="none">
              <a:solidFill>
                <a:srgbClr val="1F6A59"/>
              </a:solidFill>
              <a:latin typeface="Arial"/>
              <a:ea typeface="Arial"/>
              <a:cs typeface="Arial"/>
              <a:sym typeface="Arial"/>
            </a:endParaRPr>
          </a:p>
        </p:txBody>
      </p:sp>
      <p:sp>
        <p:nvSpPr>
          <p:cNvPr id="438" name="Google Shape;438;p20"/>
          <p:cNvSpPr txBox="1"/>
          <p:nvPr>
            <p:ph idx="1" type="body"/>
          </p:nvPr>
        </p:nvSpPr>
        <p:spPr>
          <a:xfrm>
            <a:off x="969823" y="2153076"/>
            <a:ext cx="10018713" cy="3124201"/>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4000"/>
              <a:buNone/>
            </a:pPr>
            <a:r>
              <a:rPr lang="en-GB" sz="4000">
                <a:solidFill>
                  <a:srgbClr val="0A5483"/>
                </a:solidFill>
                <a:latin typeface="Twentieth Century"/>
                <a:ea typeface="Twentieth Century"/>
                <a:cs typeface="Twentieth Century"/>
                <a:sym typeface="Twentieth Century"/>
              </a:rPr>
              <a:t>THANK YOU.</a:t>
            </a:r>
            <a:endParaRPr/>
          </a:p>
          <a:p>
            <a:pPr indent="0" lvl="0" marL="0" rtl="0" algn="l">
              <a:lnSpc>
                <a:spcPct val="120000"/>
              </a:lnSpc>
              <a:spcBef>
                <a:spcPts val="1000"/>
              </a:spcBef>
              <a:spcAft>
                <a:spcPts val="0"/>
              </a:spcAft>
              <a:buSzPts val="2000"/>
              <a:buNone/>
            </a:pPr>
            <a:r>
              <a:t/>
            </a:r>
            <a:endParaRPr/>
          </a:p>
        </p:txBody>
      </p:sp>
      <p:sp>
        <p:nvSpPr>
          <p:cNvPr id="439" name="Google Shape;439;p2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40" name="Google Shape;440;p20"/>
          <p:cNvSpPr txBox="1"/>
          <p:nvPr/>
        </p:nvSpPr>
        <p:spPr>
          <a:xfrm>
            <a:off x="8746436" y="4353340"/>
            <a:ext cx="26770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pic>
        <p:nvPicPr>
          <p:cNvPr id="441" name="Google Shape;441;p20"/>
          <p:cNvPicPr preferRelativeResize="0"/>
          <p:nvPr/>
        </p:nvPicPr>
        <p:blipFill rotWithShape="1">
          <a:blip r:embed="rId3">
            <a:alphaModFix/>
          </a:blip>
          <a:srcRect b="0" l="0" r="0" t="0"/>
          <a:stretch/>
        </p:blipFill>
        <p:spPr>
          <a:xfrm>
            <a:off x="4493526" y="3240638"/>
            <a:ext cx="2681416" cy="2594733"/>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grpSp>
        <p:nvGrpSpPr>
          <p:cNvPr id="442" name="Google Shape;442;p20"/>
          <p:cNvGrpSpPr/>
          <p:nvPr/>
        </p:nvGrpSpPr>
        <p:grpSpPr>
          <a:xfrm>
            <a:off x="0" y="288682"/>
            <a:ext cx="12192001" cy="1181646"/>
            <a:chOff x="-409903" y="457776"/>
            <a:chExt cx="12361111" cy="1181646"/>
          </a:xfrm>
        </p:grpSpPr>
        <p:pic>
          <p:nvPicPr>
            <p:cNvPr id="443" name="Google Shape;443;p20"/>
            <p:cNvPicPr preferRelativeResize="0"/>
            <p:nvPr/>
          </p:nvPicPr>
          <p:blipFill rotWithShape="1">
            <a:blip r:embed="rId4">
              <a:alphaModFix/>
            </a:blip>
            <a:srcRect b="0" l="0" r="0" t="0"/>
            <a:stretch/>
          </p:blipFill>
          <p:spPr>
            <a:xfrm>
              <a:off x="10747743" y="526557"/>
              <a:ext cx="1203465" cy="991028"/>
            </a:xfrm>
            <a:prstGeom prst="rect">
              <a:avLst/>
            </a:prstGeom>
            <a:noFill/>
            <a:ln>
              <a:noFill/>
            </a:ln>
          </p:spPr>
        </p:pic>
        <p:pic>
          <p:nvPicPr>
            <p:cNvPr descr="ASA logo 1" id="444" name="Google Shape;444;p20"/>
            <p:cNvPicPr preferRelativeResize="0"/>
            <p:nvPr/>
          </p:nvPicPr>
          <p:blipFill rotWithShape="1">
            <a:blip r:embed="rId5">
              <a:alphaModFix/>
            </a:blip>
            <a:srcRect b="0" l="0" r="0" t="0"/>
            <a:stretch/>
          </p:blipFill>
          <p:spPr>
            <a:xfrm>
              <a:off x="-409903" y="556661"/>
              <a:ext cx="2043513" cy="936543"/>
            </a:xfrm>
            <a:prstGeom prst="rect">
              <a:avLst/>
            </a:prstGeom>
            <a:noFill/>
            <a:ln>
              <a:noFill/>
            </a:ln>
          </p:spPr>
        </p:pic>
        <p:pic>
          <p:nvPicPr>
            <p:cNvPr id="445" name="Google Shape;445;p20"/>
            <p:cNvPicPr preferRelativeResize="0"/>
            <p:nvPr/>
          </p:nvPicPr>
          <p:blipFill rotWithShape="1">
            <a:blip r:embed="rId6">
              <a:alphaModFix/>
            </a:blip>
            <a:srcRect b="0" l="0" r="0" t="0"/>
            <a:stretch/>
          </p:blipFill>
          <p:spPr>
            <a:xfrm>
              <a:off x="9001164" y="457776"/>
              <a:ext cx="1746579" cy="1181646"/>
            </a:xfrm>
            <a:prstGeom prst="rect">
              <a:avLst/>
            </a:prstGeom>
            <a:noFill/>
            <a:ln>
              <a:noFill/>
            </a:ln>
          </p:spPr>
        </p:pic>
      </p:grpSp>
      <p:sp>
        <p:nvSpPr>
          <p:cNvPr id="446" name="Google Shape;446;p20"/>
          <p:cNvSpPr txBox="1"/>
          <p:nvPr/>
        </p:nvSpPr>
        <p:spPr>
          <a:xfrm>
            <a:off x="2589722" y="482398"/>
            <a:ext cx="630833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
          <p:cNvSpPr txBox="1"/>
          <p:nvPr>
            <p:ph type="title"/>
          </p:nvPr>
        </p:nvSpPr>
        <p:spPr>
          <a:xfrm>
            <a:off x="293147" y="980106"/>
            <a:ext cx="9964235" cy="17525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Aharoni"/>
              <a:buNone/>
            </a:pPr>
            <a:r>
              <a:rPr lang="en-GB" sz="3200">
                <a:solidFill>
                  <a:schemeClr val="dk1"/>
                </a:solidFill>
                <a:latin typeface="Aharoni"/>
                <a:ea typeface="Aharoni"/>
                <a:cs typeface="Aharoni"/>
                <a:sym typeface="Aharoni"/>
              </a:rPr>
              <a:t>           </a:t>
            </a:r>
            <a:r>
              <a:rPr b="1" lang="en-GB" sz="3200">
                <a:solidFill>
                  <a:schemeClr val="dk1"/>
                </a:solidFill>
              </a:rPr>
              <a:t>PERTAINING TO GOAL 1 </a:t>
            </a:r>
            <a:br>
              <a:rPr lang="en-GB" sz="3200">
                <a:solidFill>
                  <a:schemeClr val="dk1"/>
                </a:solidFill>
                <a:latin typeface="Algerian"/>
                <a:ea typeface="Algerian"/>
                <a:cs typeface="Algerian"/>
                <a:sym typeface="Algerian"/>
              </a:rPr>
            </a:br>
            <a:r>
              <a:rPr lang="en-GB" sz="3200">
                <a:solidFill>
                  <a:srgbClr val="C00000"/>
                </a:solidFill>
                <a:latin typeface="Algerian"/>
                <a:ea typeface="Algerian"/>
                <a:cs typeface="Algerian"/>
                <a:sym typeface="Algerian"/>
              </a:rPr>
              <a:t>           </a:t>
            </a:r>
            <a:r>
              <a:rPr lang="en-GB" sz="2600">
                <a:solidFill>
                  <a:srgbClr val="C00000"/>
                </a:solidFill>
              </a:rPr>
              <a:t>DEVELOPING AND  FINALIZING GUIDELINES </a:t>
            </a:r>
            <a:endParaRPr/>
          </a:p>
        </p:txBody>
      </p:sp>
      <p:sp>
        <p:nvSpPr>
          <p:cNvPr id="194" name="Google Shape;194;p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95" name="Google Shape;195;p3"/>
          <p:cNvSpPr txBox="1"/>
          <p:nvPr/>
        </p:nvSpPr>
        <p:spPr>
          <a:xfrm>
            <a:off x="120396" y="196630"/>
            <a:ext cx="1195120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Arial"/>
              <a:buNone/>
            </a:pPr>
            <a:br>
              <a:rPr b="1" lang="en-GB" sz="1800" cap="none">
                <a:solidFill>
                  <a:schemeClr val="dk1"/>
                </a:solidFill>
                <a:latin typeface="Arial"/>
                <a:ea typeface="Arial"/>
                <a:cs typeface="Arial"/>
                <a:sym typeface="Arial"/>
              </a:rPr>
            </a:br>
            <a:r>
              <a:rPr b="1" lang="en-GB" sz="1800" cap="none">
                <a:solidFill>
                  <a:srgbClr val="1F6A59"/>
                </a:solidFill>
                <a:latin typeface="Arial"/>
                <a:ea typeface="Arial"/>
                <a:cs typeface="Arial"/>
                <a:sym typeface="Arial"/>
              </a:rPr>
              <a:t>THE 15</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4</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of OCTOBER 2023</a:t>
            </a:r>
            <a:endParaRPr b="1" sz="1800" cap="none">
              <a:solidFill>
                <a:srgbClr val="1F6A59"/>
              </a:solidFill>
              <a:latin typeface="Arial"/>
              <a:ea typeface="Arial"/>
              <a:cs typeface="Arial"/>
              <a:sym typeface="Arial"/>
            </a:endParaRPr>
          </a:p>
        </p:txBody>
      </p:sp>
      <p:pic>
        <p:nvPicPr>
          <p:cNvPr descr="ASA logo 1" id="196" name="Google Shape;196;p3"/>
          <p:cNvPicPr preferRelativeResize="0"/>
          <p:nvPr/>
        </p:nvPicPr>
        <p:blipFill rotWithShape="1">
          <a:blip r:embed="rId3">
            <a:alphaModFix/>
          </a:blip>
          <a:srcRect b="0" l="0" r="0" t="0"/>
          <a:stretch/>
        </p:blipFill>
        <p:spPr>
          <a:xfrm>
            <a:off x="199998" y="447078"/>
            <a:ext cx="1549554" cy="843370"/>
          </a:xfrm>
          <a:prstGeom prst="rect">
            <a:avLst/>
          </a:prstGeom>
          <a:noFill/>
          <a:ln>
            <a:noFill/>
          </a:ln>
        </p:spPr>
      </p:pic>
      <p:pic>
        <p:nvPicPr>
          <p:cNvPr id="197" name="Google Shape;197;p3"/>
          <p:cNvPicPr preferRelativeResize="0"/>
          <p:nvPr/>
        </p:nvPicPr>
        <p:blipFill rotWithShape="1">
          <a:blip r:embed="rId4">
            <a:alphaModFix/>
          </a:blip>
          <a:srcRect b="0" l="0" r="0" t="0"/>
          <a:stretch/>
        </p:blipFill>
        <p:spPr>
          <a:xfrm>
            <a:off x="9157503" y="410420"/>
            <a:ext cx="1738615" cy="1181646"/>
          </a:xfrm>
          <a:prstGeom prst="rect">
            <a:avLst/>
          </a:prstGeom>
          <a:noFill/>
          <a:ln>
            <a:noFill/>
          </a:ln>
        </p:spPr>
      </p:pic>
      <p:pic>
        <p:nvPicPr>
          <p:cNvPr id="198" name="Google Shape;198;p3"/>
          <p:cNvPicPr preferRelativeResize="0"/>
          <p:nvPr/>
        </p:nvPicPr>
        <p:blipFill rotWithShape="1">
          <a:blip r:embed="rId5">
            <a:alphaModFix/>
          </a:blip>
          <a:srcRect b="0" l="0" r="0" t="0"/>
          <a:stretch/>
        </p:blipFill>
        <p:spPr>
          <a:xfrm>
            <a:off x="11019920" y="466848"/>
            <a:ext cx="1131286" cy="935857"/>
          </a:xfrm>
          <a:prstGeom prst="rect">
            <a:avLst/>
          </a:prstGeom>
          <a:noFill/>
          <a:ln>
            <a:noFill/>
          </a:ln>
        </p:spPr>
      </p:pic>
      <p:sp>
        <p:nvSpPr>
          <p:cNvPr id="199" name="Google Shape;199;p3"/>
          <p:cNvSpPr txBox="1"/>
          <p:nvPr>
            <p:ph idx="1" type="body"/>
          </p:nvPr>
        </p:nvSpPr>
        <p:spPr>
          <a:xfrm>
            <a:off x="913775" y="2367093"/>
            <a:ext cx="10364452" cy="3770263"/>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SzPts val="1800"/>
              <a:buNone/>
            </a:pPr>
            <a:r>
              <a:rPr lang="en-GB" sz="1800">
                <a:solidFill>
                  <a:srgbClr val="1F6A59"/>
                </a:solidFill>
                <a:latin typeface="Arial"/>
                <a:ea typeface="Arial"/>
                <a:cs typeface="Arial"/>
                <a:sym typeface="Arial"/>
              </a:rPr>
              <a:t>THE WGFACML MEMBER SAIS HAVE CONDUCTED THEIR WORK IN SIX GUIDELINES, </a:t>
            </a:r>
            <a:r>
              <a:rPr lang="en-GB" sz="1800" u="sng">
                <a:solidFill>
                  <a:srgbClr val="1F6A59"/>
                </a:solidFill>
                <a:latin typeface="Arial"/>
                <a:ea typeface="Arial"/>
                <a:cs typeface="Arial"/>
                <a:sym typeface="Arial"/>
              </a:rPr>
              <a:t>AS FOLLOWS</a:t>
            </a:r>
            <a:r>
              <a:rPr lang="en-GB" sz="1800">
                <a:solidFill>
                  <a:srgbClr val="1F6A59"/>
                </a:solidFill>
                <a:latin typeface="Arial"/>
                <a:ea typeface="Arial"/>
                <a:cs typeface="Arial"/>
                <a:sym typeface="Arial"/>
              </a:rPr>
              <a:t>:</a:t>
            </a:r>
            <a:endParaRPr/>
          </a:p>
          <a:p>
            <a:pPr indent="0" lvl="0" marL="0" rtl="0" algn="just">
              <a:lnSpc>
                <a:spcPct val="150000"/>
              </a:lnSpc>
              <a:spcBef>
                <a:spcPts val="1000"/>
              </a:spcBef>
              <a:spcAft>
                <a:spcPts val="0"/>
              </a:spcAft>
              <a:buSzPts val="1800"/>
              <a:buNone/>
            </a:pPr>
            <a:r>
              <a:rPr lang="en-GB" sz="1800">
                <a:solidFill>
                  <a:srgbClr val="1F6A59"/>
                </a:solidFill>
                <a:latin typeface="Arial"/>
                <a:ea typeface="Arial"/>
                <a:cs typeface="Arial"/>
                <a:sym typeface="Arial"/>
              </a:rPr>
              <a:t>1- THE GUIDELINE ON “STOLEN ASSET RECOVERY”.</a:t>
            </a:r>
            <a:endParaRPr sz="1800">
              <a:solidFill>
                <a:srgbClr val="1F6A59"/>
              </a:solidFill>
              <a:latin typeface="Arial"/>
              <a:ea typeface="Arial"/>
              <a:cs typeface="Arial"/>
              <a:sym typeface="Arial"/>
            </a:endParaRPr>
          </a:p>
          <a:p>
            <a:pPr indent="0" lvl="0" marL="0" rtl="0" algn="just">
              <a:lnSpc>
                <a:spcPct val="150000"/>
              </a:lnSpc>
              <a:spcBef>
                <a:spcPts val="1000"/>
              </a:spcBef>
              <a:spcAft>
                <a:spcPts val="0"/>
              </a:spcAft>
              <a:buSzPts val="1800"/>
              <a:buNone/>
            </a:pPr>
            <a:r>
              <a:rPr lang="en-GB" sz="1800">
                <a:solidFill>
                  <a:srgbClr val="1F6A59"/>
                </a:solidFill>
                <a:latin typeface="Arial"/>
                <a:ea typeface="Arial"/>
                <a:cs typeface="Arial"/>
                <a:sym typeface="Arial"/>
              </a:rPr>
              <a:t>2- THE GUIDELINE FOR “THE AUDIT OF CORRUPTION PREVENTION IN PUBLIC PROCUREMENT”.</a:t>
            </a:r>
            <a:endParaRPr sz="1800">
              <a:solidFill>
                <a:srgbClr val="1F6A59"/>
              </a:solidFill>
              <a:latin typeface="Arial"/>
              <a:ea typeface="Arial"/>
              <a:cs typeface="Arial"/>
              <a:sym typeface="Arial"/>
            </a:endParaRPr>
          </a:p>
          <a:p>
            <a:pPr indent="0" lvl="0" marL="0" rtl="0" algn="just">
              <a:lnSpc>
                <a:spcPct val="150000"/>
              </a:lnSpc>
              <a:spcBef>
                <a:spcPts val="1000"/>
              </a:spcBef>
              <a:spcAft>
                <a:spcPts val="0"/>
              </a:spcAft>
              <a:buSzPts val="1800"/>
              <a:buNone/>
            </a:pPr>
            <a:r>
              <a:rPr lang="en-GB" sz="1800">
                <a:solidFill>
                  <a:srgbClr val="1F6A59"/>
                </a:solidFill>
                <a:latin typeface="Arial"/>
                <a:ea typeface="Arial"/>
                <a:cs typeface="Arial"/>
                <a:sym typeface="Arial"/>
              </a:rPr>
              <a:t>3-THE GUIDELINE ON “AUDITING ANTI CORRUPTION RISK MANAGEMENT”.</a:t>
            </a:r>
            <a:endParaRPr sz="1800">
              <a:solidFill>
                <a:srgbClr val="1F6A59"/>
              </a:solidFill>
              <a:latin typeface="Arial"/>
              <a:ea typeface="Arial"/>
              <a:cs typeface="Arial"/>
              <a:sym typeface="Arial"/>
            </a:endParaRPr>
          </a:p>
          <a:p>
            <a:pPr indent="0" lvl="0" marL="0" rtl="0" algn="just">
              <a:lnSpc>
                <a:spcPct val="150000"/>
              </a:lnSpc>
              <a:spcBef>
                <a:spcPts val="1000"/>
              </a:spcBef>
              <a:spcAft>
                <a:spcPts val="0"/>
              </a:spcAft>
              <a:buSzPts val="1800"/>
              <a:buNone/>
            </a:pPr>
            <a:r>
              <a:rPr lang="en-GB" sz="1800">
                <a:solidFill>
                  <a:srgbClr val="1F6A59"/>
                </a:solidFill>
                <a:latin typeface="Arial"/>
                <a:ea typeface="Arial"/>
                <a:cs typeface="Arial"/>
                <a:sym typeface="Arial"/>
              </a:rPr>
              <a:t>4-THE GUIDELINE ON “ THE AUDIT OF WHISTLEBLOWERS SYSTEMS “.</a:t>
            </a:r>
            <a:endParaRPr/>
          </a:p>
          <a:p>
            <a:pPr indent="0" lvl="0" marL="0" rtl="0" algn="just">
              <a:lnSpc>
                <a:spcPct val="150000"/>
              </a:lnSpc>
              <a:spcBef>
                <a:spcPts val="1000"/>
              </a:spcBef>
              <a:spcAft>
                <a:spcPts val="0"/>
              </a:spcAft>
              <a:buSzPts val="1800"/>
              <a:buNone/>
            </a:pPr>
            <a:r>
              <a:rPr lang="en-GB" sz="1800">
                <a:solidFill>
                  <a:srgbClr val="1F6A59"/>
                </a:solidFill>
                <a:latin typeface="Arial"/>
                <a:ea typeface="Arial"/>
                <a:cs typeface="Arial"/>
                <a:sym typeface="Arial"/>
              </a:rPr>
              <a:t>5-THE GUIDELINE ON "FIGHTING AGAINST MONEY LAUNDERING“.</a:t>
            </a:r>
            <a:endParaRPr sz="1800">
              <a:solidFill>
                <a:srgbClr val="1F6A59"/>
              </a:solidFill>
              <a:latin typeface="Arial"/>
              <a:ea typeface="Arial"/>
              <a:cs typeface="Arial"/>
              <a:sym typeface="Arial"/>
            </a:endParaRPr>
          </a:p>
          <a:p>
            <a:pPr indent="0" lvl="0" marL="0" rtl="0" algn="just">
              <a:lnSpc>
                <a:spcPct val="150000"/>
              </a:lnSpc>
              <a:spcBef>
                <a:spcPts val="1000"/>
              </a:spcBef>
              <a:spcAft>
                <a:spcPts val="0"/>
              </a:spcAft>
              <a:buSzPts val="1800"/>
              <a:buNone/>
            </a:pPr>
            <a:r>
              <a:rPr lang="en-GB" sz="1800">
                <a:solidFill>
                  <a:srgbClr val="1F6A59"/>
                </a:solidFill>
                <a:latin typeface="Arial"/>
                <a:ea typeface="Arial"/>
                <a:cs typeface="Arial"/>
                <a:sym typeface="Arial"/>
              </a:rPr>
              <a:t>6-THE GUIDELINE ON “ PUBLIC PRIVATE PARTNERSHIP PROJECTS”.</a:t>
            </a:r>
            <a:endParaRPr sz="1800">
              <a:solidFill>
                <a:srgbClr val="1F6A59"/>
              </a:solidFill>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
          <p:cNvSpPr txBox="1"/>
          <p:nvPr>
            <p:ph type="title"/>
          </p:nvPr>
        </p:nvSpPr>
        <p:spPr>
          <a:xfrm>
            <a:off x="293147" y="980106"/>
            <a:ext cx="9964235" cy="17525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haroni"/>
              <a:buNone/>
            </a:pPr>
            <a:r>
              <a:rPr lang="en-GB" sz="2800">
                <a:solidFill>
                  <a:schemeClr val="dk1"/>
                </a:solidFill>
                <a:latin typeface="Aharoni"/>
                <a:ea typeface="Aharoni"/>
                <a:cs typeface="Aharoni"/>
                <a:sym typeface="Aharoni"/>
              </a:rPr>
              <a:t>           </a:t>
            </a:r>
            <a:r>
              <a:rPr b="1" lang="en-GB" sz="2800">
                <a:solidFill>
                  <a:schemeClr val="dk1"/>
                </a:solidFill>
              </a:rPr>
              <a:t>PERTAINING TO GOAL 1 </a:t>
            </a:r>
            <a:br>
              <a:rPr lang="en-GB" sz="2800">
                <a:solidFill>
                  <a:schemeClr val="dk1"/>
                </a:solidFill>
                <a:latin typeface="Algerian"/>
                <a:ea typeface="Algerian"/>
                <a:cs typeface="Algerian"/>
                <a:sym typeface="Algerian"/>
              </a:rPr>
            </a:br>
            <a:r>
              <a:rPr lang="en-GB" sz="2800">
                <a:solidFill>
                  <a:srgbClr val="C00000"/>
                </a:solidFill>
                <a:latin typeface="Algerian"/>
                <a:ea typeface="Algerian"/>
                <a:cs typeface="Algerian"/>
                <a:sym typeface="Algerian"/>
              </a:rPr>
              <a:t>           </a:t>
            </a:r>
            <a:r>
              <a:rPr lang="en-GB" sz="2400">
                <a:solidFill>
                  <a:srgbClr val="C00000"/>
                </a:solidFill>
              </a:rPr>
              <a:t>DEVELOPING AND FINALIZING GUIDELINES </a:t>
            </a:r>
            <a:endParaRPr sz="2400">
              <a:solidFill>
                <a:srgbClr val="C00000"/>
              </a:solidFill>
            </a:endParaRPr>
          </a:p>
        </p:txBody>
      </p:sp>
      <p:sp>
        <p:nvSpPr>
          <p:cNvPr id="208" name="Google Shape;208;p4"/>
          <p:cNvSpPr txBox="1"/>
          <p:nvPr>
            <p:ph idx="1" type="body"/>
          </p:nvPr>
        </p:nvSpPr>
        <p:spPr>
          <a:xfrm>
            <a:off x="545499" y="2235613"/>
            <a:ext cx="11605707" cy="4211967"/>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SzPts val="2400"/>
              <a:buNone/>
            </a:pPr>
            <a:r>
              <a:rPr lang="en-GB" sz="2400" cap="none">
                <a:solidFill>
                  <a:srgbClr val="3D5C82"/>
                </a:solidFill>
                <a:latin typeface="Arial"/>
                <a:ea typeface="Arial"/>
                <a:cs typeface="Arial"/>
                <a:sym typeface="Arial"/>
              </a:rPr>
              <a:t>1-The Guideline on “Stolen Asset Recovery”:</a:t>
            </a:r>
            <a:endParaRPr/>
          </a:p>
          <a:p>
            <a:pPr indent="-63500" lvl="0" marL="228600" rtl="0" algn="just">
              <a:lnSpc>
                <a:spcPct val="100000"/>
              </a:lnSpc>
              <a:spcBef>
                <a:spcPts val="2200"/>
              </a:spcBef>
              <a:spcAft>
                <a:spcPts val="0"/>
              </a:spcAft>
              <a:buSzPts val="2600"/>
              <a:buFont typeface="Noto Sans Symbols"/>
              <a:buNone/>
            </a:pPr>
            <a:r>
              <a:t/>
            </a:r>
            <a:endParaRPr sz="2600" cap="none">
              <a:latin typeface="Arial"/>
              <a:ea typeface="Arial"/>
              <a:cs typeface="Arial"/>
              <a:sym typeface="Arial"/>
            </a:endParaRPr>
          </a:p>
          <a:p>
            <a:pPr indent="0" lvl="0" marL="0" rtl="0" algn="just">
              <a:lnSpc>
                <a:spcPct val="120000"/>
              </a:lnSpc>
              <a:spcBef>
                <a:spcPts val="1000"/>
              </a:spcBef>
              <a:spcAft>
                <a:spcPts val="0"/>
              </a:spcAft>
              <a:buSzPts val="2800"/>
              <a:buNone/>
            </a:pPr>
            <a:r>
              <a:t/>
            </a:r>
            <a:endParaRPr sz="2800">
              <a:solidFill>
                <a:srgbClr val="2FA086"/>
              </a:solidFill>
              <a:latin typeface="Arial"/>
              <a:ea typeface="Arial"/>
              <a:cs typeface="Arial"/>
              <a:sym typeface="Arial"/>
            </a:endParaRPr>
          </a:p>
        </p:txBody>
      </p:sp>
      <p:sp>
        <p:nvSpPr>
          <p:cNvPr id="209" name="Google Shape;209;p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10" name="Google Shape;210;p4"/>
          <p:cNvSpPr txBox="1"/>
          <p:nvPr/>
        </p:nvSpPr>
        <p:spPr>
          <a:xfrm>
            <a:off x="120396" y="196630"/>
            <a:ext cx="1195120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6A59"/>
              </a:buClr>
              <a:buSzPts val="1800"/>
              <a:buFont typeface="Arial"/>
              <a:buNone/>
            </a:pPr>
            <a:r>
              <a:rPr b="1" lang="en-GB" sz="1800" cap="none">
                <a:solidFill>
                  <a:srgbClr val="1F6A59"/>
                </a:solidFill>
                <a:latin typeface="Arial"/>
                <a:ea typeface="Arial"/>
                <a:cs typeface="Arial"/>
                <a:sym typeface="Arial"/>
              </a:rPr>
              <a:t>THE 15</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4</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of OCTOBER 2023</a:t>
            </a:r>
            <a:endParaRPr b="1" sz="1800" cap="none">
              <a:solidFill>
                <a:srgbClr val="1F6A59"/>
              </a:solidFill>
              <a:latin typeface="Arial"/>
              <a:ea typeface="Arial"/>
              <a:cs typeface="Arial"/>
              <a:sym typeface="Arial"/>
            </a:endParaRPr>
          </a:p>
        </p:txBody>
      </p:sp>
      <p:pic>
        <p:nvPicPr>
          <p:cNvPr descr="ASA logo 1" id="211" name="Google Shape;211;p4"/>
          <p:cNvPicPr preferRelativeResize="0"/>
          <p:nvPr/>
        </p:nvPicPr>
        <p:blipFill rotWithShape="1">
          <a:blip r:embed="rId3">
            <a:alphaModFix/>
          </a:blip>
          <a:srcRect b="0" l="0" r="0" t="0"/>
          <a:stretch/>
        </p:blipFill>
        <p:spPr>
          <a:xfrm>
            <a:off x="199998" y="447078"/>
            <a:ext cx="1549554" cy="843370"/>
          </a:xfrm>
          <a:prstGeom prst="rect">
            <a:avLst/>
          </a:prstGeom>
          <a:noFill/>
          <a:ln>
            <a:noFill/>
          </a:ln>
        </p:spPr>
      </p:pic>
      <p:pic>
        <p:nvPicPr>
          <p:cNvPr id="212" name="Google Shape;212;p4"/>
          <p:cNvPicPr preferRelativeResize="0"/>
          <p:nvPr/>
        </p:nvPicPr>
        <p:blipFill rotWithShape="1">
          <a:blip r:embed="rId4">
            <a:alphaModFix/>
          </a:blip>
          <a:srcRect b="0" l="0" r="0" t="0"/>
          <a:stretch/>
        </p:blipFill>
        <p:spPr>
          <a:xfrm>
            <a:off x="9157503" y="410420"/>
            <a:ext cx="1738615" cy="1181646"/>
          </a:xfrm>
          <a:prstGeom prst="rect">
            <a:avLst/>
          </a:prstGeom>
          <a:noFill/>
          <a:ln>
            <a:noFill/>
          </a:ln>
        </p:spPr>
      </p:pic>
      <p:pic>
        <p:nvPicPr>
          <p:cNvPr id="213" name="Google Shape;213;p4"/>
          <p:cNvPicPr preferRelativeResize="0"/>
          <p:nvPr/>
        </p:nvPicPr>
        <p:blipFill rotWithShape="1">
          <a:blip r:embed="rId5">
            <a:alphaModFix/>
          </a:blip>
          <a:srcRect b="0" l="0" r="0" t="0"/>
          <a:stretch/>
        </p:blipFill>
        <p:spPr>
          <a:xfrm>
            <a:off x="11019920" y="466848"/>
            <a:ext cx="1131286" cy="935857"/>
          </a:xfrm>
          <a:prstGeom prst="rect">
            <a:avLst/>
          </a:prstGeom>
          <a:noFill/>
          <a:ln>
            <a:noFill/>
          </a:ln>
        </p:spPr>
      </p:pic>
      <p:pic>
        <p:nvPicPr>
          <p:cNvPr id="214" name="Google Shape;214;p4"/>
          <p:cNvPicPr preferRelativeResize="0"/>
          <p:nvPr/>
        </p:nvPicPr>
        <p:blipFill rotWithShape="1">
          <a:blip r:embed="rId6">
            <a:alphaModFix/>
          </a:blip>
          <a:srcRect b="0" l="0" r="0" t="0"/>
          <a:stretch/>
        </p:blipFill>
        <p:spPr>
          <a:xfrm>
            <a:off x="5978396" y="2588647"/>
            <a:ext cx="5430008" cy="3659753"/>
          </a:xfrm>
          <a:prstGeom prst="ellipse">
            <a:avLst/>
          </a:prstGeom>
          <a:noFill/>
          <a:ln>
            <a:noFill/>
          </a:ln>
        </p:spPr>
      </p:pic>
      <p:sp>
        <p:nvSpPr>
          <p:cNvPr id="215" name="Google Shape;215;p4"/>
          <p:cNvSpPr txBox="1"/>
          <p:nvPr/>
        </p:nvSpPr>
        <p:spPr>
          <a:xfrm>
            <a:off x="8261154" y="4532422"/>
            <a:ext cx="1265905" cy="3735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Twentieth Century"/>
                <a:ea typeface="Twentieth Century"/>
                <a:cs typeface="Twentieth Century"/>
                <a:sym typeface="Twentieth Century"/>
              </a:rPr>
              <a:t>2022</a:t>
            </a:r>
            <a:endParaRPr/>
          </a:p>
        </p:txBody>
      </p:sp>
      <p:pic>
        <p:nvPicPr>
          <p:cNvPr id="216" name="Google Shape;216;p4"/>
          <p:cNvPicPr preferRelativeResize="0"/>
          <p:nvPr/>
        </p:nvPicPr>
        <p:blipFill rotWithShape="1">
          <a:blip r:embed="rId7">
            <a:alphaModFix/>
          </a:blip>
          <a:srcRect b="0" l="0" r="0" t="0"/>
          <a:stretch/>
        </p:blipFill>
        <p:spPr>
          <a:xfrm>
            <a:off x="1324010" y="2776978"/>
            <a:ext cx="3759513" cy="3884392"/>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
          <p:cNvSpPr txBox="1"/>
          <p:nvPr>
            <p:ph idx="12" type="sldNum"/>
          </p:nvPr>
        </p:nvSpPr>
        <p:spPr>
          <a:xfrm>
            <a:off x="10550128" y="6043913"/>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22" name="Google Shape;222;p5"/>
          <p:cNvSpPr txBox="1"/>
          <p:nvPr>
            <p:ph idx="1" type="body"/>
          </p:nvPr>
        </p:nvSpPr>
        <p:spPr>
          <a:xfrm>
            <a:off x="889061" y="1482810"/>
            <a:ext cx="10364452" cy="5029199"/>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120000"/>
              </a:lnSpc>
              <a:spcBef>
                <a:spcPts val="0"/>
              </a:spcBef>
              <a:spcAft>
                <a:spcPts val="0"/>
              </a:spcAft>
              <a:buSzPct val="100000"/>
              <a:buNone/>
            </a:pPr>
            <a:r>
              <a:rPr lang="en-GB" sz="3100" cap="none">
                <a:solidFill>
                  <a:srgbClr val="3D5C82"/>
                </a:solidFill>
                <a:latin typeface="Arial"/>
                <a:ea typeface="Arial"/>
                <a:cs typeface="Arial"/>
                <a:sym typeface="Arial"/>
              </a:rPr>
              <a:t>1-The Guideline on “Stolen Asset Recovery”:</a:t>
            </a:r>
            <a:endParaRPr/>
          </a:p>
          <a:p>
            <a:pPr indent="-228600" lvl="0" marL="228600" rtl="0" algn="just">
              <a:lnSpc>
                <a:spcPct val="120000"/>
              </a:lnSpc>
              <a:spcBef>
                <a:spcPts val="2200"/>
              </a:spcBef>
              <a:spcAft>
                <a:spcPts val="0"/>
              </a:spcAft>
              <a:buSzPct val="100000"/>
              <a:buFont typeface="Noto Sans Symbols"/>
              <a:buChar char="⮚"/>
            </a:pPr>
            <a:r>
              <a:rPr lang="en-GB" sz="2600" cap="none">
                <a:solidFill>
                  <a:srgbClr val="0C0C0C"/>
                </a:solidFill>
                <a:latin typeface="Arial"/>
                <a:ea typeface="Arial"/>
                <a:cs typeface="Arial"/>
                <a:sym typeface="Arial"/>
              </a:rPr>
              <a:t>The Guideline was finalized and endorsed on the 8</a:t>
            </a:r>
            <a:r>
              <a:rPr baseline="30000" lang="en-GB" sz="2600" cap="none">
                <a:solidFill>
                  <a:srgbClr val="0C0C0C"/>
                </a:solidFill>
                <a:latin typeface="Arial"/>
                <a:ea typeface="Arial"/>
                <a:cs typeface="Arial"/>
                <a:sym typeface="Arial"/>
              </a:rPr>
              <a:t>th</a:t>
            </a:r>
            <a:r>
              <a:rPr lang="en-GB" sz="2600" cap="none">
                <a:solidFill>
                  <a:srgbClr val="0C0C0C"/>
                </a:solidFill>
                <a:latin typeface="Arial"/>
                <a:ea typeface="Arial"/>
                <a:cs typeface="Arial"/>
                <a:sym typeface="Arial"/>
              </a:rPr>
              <a:t> of November 2022 during the</a:t>
            </a:r>
            <a:br>
              <a:rPr lang="en-GB" sz="2600" cap="none">
                <a:solidFill>
                  <a:srgbClr val="0C0C0C"/>
                </a:solidFill>
                <a:latin typeface="Arial"/>
                <a:ea typeface="Arial"/>
                <a:cs typeface="Arial"/>
                <a:sym typeface="Arial"/>
              </a:rPr>
            </a:br>
            <a:r>
              <a:rPr lang="en-GB" sz="2600" cap="none">
                <a:solidFill>
                  <a:srgbClr val="0C0C0C"/>
                </a:solidFill>
                <a:latin typeface="Arial"/>
                <a:ea typeface="Arial"/>
                <a:cs typeface="Arial"/>
                <a:sym typeface="Arial"/>
              </a:rPr>
              <a:t> 24</a:t>
            </a:r>
            <a:r>
              <a:rPr baseline="30000" lang="en-GB" sz="2600" cap="none">
                <a:solidFill>
                  <a:srgbClr val="0C0C0C"/>
                </a:solidFill>
                <a:latin typeface="Arial"/>
                <a:ea typeface="Arial"/>
                <a:cs typeface="Arial"/>
                <a:sym typeface="Arial"/>
              </a:rPr>
              <a:t>th</a:t>
            </a:r>
            <a:r>
              <a:rPr lang="en-GB" sz="2600" cap="none">
                <a:solidFill>
                  <a:srgbClr val="0C0C0C"/>
                </a:solidFill>
                <a:latin typeface="Arial"/>
                <a:ea typeface="Arial"/>
                <a:cs typeface="Arial"/>
                <a:sym typeface="Arial"/>
              </a:rPr>
              <a:t> INCOSAI that was held in Brazil.</a:t>
            </a:r>
            <a:endParaRPr sz="2600" cap="none">
              <a:solidFill>
                <a:srgbClr val="0C0C0C"/>
              </a:solidFill>
              <a:latin typeface="Arial"/>
              <a:ea typeface="Arial"/>
              <a:cs typeface="Arial"/>
              <a:sym typeface="Arial"/>
            </a:endParaRPr>
          </a:p>
          <a:p>
            <a:pPr indent="-228600" lvl="0" marL="228600" rtl="0" algn="just">
              <a:lnSpc>
                <a:spcPct val="120000"/>
              </a:lnSpc>
              <a:spcBef>
                <a:spcPts val="2200"/>
              </a:spcBef>
              <a:spcAft>
                <a:spcPts val="0"/>
              </a:spcAft>
              <a:buSzPct val="100000"/>
              <a:buFont typeface="Noto Sans Symbols"/>
              <a:buChar char="⮚"/>
            </a:pPr>
            <a:r>
              <a:rPr lang="en-GB" sz="2600" cap="none">
                <a:solidFill>
                  <a:srgbClr val="0C0C0C"/>
                </a:solidFill>
                <a:latin typeface="Arial"/>
                <a:ea typeface="Arial"/>
                <a:cs typeface="Arial"/>
                <a:sym typeface="Arial"/>
              </a:rPr>
              <a:t>The Guideline was published on the INTOSAI WGFACML website on the INTOSAI Community Portal .</a:t>
            </a:r>
            <a:endParaRPr sz="2600" u="sng" cap="none">
              <a:solidFill>
                <a:srgbClr val="0C0C0C"/>
              </a:solidFill>
              <a:latin typeface="Arial"/>
              <a:ea typeface="Arial"/>
              <a:cs typeface="Arial"/>
              <a:sym typeface="Arial"/>
            </a:endParaRPr>
          </a:p>
          <a:p>
            <a:pPr indent="-228600" lvl="0" marL="228600" rtl="0" algn="l">
              <a:lnSpc>
                <a:spcPct val="100000"/>
              </a:lnSpc>
              <a:spcBef>
                <a:spcPts val="2200"/>
              </a:spcBef>
              <a:spcAft>
                <a:spcPts val="0"/>
              </a:spcAft>
              <a:buSzPct val="100000"/>
              <a:buFont typeface="Noto Sans Symbols"/>
              <a:buChar char="⮚"/>
            </a:pPr>
            <a:r>
              <a:rPr lang="en-GB" sz="2600" cap="none">
                <a:solidFill>
                  <a:srgbClr val="0C0C0C"/>
                </a:solidFill>
                <a:latin typeface="Arial"/>
                <a:ea typeface="Arial"/>
                <a:cs typeface="Arial"/>
                <a:sym typeface="Arial"/>
              </a:rPr>
              <a:t>SAI  USA  was the Subgroup Leader.</a:t>
            </a:r>
            <a:endParaRPr/>
          </a:p>
          <a:p>
            <a:pPr indent="-228600" lvl="0" marL="228600" rtl="0" algn="l">
              <a:lnSpc>
                <a:spcPct val="100000"/>
              </a:lnSpc>
              <a:spcBef>
                <a:spcPts val="1000"/>
              </a:spcBef>
              <a:spcAft>
                <a:spcPts val="0"/>
              </a:spcAft>
              <a:buSzPct val="100000"/>
              <a:buFont typeface="Noto Sans Symbols"/>
              <a:buChar char="⮚"/>
            </a:pPr>
            <a:r>
              <a:rPr lang="en-GB" sz="2600" cap="none">
                <a:solidFill>
                  <a:srgbClr val="0C0C0C"/>
                </a:solidFill>
                <a:latin typeface="Arial"/>
                <a:ea typeface="Arial"/>
                <a:cs typeface="Arial"/>
                <a:sym typeface="Arial"/>
              </a:rPr>
              <a:t>The objectives of this document are :</a:t>
            </a:r>
            <a:endParaRPr sz="2800" u="sng" cap="none">
              <a:solidFill>
                <a:srgbClr val="0C0C0C"/>
              </a:solidFill>
              <a:latin typeface="Arial"/>
              <a:ea typeface="Arial"/>
              <a:cs typeface="Arial"/>
              <a:sym typeface="Arial"/>
            </a:endParaRPr>
          </a:p>
          <a:p>
            <a:pPr indent="-234981" lvl="0" marL="574675" rtl="0" algn="just">
              <a:lnSpc>
                <a:spcPct val="170000"/>
              </a:lnSpc>
              <a:spcBef>
                <a:spcPts val="1000"/>
              </a:spcBef>
              <a:spcAft>
                <a:spcPts val="0"/>
              </a:spcAft>
              <a:buSzPct val="100000"/>
              <a:buFont typeface="Noto Sans Symbols"/>
              <a:buChar char="▪"/>
            </a:pPr>
            <a:r>
              <a:rPr lang="en-GB" sz="2300" cap="none">
                <a:latin typeface="Arial"/>
                <a:ea typeface="Arial"/>
                <a:cs typeface="Arial"/>
                <a:sym typeface="Arial"/>
              </a:rPr>
              <a:t>Explaining the key steps of Stolen Asset Recovery efforts and thereof associated challenges, by means of summarizing the work of the experts in this field.</a:t>
            </a:r>
            <a:endParaRPr/>
          </a:p>
          <a:p>
            <a:pPr indent="-234981" lvl="0" marL="574675" rtl="0" algn="just">
              <a:lnSpc>
                <a:spcPct val="120000"/>
              </a:lnSpc>
              <a:spcBef>
                <a:spcPts val="1600"/>
              </a:spcBef>
              <a:spcAft>
                <a:spcPts val="0"/>
              </a:spcAft>
              <a:buSzPct val="100000"/>
              <a:buFont typeface="Noto Sans Symbols"/>
              <a:buChar char="▪"/>
            </a:pPr>
            <a:r>
              <a:rPr lang="en-GB" sz="2300" cap="none">
                <a:latin typeface="Arial"/>
                <a:ea typeface="Arial"/>
                <a:cs typeface="Arial"/>
                <a:sym typeface="Arial"/>
              </a:rPr>
              <a:t>Providing usable guidance “a toolkit” for SAIs’ auditors working in the field of Stolen Asset Recovery</a:t>
            </a:r>
            <a:r>
              <a:rPr lang="en-GB" sz="2600" cap="none">
                <a:latin typeface="Arial"/>
                <a:ea typeface="Arial"/>
                <a:cs typeface="Arial"/>
                <a:sym typeface="Arial"/>
              </a:rPr>
              <a:t>. </a:t>
            </a:r>
            <a:endParaRPr/>
          </a:p>
          <a:p>
            <a:pPr indent="-100647" lvl="0" marL="228600" rtl="0" algn="just">
              <a:lnSpc>
                <a:spcPct val="100000"/>
              </a:lnSpc>
              <a:spcBef>
                <a:spcPts val="1000"/>
              </a:spcBef>
              <a:spcAft>
                <a:spcPts val="0"/>
              </a:spcAft>
              <a:buSzPct val="100000"/>
              <a:buFont typeface="Noto Sans Symbols"/>
              <a:buNone/>
            </a:pPr>
            <a:r>
              <a:t/>
            </a:r>
            <a:endParaRPr sz="2600" cap="none">
              <a:latin typeface="Arial"/>
              <a:ea typeface="Arial"/>
              <a:cs typeface="Arial"/>
              <a:sym typeface="Arial"/>
            </a:endParaRPr>
          </a:p>
          <a:p>
            <a:pPr indent="0" lvl="0" marL="0" rtl="0" algn="just">
              <a:lnSpc>
                <a:spcPct val="120000"/>
              </a:lnSpc>
              <a:spcBef>
                <a:spcPts val="1000"/>
              </a:spcBef>
              <a:spcAft>
                <a:spcPts val="0"/>
              </a:spcAft>
              <a:buSzPct val="100000"/>
              <a:buNone/>
            </a:pPr>
            <a:r>
              <a:t/>
            </a:r>
            <a:endParaRPr sz="2800">
              <a:solidFill>
                <a:srgbClr val="2FA086"/>
              </a:solidFill>
              <a:latin typeface="Arial"/>
              <a:ea typeface="Arial"/>
              <a:cs typeface="Arial"/>
              <a:sym typeface="Arial"/>
            </a:endParaRPr>
          </a:p>
        </p:txBody>
      </p:sp>
      <p:sp>
        <p:nvSpPr>
          <p:cNvPr id="223" name="Google Shape;223;p5"/>
          <p:cNvSpPr txBox="1"/>
          <p:nvPr>
            <p:ph type="title"/>
          </p:nvPr>
        </p:nvSpPr>
        <p:spPr>
          <a:xfrm>
            <a:off x="0" y="273525"/>
            <a:ext cx="11951208" cy="118650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6A59"/>
              </a:buClr>
              <a:buSzPts val="1800"/>
              <a:buFont typeface="Arial"/>
              <a:buNone/>
            </a:pPr>
            <a:r>
              <a:rPr b="1" lang="en-GB" sz="1800">
                <a:solidFill>
                  <a:srgbClr val="1F6A59"/>
                </a:solidFill>
                <a:latin typeface="Arial"/>
                <a:ea typeface="Arial"/>
                <a:cs typeface="Arial"/>
                <a:sym typeface="Arial"/>
              </a:rPr>
              <a:t>THE </a:t>
            </a:r>
            <a:r>
              <a:rPr b="1" lang="en-GB" sz="1800" cap="none">
                <a:solidFill>
                  <a:srgbClr val="1F6A59"/>
                </a:solidFill>
                <a:latin typeface="Arial"/>
                <a:ea typeface="Arial"/>
                <a:cs typeface="Arial"/>
                <a:sym typeface="Arial"/>
              </a:rPr>
              <a:t>15</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a:t>
            </a:r>
            <a:r>
              <a:rPr b="1" lang="en-GB" sz="1800">
                <a:solidFill>
                  <a:srgbClr val="1F6A59"/>
                </a:solidFill>
                <a:latin typeface="Arial"/>
                <a:ea typeface="Arial"/>
                <a:cs typeface="Arial"/>
                <a:sym typeface="Arial"/>
              </a:rPr>
              <a:t>INTOSAI KSC SC MEETING</a:t>
            </a:r>
            <a:br>
              <a:rPr b="1" lang="en-GB" sz="1800">
                <a:solidFill>
                  <a:srgbClr val="1F6A59"/>
                </a:solidFill>
                <a:latin typeface="Arial"/>
                <a:ea typeface="Arial"/>
                <a:cs typeface="Arial"/>
                <a:sym typeface="Arial"/>
              </a:rPr>
            </a:br>
            <a:r>
              <a:rPr b="1" lang="en-GB" sz="1800">
                <a:solidFill>
                  <a:srgbClr val="1F6A59"/>
                </a:solidFill>
                <a:latin typeface="Arial"/>
                <a:ea typeface="Arial"/>
                <a:cs typeface="Arial"/>
                <a:sym typeface="Arial"/>
              </a:rPr>
              <a:t> HOSTED BY: SAI UAE</a:t>
            </a:r>
            <a:br>
              <a:rPr b="1" lang="en-GB" sz="1800">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4</a:t>
            </a:r>
            <a:r>
              <a:rPr b="1" baseline="30000" lang="en-GB" sz="1800" cap="none">
                <a:solidFill>
                  <a:srgbClr val="1F6A59"/>
                </a:solidFill>
                <a:latin typeface="Arial"/>
                <a:ea typeface="Arial"/>
                <a:cs typeface="Arial"/>
                <a:sym typeface="Arial"/>
              </a:rPr>
              <a:t>th</a:t>
            </a:r>
            <a:r>
              <a:rPr b="1" lang="en-GB" sz="1800" cap="none">
                <a:solidFill>
                  <a:srgbClr val="1F6A59"/>
                </a:solidFill>
                <a:latin typeface="Arial"/>
                <a:ea typeface="Arial"/>
                <a:cs typeface="Arial"/>
                <a:sym typeface="Arial"/>
              </a:rPr>
              <a:t> of </a:t>
            </a:r>
            <a:r>
              <a:rPr b="1" lang="en-GB" sz="1800">
                <a:solidFill>
                  <a:srgbClr val="1F6A59"/>
                </a:solidFill>
                <a:latin typeface="Arial"/>
                <a:ea typeface="Arial"/>
                <a:cs typeface="Arial"/>
                <a:sym typeface="Arial"/>
              </a:rPr>
              <a:t>OCTOBER 2023</a:t>
            </a:r>
            <a:endParaRPr b="1" sz="1800" cap="none">
              <a:solidFill>
                <a:srgbClr val="1F6A59"/>
              </a:solidFill>
              <a:latin typeface="Arial"/>
              <a:ea typeface="Arial"/>
              <a:cs typeface="Arial"/>
              <a:sym typeface="Arial"/>
            </a:endParaRPr>
          </a:p>
        </p:txBody>
      </p:sp>
      <p:pic>
        <p:nvPicPr>
          <p:cNvPr descr="ASA logo 1" id="224" name="Google Shape;224;p5"/>
          <p:cNvPicPr preferRelativeResize="0"/>
          <p:nvPr/>
        </p:nvPicPr>
        <p:blipFill rotWithShape="1">
          <a:blip r:embed="rId3">
            <a:alphaModFix/>
          </a:blip>
          <a:srcRect b="0" l="0" r="0" t="0"/>
          <a:stretch/>
        </p:blipFill>
        <p:spPr>
          <a:xfrm>
            <a:off x="521273" y="447078"/>
            <a:ext cx="1549554" cy="843370"/>
          </a:xfrm>
          <a:prstGeom prst="rect">
            <a:avLst/>
          </a:prstGeom>
          <a:noFill/>
          <a:ln>
            <a:noFill/>
          </a:ln>
        </p:spPr>
      </p:pic>
      <p:pic>
        <p:nvPicPr>
          <p:cNvPr id="225" name="Google Shape;225;p5"/>
          <p:cNvPicPr preferRelativeResize="0"/>
          <p:nvPr/>
        </p:nvPicPr>
        <p:blipFill rotWithShape="1">
          <a:blip r:embed="rId4">
            <a:alphaModFix/>
          </a:blip>
          <a:srcRect b="0" l="0" r="0" t="0"/>
          <a:stretch/>
        </p:blipFill>
        <p:spPr>
          <a:xfrm>
            <a:off x="8811513" y="447078"/>
            <a:ext cx="1738615" cy="1181646"/>
          </a:xfrm>
          <a:prstGeom prst="rect">
            <a:avLst/>
          </a:prstGeom>
          <a:noFill/>
          <a:ln>
            <a:noFill/>
          </a:ln>
        </p:spPr>
      </p:pic>
      <p:pic>
        <p:nvPicPr>
          <p:cNvPr id="226" name="Google Shape;226;p5"/>
          <p:cNvPicPr preferRelativeResize="0"/>
          <p:nvPr/>
        </p:nvPicPr>
        <p:blipFill rotWithShape="1">
          <a:blip r:embed="rId5">
            <a:alphaModFix/>
          </a:blip>
          <a:srcRect b="0" l="0" r="0" t="0"/>
          <a:stretch/>
        </p:blipFill>
        <p:spPr>
          <a:xfrm>
            <a:off x="10809855" y="569971"/>
            <a:ext cx="1131286" cy="9358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
          <p:cNvSpPr txBox="1"/>
          <p:nvPr>
            <p:ph idx="1" type="body"/>
          </p:nvPr>
        </p:nvSpPr>
        <p:spPr>
          <a:xfrm>
            <a:off x="268586" y="1835156"/>
            <a:ext cx="11760474" cy="4694414"/>
          </a:xfrm>
          <a:prstGeom prst="rect">
            <a:avLst/>
          </a:prstGeom>
          <a:noFill/>
          <a:ln>
            <a:noFill/>
          </a:ln>
        </p:spPr>
        <p:txBody>
          <a:bodyPr anchorCtr="0" anchor="t" bIns="45700" lIns="91425" spcFirstLastPara="1" rIns="91425" wrap="square" tIns="45700">
            <a:normAutofit/>
          </a:bodyPr>
          <a:lstStyle/>
          <a:p>
            <a:pPr indent="-177800" lvl="0" marL="177800" rtl="0" algn="l">
              <a:lnSpc>
                <a:spcPct val="120000"/>
              </a:lnSpc>
              <a:spcBef>
                <a:spcPts val="0"/>
              </a:spcBef>
              <a:spcAft>
                <a:spcPts val="0"/>
              </a:spcAft>
              <a:buSzPts val="2400"/>
              <a:buNone/>
            </a:pPr>
            <a:r>
              <a:rPr lang="en-GB" sz="2400" cap="none">
                <a:solidFill>
                  <a:srgbClr val="3D5C82"/>
                </a:solidFill>
                <a:latin typeface="Arial"/>
                <a:ea typeface="Arial"/>
                <a:cs typeface="Arial"/>
                <a:sym typeface="Arial"/>
              </a:rPr>
              <a:t>2-The Guideline for “The Audit of Corruption Prevention in Public Procurement”:</a:t>
            </a:r>
            <a:endParaRPr/>
          </a:p>
          <a:p>
            <a:pPr indent="0" lvl="0" marL="0" rtl="0" algn="just">
              <a:lnSpc>
                <a:spcPct val="120000"/>
              </a:lnSpc>
              <a:spcBef>
                <a:spcPts val="1600"/>
              </a:spcBef>
              <a:spcAft>
                <a:spcPts val="0"/>
              </a:spcAft>
              <a:buSzPts val="2400"/>
              <a:buNone/>
            </a:pPr>
            <a:r>
              <a:t/>
            </a:r>
            <a:endParaRPr sz="2400">
              <a:solidFill>
                <a:srgbClr val="1F6A59"/>
              </a:solidFill>
              <a:latin typeface="Arial"/>
              <a:ea typeface="Arial"/>
              <a:cs typeface="Arial"/>
              <a:sym typeface="Arial"/>
            </a:endParaRPr>
          </a:p>
        </p:txBody>
      </p:sp>
      <p:sp>
        <p:nvSpPr>
          <p:cNvPr id="235" name="Google Shape;235;p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236" name="Google Shape;236;p6"/>
          <p:cNvGrpSpPr/>
          <p:nvPr/>
        </p:nvGrpSpPr>
        <p:grpSpPr>
          <a:xfrm>
            <a:off x="77851" y="163905"/>
            <a:ext cx="11951208" cy="1181646"/>
            <a:chOff x="0" y="457776"/>
            <a:chExt cx="11951208" cy="1181646"/>
          </a:xfrm>
        </p:grpSpPr>
        <p:pic>
          <p:nvPicPr>
            <p:cNvPr id="237" name="Google Shape;237;p6"/>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238" name="Google Shape;238;p6"/>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239" name="Google Shape;239;p6"/>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240" name="Google Shape;240;p6"/>
          <p:cNvSpPr txBox="1"/>
          <p:nvPr/>
        </p:nvSpPr>
        <p:spPr>
          <a:xfrm>
            <a:off x="-1723405" y="2"/>
            <a:ext cx="14275644"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241" name="Google Shape;241;p6"/>
          <p:cNvSpPr txBox="1"/>
          <p:nvPr/>
        </p:nvSpPr>
        <p:spPr>
          <a:xfrm>
            <a:off x="899032" y="285870"/>
            <a:ext cx="1055700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pic>
        <p:nvPicPr>
          <p:cNvPr id="242" name="Google Shape;242;p6"/>
          <p:cNvPicPr preferRelativeResize="0"/>
          <p:nvPr/>
        </p:nvPicPr>
        <p:blipFill rotWithShape="1">
          <a:blip r:embed="rId6">
            <a:alphaModFix/>
          </a:blip>
          <a:srcRect b="0" l="0" r="0" t="0"/>
          <a:stretch/>
        </p:blipFill>
        <p:spPr>
          <a:xfrm>
            <a:off x="2954597" y="2867883"/>
            <a:ext cx="5466904" cy="366168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3" name="Google Shape;243;p6"/>
          <p:cNvSpPr txBox="1"/>
          <p:nvPr/>
        </p:nvSpPr>
        <p:spPr>
          <a:xfrm>
            <a:off x="6591381" y="4182363"/>
            <a:ext cx="983311" cy="3735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Twentieth Century"/>
                <a:ea typeface="Twentieth Century"/>
                <a:cs typeface="Twentieth Century"/>
                <a:sym typeface="Twentieth Century"/>
              </a:rPr>
              <a:t>2022</a:t>
            </a:r>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7"/>
          <p:cNvSpPr txBox="1"/>
          <p:nvPr>
            <p:ph idx="1" type="body"/>
          </p:nvPr>
        </p:nvSpPr>
        <p:spPr>
          <a:xfrm>
            <a:off x="268586" y="1835156"/>
            <a:ext cx="11760474" cy="4694414"/>
          </a:xfrm>
          <a:prstGeom prst="rect">
            <a:avLst/>
          </a:prstGeom>
          <a:noFill/>
          <a:ln>
            <a:noFill/>
          </a:ln>
        </p:spPr>
        <p:txBody>
          <a:bodyPr anchorCtr="0" anchor="t" bIns="45700" lIns="91425" spcFirstLastPara="1" rIns="91425" wrap="square" tIns="45700">
            <a:normAutofit fontScale="92500"/>
          </a:bodyPr>
          <a:lstStyle/>
          <a:p>
            <a:pPr indent="-177800" lvl="0" marL="177800" rtl="0" algn="l">
              <a:lnSpc>
                <a:spcPct val="120000"/>
              </a:lnSpc>
              <a:spcBef>
                <a:spcPts val="0"/>
              </a:spcBef>
              <a:spcAft>
                <a:spcPts val="0"/>
              </a:spcAft>
              <a:buSzPct val="100000"/>
              <a:buNone/>
            </a:pPr>
            <a:r>
              <a:rPr lang="en-GB" sz="2600" cap="none">
                <a:solidFill>
                  <a:srgbClr val="3D5C82"/>
                </a:solidFill>
                <a:latin typeface="Arial"/>
                <a:ea typeface="Arial"/>
                <a:cs typeface="Arial"/>
                <a:sym typeface="Arial"/>
              </a:rPr>
              <a:t>2-The Guideline for “The Audit of Corruption Prevention in Public Procurement”:</a:t>
            </a:r>
            <a:endParaRPr/>
          </a:p>
          <a:p>
            <a:pPr indent="-228600" lvl="0" marL="228600" rtl="0" algn="just">
              <a:lnSpc>
                <a:spcPct val="120000"/>
              </a:lnSpc>
              <a:spcBef>
                <a:spcPts val="1600"/>
              </a:spcBef>
              <a:spcAft>
                <a:spcPts val="0"/>
              </a:spcAft>
              <a:buSzPct val="100000"/>
              <a:buFont typeface="Noto Sans Symbols"/>
              <a:buChar char="⮚"/>
            </a:pPr>
            <a:r>
              <a:rPr lang="en-GB" sz="2200" cap="none">
                <a:latin typeface="Arial"/>
                <a:ea typeface="Arial"/>
                <a:cs typeface="Arial"/>
                <a:sym typeface="Arial"/>
              </a:rPr>
              <a:t>The Guideline was finalized and endorsed on the 8</a:t>
            </a:r>
            <a:r>
              <a:rPr baseline="30000" lang="en-GB" sz="2200" cap="none">
                <a:latin typeface="Arial"/>
                <a:ea typeface="Arial"/>
                <a:cs typeface="Arial"/>
                <a:sym typeface="Arial"/>
              </a:rPr>
              <a:t>th</a:t>
            </a:r>
            <a:r>
              <a:rPr lang="en-GB" sz="2200" cap="none">
                <a:latin typeface="Arial"/>
                <a:ea typeface="Arial"/>
                <a:cs typeface="Arial"/>
                <a:sym typeface="Arial"/>
              </a:rPr>
              <a:t> of  November 2022 during the 24</a:t>
            </a:r>
            <a:r>
              <a:rPr baseline="30000" lang="en-GB" sz="2200" cap="none">
                <a:latin typeface="Arial"/>
                <a:ea typeface="Arial"/>
                <a:cs typeface="Arial"/>
                <a:sym typeface="Arial"/>
              </a:rPr>
              <a:t>th</a:t>
            </a:r>
            <a:r>
              <a:rPr lang="en-GB" sz="2200" cap="none">
                <a:latin typeface="Arial"/>
                <a:ea typeface="Arial"/>
                <a:cs typeface="Arial"/>
                <a:sym typeface="Arial"/>
              </a:rPr>
              <a:t>  INCOSAI that was held in Brazil.</a:t>
            </a:r>
            <a:endParaRPr sz="2200" cap="none">
              <a:latin typeface="Arial"/>
              <a:ea typeface="Arial"/>
              <a:cs typeface="Arial"/>
              <a:sym typeface="Arial"/>
            </a:endParaRPr>
          </a:p>
          <a:p>
            <a:pPr indent="-228600" lvl="0" marL="228600" rtl="0" algn="just">
              <a:lnSpc>
                <a:spcPct val="120000"/>
              </a:lnSpc>
              <a:spcBef>
                <a:spcPts val="2200"/>
              </a:spcBef>
              <a:spcAft>
                <a:spcPts val="0"/>
              </a:spcAft>
              <a:buSzPct val="100000"/>
              <a:buFont typeface="Noto Sans Symbols"/>
              <a:buChar char="⮚"/>
            </a:pPr>
            <a:r>
              <a:rPr lang="en-GB" sz="2200" cap="none">
                <a:latin typeface="Arial"/>
                <a:ea typeface="Arial"/>
                <a:cs typeface="Arial"/>
                <a:sym typeface="Arial"/>
              </a:rPr>
              <a:t>The Guideline was published on the INTOSAI WGFACML website on the INTOSAI Community Portal .</a:t>
            </a:r>
            <a:endParaRPr sz="2200" u="sng" cap="none">
              <a:latin typeface="Arial"/>
              <a:ea typeface="Arial"/>
              <a:cs typeface="Arial"/>
              <a:sym typeface="Arial"/>
            </a:endParaRPr>
          </a:p>
          <a:p>
            <a:pPr indent="-228600" lvl="0" marL="228600" rtl="0" algn="l">
              <a:lnSpc>
                <a:spcPct val="100000"/>
              </a:lnSpc>
              <a:spcBef>
                <a:spcPts val="2200"/>
              </a:spcBef>
              <a:spcAft>
                <a:spcPts val="0"/>
              </a:spcAft>
              <a:buSzPct val="100000"/>
              <a:buFont typeface="Noto Sans Symbols"/>
              <a:buChar char="⮚"/>
            </a:pPr>
            <a:r>
              <a:rPr lang="en-GB" sz="2200" cap="none">
                <a:latin typeface="Arial"/>
                <a:ea typeface="Arial"/>
                <a:cs typeface="Arial"/>
                <a:sym typeface="Arial"/>
              </a:rPr>
              <a:t>SAI Austria was the Subgroup Leader.</a:t>
            </a:r>
            <a:endParaRPr b="1" sz="2200" u="sng">
              <a:solidFill>
                <a:srgbClr val="1F6A59"/>
              </a:solidFill>
              <a:latin typeface="Arial"/>
              <a:ea typeface="Arial"/>
              <a:cs typeface="Arial"/>
              <a:sym typeface="Arial"/>
            </a:endParaRPr>
          </a:p>
          <a:p>
            <a:pPr indent="-228600" lvl="0" marL="228600" rtl="0" algn="just">
              <a:lnSpc>
                <a:spcPct val="120000"/>
              </a:lnSpc>
              <a:spcBef>
                <a:spcPts val="1000"/>
              </a:spcBef>
              <a:spcAft>
                <a:spcPts val="0"/>
              </a:spcAft>
              <a:buSzPct val="100000"/>
              <a:buFont typeface="Noto Sans Symbols"/>
              <a:buChar char="⮚"/>
            </a:pPr>
            <a:r>
              <a:rPr lang="en-GB" sz="2200" cap="none">
                <a:latin typeface="Arial"/>
                <a:ea typeface="Arial"/>
                <a:cs typeface="Arial"/>
                <a:sym typeface="Arial"/>
              </a:rPr>
              <a:t>The objectives of this document are :</a:t>
            </a:r>
            <a:endParaRPr/>
          </a:p>
          <a:p>
            <a:pPr indent="-225456" lvl="0" marL="400050" rtl="0" algn="just">
              <a:lnSpc>
                <a:spcPct val="100000"/>
              </a:lnSpc>
              <a:spcBef>
                <a:spcPts val="1000"/>
              </a:spcBef>
              <a:spcAft>
                <a:spcPts val="0"/>
              </a:spcAft>
              <a:buSzPct val="100000"/>
              <a:buFont typeface="Noto Sans Symbols"/>
              <a:buChar char="▪"/>
            </a:pPr>
            <a:r>
              <a:rPr lang="en-GB" sz="1900" cap="none">
                <a:latin typeface="Arial"/>
                <a:ea typeface="Arial"/>
                <a:cs typeface="Arial"/>
                <a:sym typeface="Arial"/>
              </a:rPr>
              <a:t>Providing general information on the phenomenon of corruption, represented in costs or causes of corruption on auditing the public procurement contracts.</a:t>
            </a:r>
            <a:endParaRPr/>
          </a:p>
          <a:p>
            <a:pPr indent="-225456" lvl="0" marL="400050" rtl="0" algn="just">
              <a:lnSpc>
                <a:spcPct val="100000"/>
              </a:lnSpc>
              <a:spcBef>
                <a:spcPts val="1000"/>
              </a:spcBef>
              <a:spcAft>
                <a:spcPts val="0"/>
              </a:spcAft>
              <a:buSzPct val="100000"/>
              <a:buFont typeface="Noto Sans Symbols"/>
              <a:buChar char="▪"/>
            </a:pPr>
            <a:r>
              <a:rPr lang="en-GB" sz="1900" cap="none">
                <a:latin typeface="Arial"/>
                <a:ea typeface="Arial"/>
                <a:cs typeface="Arial"/>
                <a:sym typeface="Arial"/>
              </a:rPr>
              <a:t>Supporting public sector auditors in auditing the public procurements contracts or the individual public procurement policy of the entity .</a:t>
            </a:r>
            <a:endParaRPr/>
          </a:p>
          <a:p>
            <a:pPr indent="-87629" lvl="0" marL="228600" rtl="0" algn="just">
              <a:lnSpc>
                <a:spcPct val="120000"/>
              </a:lnSpc>
              <a:spcBef>
                <a:spcPts val="1000"/>
              </a:spcBef>
              <a:spcAft>
                <a:spcPts val="0"/>
              </a:spcAft>
              <a:buSzPct val="100000"/>
              <a:buFont typeface="Noto Sans Symbols"/>
              <a:buNone/>
            </a:pPr>
            <a:r>
              <a:t/>
            </a:r>
            <a:endParaRPr sz="2400">
              <a:solidFill>
                <a:srgbClr val="1F6A59"/>
              </a:solidFill>
              <a:latin typeface="Arial"/>
              <a:ea typeface="Arial"/>
              <a:cs typeface="Arial"/>
              <a:sym typeface="Arial"/>
            </a:endParaRPr>
          </a:p>
        </p:txBody>
      </p:sp>
      <p:sp>
        <p:nvSpPr>
          <p:cNvPr id="252" name="Google Shape;252;p7"/>
          <p:cNvSpPr txBox="1"/>
          <p:nvPr>
            <p:ph idx="12" type="sldNum"/>
          </p:nvPr>
        </p:nvSpPr>
        <p:spPr>
          <a:xfrm>
            <a:off x="10700416" y="6130411"/>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253" name="Google Shape;253;p7"/>
          <p:cNvGrpSpPr/>
          <p:nvPr/>
        </p:nvGrpSpPr>
        <p:grpSpPr>
          <a:xfrm>
            <a:off x="77851" y="163905"/>
            <a:ext cx="11951208" cy="1181646"/>
            <a:chOff x="0" y="457776"/>
            <a:chExt cx="11951208" cy="1181646"/>
          </a:xfrm>
        </p:grpSpPr>
        <p:pic>
          <p:nvPicPr>
            <p:cNvPr id="254" name="Google Shape;254;p7"/>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255" name="Google Shape;255;p7"/>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256" name="Google Shape;256;p7"/>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257" name="Google Shape;257;p7"/>
          <p:cNvSpPr txBox="1"/>
          <p:nvPr/>
        </p:nvSpPr>
        <p:spPr>
          <a:xfrm>
            <a:off x="-1723405" y="2"/>
            <a:ext cx="14275644"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258" name="Google Shape;258;p7"/>
          <p:cNvSpPr txBox="1"/>
          <p:nvPr/>
        </p:nvSpPr>
        <p:spPr>
          <a:xfrm>
            <a:off x="899032" y="300384"/>
            <a:ext cx="1055700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8"/>
          <p:cNvSpPr txBox="1"/>
          <p:nvPr>
            <p:ph idx="1" type="body"/>
          </p:nvPr>
        </p:nvSpPr>
        <p:spPr>
          <a:xfrm>
            <a:off x="172541" y="1737558"/>
            <a:ext cx="11606125" cy="498393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00"/>
              <a:buNone/>
            </a:pPr>
            <a:r>
              <a:rPr lang="en-GB" sz="2400" cap="none">
                <a:solidFill>
                  <a:srgbClr val="3D5C82"/>
                </a:solidFill>
                <a:latin typeface="Arial"/>
                <a:ea typeface="Arial"/>
                <a:cs typeface="Arial"/>
                <a:sym typeface="Arial"/>
              </a:rPr>
              <a:t>3- The Guideline on “Auditing Anti Corruption Risk Management”: </a:t>
            </a:r>
            <a:endParaRPr/>
          </a:p>
          <a:p>
            <a:pPr indent="-228600" lvl="0" marL="228600" rtl="0" algn="l">
              <a:lnSpc>
                <a:spcPct val="120000"/>
              </a:lnSpc>
              <a:spcBef>
                <a:spcPts val="1600"/>
              </a:spcBef>
              <a:spcAft>
                <a:spcPts val="0"/>
              </a:spcAft>
              <a:buSzPts val="2200"/>
              <a:buFont typeface="Noto Sans Symbols"/>
              <a:buChar char="⮚"/>
            </a:pPr>
            <a:r>
              <a:rPr lang="en-GB" sz="2200" cap="none">
                <a:latin typeface="Arial"/>
                <a:ea typeface="Arial"/>
                <a:cs typeface="Arial"/>
                <a:sym typeface="Arial"/>
              </a:rPr>
              <a:t>SAI Austria is the Subgroup Leader.</a:t>
            </a:r>
            <a:endParaRPr/>
          </a:p>
          <a:p>
            <a:pPr indent="-228600" lvl="0" marL="228600" rtl="0" algn="l">
              <a:lnSpc>
                <a:spcPct val="120000"/>
              </a:lnSpc>
              <a:spcBef>
                <a:spcPts val="1000"/>
              </a:spcBef>
              <a:spcAft>
                <a:spcPts val="0"/>
              </a:spcAft>
              <a:buSzPts val="2200"/>
              <a:buFont typeface="Noto Sans Symbols"/>
              <a:buChar char="⮚"/>
            </a:pPr>
            <a:r>
              <a:rPr lang="en-GB" sz="2200" cap="none">
                <a:latin typeface="Arial"/>
                <a:ea typeface="Arial"/>
                <a:cs typeface="Arial"/>
                <a:sym typeface="Arial"/>
              </a:rPr>
              <a:t>Progress Accomplished: </a:t>
            </a:r>
            <a:endParaRPr sz="2200" cap="none">
              <a:latin typeface="Arial"/>
              <a:ea typeface="Arial"/>
              <a:cs typeface="Arial"/>
              <a:sym typeface="Arial"/>
            </a:endParaRPr>
          </a:p>
          <a:p>
            <a:pPr indent="6350" lvl="0" marL="284163" rtl="0" algn="just">
              <a:lnSpc>
                <a:spcPct val="120000"/>
              </a:lnSpc>
              <a:spcBef>
                <a:spcPts val="1000"/>
              </a:spcBef>
              <a:spcAft>
                <a:spcPts val="0"/>
              </a:spcAft>
              <a:buSzPts val="2000"/>
              <a:buNone/>
            </a:pPr>
            <a:r>
              <a:rPr lang="en-GB" cap="none">
                <a:latin typeface="Arial"/>
                <a:ea typeface="Arial"/>
                <a:cs typeface="Arial"/>
                <a:sym typeface="Arial"/>
              </a:rPr>
              <a:t>After communicating with SAI Austria , they stated that they are in the process of identifying the potential partners for developing the guideline and they will start the work on the guideline before the end of 2023.</a:t>
            </a:r>
            <a:endParaRPr cap="none">
              <a:latin typeface="Arial"/>
              <a:ea typeface="Arial"/>
              <a:cs typeface="Arial"/>
              <a:sym typeface="Arial"/>
            </a:endParaRPr>
          </a:p>
        </p:txBody>
      </p:sp>
      <p:sp>
        <p:nvSpPr>
          <p:cNvPr id="267" name="Google Shape;267;p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268" name="Google Shape;268;p8"/>
          <p:cNvGrpSpPr/>
          <p:nvPr/>
        </p:nvGrpSpPr>
        <p:grpSpPr>
          <a:xfrm>
            <a:off x="172541" y="282466"/>
            <a:ext cx="11951208" cy="1181646"/>
            <a:chOff x="0" y="457776"/>
            <a:chExt cx="11951208" cy="1181646"/>
          </a:xfrm>
        </p:grpSpPr>
        <p:pic>
          <p:nvPicPr>
            <p:cNvPr id="269" name="Google Shape;269;p8"/>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270" name="Google Shape;270;p8"/>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271" name="Google Shape;271;p8"/>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272" name="Google Shape;272;p8"/>
          <p:cNvSpPr txBox="1"/>
          <p:nvPr/>
        </p:nvSpPr>
        <p:spPr>
          <a:xfrm>
            <a:off x="-318832" y="26430"/>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273" name="Google Shape;273;p8"/>
          <p:cNvSpPr txBox="1"/>
          <p:nvPr/>
        </p:nvSpPr>
        <p:spPr>
          <a:xfrm>
            <a:off x="2707427" y="418945"/>
            <a:ext cx="625696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9"/>
          <p:cNvSpPr txBox="1"/>
          <p:nvPr>
            <p:ph idx="1" type="body"/>
          </p:nvPr>
        </p:nvSpPr>
        <p:spPr>
          <a:xfrm>
            <a:off x="240792" y="1736237"/>
            <a:ext cx="11411129" cy="4797824"/>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0000"/>
              </a:lnSpc>
              <a:spcBef>
                <a:spcPts val="0"/>
              </a:spcBef>
              <a:spcAft>
                <a:spcPts val="0"/>
              </a:spcAft>
              <a:buSzPct val="100000"/>
              <a:buNone/>
            </a:pPr>
            <a:r>
              <a:rPr lang="en-GB" sz="9600" cap="none">
                <a:solidFill>
                  <a:srgbClr val="3D5C82"/>
                </a:solidFill>
                <a:latin typeface="Arial"/>
                <a:ea typeface="Arial"/>
                <a:cs typeface="Arial"/>
                <a:sym typeface="Arial"/>
              </a:rPr>
              <a:t>4- The Guideline on “The Audit of Whistleblowers Systems ”:</a:t>
            </a:r>
            <a:endParaRPr sz="9600" cap="none">
              <a:solidFill>
                <a:srgbClr val="3D5C82"/>
              </a:solidFill>
              <a:latin typeface="Arial"/>
              <a:ea typeface="Arial"/>
              <a:cs typeface="Arial"/>
              <a:sym typeface="Arial"/>
            </a:endParaRPr>
          </a:p>
          <a:p>
            <a:pPr indent="-88900" lvl="0" marL="228600" rtl="0" algn="just">
              <a:lnSpc>
                <a:spcPct val="100000"/>
              </a:lnSpc>
              <a:spcBef>
                <a:spcPts val="1000"/>
              </a:spcBef>
              <a:spcAft>
                <a:spcPts val="0"/>
              </a:spcAft>
              <a:buSzPct val="100000"/>
              <a:buFont typeface="Noto Sans Symbols"/>
              <a:buNone/>
            </a:pPr>
            <a:r>
              <a:t/>
            </a:r>
            <a:endParaRPr sz="8800" cap="none">
              <a:latin typeface="Arial"/>
              <a:ea typeface="Arial"/>
              <a:cs typeface="Arial"/>
              <a:sym typeface="Arial"/>
            </a:endParaRPr>
          </a:p>
          <a:p>
            <a:pPr indent="-228600" lvl="0" marL="228600" rtl="0" algn="just">
              <a:lnSpc>
                <a:spcPct val="100000"/>
              </a:lnSpc>
              <a:spcBef>
                <a:spcPts val="1000"/>
              </a:spcBef>
              <a:spcAft>
                <a:spcPts val="0"/>
              </a:spcAft>
              <a:buSzPct val="100000"/>
              <a:buFont typeface="Noto Sans Symbols"/>
              <a:buChar char="⮚"/>
            </a:pPr>
            <a:r>
              <a:rPr lang="en-GB" sz="8800" cap="none">
                <a:latin typeface="Arial"/>
                <a:ea typeface="Arial"/>
                <a:cs typeface="Arial"/>
                <a:sym typeface="Arial"/>
              </a:rPr>
              <a:t>SAI Mexico is the Subgroup Leader.</a:t>
            </a:r>
            <a:endParaRPr/>
          </a:p>
          <a:p>
            <a:pPr indent="-228600" lvl="0" marL="228600" rtl="0" algn="just">
              <a:lnSpc>
                <a:spcPct val="145000"/>
              </a:lnSpc>
              <a:spcBef>
                <a:spcPts val="1000"/>
              </a:spcBef>
              <a:spcAft>
                <a:spcPts val="0"/>
              </a:spcAft>
              <a:buSzPct val="100000"/>
              <a:buFont typeface="Noto Sans Symbols"/>
              <a:buChar char="⮚"/>
            </a:pPr>
            <a:r>
              <a:rPr lang="en-GB" sz="8800" cap="none">
                <a:latin typeface="Arial"/>
                <a:ea typeface="Arial"/>
                <a:cs typeface="Arial"/>
                <a:sym typeface="Arial"/>
              </a:rPr>
              <a:t>The objectives of this document are :</a:t>
            </a:r>
            <a:endParaRPr/>
          </a:p>
          <a:p>
            <a:pPr indent="-228600" lvl="0" marL="228600" rtl="0" algn="just">
              <a:lnSpc>
                <a:spcPct val="145000"/>
              </a:lnSpc>
              <a:spcBef>
                <a:spcPts val="1000"/>
              </a:spcBef>
              <a:spcAft>
                <a:spcPts val="0"/>
              </a:spcAft>
              <a:buSzPct val="100000"/>
              <a:buFont typeface="Noto Sans Symbols"/>
              <a:buChar char="▪"/>
            </a:pPr>
            <a:r>
              <a:rPr lang="en-GB" sz="8000" cap="none">
                <a:latin typeface="Arial"/>
                <a:ea typeface="Arial"/>
                <a:cs typeface="Arial"/>
                <a:sym typeface="Arial"/>
              </a:rPr>
              <a:t>Outlining the most relevant elements of a proper whistleblowing protection mechanism in order to serve as a supporting mechanism for SAIs to implement and/or audit Whistleblowers' protection systems.</a:t>
            </a:r>
            <a:endParaRPr/>
          </a:p>
          <a:p>
            <a:pPr indent="-228600" lvl="0" marL="228600" rtl="0" algn="just">
              <a:lnSpc>
                <a:spcPct val="145000"/>
              </a:lnSpc>
              <a:spcBef>
                <a:spcPts val="1600"/>
              </a:spcBef>
              <a:spcAft>
                <a:spcPts val="0"/>
              </a:spcAft>
              <a:buSzPct val="100000"/>
              <a:buFont typeface="Noto Sans Symbols"/>
              <a:buChar char="▪"/>
            </a:pPr>
            <a:r>
              <a:rPr lang="en-GB" sz="8000" cap="none">
                <a:latin typeface="Arial"/>
                <a:ea typeface="Arial"/>
                <a:cs typeface="Arial"/>
                <a:sym typeface="Arial"/>
              </a:rPr>
              <a:t>Providing a practical tool for SAIs’ auditors to identify how to deal with Whistleblowers' protection systems.</a:t>
            </a:r>
            <a:endParaRPr/>
          </a:p>
          <a:p>
            <a:pPr indent="-184150" lvl="0" marL="228600" rtl="0" algn="just">
              <a:lnSpc>
                <a:spcPct val="120000"/>
              </a:lnSpc>
              <a:spcBef>
                <a:spcPts val="1000"/>
              </a:spcBef>
              <a:spcAft>
                <a:spcPts val="0"/>
              </a:spcAft>
              <a:buSzPct val="100000"/>
              <a:buNone/>
            </a:pPr>
            <a:r>
              <a:t/>
            </a:r>
            <a:endParaRPr sz="2800">
              <a:solidFill>
                <a:srgbClr val="2FA086"/>
              </a:solidFill>
              <a:latin typeface="Arial"/>
              <a:ea typeface="Arial"/>
              <a:cs typeface="Arial"/>
              <a:sym typeface="Arial"/>
            </a:endParaRPr>
          </a:p>
        </p:txBody>
      </p:sp>
      <p:sp>
        <p:nvSpPr>
          <p:cNvPr id="282" name="Google Shape;282;p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283" name="Google Shape;283;p9"/>
          <p:cNvGrpSpPr/>
          <p:nvPr/>
        </p:nvGrpSpPr>
        <p:grpSpPr>
          <a:xfrm>
            <a:off x="240792" y="347961"/>
            <a:ext cx="11951208" cy="1181646"/>
            <a:chOff x="0" y="457776"/>
            <a:chExt cx="11951208" cy="1181646"/>
          </a:xfrm>
        </p:grpSpPr>
        <p:pic>
          <p:nvPicPr>
            <p:cNvPr id="284" name="Google Shape;284;p9"/>
            <p:cNvPicPr preferRelativeResize="0"/>
            <p:nvPr/>
          </p:nvPicPr>
          <p:blipFill rotWithShape="1">
            <a:blip r:embed="rId3">
              <a:alphaModFix/>
            </a:blip>
            <a:srcRect b="0" l="0" r="0" t="0"/>
            <a:stretch/>
          </p:blipFill>
          <p:spPr>
            <a:xfrm>
              <a:off x="10747743" y="526557"/>
              <a:ext cx="1203465" cy="991028"/>
            </a:xfrm>
            <a:prstGeom prst="rect">
              <a:avLst/>
            </a:prstGeom>
            <a:noFill/>
            <a:ln>
              <a:noFill/>
            </a:ln>
          </p:spPr>
        </p:pic>
        <p:pic>
          <p:nvPicPr>
            <p:cNvPr descr="ASA logo 1" id="285" name="Google Shape;285;p9"/>
            <p:cNvPicPr preferRelativeResize="0"/>
            <p:nvPr/>
          </p:nvPicPr>
          <p:blipFill rotWithShape="1">
            <a:blip r:embed="rId4">
              <a:alphaModFix/>
            </a:blip>
            <a:srcRect b="0" l="0" r="0" t="0"/>
            <a:stretch/>
          </p:blipFill>
          <p:spPr>
            <a:xfrm>
              <a:off x="0" y="526557"/>
              <a:ext cx="2043513" cy="936543"/>
            </a:xfrm>
            <a:prstGeom prst="rect">
              <a:avLst/>
            </a:prstGeom>
            <a:noFill/>
            <a:ln>
              <a:noFill/>
            </a:ln>
          </p:spPr>
        </p:pic>
        <p:pic>
          <p:nvPicPr>
            <p:cNvPr id="286" name="Google Shape;286;p9"/>
            <p:cNvPicPr preferRelativeResize="0"/>
            <p:nvPr/>
          </p:nvPicPr>
          <p:blipFill rotWithShape="1">
            <a:blip r:embed="rId5">
              <a:alphaModFix/>
            </a:blip>
            <a:srcRect b="0" l="0" r="0" t="0"/>
            <a:stretch/>
          </p:blipFill>
          <p:spPr>
            <a:xfrm>
              <a:off x="8875986" y="457776"/>
              <a:ext cx="1746579" cy="1181646"/>
            </a:xfrm>
            <a:prstGeom prst="rect">
              <a:avLst/>
            </a:prstGeom>
            <a:noFill/>
            <a:ln>
              <a:noFill/>
            </a:ln>
          </p:spPr>
        </p:pic>
      </p:grpSp>
      <p:sp>
        <p:nvSpPr>
          <p:cNvPr id="287" name="Google Shape;287;p9"/>
          <p:cNvSpPr txBox="1"/>
          <p:nvPr/>
        </p:nvSpPr>
        <p:spPr>
          <a:xfrm>
            <a:off x="-409903" y="165400"/>
            <a:ext cx="11840848" cy="118650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br>
              <a:rPr b="1" lang="en-GB" sz="1800" cap="none">
                <a:solidFill>
                  <a:srgbClr val="C00000"/>
                </a:solidFill>
                <a:latin typeface="Arial"/>
                <a:ea typeface="Arial"/>
                <a:cs typeface="Arial"/>
                <a:sym typeface="Arial"/>
              </a:rPr>
            </a:br>
            <a:endParaRPr sz="1800" cap="none">
              <a:solidFill>
                <a:srgbClr val="1F6A59"/>
              </a:solidFill>
              <a:latin typeface="Twentieth Century"/>
              <a:ea typeface="Twentieth Century"/>
              <a:cs typeface="Twentieth Century"/>
              <a:sym typeface="Twentieth Century"/>
            </a:endParaRPr>
          </a:p>
        </p:txBody>
      </p:sp>
      <p:sp>
        <p:nvSpPr>
          <p:cNvPr id="288" name="Google Shape;288;p9"/>
          <p:cNvSpPr txBox="1"/>
          <p:nvPr/>
        </p:nvSpPr>
        <p:spPr>
          <a:xfrm>
            <a:off x="2707427" y="418945"/>
            <a:ext cx="625696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cap="none">
                <a:solidFill>
                  <a:srgbClr val="1F6A59"/>
                </a:solidFill>
                <a:latin typeface="Arial"/>
                <a:ea typeface="Arial"/>
                <a:cs typeface="Arial"/>
                <a:sym typeface="Arial"/>
              </a:rPr>
              <a:t>THE </a:t>
            </a:r>
            <a:r>
              <a:rPr b="1" lang="en-GB" sz="1800">
                <a:solidFill>
                  <a:srgbClr val="1F6A59"/>
                </a:solidFill>
                <a:latin typeface="Arial"/>
                <a:ea typeface="Arial"/>
                <a:cs typeface="Arial"/>
                <a:sym typeface="Arial"/>
              </a:rPr>
              <a:t>15</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a:t>
            </a:r>
            <a:r>
              <a:rPr b="1" lang="en-GB" sz="1800" cap="none">
                <a:solidFill>
                  <a:srgbClr val="1F6A59"/>
                </a:solidFill>
                <a:latin typeface="Arial"/>
                <a:ea typeface="Arial"/>
                <a:cs typeface="Arial"/>
                <a:sym typeface="Arial"/>
              </a:rPr>
              <a:t>INTOSAI KSC SC MEETING</a:t>
            </a:r>
            <a:br>
              <a:rPr b="1" lang="en-GB" sz="1800" cap="none">
                <a:solidFill>
                  <a:srgbClr val="1F6A59"/>
                </a:solidFill>
                <a:latin typeface="Arial"/>
                <a:ea typeface="Arial"/>
                <a:cs typeface="Arial"/>
                <a:sym typeface="Arial"/>
              </a:rPr>
            </a:br>
            <a:r>
              <a:rPr b="1" lang="en-GB" sz="1800" cap="none">
                <a:solidFill>
                  <a:srgbClr val="1F6A59"/>
                </a:solidFill>
                <a:latin typeface="Arial"/>
                <a:ea typeface="Arial"/>
                <a:cs typeface="Arial"/>
                <a:sym typeface="Arial"/>
              </a:rPr>
              <a:t> HOSTED BY: SAI UAE</a:t>
            </a:r>
            <a:br>
              <a:rPr b="1" lang="en-GB" sz="1800" cap="none">
                <a:solidFill>
                  <a:srgbClr val="1F6A59"/>
                </a:solidFill>
                <a:latin typeface="Arial"/>
                <a:ea typeface="Arial"/>
                <a:cs typeface="Arial"/>
                <a:sym typeface="Arial"/>
              </a:rPr>
            </a:br>
            <a:r>
              <a:rPr b="1" lang="en-GB" sz="1800">
                <a:solidFill>
                  <a:srgbClr val="1F6A59"/>
                </a:solidFill>
                <a:latin typeface="Arial"/>
                <a:ea typeface="Arial"/>
                <a:cs typeface="Arial"/>
                <a:sym typeface="Arial"/>
              </a:rPr>
              <a:t>4</a:t>
            </a:r>
            <a:r>
              <a:rPr b="1" baseline="30000" lang="en-GB" sz="1800">
                <a:solidFill>
                  <a:srgbClr val="1F6A59"/>
                </a:solidFill>
                <a:latin typeface="Arial"/>
                <a:ea typeface="Arial"/>
                <a:cs typeface="Arial"/>
                <a:sym typeface="Arial"/>
              </a:rPr>
              <a:t>th</a:t>
            </a:r>
            <a:r>
              <a:rPr b="1" lang="en-GB" sz="1800">
                <a:solidFill>
                  <a:srgbClr val="1F6A59"/>
                </a:solidFill>
                <a:latin typeface="Arial"/>
                <a:ea typeface="Arial"/>
                <a:cs typeface="Arial"/>
                <a:sym typeface="Arial"/>
              </a:rPr>
              <a:t> of </a:t>
            </a:r>
            <a:r>
              <a:rPr b="1" lang="en-GB" sz="1800" cap="none">
                <a:solidFill>
                  <a:srgbClr val="1F6A59"/>
                </a:solidFill>
                <a:latin typeface="Arial"/>
                <a:ea typeface="Arial"/>
                <a:cs typeface="Arial"/>
                <a:sym typeface="Arial"/>
              </a:rPr>
              <a:t>OCTOBER 2023</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2022-04-17T14:49:38Z</dcterms:created>
  <dc:creator>dell</dc:creator>
</cp:coreProperties>
</file>