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60" r:id="rId3"/>
    <p:sldMasterId id="2147483672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90" r:id="rId7"/>
    <p:sldId id="298" r:id="rId8"/>
    <p:sldId id="296" r:id="rId9"/>
    <p:sldId id="297" r:id="rId10"/>
    <p:sldId id="299" r:id="rId11"/>
    <p:sldId id="288" r:id="rId12"/>
    <p:sldId id="281" r:id="rId13"/>
    <p:sldId id="289" r:id="rId14"/>
    <p:sldId id="277" r:id="rId15"/>
    <p:sldId id="291" r:id="rId16"/>
    <p:sldId id="280" r:id="rId17"/>
  </p:sldIdLst>
  <p:sldSz cx="9144000" cy="5715000" type="screen16x10"/>
  <p:notesSz cx="6797675" cy="9872663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DE5"/>
    <a:srgbClr val="1CA6C0"/>
    <a:srgbClr val="D768FF"/>
    <a:srgbClr val="F5D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1" autoAdjust="0"/>
  </p:normalViewPr>
  <p:slideViewPr>
    <p:cSldViewPr snapToGrid="0" snapToObjects="1">
      <p:cViewPr>
        <p:scale>
          <a:sx n="89" d="100"/>
          <a:sy n="89" d="100"/>
        </p:scale>
        <p:origin x="-990" y="-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EFF0D6B1-248E-5848-A9D8-460E48B51439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E9B9281C-3E93-7446-B859-95EC807E5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20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300"/>
            </a:lvl1pPr>
          </a:lstStyle>
          <a:p>
            <a:fld id="{48E3E501-3C54-4E46-8342-EA18D6ADB403}" type="datetimeFigureOut">
              <a:rPr lang="ru-RU" smtClean="0"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300"/>
            </a:lvl1pPr>
          </a:lstStyle>
          <a:p>
            <a:fld id="{9671DC05-44F7-6040-AAB9-2752DF9A09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32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1DC05-44F7-6040-AAB9-2752DF9A090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0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3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66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431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13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51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818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7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79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851901" y="5260505"/>
            <a:ext cx="292099" cy="152399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rgbClr val="FFFFFF"/>
                </a:solidFill>
              </a:defRPr>
            </a:lvl1pPr>
          </a:lstStyle>
          <a:p>
            <a:fld id="{F30B3491-7829-0B43-81CB-F511179BC3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79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7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82C5-A937-46FF-A91E-6CDDBBE52307}" type="datetime1">
              <a:rPr lang="ru-RU"/>
              <a:pPr>
                <a:defRPr/>
              </a:pPr>
              <a:t>21.08.2017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F057-7CAC-4931-BED5-C147FA9E3D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54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F0BC4-74B6-46DB-99F4-0802C45A4F61}" type="datetime1">
              <a:rPr lang="ru-RU" altLang="zh-CN"/>
              <a:pPr>
                <a:defRPr/>
              </a:pPr>
              <a:t>21.08.2017</a:t>
            </a:fld>
            <a:endParaRPr lang="ru-RU" altLang="zh-CN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zh-CN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0DBD8-01A3-4D09-A209-3E79A5EEFEE0}" type="slidenum">
              <a:rPr lang="zh-CN" altLang="ru-RU"/>
              <a:pPr>
                <a:defRPr/>
              </a:pPr>
              <a:t>‹#›</a:t>
            </a:fld>
            <a:endParaRPr lang="ru-RU" altLang="zh-CN" dirty="0"/>
          </a:p>
        </p:txBody>
      </p:sp>
    </p:spTree>
    <p:extLst>
      <p:ext uri="{BB962C8B-B14F-4D97-AF65-F5344CB8AC3E}">
        <p14:creationId xmlns:p14="http://schemas.microsoft.com/office/powerpoint/2010/main" val="137958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64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12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1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331" y="5191505"/>
            <a:ext cx="1169552" cy="308077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 userDrawn="1"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89276"/>
            <a:ext cx="479269" cy="3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88" r:id="rId4"/>
    <p:sldLayoutId id="2147483689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2294-1CAE-A244-BCA7-24FEAE9709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0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" y="1335547"/>
            <a:ext cx="9144002" cy="41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139315" y="126181"/>
            <a:ext cx="8004686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" y="126181"/>
            <a:ext cx="1092625" cy="1152014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Изображение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30669" y="191728"/>
            <a:ext cx="878587" cy="1012723"/>
          </a:xfrm>
          <a:prstGeom prst="rect">
            <a:avLst/>
          </a:prstGeom>
        </p:spPr>
      </p:pic>
      <p:sp>
        <p:nvSpPr>
          <p:cNvPr id="23" name="Номер слайда 5"/>
          <p:cNvSpPr txBox="1">
            <a:spLocks/>
          </p:cNvSpPr>
          <p:nvPr userDrawn="1"/>
        </p:nvSpPr>
        <p:spPr>
          <a:xfrm>
            <a:off x="8757266" y="5297488"/>
            <a:ext cx="386735" cy="200383"/>
          </a:xfrm>
          <a:prstGeom prst="rect">
            <a:avLst/>
          </a:prstGeom>
          <a:solidFill>
            <a:srgbClr val="1CA6C0"/>
          </a:solidFill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EF2294-1CAE-A244-BCA7-24FEAE970953}" type="slidenum">
              <a:rPr lang="ru-RU" sz="1050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697" y="5194708"/>
            <a:ext cx="1146907" cy="30211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" y="5192522"/>
            <a:ext cx="469988" cy="30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3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1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" y="0"/>
            <a:ext cx="9144002" cy="5714999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1139315" y="126180"/>
            <a:ext cx="8004686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1" y="126180"/>
            <a:ext cx="1092625" cy="2315497"/>
          </a:xfrm>
          <a:prstGeom prst="rect">
            <a:avLst/>
          </a:prstGeom>
          <a:solidFill>
            <a:srgbClr val="1AA9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Изображение 1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08451" y="354269"/>
            <a:ext cx="1100805" cy="126886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763" y="358058"/>
            <a:ext cx="857043" cy="640201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926" y="4848162"/>
            <a:ext cx="1961075" cy="516576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13751" y="4852618"/>
            <a:ext cx="803626" cy="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9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knowledgebase.org/Discussion/topic/materials-of-the-wgkni-10th-meetin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wg_kn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797" y="465222"/>
            <a:ext cx="603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THE INTOSAI WORKING GROUP ON KEY NATIONAL INDICATORS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8797" y="2621957"/>
            <a:ext cx="7655203" cy="2104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WORKING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GROUP ACTIVITIES REPORT (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201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6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–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201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) 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700" b="1" dirty="0" smtClean="0">
              <a:solidFill>
                <a:schemeClr val="tx1">
                  <a:lumMod val="50000"/>
                  <a:lumOff val="50000"/>
                </a:schemeClr>
              </a:solidFill>
              <a:cs typeface="PT Sans"/>
            </a:endParaRPr>
          </a:p>
          <a:p>
            <a:pPr algn="l"/>
            <a:endParaRPr lang="en-US" sz="1700" b="1" dirty="0" smtClean="0">
              <a:solidFill>
                <a:srgbClr val="1CA6C0"/>
              </a:solidFill>
              <a:cs typeface="PT Sans"/>
            </a:endParaRPr>
          </a:p>
          <a:p>
            <a:pPr algn="l"/>
            <a:endParaRPr lang="en-US" sz="1700" b="1" dirty="0">
              <a:solidFill>
                <a:srgbClr val="1CA6C0"/>
              </a:solidFill>
              <a:cs typeface="PT Sans"/>
            </a:endParaRPr>
          </a:p>
          <a:p>
            <a:pPr algn="l"/>
            <a:r>
              <a:rPr lang="en-US" sz="1700" b="1" dirty="0" smtClean="0">
                <a:solidFill>
                  <a:srgbClr val="1CA6C0"/>
                </a:solidFill>
                <a:cs typeface="PT Sans"/>
              </a:rPr>
              <a:t>The Secretariat of the INTOSAI Working Group on Key National Indicators</a:t>
            </a:r>
            <a:endParaRPr lang="ru-RU" sz="1700" b="1" dirty="0">
              <a:solidFill>
                <a:srgbClr val="1CA6C0"/>
              </a:solidFill>
              <a:cs typeface="PT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6114" y="5181600"/>
            <a:ext cx="381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Bali, August 23-25, 2017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1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4096" y="2615443"/>
            <a:ext cx="69691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3" indent="-34290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nterim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 on the subproject on studying the issues of sustainable development in CIS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member-states</a:t>
            </a:r>
          </a:p>
          <a:p>
            <a:pPr marL="536575" lvl="3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6575" lvl="3" indent="-342900"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questionnaire on the macroeconomic forecasts’ issues </a:t>
            </a:r>
          </a:p>
          <a:p>
            <a:pPr marL="536575" lvl="3" indent="-342900"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984" y="1729500"/>
            <a:ext cx="839938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of the Expert group on KNI in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Kazakhstan, June 2017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/>
          <p:cNvSpPr txBox="1">
            <a:spLocks/>
          </p:cNvSpPr>
          <p:nvPr/>
        </p:nvSpPr>
        <p:spPr bwMode="auto">
          <a:xfrm>
            <a:off x="228600" y="119063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28600" y="34290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b="1" i="1">
              <a:latin typeface="Monotype Corsiva" pitchFamily="66" charset="0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09600" y="5715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787400" y="2192139"/>
            <a:ext cx="7416800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w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orking plan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2017 adopted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11th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Meeting of the Working Group on KNI to be held  in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Italy in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spring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2018 </a:t>
            </a:r>
            <a:endParaRPr lang="en-US" sz="17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eaLnBrk="1" hangingPunct="1"/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496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Заголовок 1"/>
          <p:cNvSpPr txBox="1">
            <a:spLocks/>
          </p:cNvSpPr>
          <p:nvPr/>
        </p:nvSpPr>
        <p:spPr bwMode="auto">
          <a:xfrm>
            <a:off x="228600" y="119063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4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Прямоугольник 7"/>
          <p:cNvSpPr>
            <a:spLocks noChangeArrowheads="1"/>
          </p:cNvSpPr>
          <p:nvPr/>
        </p:nvSpPr>
        <p:spPr bwMode="auto">
          <a:xfrm>
            <a:off x="228600" y="3429000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b="1" i="1">
              <a:latin typeface="Monotype Corsiva" pitchFamily="66" charset="0"/>
            </a:endParaRPr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609600" y="5715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609600" y="1701135"/>
            <a:ext cx="830876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starting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development of the professional standard on audit of the use and development of key national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indicators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joining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efforts of SDG implementation 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Knowledge base 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KNI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approving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draft framework agreement on cooperation between INTOSAI and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OECD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developing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subproject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‘Key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national indicators systems and public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governance’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finalizing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Expert group on KNI subproject on studying the issues of implementing sustainable development goals in CIS to incorporate the results in the future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standard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lvl="0" indent="-285750" algn="just"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tarting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 new subproject on the audit of 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macroeconomic </a:t>
            </a:r>
            <a:r>
              <a:rPr lang="en-US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forecasts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8984" y="1372366"/>
            <a:ext cx="8399383" cy="419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" lvl="1" algn="ctr"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directions of the Group’s activities in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00795" y="2848199"/>
            <a:ext cx="1542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YOU!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7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533" y="1464738"/>
            <a:ext cx="7366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10th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meeting of the Working Group on KNI in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Brazil (Brasilia),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April 2016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9547" y="2036700"/>
            <a:ext cx="7964906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ISSAI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(based on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guidance document ‘Key National Indicators: Guidance for Supreme Audit Institutions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’):</a:t>
            </a:r>
          </a:p>
          <a:p>
            <a:pPr marL="1657350" lvl="3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assessment</a:t>
            </a:r>
          </a:p>
          <a:p>
            <a:pPr marL="1657350" lvl="3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proposal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interim report on the subproject ‘Key National Indicators and Public Governance’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new subproject on development of Guidance on audit of macroeconomic forecasts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 of the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KNI (Twitter initiative)</a:t>
            </a:r>
          </a:p>
          <a:p>
            <a:pPr marL="74295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Expert group activities</a:t>
            </a:r>
          </a:p>
        </p:txBody>
      </p:sp>
    </p:spTree>
    <p:extLst>
      <p:ext uri="{BB962C8B-B14F-4D97-AF65-F5344CB8AC3E}">
        <p14:creationId xmlns:p14="http://schemas.microsoft.com/office/powerpoint/2010/main" val="250465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561" y="1424033"/>
            <a:ext cx="7212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standard on audit of the use and development of key national indicators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672" y="2021681"/>
            <a:ext cx="8254313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task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to clarify: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KNI and what is a KNI system?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What is the role of KNI verifying the goal attainment in the sphere of the socio-economic development?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data quality defined?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What is the role of auditing the use and development of KNI in strategic task solving and strategic goal attainment?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What are the peculiarities of using the KNI in knowledge-based economies and in developing economies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561" y="1424033"/>
            <a:ext cx="7212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Professional standard on audit of the use and development of key national indicators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43" y="2441229"/>
            <a:ext cx="8254313" cy="258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nternational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documents where the key indicators are considered:</a:t>
            </a:r>
          </a:p>
          <a:p>
            <a:pPr marL="742950" lvl="2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Macroprudential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Policy: an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Organising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Framework, IMF 2011.</a:t>
            </a:r>
          </a:p>
          <a:p>
            <a:pPr marL="742950" lvl="2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Key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Aspects of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Macroprudential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Policy, IMF, 2013.</a:t>
            </a:r>
          </a:p>
          <a:p>
            <a:pPr marL="742950" lvl="2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 Framework to Measure the Progress of Societies, OECD, 2010.</a:t>
            </a:r>
          </a:p>
          <a:p>
            <a:pPr marL="742950" lvl="2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Handbook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Constructing Composite Indicators.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Methodology and User Guide, OECD, 2008.</a:t>
            </a:r>
          </a:p>
          <a:p>
            <a:pPr marL="742950" lvl="2" indent="-285750"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6113463" algn="r"/>
              </a:tabLs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OECD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Guidelines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on Measuring Subjective Well-Being, OECD, 2013.</a:t>
            </a:r>
          </a:p>
        </p:txBody>
      </p:sp>
    </p:spTree>
    <p:extLst>
      <p:ext uri="{BB962C8B-B14F-4D97-AF65-F5344CB8AC3E}">
        <p14:creationId xmlns:p14="http://schemas.microsoft.com/office/powerpoint/2010/main" val="3298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561" y="1424033"/>
            <a:ext cx="74929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Subproject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‘Key National Indicator Systems and Public Governance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</a:p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(coordinator – SAI of Brazil)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671" y="2252092"/>
            <a:ext cx="8254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WG members were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reported the results of the tentative survey aimed to evaluate the preparedness of governments and SAIs with regard to KNI and public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governance.</a:t>
            </a:r>
          </a:p>
          <a:p>
            <a:pPr algn="just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survey dealt with KNI as a tool for the public decision-making process and observed the role that the SAI could play in strengthening the public administration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detailed information is presented in the Brazilian presentation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u="sng" dirty="0">
                <a:hlinkClick r:id="rId4"/>
              </a:rPr>
              <a:t>http://kniknowledgebase.org/Discussion/topic/materials-of-the-wgkni-10th-meeting/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561" y="1424033"/>
            <a:ext cx="74929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Subproject ‘Guidance on the audit of macroeconomic forecasts’</a:t>
            </a:r>
          </a:p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(coordinator – SAI of Russia)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672" y="2116167"/>
            <a:ext cx="8254313" cy="330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project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enhance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SAIs’ role in the assessment of reliability and soundness of macroeconomic forecasts;</a:t>
            </a: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expand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scope of analysis of fiscal projections conducted by SAI’s with an auditors opinion on the reliability and soundness of macroeconomic forecasts;</a:t>
            </a: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highlight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importance of reliable macroeconomic forecasts in policy development and achievement of strategic goals;</a:t>
            </a: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	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support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feasibility of strategic goals attainment via application of reliable macroeconomic forecasts in decision making process.</a:t>
            </a:r>
          </a:p>
        </p:txBody>
      </p:sp>
    </p:spTree>
    <p:extLst>
      <p:ext uri="{BB962C8B-B14F-4D97-AF65-F5344CB8AC3E}">
        <p14:creationId xmlns:p14="http://schemas.microsoft.com/office/powerpoint/2010/main" val="12585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5561" y="1424033"/>
            <a:ext cx="74929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Subproject ‘Guidance on the audit of macroeconomic forecasts’</a:t>
            </a:r>
          </a:p>
          <a:p>
            <a:pPr algn="ctr" defTabSz="914400"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(coordinator – SAI of Russia)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5184" y="781955"/>
            <a:ext cx="4293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cs typeface="PT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843" y="2342078"/>
            <a:ext cx="82543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asks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the 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project:</a:t>
            </a:r>
            <a:endParaRPr lang="en-US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	</a:t>
            </a:r>
            <a:r>
              <a:rPr lang="en-U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determine 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place of audit of macroeconomic forecasts within SAI’ activities;</a:t>
            </a: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	review the best practice of the audit of macroeconomic forecasts;</a:t>
            </a: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	arrange (systematize) the process and procedures within the audit, audit issues, criteria and methods;</a:t>
            </a:r>
          </a:p>
          <a:p>
            <a:pPr algn="just">
              <a:lnSpc>
                <a:spcPct val="125000"/>
              </a:lnSpc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•	develop proposals on the SAI’ capacity building.</a:t>
            </a:r>
            <a:endParaRPr lang="en-US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7197" y="2109819"/>
            <a:ext cx="305606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base contains: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About us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Glossary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 members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Analytical materials and other sources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Videoconference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8640" y="1298924"/>
            <a:ext cx="81634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Knowledge base on KNI</a:t>
            </a: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– </a:t>
            </a:r>
            <a:r>
              <a:rPr lang="en-US" sz="2000" b="1" u="sng" dirty="0" smtClean="0">
                <a:solidFill>
                  <a:srgbClr val="270DE5"/>
                </a:solidFill>
              </a:rPr>
              <a:t>kniknowledgebase.org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51" y="2109819"/>
            <a:ext cx="4997134" cy="273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6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238126"/>
            <a:ext cx="9144000" cy="654844"/>
          </a:xfrm>
        </p:spPr>
        <p:txBody>
          <a:bodyPr rtlCol="0">
            <a:noAutofit/>
          </a:bodyPr>
          <a:lstStyle/>
          <a:p>
            <a:pPr eaLnBrk="1" hangingPunct="1">
              <a:lnSpc>
                <a:spcPts val="3500"/>
              </a:lnSpc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 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8929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08441"/>
            <a:ext cx="62738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05184" y="781955"/>
            <a:ext cx="440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THE WORKING GROUP </a:t>
            </a:r>
            <a:r>
              <a:rPr lang="en-US" b="1" dirty="0" smtClean="0">
                <a:solidFill>
                  <a:srgbClr val="FFFFFF"/>
                </a:solidFill>
                <a:latin typeface="+mj-lt"/>
                <a:cs typeface="PT Sans"/>
              </a:rPr>
              <a:t>ACTIVITIES </a:t>
            </a:r>
            <a:r>
              <a:rPr lang="en-US" b="1" dirty="0">
                <a:solidFill>
                  <a:srgbClr val="FFFFFF"/>
                </a:solidFill>
                <a:latin typeface="+mj-lt"/>
                <a:cs typeface="PT Sans"/>
              </a:rPr>
              <a:t>REPORT </a:t>
            </a:r>
            <a:endParaRPr lang="ru-RU" b="1" dirty="0">
              <a:solidFill>
                <a:srgbClr val="FFFFFF"/>
              </a:solidFill>
              <a:latin typeface="+mj-lt"/>
              <a:cs typeface="PT San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1045370"/>
            <a:ext cx="8824686" cy="935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500"/>
              </a:lnSpc>
              <a:spcBef>
                <a:spcPct val="0"/>
              </a:spcBef>
              <a:defRPr/>
            </a:pPr>
            <a: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  <a:t/>
            </a:r>
            <a:br>
              <a:rPr lang="fr-FR" sz="1700" b="1" dirty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Arial" pitchFamily="34" charset="0"/>
              </a:rPr>
            </a:br>
            <a:endParaRPr lang="ru-RU" sz="17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640" y="1298924"/>
            <a:ext cx="81634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group on KNI on Twitter</a:t>
            </a: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www.twitter.com/wg_kni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endParaRPr lang="en-US" sz="2000" b="1" u="sng" dirty="0" smtClean="0">
              <a:solidFill>
                <a:srgbClr val="270DE5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5" r="1924" b="10848"/>
          <a:stretch/>
        </p:blipFill>
        <p:spPr bwMode="auto">
          <a:xfrm>
            <a:off x="1853913" y="1980754"/>
            <a:ext cx="5592934" cy="36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553</Words>
  <Application>Microsoft Office PowerPoint</Application>
  <PresentationFormat>Экран (16:10)</PresentationFormat>
  <Paragraphs>103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 Office</vt:lpstr>
      <vt:lpstr>2_Специальное оформление</vt:lpstr>
      <vt:lpstr>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Mac Editor</dc:creator>
  <cp:lastModifiedBy>Русских Е.Вл.</cp:lastModifiedBy>
  <cp:revision>183</cp:revision>
  <cp:lastPrinted>2017-08-21T08:49:36Z</cp:lastPrinted>
  <dcterms:created xsi:type="dcterms:W3CDTF">2014-09-22T05:50:31Z</dcterms:created>
  <dcterms:modified xsi:type="dcterms:W3CDTF">2017-08-21T11:01:27Z</dcterms:modified>
</cp:coreProperties>
</file>