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4"/>
  </p:sldMasterIdLst>
  <p:notesMasterIdLst>
    <p:notesMasterId r:id="rId22"/>
  </p:notesMasterIdLst>
  <p:sldIdLst>
    <p:sldId id="256" r:id="rId5"/>
    <p:sldId id="354" r:id="rId6"/>
    <p:sldId id="288" r:id="rId7"/>
    <p:sldId id="304" r:id="rId8"/>
    <p:sldId id="382" r:id="rId9"/>
    <p:sldId id="322" r:id="rId10"/>
    <p:sldId id="327" r:id="rId11"/>
    <p:sldId id="373" r:id="rId12"/>
    <p:sldId id="377" r:id="rId13"/>
    <p:sldId id="381" r:id="rId14"/>
    <p:sldId id="380" r:id="rId15"/>
    <p:sldId id="378" r:id="rId16"/>
    <p:sldId id="379" r:id="rId17"/>
    <p:sldId id="367" r:id="rId18"/>
    <p:sldId id="278" r:id="rId19"/>
    <p:sldId id="342" r:id="rId20"/>
    <p:sldId id="267" r:id="rId21"/>
  </p:sldIdLst>
  <p:sldSz cx="12192000" cy="6858000"/>
  <p:notesSz cx="9929813" cy="67992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F44"/>
    <a:srgbClr val="1581C5"/>
    <a:srgbClr val="000000"/>
    <a:srgbClr val="64AF59"/>
    <a:srgbClr val="2AA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65" autoAdjust="0"/>
    <p:restoredTop sz="93792" autoAdjust="0"/>
  </p:normalViewPr>
  <p:slideViewPr>
    <p:cSldViewPr snapToGrid="0" snapToObjects="1">
      <p:cViewPr varScale="1">
        <p:scale>
          <a:sx n="80" d="100"/>
          <a:sy n="80" d="100"/>
        </p:scale>
        <p:origin x="82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8" d="100"/>
          <a:sy n="128" d="100"/>
        </p:scale>
        <p:origin x="4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623CBA-5E5D-4192-8557-9A2D19428643}" type="doc">
      <dgm:prSet loTypeId="urn:microsoft.com/office/officeart/2017/3/layout/DropPinTimeline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B8F0B3-EBA5-491F-86FA-D6DAD7E1943E}">
      <dgm:prSet/>
      <dgm:spPr/>
      <dgm:t>
        <a:bodyPr/>
        <a:lstStyle/>
        <a:p>
          <a:pPr>
            <a:defRPr b="1"/>
          </a:pPr>
          <a:r>
            <a:rPr lang="en-US"/>
            <a:t>2021</a:t>
          </a:r>
        </a:p>
      </dgm:t>
    </dgm:pt>
    <dgm:pt modelId="{E909C6E6-08AD-450B-87D8-7AF63ED75E03}" type="parTrans" cxnId="{BA6E22AA-D581-44E6-A0DA-82C8BEAB52A1}">
      <dgm:prSet/>
      <dgm:spPr/>
      <dgm:t>
        <a:bodyPr/>
        <a:lstStyle/>
        <a:p>
          <a:endParaRPr lang="en-US"/>
        </a:p>
      </dgm:t>
    </dgm:pt>
    <dgm:pt modelId="{0027DBD0-79AF-4152-BD62-A5127BA0EB3A}" type="sibTrans" cxnId="{BA6E22AA-D581-44E6-A0DA-82C8BEAB52A1}">
      <dgm:prSet/>
      <dgm:spPr/>
      <dgm:t>
        <a:bodyPr/>
        <a:lstStyle/>
        <a:p>
          <a:endParaRPr lang="en-US"/>
        </a:p>
      </dgm:t>
    </dgm:pt>
    <dgm:pt modelId="{66EC7B91-5BF9-4E33-A12B-4DE528BA0A93}">
      <dgm:prSet/>
      <dgm:spPr/>
      <dgm:t>
        <a:bodyPr/>
        <a:lstStyle/>
        <a:p>
          <a:r>
            <a:rPr lang="en-US" dirty="0"/>
            <a:t>An attempt to update the GUID 5202 on sustainable development in cooperation with WGSDG KNI</a:t>
          </a:r>
        </a:p>
      </dgm:t>
    </dgm:pt>
    <dgm:pt modelId="{3C02718B-756D-4D67-BC58-0A8E9C769A19}" type="parTrans" cxnId="{7A5907D6-6BEA-4776-9DF3-8D83D44748B4}">
      <dgm:prSet/>
      <dgm:spPr/>
      <dgm:t>
        <a:bodyPr/>
        <a:lstStyle/>
        <a:p>
          <a:endParaRPr lang="en-US"/>
        </a:p>
      </dgm:t>
    </dgm:pt>
    <dgm:pt modelId="{881B50BF-C284-42F5-B28E-73224BEEB71D}" type="sibTrans" cxnId="{7A5907D6-6BEA-4776-9DF3-8D83D44748B4}">
      <dgm:prSet/>
      <dgm:spPr/>
      <dgm:t>
        <a:bodyPr/>
        <a:lstStyle/>
        <a:p>
          <a:endParaRPr lang="en-US"/>
        </a:p>
      </dgm:t>
    </dgm:pt>
    <dgm:pt modelId="{33755D6D-1864-41CB-8826-A56E56B83D67}">
      <dgm:prSet/>
      <dgm:spPr/>
      <dgm:t>
        <a:bodyPr/>
        <a:lstStyle/>
        <a:p>
          <a:pPr>
            <a:defRPr b="1"/>
          </a:pPr>
          <a:r>
            <a:rPr lang="en-US"/>
            <a:t>2023–2025</a:t>
          </a:r>
        </a:p>
      </dgm:t>
    </dgm:pt>
    <dgm:pt modelId="{E26A20E1-675E-4DE6-B312-516C47FF663F}" type="parTrans" cxnId="{A4193894-388C-4629-99F3-162D4F14774F}">
      <dgm:prSet/>
      <dgm:spPr/>
      <dgm:t>
        <a:bodyPr/>
        <a:lstStyle/>
        <a:p>
          <a:endParaRPr lang="en-US"/>
        </a:p>
      </dgm:t>
    </dgm:pt>
    <dgm:pt modelId="{E5635FD9-789B-4142-88BB-906E2D370A0D}" type="sibTrans" cxnId="{A4193894-388C-4629-99F3-162D4F14774F}">
      <dgm:prSet/>
      <dgm:spPr/>
      <dgm:t>
        <a:bodyPr/>
        <a:lstStyle/>
        <a:p>
          <a:endParaRPr lang="en-US"/>
        </a:p>
      </dgm:t>
    </dgm:pt>
    <dgm:pt modelId="{E167572E-C2C0-4AB3-BC94-E500D1D12FCE}">
      <dgm:prSet/>
      <dgm:spPr/>
      <dgm:t>
        <a:bodyPr/>
        <a:lstStyle/>
        <a:p>
          <a:r>
            <a:rPr lang="en-US" dirty="0"/>
            <a:t>Merging the environmental GUIDS 5200, 5201 and 5203, as well as relevant parts of GUID 5202 in order to streamline the  framework and make the GUID more user friendly  </a:t>
          </a:r>
        </a:p>
      </dgm:t>
    </dgm:pt>
    <dgm:pt modelId="{D8400263-3C7F-4188-981A-39F24B3C88F4}" type="parTrans" cxnId="{9A16751A-DBD1-48F1-84E6-D7CE52CB480D}">
      <dgm:prSet/>
      <dgm:spPr/>
      <dgm:t>
        <a:bodyPr/>
        <a:lstStyle/>
        <a:p>
          <a:endParaRPr lang="en-US"/>
        </a:p>
      </dgm:t>
    </dgm:pt>
    <dgm:pt modelId="{62949C26-6229-4C90-9E2C-75A3F745D0FB}" type="sibTrans" cxnId="{9A16751A-DBD1-48F1-84E6-D7CE52CB480D}">
      <dgm:prSet/>
      <dgm:spPr/>
      <dgm:t>
        <a:bodyPr/>
        <a:lstStyle/>
        <a:p>
          <a:endParaRPr lang="en-US"/>
        </a:p>
      </dgm:t>
    </dgm:pt>
    <dgm:pt modelId="{93BD1567-CDE7-4006-98EF-7F412F3FE5E0}" type="pres">
      <dgm:prSet presAssocID="{AA623CBA-5E5D-4192-8557-9A2D19428643}" presName="root" presStyleCnt="0">
        <dgm:presLayoutVars>
          <dgm:chMax/>
          <dgm:chPref/>
          <dgm:animLvl val="lvl"/>
        </dgm:presLayoutVars>
      </dgm:prSet>
      <dgm:spPr/>
    </dgm:pt>
    <dgm:pt modelId="{1C4B9928-6CBA-4707-8750-0E71F34612E8}" type="pres">
      <dgm:prSet presAssocID="{AA623CBA-5E5D-4192-8557-9A2D19428643}" presName="divider" presStyleLbl="fgAcc1" presStyleIdx="0" presStyleCnt="3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FE594215-97E4-4E84-9DB3-0BC34EC108C0}" type="pres">
      <dgm:prSet presAssocID="{AA623CBA-5E5D-4192-8557-9A2D19428643}" presName="nodes" presStyleCnt="0">
        <dgm:presLayoutVars>
          <dgm:chMax/>
          <dgm:chPref/>
          <dgm:animLvl val="lvl"/>
        </dgm:presLayoutVars>
      </dgm:prSet>
      <dgm:spPr/>
    </dgm:pt>
    <dgm:pt modelId="{EED6334C-7447-4907-9C04-712E6614308F}" type="pres">
      <dgm:prSet presAssocID="{3BB8F0B3-EBA5-491F-86FA-D6DAD7E1943E}" presName="composite1" presStyleCnt="0"/>
      <dgm:spPr/>
    </dgm:pt>
    <dgm:pt modelId="{AA5CDB7F-2AC8-4A6D-97CD-325E008A398B}" type="pres">
      <dgm:prSet presAssocID="{3BB8F0B3-EBA5-491F-86FA-D6DAD7E1943E}" presName="ConnectorPoint1" presStyleLbl="lnNode1" presStyleIdx="0" presStyleCnt="2"/>
      <dgm:spPr/>
    </dgm:pt>
    <dgm:pt modelId="{20B9F9CF-9223-4F97-90D3-0ADC45DC338A}" type="pres">
      <dgm:prSet presAssocID="{3BB8F0B3-EBA5-491F-86FA-D6DAD7E1943E}" presName="DropPinPlaceHolder1" presStyleCnt="0"/>
      <dgm:spPr/>
    </dgm:pt>
    <dgm:pt modelId="{603DCDC1-718E-4286-B7B8-93B949A3699E}" type="pres">
      <dgm:prSet presAssocID="{3BB8F0B3-EBA5-491F-86FA-D6DAD7E1943E}" presName="DropPin1" presStyleLbl="alignNode1" presStyleIdx="0" presStyleCnt="2"/>
      <dgm:spPr/>
    </dgm:pt>
    <dgm:pt modelId="{52F46C8C-532A-47F5-A0FC-4F90ED3B51B2}" type="pres">
      <dgm:prSet presAssocID="{3BB8F0B3-EBA5-491F-86FA-D6DAD7E1943E}" presName="Ellipse1" presStyleLbl="fgAcc1" presStyleIdx="1" presStyleCnt="3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744B3A4E-F1B0-4B46-9E15-685F247C17FC}" type="pres">
      <dgm:prSet presAssocID="{3BB8F0B3-EBA5-491F-86FA-D6DAD7E1943E}" presName="L2TextContainer1" presStyleLbl="revTx" presStyleIdx="0" presStyleCnt="4">
        <dgm:presLayoutVars>
          <dgm:bulletEnabled val="1"/>
        </dgm:presLayoutVars>
      </dgm:prSet>
      <dgm:spPr/>
    </dgm:pt>
    <dgm:pt modelId="{7ECC6AE1-E1AB-4AC0-97DA-D609374F5F62}" type="pres">
      <dgm:prSet presAssocID="{3BB8F0B3-EBA5-491F-86FA-D6DAD7E1943E}" presName="L1TextContainer1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5FF4E51C-EB93-41D8-8333-5AE5A0BE6A05}" type="pres">
      <dgm:prSet presAssocID="{3BB8F0B3-EBA5-491F-86FA-D6DAD7E1943E}" presName="ConnectLine1" presStyleLbl="sibTrans1D1" presStyleIdx="0" presStyleCnt="2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9554B4E8-A686-4393-B3D7-278C13175238}" type="pres">
      <dgm:prSet presAssocID="{3BB8F0B3-EBA5-491F-86FA-D6DAD7E1943E}" presName="EmptyPlaceHolder1" presStyleCnt="0"/>
      <dgm:spPr/>
    </dgm:pt>
    <dgm:pt modelId="{9E178B88-72CE-4D48-BB4D-7846EF0CE786}" type="pres">
      <dgm:prSet presAssocID="{0027DBD0-79AF-4152-BD62-A5127BA0EB3A}" presName="spaceBetweenRectangles1" presStyleCnt="0"/>
      <dgm:spPr/>
    </dgm:pt>
    <dgm:pt modelId="{1399131F-084F-40CE-9B11-D7A810C28B05}" type="pres">
      <dgm:prSet presAssocID="{33755D6D-1864-41CB-8826-A56E56B83D67}" presName="composite1" presStyleCnt="0"/>
      <dgm:spPr/>
    </dgm:pt>
    <dgm:pt modelId="{3C7E9C7E-588D-434B-B325-B6073F2A59B0}" type="pres">
      <dgm:prSet presAssocID="{33755D6D-1864-41CB-8826-A56E56B83D67}" presName="ConnectorPoint1" presStyleLbl="lnNode1" presStyleIdx="1" presStyleCnt="2"/>
      <dgm:spPr/>
    </dgm:pt>
    <dgm:pt modelId="{1ECE363C-A541-4558-8EF4-DDB3E4572D7A}" type="pres">
      <dgm:prSet presAssocID="{33755D6D-1864-41CB-8826-A56E56B83D67}" presName="DropPinPlaceHolder1" presStyleCnt="0"/>
      <dgm:spPr/>
    </dgm:pt>
    <dgm:pt modelId="{7DA48DA6-6133-490A-8D23-C486232589D5}" type="pres">
      <dgm:prSet presAssocID="{33755D6D-1864-41CB-8826-A56E56B83D67}" presName="DropPin1" presStyleLbl="alignNode1" presStyleIdx="1" presStyleCnt="2"/>
      <dgm:spPr/>
    </dgm:pt>
    <dgm:pt modelId="{1E21B53C-95D1-4B50-89F9-CA1E03C86C21}" type="pres">
      <dgm:prSet presAssocID="{33755D6D-1864-41CB-8826-A56E56B83D67}" presName="Ellipse1" presStyleLbl="fgAcc1" presStyleIdx="2" presStyleCnt="3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0B17DBD7-DA6F-40AA-B75E-5724B05307BF}" type="pres">
      <dgm:prSet presAssocID="{33755D6D-1864-41CB-8826-A56E56B83D67}" presName="L2TextContainer1" presStyleLbl="revTx" presStyleIdx="2" presStyleCnt="4">
        <dgm:presLayoutVars>
          <dgm:bulletEnabled val="1"/>
        </dgm:presLayoutVars>
      </dgm:prSet>
      <dgm:spPr/>
    </dgm:pt>
    <dgm:pt modelId="{11FA5651-9B87-4F8F-B3D5-99B877C76B11}" type="pres">
      <dgm:prSet presAssocID="{33755D6D-1864-41CB-8826-A56E56B83D67}" presName="L1TextContainer1" presStyleLbl="revTx" presStyleIdx="3" presStyleCnt="4">
        <dgm:presLayoutVars>
          <dgm:chMax val="1"/>
          <dgm:chPref val="1"/>
          <dgm:bulletEnabled val="1"/>
        </dgm:presLayoutVars>
      </dgm:prSet>
      <dgm:spPr/>
    </dgm:pt>
    <dgm:pt modelId="{8478CCA3-C64C-4FFB-A8E8-B6232B7DCC2A}" type="pres">
      <dgm:prSet presAssocID="{33755D6D-1864-41CB-8826-A56E56B83D67}" presName="ConnectLine1" presStyleLbl="sibTrans1D1" presStyleIdx="1" presStyleCnt="2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DF6E46E6-CCB7-45E0-9F62-0BE0B346A35F}" type="pres">
      <dgm:prSet presAssocID="{33755D6D-1864-41CB-8826-A56E56B83D67}" presName="EmptyPlaceHolder1" presStyleCnt="0"/>
      <dgm:spPr/>
    </dgm:pt>
  </dgm:ptLst>
  <dgm:cxnLst>
    <dgm:cxn modelId="{EDBDDB0E-2AD8-4A4B-B272-591245893E02}" type="presOf" srcId="{66EC7B91-5BF9-4E33-A12B-4DE528BA0A93}" destId="{744B3A4E-F1B0-4B46-9E15-685F247C17FC}" srcOrd="0" destOrd="0" presId="urn:microsoft.com/office/officeart/2017/3/layout/DropPinTimeline"/>
    <dgm:cxn modelId="{6CD01319-08C6-44A3-BF72-0DD61C69D0A9}" type="presOf" srcId="{AA623CBA-5E5D-4192-8557-9A2D19428643}" destId="{93BD1567-CDE7-4006-98EF-7F412F3FE5E0}" srcOrd="0" destOrd="0" presId="urn:microsoft.com/office/officeart/2017/3/layout/DropPinTimeline"/>
    <dgm:cxn modelId="{9A16751A-DBD1-48F1-84E6-D7CE52CB480D}" srcId="{33755D6D-1864-41CB-8826-A56E56B83D67}" destId="{E167572E-C2C0-4AB3-BC94-E500D1D12FCE}" srcOrd="0" destOrd="0" parTransId="{D8400263-3C7F-4188-981A-39F24B3C88F4}" sibTransId="{62949C26-6229-4C90-9E2C-75A3F745D0FB}"/>
    <dgm:cxn modelId="{915AC86C-11E5-46DD-A62C-5DDE68E06236}" type="presOf" srcId="{3BB8F0B3-EBA5-491F-86FA-D6DAD7E1943E}" destId="{7ECC6AE1-E1AB-4AC0-97DA-D609374F5F62}" srcOrd="0" destOrd="0" presId="urn:microsoft.com/office/officeart/2017/3/layout/DropPinTimeline"/>
    <dgm:cxn modelId="{A4193894-388C-4629-99F3-162D4F14774F}" srcId="{AA623CBA-5E5D-4192-8557-9A2D19428643}" destId="{33755D6D-1864-41CB-8826-A56E56B83D67}" srcOrd="1" destOrd="0" parTransId="{E26A20E1-675E-4DE6-B312-516C47FF663F}" sibTransId="{E5635FD9-789B-4142-88BB-906E2D370A0D}"/>
    <dgm:cxn modelId="{BA6E22AA-D581-44E6-A0DA-82C8BEAB52A1}" srcId="{AA623CBA-5E5D-4192-8557-9A2D19428643}" destId="{3BB8F0B3-EBA5-491F-86FA-D6DAD7E1943E}" srcOrd="0" destOrd="0" parTransId="{E909C6E6-08AD-450B-87D8-7AF63ED75E03}" sibTransId="{0027DBD0-79AF-4152-BD62-A5127BA0EB3A}"/>
    <dgm:cxn modelId="{37AEA3BC-CFA5-493C-A860-C0FAA0A0D116}" type="presOf" srcId="{33755D6D-1864-41CB-8826-A56E56B83D67}" destId="{11FA5651-9B87-4F8F-B3D5-99B877C76B11}" srcOrd="0" destOrd="0" presId="urn:microsoft.com/office/officeart/2017/3/layout/DropPinTimeline"/>
    <dgm:cxn modelId="{D11676CB-BE35-48FF-A6B9-70ADB3193677}" type="presOf" srcId="{E167572E-C2C0-4AB3-BC94-E500D1D12FCE}" destId="{0B17DBD7-DA6F-40AA-B75E-5724B05307BF}" srcOrd="0" destOrd="0" presId="urn:microsoft.com/office/officeart/2017/3/layout/DropPinTimeline"/>
    <dgm:cxn modelId="{7A5907D6-6BEA-4776-9DF3-8D83D44748B4}" srcId="{3BB8F0B3-EBA5-491F-86FA-D6DAD7E1943E}" destId="{66EC7B91-5BF9-4E33-A12B-4DE528BA0A93}" srcOrd="0" destOrd="0" parTransId="{3C02718B-756D-4D67-BC58-0A8E9C769A19}" sibTransId="{881B50BF-C284-42F5-B28E-73224BEEB71D}"/>
    <dgm:cxn modelId="{25B732D0-70F8-4071-A9A4-AE658C9FC0B8}" type="presParOf" srcId="{93BD1567-CDE7-4006-98EF-7F412F3FE5E0}" destId="{1C4B9928-6CBA-4707-8750-0E71F34612E8}" srcOrd="0" destOrd="0" presId="urn:microsoft.com/office/officeart/2017/3/layout/DropPinTimeline"/>
    <dgm:cxn modelId="{8A4F8612-DFE1-4297-9755-FB5A0F39344C}" type="presParOf" srcId="{93BD1567-CDE7-4006-98EF-7F412F3FE5E0}" destId="{FE594215-97E4-4E84-9DB3-0BC34EC108C0}" srcOrd="1" destOrd="0" presId="urn:microsoft.com/office/officeart/2017/3/layout/DropPinTimeline"/>
    <dgm:cxn modelId="{D5CD6F26-F68A-4102-A975-FE4C0DAF69C9}" type="presParOf" srcId="{FE594215-97E4-4E84-9DB3-0BC34EC108C0}" destId="{EED6334C-7447-4907-9C04-712E6614308F}" srcOrd="0" destOrd="0" presId="urn:microsoft.com/office/officeart/2017/3/layout/DropPinTimeline"/>
    <dgm:cxn modelId="{AEA71360-9446-4A44-9530-EA1AD73DDBFE}" type="presParOf" srcId="{EED6334C-7447-4907-9C04-712E6614308F}" destId="{AA5CDB7F-2AC8-4A6D-97CD-325E008A398B}" srcOrd="0" destOrd="0" presId="urn:microsoft.com/office/officeart/2017/3/layout/DropPinTimeline"/>
    <dgm:cxn modelId="{5AF3E430-42C8-4CE2-8B3B-07EA2F456126}" type="presParOf" srcId="{EED6334C-7447-4907-9C04-712E6614308F}" destId="{20B9F9CF-9223-4F97-90D3-0ADC45DC338A}" srcOrd="1" destOrd="0" presId="urn:microsoft.com/office/officeart/2017/3/layout/DropPinTimeline"/>
    <dgm:cxn modelId="{4348D0C1-D647-4593-819A-E4C5370FC91C}" type="presParOf" srcId="{20B9F9CF-9223-4F97-90D3-0ADC45DC338A}" destId="{603DCDC1-718E-4286-B7B8-93B949A3699E}" srcOrd="0" destOrd="0" presId="urn:microsoft.com/office/officeart/2017/3/layout/DropPinTimeline"/>
    <dgm:cxn modelId="{5279F7AD-2CE5-48C2-B07E-B5B050CA91D6}" type="presParOf" srcId="{20B9F9CF-9223-4F97-90D3-0ADC45DC338A}" destId="{52F46C8C-532A-47F5-A0FC-4F90ED3B51B2}" srcOrd="1" destOrd="0" presId="urn:microsoft.com/office/officeart/2017/3/layout/DropPinTimeline"/>
    <dgm:cxn modelId="{AA9C838F-6E29-4CB5-8206-521B6654B0FD}" type="presParOf" srcId="{EED6334C-7447-4907-9C04-712E6614308F}" destId="{744B3A4E-F1B0-4B46-9E15-685F247C17FC}" srcOrd="2" destOrd="0" presId="urn:microsoft.com/office/officeart/2017/3/layout/DropPinTimeline"/>
    <dgm:cxn modelId="{7C8DD6FF-E669-4FAE-A6F0-11D64F6DC48A}" type="presParOf" srcId="{EED6334C-7447-4907-9C04-712E6614308F}" destId="{7ECC6AE1-E1AB-4AC0-97DA-D609374F5F62}" srcOrd="3" destOrd="0" presId="urn:microsoft.com/office/officeart/2017/3/layout/DropPinTimeline"/>
    <dgm:cxn modelId="{39409476-4C05-4BB7-B214-86A722F02DFE}" type="presParOf" srcId="{EED6334C-7447-4907-9C04-712E6614308F}" destId="{5FF4E51C-EB93-41D8-8333-5AE5A0BE6A05}" srcOrd="4" destOrd="0" presId="urn:microsoft.com/office/officeart/2017/3/layout/DropPinTimeline"/>
    <dgm:cxn modelId="{9B310CC1-CC7D-4602-B145-541FD50593AB}" type="presParOf" srcId="{EED6334C-7447-4907-9C04-712E6614308F}" destId="{9554B4E8-A686-4393-B3D7-278C13175238}" srcOrd="5" destOrd="0" presId="urn:microsoft.com/office/officeart/2017/3/layout/DropPinTimeline"/>
    <dgm:cxn modelId="{61587DA8-8C6A-4498-9F16-9E1BBF588688}" type="presParOf" srcId="{FE594215-97E4-4E84-9DB3-0BC34EC108C0}" destId="{9E178B88-72CE-4D48-BB4D-7846EF0CE786}" srcOrd="1" destOrd="0" presId="urn:microsoft.com/office/officeart/2017/3/layout/DropPinTimeline"/>
    <dgm:cxn modelId="{4DE5F8DB-7F89-41F3-9877-785817B3B387}" type="presParOf" srcId="{FE594215-97E4-4E84-9DB3-0BC34EC108C0}" destId="{1399131F-084F-40CE-9B11-D7A810C28B05}" srcOrd="2" destOrd="0" presId="urn:microsoft.com/office/officeart/2017/3/layout/DropPinTimeline"/>
    <dgm:cxn modelId="{CBC386FC-5499-408B-A411-7A2F629BC24D}" type="presParOf" srcId="{1399131F-084F-40CE-9B11-D7A810C28B05}" destId="{3C7E9C7E-588D-434B-B325-B6073F2A59B0}" srcOrd="0" destOrd="0" presId="urn:microsoft.com/office/officeart/2017/3/layout/DropPinTimeline"/>
    <dgm:cxn modelId="{BC79D462-F0F3-415F-B1B6-60DB5BF3BF6F}" type="presParOf" srcId="{1399131F-084F-40CE-9B11-D7A810C28B05}" destId="{1ECE363C-A541-4558-8EF4-DDB3E4572D7A}" srcOrd="1" destOrd="0" presId="urn:microsoft.com/office/officeart/2017/3/layout/DropPinTimeline"/>
    <dgm:cxn modelId="{212D20C4-3189-4327-BC0B-16ACB587F17C}" type="presParOf" srcId="{1ECE363C-A541-4558-8EF4-DDB3E4572D7A}" destId="{7DA48DA6-6133-490A-8D23-C486232589D5}" srcOrd="0" destOrd="0" presId="urn:microsoft.com/office/officeart/2017/3/layout/DropPinTimeline"/>
    <dgm:cxn modelId="{0B6C0D01-8BDA-416A-9C83-8F473B335461}" type="presParOf" srcId="{1ECE363C-A541-4558-8EF4-DDB3E4572D7A}" destId="{1E21B53C-95D1-4B50-89F9-CA1E03C86C21}" srcOrd="1" destOrd="0" presId="urn:microsoft.com/office/officeart/2017/3/layout/DropPinTimeline"/>
    <dgm:cxn modelId="{8E7B72BD-9309-48A0-8838-487C05DA2083}" type="presParOf" srcId="{1399131F-084F-40CE-9B11-D7A810C28B05}" destId="{0B17DBD7-DA6F-40AA-B75E-5724B05307BF}" srcOrd="2" destOrd="0" presId="urn:microsoft.com/office/officeart/2017/3/layout/DropPinTimeline"/>
    <dgm:cxn modelId="{3A07B2E1-9B5A-4720-BEBB-1734BDADDFC3}" type="presParOf" srcId="{1399131F-084F-40CE-9B11-D7A810C28B05}" destId="{11FA5651-9B87-4F8F-B3D5-99B877C76B11}" srcOrd="3" destOrd="0" presId="urn:microsoft.com/office/officeart/2017/3/layout/DropPinTimeline"/>
    <dgm:cxn modelId="{F90A3BFD-9831-48F9-8266-7C5885F50BC8}" type="presParOf" srcId="{1399131F-084F-40CE-9B11-D7A810C28B05}" destId="{8478CCA3-C64C-4FFB-A8E8-B6232B7DCC2A}" srcOrd="4" destOrd="0" presId="urn:microsoft.com/office/officeart/2017/3/layout/DropPinTimeline"/>
    <dgm:cxn modelId="{AA572DE8-9EEB-4B5C-B2C5-E880F92BA0A0}" type="presParOf" srcId="{1399131F-084F-40CE-9B11-D7A810C28B05}" destId="{DF6E46E6-CCB7-45E0-9F62-0BE0B346A35F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B9928-6CBA-4707-8750-0E71F34612E8}">
      <dsp:nvSpPr>
        <dsp:cNvPr id="0" name=""/>
        <dsp:cNvSpPr/>
      </dsp:nvSpPr>
      <dsp:spPr>
        <a:xfrm>
          <a:off x="0" y="2274093"/>
          <a:ext cx="105156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3DCDC1-718E-4286-B7B8-93B949A3699E}">
      <dsp:nvSpPr>
        <dsp:cNvPr id="0" name=""/>
        <dsp:cNvSpPr/>
      </dsp:nvSpPr>
      <dsp:spPr>
        <a:xfrm rot="8100000">
          <a:off x="71801" y="524089"/>
          <a:ext cx="334469" cy="334469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2F46C8C-532A-47F5-A0FC-4F90ED3B51B2}">
      <dsp:nvSpPr>
        <dsp:cNvPr id="0" name=""/>
        <dsp:cNvSpPr/>
      </dsp:nvSpPr>
      <dsp:spPr>
        <a:xfrm>
          <a:off x="108958" y="561246"/>
          <a:ext cx="260156" cy="26015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4B3A4E-F1B0-4B46-9E15-685F247C17FC}">
      <dsp:nvSpPr>
        <dsp:cNvPr id="0" name=""/>
        <dsp:cNvSpPr/>
      </dsp:nvSpPr>
      <dsp:spPr>
        <a:xfrm>
          <a:off x="475542" y="927830"/>
          <a:ext cx="3824303" cy="1346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An attempt to update the GUID 5202 on sustainable development in cooperation with WGSDG KNI</a:t>
          </a:r>
        </a:p>
      </dsp:txBody>
      <dsp:txXfrm>
        <a:off x="475542" y="927830"/>
        <a:ext cx="3824303" cy="1346263"/>
      </dsp:txXfrm>
    </dsp:sp>
    <dsp:sp modelId="{7ECC6AE1-E1AB-4AC0-97DA-D609374F5F62}">
      <dsp:nvSpPr>
        <dsp:cNvPr id="0" name=""/>
        <dsp:cNvSpPr/>
      </dsp:nvSpPr>
      <dsp:spPr>
        <a:xfrm>
          <a:off x="475542" y="454818"/>
          <a:ext cx="3824303" cy="473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2021</a:t>
          </a:r>
        </a:p>
      </dsp:txBody>
      <dsp:txXfrm>
        <a:off x="475542" y="454818"/>
        <a:ext cx="3824303" cy="473011"/>
      </dsp:txXfrm>
    </dsp:sp>
    <dsp:sp modelId="{5FF4E51C-EB93-41D8-8333-5AE5A0BE6A05}">
      <dsp:nvSpPr>
        <dsp:cNvPr id="0" name=""/>
        <dsp:cNvSpPr/>
      </dsp:nvSpPr>
      <dsp:spPr>
        <a:xfrm>
          <a:off x="239036" y="927830"/>
          <a:ext cx="0" cy="1346263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CDB7F-2AC8-4A6D-97CD-325E008A398B}">
      <dsp:nvSpPr>
        <dsp:cNvPr id="0" name=""/>
        <dsp:cNvSpPr/>
      </dsp:nvSpPr>
      <dsp:spPr>
        <a:xfrm>
          <a:off x="195511" y="2231522"/>
          <a:ext cx="85142" cy="851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DA48DA6-6133-490A-8D23-C486232589D5}">
      <dsp:nvSpPr>
        <dsp:cNvPr id="0" name=""/>
        <dsp:cNvSpPr/>
      </dsp:nvSpPr>
      <dsp:spPr>
        <a:xfrm rot="18900000">
          <a:off x="5974745" y="3689627"/>
          <a:ext cx="334469" cy="334469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E21B53C-95D1-4B50-89F9-CA1E03C86C21}">
      <dsp:nvSpPr>
        <dsp:cNvPr id="0" name=""/>
        <dsp:cNvSpPr/>
      </dsp:nvSpPr>
      <dsp:spPr>
        <a:xfrm>
          <a:off x="6011902" y="3726784"/>
          <a:ext cx="260156" cy="26015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17DBD7-DA6F-40AA-B75E-5724B05307BF}">
      <dsp:nvSpPr>
        <dsp:cNvPr id="0" name=""/>
        <dsp:cNvSpPr/>
      </dsp:nvSpPr>
      <dsp:spPr>
        <a:xfrm>
          <a:off x="6378486" y="2274093"/>
          <a:ext cx="3824303" cy="1346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9525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Merging the environmental GUIDS 5200, 5201 and 5203, as well as relevant parts of GUID 5202 in order to streamline the  framework and make the GUID more user friendly  </a:t>
          </a:r>
        </a:p>
      </dsp:txBody>
      <dsp:txXfrm>
        <a:off x="6378486" y="2274093"/>
        <a:ext cx="3824303" cy="1346263"/>
      </dsp:txXfrm>
    </dsp:sp>
    <dsp:sp modelId="{11FA5651-9B87-4F8F-B3D5-99B877C76B11}">
      <dsp:nvSpPr>
        <dsp:cNvPr id="0" name=""/>
        <dsp:cNvSpPr/>
      </dsp:nvSpPr>
      <dsp:spPr>
        <a:xfrm>
          <a:off x="6378486" y="3620356"/>
          <a:ext cx="3824303" cy="473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2023–2025</a:t>
          </a:r>
        </a:p>
      </dsp:txBody>
      <dsp:txXfrm>
        <a:off x="6378486" y="3620356"/>
        <a:ext cx="3824303" cy="473011"/>
      </dsp:txXfrm>
    </dsp:sp>
    <dsp:sp modelId="{8478CCA3-C64C-4FFB-A8E8-B6232B7DCC2A}">
      <dsp:nvSpPr>
        <dsp:cNvPr id="0" name=""/>
        <dsp:cNvSpPr/>
      </dsp:nvSpPr>
      <dsp:spPr>
        <a:xfrm>
          <a:off x="6141980" y="2274093"/>
          <a:ext cx="0" cy="1346263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7E9C7E-588D-434B-B325-B6073F2A59B0}">
      <dsp:nvSpPr>
        <dsp:cNvPr id="0" name=""/>
        <dsp:cNvSpPr/>
      </dsp:nvSpPr>
      <dsp:spPr>
        <a:xfrm>
          <a:off x="6098455" y="2231522"/>
          <a:ext cx="85142" cy="851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411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596" y="0"/>
            <a:ext cx="4302919" cy="3411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96120-B79D-7A41-A0BC-4550FFAB591F}" type="datetimeFigureOut">
              <a:rPr lang="fi-FI" smtClean="0"/>
              <a:t>8.9.2022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81463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982" y="3272145"/>
            <a:ext cx="7943850" cy="26772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8121"/>
            <a:ext cx="4302919" cy="341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596" y="6458121"/>
            <a:ext cx="4302919" cy="341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C01AB-FD02-804B-8D2B-8605FB7842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7765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C01AB-FD02-804B-8D2B-8605FB784213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7722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C01AB-FD02-804B-8D2B-8605FB784213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4961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C01AB-FD02-804B-8D2B-8605FB784213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0671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C01AB-FD02-804B-8D2B-8605FB784213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8736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876B9-6F38-FE43-9203-6529D7C53D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052027"/>
            <a:ext cx="526657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035278-A76A-E043-83FD-880CE9B8C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531702"/>
            <a:ext cx="5266573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A6F4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095795E-BB47-3446-9586-2F42E34ABD04}"/>
              </a:ext>
            </a:extLst>
          </p:cNvPr>
          <p:cNvGrpSpPr/>
          <p:nvPr userDrawn="1"/>
        </p:nvGrpSpPr>
        <p:grpSpPr>
          <a:xfrm>
            <a:off x="9262576" y="5418367"/>
            <a:ext cx="2166982" cy="1071715"/>
            <a:chOff x="9282896" y="5428527"/>
            <a:chExt cx="2166982" cy="107171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39F4351-5CB7-2E41-85B3-CB98432C2DC0}"/>
                </a:ext>
              </a:extLst>
            </p:cNvPr>
            <p:cNvSpPr/>
            <p:nvPr userDrawn="1"/>
          </p:nvSpPr>
          <p:spPr>
            <a:xfrm>
              <a:off x="9282896" y="5428527"/>
              <a:ext cx="2166982" cy="107171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7" name="Picture 11" descr="INTosai_slide_logo">
              <a:extLst>
                <a:ext uri="{FF2B5EF4-FFF2-40B4-BE49-F238E27FC236}">
                  <a16:creationId xmlns:a16="http://schemas.microsoft.com/office/drawing/2014/main" id="{3FC2D814-7013-424A-ACAD-97D8DBD047C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380755" y="5545221"/>
              <a:ext cx="978344" cy="955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 descr="INTosai_slide_logo">
              <a:extLst>
                <a:ext uri="{FF2B5EF4-FFF2-40B4-BE49-F238E27FC236}">
                  <a16:creationId xmlns:a16="http://schemas.microsoft.com/office/drawing/2014/main" id="{52EA72D6-C918-7040-A6D8-FB4157D2872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6752"/>
            <a:stretch/>
          </p:blipFill>
          <p:spPr bwMode="auto">
            <a:xfrm>
              <a:off x="10384229" y="5545221"/>
              <a:ext cx="978344" cy="955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Kuva 9">
            <a:extLst>
              <a:ext uri="{FF2B5EF4-FFF2-40B4-BE49-F238E27FC236}">
                <a16:creationId xmlns:a16="http://schemas.microsoft.com/office/drawing/2014/main" id="{CE06504D-1D3C-412C-A35E-0A9A96592B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/>
          </a:blip>
          <a:srcRect l="12126" b="31758"/>
          <a:stretch/>
        </p:blipFill>
        <p:spPr>
          <a:xfrm>
            <a:off x="0" y="2333625"/>
            <a:ext cx="5753559" cy="451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04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G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29AC0-C5BD-6B46-8FE2-DB94A5009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50874"/>
            <a:ext cx="10515600" cy="598613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2271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322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B20815DA-C95D-4DC8-B024-AF9C6C8B54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92946" y="1152251"/>
            <a:ext cx="4239612" cy="428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4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C9E5A-D242-A747-924C-D75535A51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35143-2153-124E-A0C1-3F08C4CFB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>
                <a:solidFill>
                  <a:srgbClr val="2A6F44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rgbClr val="2A6F44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rgbClr val="2A6F44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rgbClr val="2A6F44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rgbClr val="2A6F44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29375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2AF5B-2EF3-A044-B32B-EF748689E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42848-945D-DA47-AA1C-AEF18FD65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823334"/>
          </a:xfrm>
        </p:spPr>
        <p:txBody>
          <a:bodyPr/>
          <a:lstStyle>
            <a:lvl1pPr>
              <a:defRPr>
                <a:solidFill>
                  <a:srgbClr val="2A6F44"/>
                </a:solidFill>
              </a:defRPr>
            </a:lvl1pPr>
            <a:lvl2pPr>
              <a:defRPr>
                <a:solidFill>
                  <a:srgbClr val="2A6F44"/>
                </a:solidFill>
              </a:defRPr>
            </a:lvl2pPr>
            <a:lvl3pPr>
              <a:defRPr>
                <a:solidFill>
                  <a:srgbClr val="2A6F44"/>
                </a:solidFill>
              </a:defRPr>
            </a:lvl3pPr>
            <a:lvl4pPr>
              <a:defRPr>
                <a:solidFill>
                  <a:srgbClr val="2A6F44"/>
                </a:solidFill>
              </a:defRPr>
            </a:lvl4pPr>
            <a:lvl5pPr>
              <a:defRPr>
                <a:solidFill>
                  <a:srgbClr val="2A6F44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B539B6-0C0F-0848-A371-9DDEA0760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3823334"/>
          </a:xfrm>
        </p:spPr>
        <p:txBody>
          <a:bodyPr/>
          <a:lstStyle>
            <a:lvl1pPr>
              <a:defRPr>
                <a:solidFill>
                  <a:srgbClr val="2A6F44"/>
                </a:solidFill>
              </a:defRPr>
            </a:lvl1pPr>
            <a:lvl2pPr>
              <a:defRPr>
                <a:solidFill>
                  <a:srgbClr val="2A6F44"/>
                </a:solidFill>
              </a:defRPr>
            </a:lvl2pPr>
            <a:lvl3pPr>
              <a:defRPr>
                <a:solidFill>
                  <a:srgbClr val="2A6F44"/>
                </a:solidFill>
              </a:defRPr>
            </a:lvl3pPr>
            <a:lvl4pPr>
              <a:defRPr>
                <a:solidFill>
                  <a:srgbClr val="2A6F44"/>
                </a:solidFill>
              </a:defRPr>
            </a:lvl4pPr>
            <a:lvl5pPr>
              <a:defRPr>
                <a:solidFill>
                  <a:srgbClr val="2A6F44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67210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EFD50-5E15-364B-B4A7-9C54B10CE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665261"/>
            <a:ext cx="3932237" cy="1817322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C617B-3D1A-7447-B1BE-75EA22FA7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689" y="665261"/>
            <a:ext cx="6366699" cy="4763266"/>
          </a:xfrm>
        </p:spPr>
        <p:txBody>
          <a:bodyPr/>
          <a:lstStyle>
            <a:lvl1pPr>
              <a:defRPr sz="2400">
                <a:solidFill>
                  <a:srgbClr val="2A6F44"/>
                </a:solidFill>
              </a:defRPr>
            </a:lvl1pPr>
            <a:lvl2pPr>
              <a:defRPr sz="2000">
                <a:solidFill>
                  <a:srgbClr val="2A6F44"/>
                </a:solidFill>
              </a:defRPr>
            </a:lvl2pPr>
            <a:lvl3pPr>
              <a:defRPr sz="1800">
                <a:solidFill>
                  <a:srgbClr val="2A6F44"/>
                </a:solidFill>
              </a:defRPr>
            </a:lvl3pPr>
            <a:lvl4pPr>
              <a:defRPr sz="1600">
                <a:solidFill>
                  <a:srgbClr val="2A6F44"/>
                </a:solidFill>
              </a:defRPr>
            </a:lvl4pPr>
            <a:lvl5pPr>
              <a:defRPr sz="1400">
                <a:solidFill>
                  <a:srgbClr val="2A6F4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7CF08A-0A2E-0C49-8DF0-63435DC359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675681"/>
            <a:ext cx="3935413" cy="275284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2A6F4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71270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9811B-B091-8245-9B9D-F1ADA64A3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262"/>
            <a:ext cx="3932237" cy="1817322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0BA483-525D-574D-AB67-6F3DCB7F55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77114" y="665261"/>
            <a:ext cx="6378274" cy="476326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2A6F4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E1F161-EEE7-5443-9FDD-592721A3E7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75680"/>
            <a:ext cx="3932237" cy="275284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2A6F4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1947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 1">
    <p:bg>
      <p:bgPr>
        <a:solidFill>
          <a:srgbClr val="2A6F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29AC0-C5BD-6B46-8FE2-DB94A5009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50874"/>
            <a:ext cx="10515600" cy="598613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9426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 2">
    <p:bg>
      <p:bgPr>
        <a:solidFill>
          <a:srgbClr val="64AF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29AC0-C5BD-6B46-8FE2-DB94A5009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50874"/>
            <a:ext cx="10515600" cy="598613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4862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 3">
    <p:bg>
      <p:bgPr>
        <a:solidFill>
          <a:srgbClr val="1581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29AC0-C5BD-6B46-8FE2-DB94A5009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50874"/>
            <a:ext cx="10515600" cy="598613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174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 4">
    <p:bg>
      <p:bgPr>
        <a:solidFill>
          <a:srgbClr val="2AA9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29AC0-C5BD-6B46-8FE2-DB94A5009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50874"/>
            <a:ext cx="10515600" cy="598613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9632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FBE662-E033-F24E-8602-7B8A1C68E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88A53-E97C-A545-B2BF-0D0A2BF4B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3811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3536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6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8" r:id="rId10"/>
    <p:sldLayoutId id="2147483676" r:id="rId11"/>
    <p:sldLayoutId id="2147483677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A6F4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intosaiwgea@vtv.fi" TargetMode="External"/><Relationship Id="rId3" Type="http://schemas.openxmlformats.org/officeDocument/2006/relationships/image" Target="../media/image21.svg"/><Relationship Id="rId7" Type="http://schemas.openxmlformats.org/officeDocument/2006/relationships/hyperlink" Target="https://twitter.com/WGEASecre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wgea.org/" TargetMode="External"/><Relationship Id="rId5" Type="http://schemas.openxmlformats.org/officeDocument/2006/relationships/image" Target="../media/image23.svg"/><Relationship Id="rId10" Type="http://schemas.openxmlformats.org/officeDocument/2006/relationships/image" Target="../media/image25.svg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FCA4C-F4EE-924E-9C2C-FDA316B27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305738"/>
            <a:ext cx="5266573" cy="2387600"/>
          </a:xfrm>
        </p:spPr>
        <p:txBody>
          <a:bodyPr/>
          <a:lstStyle/>
          <a:p>
            <a:r>
              <a:rPr lang="fi-FI" dirty="0"/>
              <a:t>INTOSAI WGEA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452EBF-8E9D-9944-85A7-EA97024CF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531702"/>
            <a:ext cx="5266573" cy="1821348"/>
          </a:xfrm>
        </p:spPr>
        <p:txBody>
          <a:bodyPr>
            <a:normAutofit fontScale="55000" lnSpcReduction="20000"/>
          </a:bodyPr>
          <a:lstStyle/>
          <a:p>
            <a:endParaRPr lang="fi-FI" dirty="0"/>
          </a:p>
          <a:p>
            <a:endParaRPr lang="fi-FI" dirty="0"/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3600" dirty="0"/>
              <a:t>The 14th Steering Committee Meeting of the INTOSAI KSC</a:t>
            </a:r>
            <a:endParaRPr lang="fi-FI" sz="3600" dirty="0"/>
          </a:p>
          <a:p>
            <a:r>
              <a:rPr lang="fi-FI" sz="3600" dirty="0" err="1"/>
              <a:t>Dr</a:t>
            </a:r>
            <a:r>
              <a:rPr lang="fi-FI" sz="3600" dirty="0"/>
              <a:t>. Vivi Niemenmaa, 13 </a:t>
            </a:r>
            <a:r>
              <a:rPr lang="fi-FI" sz="3600" dirty="0" err="1"/>
              <a:t>September</a:t>
            </a:r>
            <a:r>
              <a:rPr lang="fi-FI" sz="3600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677267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89FEC-C922-48D6-87A3-06D8A04FF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 dirty="0"/>
              <a:t>…KSC 1 on </a:t>
            </a:r>
            <a:r>
              <a:rPr lang="fi-FI" dirty="0" err="1"/>
              <a:t>GUIDs</a:t>
            </a:r>
            <a:endParaRPr lang="fi-FI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A8C5768-5C24-677D-2D5B-B43FB42AE5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9126940"/>
              </p:ext>
            </p:extLst>
          </p:nvPr>
        </p:nvGraphicFramePr>
        <p:xfrm>
          <a:off x="838201" y="1690688"/>
          <a:ext cx="10515600" cy="4548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1670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7F253-B08C-44B1-80A6-17A7C3E98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…KSC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D3E3E-BEC4-4FBD-8451-20E18F8F4E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8096250" cy="4298949"/>
          </a:xfrm>
        </p:spPr>
        <p:txBody>
          <a:bodyPr>
            <a:normAutofit/>
          </a:bodyPr>
          <a:lstStyle/>
          <a:p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publications</a:t>
            </a:r>
            <a:endParaRPr lang="fi-FI" dirty="0"/>
          </a:p>
          <a:p>
            <a:pPr lvl="1"/>
            <a:r>
              <a:rPr lang="fi-FI" dirty="0" err="1"/>
              <a:t>Summary</a:t>
            </a:r>
            <a:r>
              <a:rPr lang="fi-FI" dirty="0"/>
              <a:t> </a:t>
            </a:r>
            <a:r>
              <a:rPr lang="fi-FI" dirty="0" err="1"/>
              <a:t>report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Work</a:t>
            </a:r>
            <a:r>
              <a:rPr lang="fi-FI" dirty="0"/>
              <a:t> </a:t>
            </a:r>
            <a:r>
              <a:rPr lang="fi-FI" dirty="0" err="1"/>
              <a:t>Packages</a:t>
            </a:r>
            <a:endParaRPr lang="fi-FI" dirty="0"/>
          </a:p>
          <a:p>
            <a:pPr lvl="1"/>
            <a:r>
              <a:rPr lang="fi-FI" dirty="0" err="1"/>
              <a:t>Seminar</a:t>
            </a:r>
            <a:r>
              <a:rPr lang="fi-FI" dirty="0"/>
              <a:t> </a:t>
            </a:r>
            <a:r>
              <a:rPr lang="fi-FI" dirty="0" err="1"/>
              <a:t>summaries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Assembly </a:t>
            </a:r>
            <a:r>
              <a:rPr lang="fi-FI" dirty="0" err="1"/>
              <a:t>topics</a:t>
            </a:r>
            <a:r>
              <a:rPr lang="fi-FI" dirty="0"/>
              <a:t> (</a:t>
            </a:r>
            <a:r>
              <a:rPr lang="fi-FI" dirty="0" err="1"/>
              <a:t>circular</a:t>
            </a:r>
            <a:r>
              <a:rPr lang="fi-FI" dirty="0"/>
              <a:t> </a:t>
            </a:r>
            <a:r>
              <a:rPr lang="fi-FI" dirty="0" err="1"/>
              <a:t>economy</a:t>
            </a:r>
            <a:r>
              <a:rPr lang="fi-FI" dirty="0"/>
              <a:t> and </a:t>
            </a:r>
            <a:r>
              <a:rPr lang="fi-FI" dirty="0" err="1"/>
              <a:t>upcoming</a:t>
            </a:r>
            <a:r>
              <a:rPr lang="fi-FI" dirty="0"/>
              <a:t> </a:t>
            </a:r>
            <a:r>
              <a:rPr lang="fi-FI" dirty="0" err="1"/>
              <a:t>one</a:t>
            </a:r>
            <a:r>
              <a:rPr lang="fi-FI" dirty="0"/>
              <a:t> on </a:t>
            </a:r>
            <a:r>
              <a:rPr lang="fi-FI" dirty="0" err="1"/>
              <a:t>climate</a:t>
            </a:r>
            <a:r>
              <a:rPr lang="fi-FI" dirty="0"/>
              <a:t> </a:t>
            </a:r>
            <a:r>
              <a:rPr lang="fi-FI" dirty="0" err="1"/>
              <a:t>resilience</a:t>
            </a:r>
            <a:r>
              <a:rPr lang="fi-FI" dirty="0"/>
              <a:t>)</a:t>
            </a:r>
          </a:p>
          <a:p>
            <a:pPr lvl="1"/>
            <a:r>
              <a:rPr lang="fi-FI" dirty="0" err="1"/>
              <a:t>Experience</a:t>
            </a:r>
            <a:r>
              <a:rPr lang="fi-FI" dirty="0"/>
              <a:t> </a:t>
            </a:r>
            <a:r>
              <a:rPr lang="fi-FI" dirty="0" err="1"/>
              <a:t>sharing</a:t>
            </a:r>
            <a:r>
              <a:rPr lang="fi-FI" dirty="0"/>
              <a:t> </a:t>
            </a:r>
            <a:r>
              <a:rPr lang="fi-FI" dirty="0" err="1"/>
              <a:t>material</a:t>
            </a:r>
            <a:r>
              <a:rPr lang="fi-FI" dirty="0"/>
              <a:t> on </a:t>
            </a:r>
            <a:r>
              <a:rPr lang="fi-FI" dirty="0" err="1"/>
              <a:t>Citizen</a:t>
            </a:r>
            <a:r>
              <a:rPr lang="fi-FI" dirty="0"/>
              <a:t> </a:t>
            </a:r>
            <a:r>
              <a:rPr lang="fi-FI" dirty="0" err="1"/>
              <a:t>Participatory</a:t>
            </a:r>
            <a:r>
              <a:rPr lang="fi-FI" dirty="0"/>
              <a:t> Audit</a:t>
            </a:r>
          </a:p>
          <a:p>
            <a:pPr lvl="1"/>
            <a:r>
              <a:rPr lang="fi-FI" dirty="0" err="1"/>
              <a:t>Bulletins</a:t>
            </a:r>
            <a:r>
              <a:rPr lang="fi-FI" dirty="0"/>
              <a:t> (</a:t>
            </a:r>
            <a:r>
              <a:rPr lang="fi-FI" dirty="0" err="1"/>
              <a:t>climate</a:t>
            </a:r>
            <a:r>
              <a:rPr lang="fi-FI" dirty="0"/>
              <a:t>, SDG 14 &amp; SDG 15, 30 </a:t>
            </a:r>
            <a:r>
              <a:rPr lang="fi-FI" dirty="0" err="1"/>
              <a:t>years</a:t>
            </a:r>
            <a:r>
              <a:rPr lang="fi-FI" dirty="0"/>
              <a:t> of WGEA)</a:t>
            </a:r>
          </a:p>
          <a:p>
            <a:pPr lvl="1"/>
            <a:r>
              <a:rPr lang="fi-FI" dirty="0" err="1"/>
              <a:t>Launch</a:t>
            </a:r>
            <a:r>
              <a:rPr lang="fi-FI" dirty="0"/>
              <a:t> of a </a:t>
            </a:r>
            <a:r>
              <a:rPr lang="fi-FI" dirty="0" err="1"/>
              <a:t>blog</a:t>
            </a:r>
            <a:r>
              <a:rPr lang="fi-FI" dirty="0"/>
              <a:t> </a:t>
            </a:r>
            <a:r>
              <a:rPr lang="fi-FI" dirty="0" err="1"/>
              <a:t>series</a:t>
            </a:r>
            <a:endParaRPr lang="fi-FI" dirty="0"/>
          </a:p>
          <a:p>
            <a:pPr lvl="1"/>
            <a:endParaRPr lang="fi-FI" dirty="0"/>
          </a:p>
          <a:p>
            <a:r>
              <a:rPr lang="fi-FI" dirty="0"/>
              <a:t>Collaboration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stakeholders</a:t>
            </a:r>
            <a:endParaRPr lang="fi-FI" dirty="0"/>
          </a:p>
          <a:p>
            <a:pPr lvl="1"/>
            <a:r>
              <a:rPr lang="fi-FI" dirty="0" err="1"/>
              <a:t>Large</a:t>
            </a:r>
            <a:r>
              <a:rPr lang="fi-FI" dirty="0"/>
              <a:t> </a:t>
            </a:r>
            <a:r>
              <a:rPr lang="fi-FI" dirty="0" err="1"/>
              <a:t>round</a:t>
            </a:r>
            <a:r>
              <a:rPr lang="fi-FI" dirty="0"/>
              <a:t> of </a:t>
            </a:r>
            <a:r>
              <a:rPr lang="fi-FI" dirty="0" err="1"/>
              <a:t>stakeholder</a:t>
            </a:r>
            <a:r>
              <a:rPr lang="fi-FI" dirty="0"/>
              <a:t> </a:t>
            </a:r>
            <a:r>
              <a:rPr lang="fi-FI" dirty="0" err="1"/>
              <a:t>interviews</a:t>
            </a:r>
            <a:r>
              <a:rPr lang="fi-FI" dirty="0"/>
              <a:t> in 2021 to </a:t>
            </a:r>
            <a:r>
              <a:rPr lang="fi-FI" dirty="0" err="1"/>
              <a:t>build</a:t>
            </a:r>
            <a:r>
              <a:rPr lang="fi-FI" dirty="0"/>
              <a:t> and </a:t>
            </a:r>
            <a:r>
              <a:rPr lang="fi-FI" dirty="0" err="1"/>
              <a:t>deepen</a:t>
            </a:r>
            <a:r>
              <a:rPr lang="fi-FI" dirty="0"/>
              <a:t> </a:t>
            </a:r>
            <a:r>
              <a:rPr lang="fi-FI" dirty="0" err="1"/>
              <a:t>existing</a:t>
            </a:r>
            <a:r>
              <a:rPr lang="fi-FI" dirty="0"/>
              <a:t> </a:t>
            </a:r>
            <a:r>
              <a:rPr lang="fi-FI" dirty="0" err="1"/>
              <a:t>relationships</a:t>
            </a:r>
            <a:r>
              <a:rPr lang="fi-FI" dirty="0"/>
              <a:t> and </a:t>
            </a:r>
            <a:r>
              <a:rPr lang="fi-FI" dirty="0" err="1"/>
              <a:t>get</a:t>
            </a:r>
            <a:r>
              <a:rPr lang="fi-FI" dirty="0"/>
              <a:t> input for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strategy</a:t>
            </a:r>
            <a:r>
              <a:rPr lang="fi-FI" dirty="0"/>
              <a:t> and </a:t>
            </a:r>
            <a:r>
              <a:rPr lang="fi-FI" dirty="0" err="1"/>
              <a:t>work</a:t>
            </a:r>
            <a:r>
              <a:rPr lang="fi-FI" dirty="0"/>
              <a:t> </a:t>
            </a:r>
            <a:r>
              <a:rPr lang="fi-FI" dirty="0" err="1"/>
              <a:t>plan</a:t>
            </a:r>
            <a:endParaRPr lang="fi-FI" dirty="0"/>
          </a:p>
          <a:p>
            <a:pPr lvl="1"/>
            <a:endParaRPr lang="fi-FI" dirty="0"/>
          </a:p>
          <a:p>
            <a:endParaRPr lang="fi-FI" dirty="0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259821F3-DF39-495C-89FB-9C8CF76042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478958" y="1909763"/>
            <a:ext cx="2713042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79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E19B17-FFAD-49AE-9340-2D1CD3970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824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i-FI" dirty="0"/>
              <a:t>KSC 2: </a:t>
            </a:r>
            <a:r>
              <a:rPr lang="en-US" dirty="0"/>
              <a:t>Enable wide exchange of knowledge and experience among INTOSAI members</a:t>
            </a:r>
            <a:br>
              <a:rPr lang="en-US" dirty="0"/>
            </a:br>
            <a:endParaRPr lang="fi-FI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4C5875-0DC3-4A7D-B64F-14C32F776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089400"/>
          </a:xfrm>
        </p:spPr>
        <p:txBody>
          <a:bodyPr>
            <a:normAutofit fontScale="92500" lnSpcReduction="20000"/>
          </a:bodyPr>
          <a:lstStyle/>
          <a:p>
            <a:r>
              <a:rPr lang="fi-FI" dirty="0" err="1"/>
              <a:t>Two</a:t>
            </a:r>
            <a:r>
              <a:rPr lang="fi-FI" dirty="0"/>
              <a:t> </a:t>
            </a:r>
            <a:r>
              <a:rPr lang="fi-FI" dirty="0" err="1"/>
              <a:t>large</a:t>
            </a:r>
            <a:r>
              <a:rPr lang="fi-FI" dirty="0"/>
              <a:t> </a:t>
            </a:r>
            <a:r>
              <a:rPr lang="fi-FI" dirty="0" err="1"/>
              <a:t>Assemblies</a:t>
            </a:r>
            <a:endParaRPr lang="fi-FI" dirty="0"/>
          </a:p>
          <a:p>
            <a:pPr lvl="1"/>
            <a:r>
              <a:rPr lang="fi-FI" dirty="0"/>
              <a:t>Full </a:t>
            </a:r>
            <a:r>
              <a:rPr lang="fi-FI" dirty="0" err="1"/>
              <a:t>virtual</a:t>
            </a:r>
            <a:r>
              <a:rPr lang="fi-FI" dirty="0"/>
              <a:t> 20th Assembly in </a:t>
            </a:r>
            <a:r>
              <a:rPr lang="fi-FI" dirty="0" err="1"/>
              <a:t>January</a:t>
            </a:r>
            <a:r>
              <a:rPr lang="fi-FI" dirty="0"/>
              <a:t> 2021</a:t>
            </a:r>
          </a:p>
          <a:p>
            <a:pPr lvl="1"/>
            <a:r>
              <a:rPr lang="fi-FI" dirty="0" err="1"/>
              <a:t>Hybrid</a:t>
            </a:r>
            <a:r>
              <a:rPr lang="fi-FI" dirty="0"/>
              <a:t> 21st Assembly in </a:t>
            </a:r>
            <a:r>
              <a:rPr lang="fi-FI" dirty="0" err="1"/>
              <a:t>July</a:t>
            </a:r>
            <a:r>
              <a:rPr lang="fi-FI" dirty="0"/>
              <a:t> 2022</a:t>
            </a:r>
          </a:p>
          <a:p>
            <a:pPr marL="457200" lvl="1" indent="0">
              <a:buNone/>
            </a:pPr>
            <a:endParaRPr lang="fi-FI" dirty="0"/>
          </a:p>
          <a:p>
            <a:r>
              <a:rPr lang="fi-FI" dirty="0" err="1"/>
              <a:t>Launch</a:t>
            </a:r>
            <a:r>
              <a:rPr lang="fi-FI" dirty="0"/>
              <a:t> of an </a:t>
            </a:r>
            <a:r>
              <a:rPr lang="fi-FI" dirty="0" err="1"/>
              <a:t>annual</a:t>
            </a:r>
            <a:r>
              <a:rPr lang="fi-FI" dirty="0"/>
              <a:t> </a:t>
            </a:r>
            <a:r>
              <a:rPr lang="fi-FI" dirty="0" err="1"/>
              <a:t>webinar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context</a:t>
            </a:r>
            <a:r>
              <a:rPr lang="fi-FI" dirty="0"/>
              <a:t> of </a:t>
            </a:r>
            <a:r>
              <a:rPr lang="fi-FI" dirty="0" err="1"/>
              <a:t>climate</a:t>
            </a:r>
            <a:r>
              <a:rPr lang="fi-FI" dirty="0"/>
              <a:t> COP </a:t>
            </a:r>
            <a:r>
              <a:rPr lang="fi-FI" dirty="0" err="1"/>
              <a:t>climate</a:t>
            </a:r>
            <a:r>
              <a:rPr lang="fi-FI" dirty="0"/>
              <a:t> </a:t>
            </a:r>
            <a:r>
              <a:rPr lang="fi-FI" dirty="0" err="1"/>
              <a:t>conferences</a:t>
            </a:r>
            <a:endParaRPr lang="fi-FI" dirty="0"/>
          </a:p>
          <a:p>
            <a:r>
              <a:rPr lang="fi-FI" dirty="0"/>
              <a:t>Training </a:t>
            </a:r>
            <a:r>
              <a:rPr lang="fi-FI" dirty="0" err="1"/>
              <a:t>activities</a:t>
            </a:r>
            <a:r>
              <a:rPr lang="fi-FI" dirty="0"/>
              <a:t>: iCED </a:t>
            </a:r>
            <a:r>
              <a:rPr lang="fi-FI" dirty="0" err="1"/>
              <a:t>training</a:t>
            </a:r>
            <a:r>
              <a:rPr lang="fi-FI" dirty="0"/>
              <a:t> </a:t>
            </a:r>
            <a:r>
              <a:rPr lang="fi-FI" dirty="0" err="1"/>
              <a:t>centre</a:t>
            </a:r>
            <a:r>
              <a:rPr lang="fi-FI" dirty="0"/>
              <a:t> in India, </a:t>
            </a:r>
            <a:r>
              <a:rPr lang="fi-FI" dirty="0" err="1"/>
              <a:t>MOOCs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SAI Estonia</a:t>
            </a:r>
          </a:p>
          <a:p>
            <a:r>
              <a:rPr lang="fi-FI" dirty="0" err="1"/>
              <a:t>Website</a:t>
            </a:r>
            <a:r>
              <a:rPr lang="fi-FI" dirty="0"/>
              <a:t>, LinkedIn, Twitter</a:t>
            </a:r>
          </a:p>
          <a:p>
            <a:r>
              <a:rPr lang="fi-FI" dirty="0" err="1"/>
              <a:t>Environmental</a:t>
            </a:r>
            <a:r>
              <a:rPr lang="fi-FI" dirty="0"/>
              <a:t> </a:t>
            </a:r>
            <a:r>
              <a:rPr lang="fi-FI" dirty="0" err="1"/>
              <a:t>audit</a:t>
            </a:r>
            <a:r>
              <a:rPr lang="fi-FI" dirty="0"/>
              <a:t> </a:t>
            </a:r>
            <a:r>
              <a:rPr lang="fi-FI" dirty="0" err="1"/>
              <a:t>database</a:t>
            </a:r>
            <a:r>
              <a:rPr lang="fi-FI" dirty="0"/>
              <a:t> </a:t>
            </a:r>
            <a:r>
              <a:rPr lang="fi-FI" dirty="0" err="1"/>
              <a:t>allows</a:t>
            </a:r>
            <a:r>
              <a:rPr lang="fi-FI" dirty="0"/>
              <a:t> </a:t>
            </a:r>
            <a:r>
              <a:rPr lang="fi-FI" dirty="0" err="1"/>
              <a:t>benchmarking</a:t>
            </a:r>
            <a:endParaRPr lang="fi-FI" dirty="0"/>
          </a:p>
          <a:p>
            <a:endParaRPr lang="fi-FI" dirty="0"/>
          </a:p>
          <a:p>
            <a:r>
              <a:rPr lang="fi-FI" dirty="0" err="1"/>
              <a:t>These</a:t>
            </a:r>
            <a:r>
              <a:rPr lang="fi-FI" dirty="0"/>
              <a:t> </a:t>
            </a:r>
            <a:r>
              <a:rPr lang="fi-FI" dirty="0" err="1"/>
              <a:t>activities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continue</a:t>
            </a:r>
            <a:r>
              <a:rPr lang="fi-FI" dirty="0"/>
              <a:t> in 2023-2025,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incresed</a:t>
            </a:r>
            <a:r>
              <a:rPr lang="fi-FI" dirty="0"/>
              <a:t> </a:t>
            </a:r>
            <a:r>
              <a:rPr lang="fi-FI" dirty="0" err="1"/>
              <a:t>focus</a:t>
            </a:r>
            <a:r>
              <a:rPr lang="fi-FI" dirty="0"/>
              <a:t> on:</a:t>
            </a:r>
          </a:p>
          <a:p>
            <a:pPr lvl="1"/>
            <a:r>
              <a:rPr lang="fi-FI" dirty="0" err="1"/>
              <a:t>Diversity</a:t>
            </a:r>
            <a:r>
              <a:rPr lang="fi-FI" dirty="0"/>
              <a:t> of products, </a:t>
            </a:r>
            <a:r>
              <a:rPr lang="fi-FI" dirty="0" err="1"/>
              <a:t>including</a:t>
            </a:r>
            <a:r>
              <a:rPr lang="fi-FI" dirty="0"/>
              <a:t> </a:t>
            </a:r>
            <a:r>
              <a:rPr lang="fi-FI" dirty="0" err="1"/>
              <a:t>short</a:t>
            </a:r>
            <a:r>
              <a:rPr lang="fi-FI" dirty="0"/>
              <a:t> </a:t>
            </a:r>
            <a:r>
              <a:rPr lang="fi-FI" dirty="0" err="1"/>
              <a:t>seminars</a:t>
            </a:r>
            <a:r>
              <a:rPr lang="fi-FI" dirty="0"/>
              <a:t> and </a:t>
            </a:r>
            <a:r>
              <a:rPr lang="fi-FI" dirty="0" err="1"/>
              <a:t>podcasts</a:t>
            </a:r>
            <a:endParaRPr lang="fi-FI" dirty="0"/>
          </a:p>
          <a:p>
            <a:pPr lvl="1"/>
            <a:r>
              <a:rPr lang="fi-FI" dirty="0" err="1"/>
              <a:t>Piloting</a:t>
            </a:r>
            <a:r>
              <a:rPr lang="fi-FI" dirty="0"/>
              <a:t> of </a:t>
            </a:r>
            <a:r>
              <a:rPr lang="fi-FI" dirty="0" err="1"/>
              <a:t>twinning</a:t>
            </a:r>
            <a:r>
              <a:rPr lang="fi-FI" dirty="0"/>
              <a:t> </a:t>
            </a:r>
            <a:r>
              <a:rPr lang="fi-FI" dirty="0" err="1"/>
              <a:t>between</a:t>
            </a:r>
            <a:r>
              <a:rPr lang="fi-FI" dirty="0"/>
              <a:t> </a:t>
            </a:r>
            <a:r>
              <a:rPr lang="fi-FI" dirty="0" err="1"/>
              <a:t>newcomers</a:t>
            </a:r>
            <a:r>
              <a:rPr lang="fi-FI" dirty="0"/>
              <a:t> and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experienced</a:t>
            </a:r>
            <a:r>
              <a:rPr lang="fi-FI" dirty="0"/>
              <a:t> </a:t>
            </a:r>
            <a:r>
              <a:rPr lang="fi-FI" dirty="0" err="1"/>
              <a:t>auditors</a:t>
            </a:r>
            <a:r>
              <a:rPr lang="fi-FI" dirty="0"/>
              <a:t> and </a:t>
            </a:r>
            <a:r>
              <a:rPr lang="fi-FI" dirty="0" err="1"/>
              <a:t>SAIs</a:t>
            </a:r>
            <a:endParaRPr lang="fi-FI" dirty="0"/>
          </a:p>
          <a:p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6846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F446-6518-4792-987B-D1DB1A5CF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8418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i-FI" dirty="0"/>
              <a:t>KSC 3: </a:t>
            </a:r>
            <a:r>
              <a:rPr lang="en-US" dirty="0"/>
              <a:t>Working with the CBC, IDI, and other INTOSAI entities, facilitate continuous improvement of SAIs through knowledge sharing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06FD6-4BB3-4F63-A2C2-97B198720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282825"/>
            <a:ext cx="10515600" cy="3811352"/>
          </a:xfrm>
        </p:spPr>
        <p:txBody>
          <a:bodyPr/>
          <a:lstStyle/>
          <a:p>
            <a:r>
              <a:rPr lang="fi-FI" dirty="0"/>
              <a:t>WGEA </a:t>
            </a:r>
            <a:r>
              <a:rPr lang="fi-FI" dirty="0" err="1"/>
              <a:t>applied</a:t>
            </a:r>
            <a:r>
              <a:rPr lang="fi-FI" dirty="0"/>
              <a:t> for an </a:t>
            </a:r>
            <a:r>
              <a:rPr lang="fi-FI" dirty="0" err="1"/>
              <a:t>observer</a:t>
            </a:r>
            <a:r>
              <a:rPr lang="fi-FI" dirty="0"/>
              <a:t> status in </a:t>
            </a:r>
            <a:r>
              <a:rPr lang="fi-FI" dirty="0" err="1"/>
              <a:t>the</a:t>
            </a:r>
            <a:r>
              <a:rPr lang="fi-FI" dirty="0"/>
              <a:t> CBC</a:t>
            </a:r>
          </a:p>
          <a:p>
            <a:r>
              <a:rPr lang="fi-FI" dirty="0"/>
              <a:t>Collaboration </a:t>
            </a:r>
            <a:r>
              <a:rPr lang="fi-FI" dirty="0" err="1"/>
              <a:t>with</a:t>
            </a:r>
            <a:r>
              <a:rPr lang="fi-FI" dirty="0"/>
              <a:t> IDI </a:t>
            </a:r>
            <a:r>
              <a:rPr lang="fi-FI" dirty="0" err="1"/>
              <a:t>especially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SDG-</a:t>
            </a:r>
            <a:r>
              <a:rPr lang="fi-FI" dirty="0" err="1"/>
              <a:t>related</a:t>
            </a:r>
            <a:r>
              <a:rPr lang="fi-FI" dirty="0"/>
              <a:t> </a:t>
            </a:r>
            <a:r>
              <a:rPr lang="fi-FI" dirty="0" err="1"/>
              <a:t>topics</a:t>
            </a:r>
            <a:endParaRPr lang="fi-FI" dirty="0"/>
          </a:p>
          <a:p>
            <a:endParaRPr lang="fi-FI" dirty="0"/>
          </a:p>
          <a:p>
            <a:r>
              <a:rPr lang="fi-FI" dirty="0"/>
              <a:t>In 2023-2025, a </a:t>
            </a:r>
            <a:r>
              <a:rPr lang="fi-FI" dirty="0" err="1"/>
              <a:t>collaborative</a:t>
            </a:r>
            <a:r>
              <a:rPr lang="fi-FI" dirty="0"/>
              <a:t> </a:t>
            </a:r>
            <a:r>
              <a:rPr lang="fi-FI" dirty="0" err="1"/>
              <a:t>audit</a:t>
            </a:r>
            <a:r>
              <a:rPr lang="fi-FI" dirty="0"/>
              <a:t> </a:t>
            </a:r>
            <a:r>
              <a:rPr lang="fi-FI" dirty="0" err="1"/>
              <a:t>project</a:t>
            </a:r>
            <a:r>
              <a:rPr lang="fi-FI" dirty="0"/>
              <a:t> on </a:t>
            </a:r>
            <a:r>
              <a:rPr lang="fi-FI" dirty="0" err="1"/>
              <a:t>climate</a:t>
            </a:r>
            <a:r>
              <a:rPr lang="fi-FI" dirty="0"/>
              <a:t> </a:t>
            </a:r>
            <a:r>
              <a:rPr lang="fi-FI" dirty="0" err="1"/>
              <a:t>change</a:t>
            </a:r>
            <a:r>
              <a:rPr lang="fi-FI" dirty="0"/>
              <a:t> </a:t>
            </a:r>
            <a:r>
              <a:rPr lang="fi-FI" dirty="0" err="1"/>
              <a:t>adaptation</a:t>
            </a:r>
            <a:r>
              <a:rPr lang="fi-FI" dirty="0"/>
              <a:t> </a:t>
            </a:r>
            <a:r>
              <a:rPr lang="fi-FI" dirty="0" err="1"/>
              <a:t>together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IDI and </a:t>
            </a:r>
            <a:r>
              <a:rPr lang="fi-FI" dirty="0" err="1"/>
              <a:t>collaboration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IDI </a:t>
            </a:r>
            <a:r>
              <a:rPr lang="fi-FI" dirty="0" err="1"/>
              <a:t>Donor</a:t>
            </a:r>
            <a:r>
              <a:rPr lang="fi-FI" dirty="0"/>
              <a:t> Cooperation on </a:t>
            </a:r>
            <a:r>
              <a:rPr lang="fi-FI" dirty="0" err="1"/>
              <a:t>climate</a:t>
            </a:r>
            <a:r>
              <a:rPr lang="fi-FI" dirty="0"/>
              <a:t> </a:t>
            </a:r>
            <a:r>
              <a:rPr lang="fi-FI" dirty="0" err="1"/>
              <a:t>change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6631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CAE95-A5DC-4934-A887-B5478A891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 dirty="0"/>
            </a:br>
            <a:br>
              <a:rPr lang="fi-FI" dirty="0"/>
            </a:br>
            <a:r>
              <a:rPr lang="fi-FI" dirty="0" err="1"/>
              <a:t>Longer-term</a:t>
            </a:r>
            <a:r>
              <a:rPr lang="fi-FI" dirty="0"/>
              <a:t> </a:t>
            </a:r>
            <a:r>
              <a:rPr lang="fi-FI" dirty="0" err="1"/>
              <a:t>strategy</a:t>
            </a:r>
            <a:r>
              <a:rPr lang="fi-FI" dirty="0"/>
              <a:t> </a:t>
            </a:r>
            <a:r>
              <a:rPr lang="fi-FI" dirty="0" err="1"/>
              <a:t>up</a:t>
            </a:r>
            <a:r>
              <a:rPr lang="fi-FI" dirty="0"/>
              <a:t> to 2030</a:t>
            </a:r>
            <a:br>
              <a:rPr lang="fi-FI" dirty="0"/>
            </a:b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Work</a:t>
            </a:r>
            <a:r>
              <a:rPr lang="fi-FI" dirty="0"/>
              <a:t> Plan 2023-2025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1167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Ryhmä 72">
            <a:extLst>
              <a:ext uri="{FF2B5EF4-FFF2-40B4-BE49-F238E27FC236}">
                <a16:creationId xmlns:a16="http://schemas.microsoft.com/office/drawing/2014/main" id="{7BF5FABF-DEE3-4D38-B2CF-FE73C1AB7325}"/>
              </a:ext>
            </a:extLst>
          </p:cNvPr>
          <p:cNvGrpSpPr/>
          <p:nvPr/>
        </p:nvGrpSpPr>
        <p:grpSpPr>
          <a:xfrm>
            <a:off x="6429375" y="723337"/>
            <a:ext cx="5124450" cy="5392275"/>
            <a:chOff x="704849" y="323850"/>
            <a:chExt cx="5124450" cy="5392275"/>
          </a:xfrm>
          <a:solidFill>
            <a:schemeClr val="accent1"/>
          </a:solidFill>
        </p:grpSpPr>
        <p:sp>
          <p:nvSpPr>
            <p:cNvPr id="74" name="Suorakulmio: Pyöristetyt kulmat 73">
              <a:extLst>
                <a:ext uri="{FF2B5EF4-FFF2-40B4-BE49-F238E27FC236}">
                  <a16:creationId xmlns:a16="http://schemas.microsoft.com/office/drawing/2014/main" id="{FABCC711-619B-4DDB-899C-523F5FDD6BFC}"/>
                </a:ext>
              </a:extLst>
            </p:cNvPr>
            <p:cNvSpPr/>
            <p:nvPr/>
          </p:nvSpPr>
          <p:spPr>
            <a:xfrm>
              <a:off x="704850" y="323850"/>
              <a:ext cx="5124449" cy="144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5" name="Suorakulmio: Pyöristetyt kulmat 74">
              <a:extLst>
                <a:ext uri="{FF2B5EF4-FFF2-40B4-BE49-F238E27FC236}">
                  <a16:creationId xmlns:a16="http://schemas.microsoft.com/office/drawing/2014/main" id="{DA68D42A-E18A-4270-B4FE-FA33B2CA866E}"/>
                </a:ext>
              </a:extLst>
            </p:cNvPr>
            <p:cNvSpPr/>
            <p:nvPr/>
          </p:nvSpPr>
          <p:spPr>
            <a:xfrm>
              <a:off x="704849" y="5572125"/>
              <a:ext cx="5124449" cy="144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6" name="Suorakulmio: Pyöristetyt kulmat 75">
              <a:extLst>
                <a:ext uri="{FF2B5EF4-FFF2-40B4-BE49-F238E27FC236}">
                  <a16:creationId xmlns:a16="http://schemas.microsoft.com/office/drawing/2014/main" id="{EA0CFDC3-700A-430D-8992-B95FB5DAF85C}"/>
                </a:ext>
              </a:extLst>
            </p:cNvPr>
            <p:cNvSpPr/>
            <p:nvPr/>
          </p:nvSpPr>
          <p:spPr>
            <a:xfrm rot="5400000">
              <a:off x="-1861532" y="2928332"/>
              <a:ext cx="5266112" cy="13335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7" name="Suorakulmio: Pyöristetyt kulmat 76">
              <a:extLst>
                <a:ext uri="{FF2B5EF4-FFF2-40B4-BE49-F238E27FC236}">
                  <a16:creationId xmlns:a16="http://schemas.microsoft.com/office/drawing/2014/main" id="{7E361D24-B0D4-4043-8B7B-2FDD13AD80AF}"/>
                </a:ext>
              </a:extLst>
            </p:cNvPr>
            <p:cNvSpPr/>
            <p:nvPr/>
          </p:nvSpPr>
          <p:spPr>
            <a:xfrm rot="5400000">
              <a:off x="3167667" y="2966434"/>
              <a:ext cx="5189914" cy="13334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8" name="Ellipsi 77">
              <a:extLst>
                <a:ext uri="{FF2B5EF4-FFF2-40B4-BE49-F238E27FC236}">
                  <a16:creationId xmlns:a16="http://schemas.microsoft.com/office/drawing/2014/main" id="{40AED5B0-AA47-493C-99F4-0B3C1866C06F}"/>
                </a:ext>
              </a:extLst>
            </p:cNvPr>
            <p:cNvSpPr/>
            <p:nvPr/>
          </p:nvSpPr>
          <p:spPr>
            <a:xfrm>
              <a:off x="3267075" y="333375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9" name="Ellipsi 78">
              <a:extLst>
                <a:ext uri="{FF2B5EF4-FFF2-40B4-BE49-F238E27FC236}">
                  <a16:creationId xmlns:a16="http://schemas.microsoft.com/office/drawing/2014/main" id="{8DEE1BEB-A0A7-4F5A-9694-7BB433A79789}"/>
                </a:ext>
              </a:extLst>
            </p:cNvPr>
            <p:cNvSpPr/>
            <p:nvPr/>
          </p:nvSpPr>
          <p:spPr>
            <a:xfrm>
              <a:off x="3267075" y="5581650"/>
              <a:ext cx="180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02EDE4E-9A01-4FFF-851F-A6714E7F2701}"/>
              </a:ext>
            </a:extLst>
          </p:cNvPr>
          <p:cNvSpPr/>
          <p:nvPr/>
        </p:nvSpPr>
        <p:spPr>
          <a:xfrm>
            <a:off x="981076" y="956360"/>
            <a:ext cx="4638675" cy="48961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F89915-C7F5-49FD-BE95-E5802FC97E8A}"/>
              </a:ext>
            </a:extLst>
          </p:cNvPr>
          <p:cNvSpPr/>
          <p:nvPr/>
        </p:nvSpPr>
        <p:spPr>
          <a:xfrm>
            <a:off x="6677026" y="956360"/>
            <a:ext cx="4600576" cy="48961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9EFF7B-2D25-4F51-97B3-2F68121E193A}"/>
              </a:ext>
            </a:extLst>
          </p:cNvPr>
          <p:cNvSpPr/>
          <p:nvPr/>
        </p:nvSpPr>
        <p:spPr>
          <a:xfrm>
            <a:off x="1571624" y="2312914"/>
            <a:ext cx="3467101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err="1">
                <a:solidFill>
                  <a:schemeClr val="tx2">
                    <a:lumMod val="50000"/>
                  </a:schemeClr>
                </a:solidFill>
              </a:rPr>
              <a:t>Climate</a:t>
            </a:r>
            <a:r>
              <a:rPr lang="fi-FI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i-FI" sz="1600" dirty="0" err="1">
                <a:solidFill>
                  <a:schemeClr val="tx2">
                    <a:lumMod val="50000"/>
                  </a:schemeClr>
                </a:solidFill>
              </a:rPr>
              <a:t>Scanner</a:t>
            </a:r>
            <a:r>
              <a:rPr lang="fi-FI" sz="1600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n-US" sz="1600" b="0" i="0" dirty="0">
                <a:solidFill>
                  <a:schemeClr val="tx2">
                    <a:lumMod val="50000"/>
                  </a:schemeClr>
                </a:solidFill>
                <a:effectLst/>
                <a:latin typeface="-apple-system"/>
              </a:rPr>
              <a:t>Collaborative Rapid Reviews, Cooperation with SAI Brazil</a:t>
            </a:r>
            <a:endParaRPr lang="fi-FI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92B170-B8A0-4E8C-9C54-4D7F18287C50}"/>
              </a:ext>
            </a:extLst>
          </p:cNvPr>
          <p:cNvSpPr/>
          <p:nvPr/>
        </p:nvSpPr>
        <p:spPr>
          <a:xfrm>
            <a:off x="1581150" y="5167091"/>
            <a:ext cx="3467101" cy="5105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dirty="0">
                <a:solidFill>
                  <a:schemeClr val="tx2">
                    <a:lumMod val="50000"/>
                  </a:schemeClr>
                </a:solidFill>
                <a:effectLst/>
                <a:latin typeface="-apple-system"/>
              </a:rPr>
              <a:t>Nexus Area: Climate and Biodiversity</a:t>
            </a:r>
            <a:endParaRPr lang="fi-FI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A1FDF-5E69-4F27-8C17-4346B7C5E412}"/>
              </a:ext>
            </a:extLst>
          </p:cNvPr>
          <p:cNvSpPr/>
          <p:nvPr/>
        </p:nvSpPr>
        <p:spPr>
          <a:xfrm>
            <a:off x="7297199" y="2415076"/>
            <a:ext cx="3467103" cy="7051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err="1">
                <a:solidFill>
                  <a:schemeClr val="tx1"/>
                </a:solidFill>
              </a:rPr>
              <a:t>Environmental</a:t>
            </a:r>
            <a:r>
              <a:rPr lang="fi-FI" sz="1600" dirty="0">
                <a:solidFill>
                  <a:schemeClr val="tx1"/>
                </a:solidFill>
              </a:rPr>
              <a:t> Accounting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6CF864-B0FE-4547-BB19-D21AE60E3D62}"/>
              </a:ext>
            </a:extLst>
          </p:cNvPr>
          <p:cNvSpPr/>
          <p:nvPr/>
        </p:nvSpPr>
        <p:spPr>
          <a:xfrm>
            <a:off x="7297200" y="3451910"/>
            <a:ext cx="3467101" cy="6533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Green </a:t>
            </a:r>
            <a:r>
              <a:rPr lang="fi-FI" sz="1600" dirty="0" err="1">
                <a:solidFill>
                  <a:schemeClr val="tx1"/>
                </a:solidFill>
              </a:rPr>
              <a:t>Fiscal</a:t>
            </a:r>
            <a:r>
              <a:rPr lang="fi-FI" sz="1600" dirty="0">
                <a:solidFill>
                  <a:schemeClr val="tx1"/>
                </a:solidFill>
              </a:rPr>
              <a:t> </a:t>
            </a:r>
            <a:r>
              <a:rPr lang="fi-FI" sz="1600" dirty="0" err="1">
                <a:solidFill>
                  <a:schemeClr val="tx1"/>
                </a:solidFill>
              </a:rPr>
              <a:t>Policy</a:t>
            </a:r>
            <a:r>
              <a:rPr lang="fi-FI" sz="1600" dirty="0">
                <a:solidFill>
                  <a:schemeClr val="tx1"/>
                </a:solidFill>
              </a:rPr>
              <a:t> Tools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4D7BC6-B35A-46BC-B7A6-D0FEAFDF0F8E}"/>
              </a:ext>
            </a:extLst>
          </p:cNvPr>
          <p:cNvSpPr/>
          <p:nvPr/>
        </p:nvSpPr>
        <p:spPr>
          <a:xfrm>
            <a:off x="7297200" y="4488443"/>
            <a:ext cx="3458710" cy="635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err="1">
                <a:solidFill>
                  <a:schemeClr val="tx1"/>
                </a:solidFill>
              </a:rPr>
              <a:t>Sustainability</a:t>
            </a:r>
            <a:r>
              <a:rPr lang="fi-FI" sz="1600" dirty="0">
                <a:solidFill>
                  <a:schemeClr val="tx1"/>
                </a:solidFill>
              </a:rPr>
              <a:t> Reporting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6FBC90-BC22-4513-BD66-56E983F31BA7}"/>
              </a:ext>
            </a:extLst>
          </p:cNvPr>
          <p:cNvSpPr/>
          <p:nvPr/>
        </p:nvSpPr>
        <p:spPr>
          <a:xfrm>
            <a:off x="1571624" y="3349394"/>
            <a:ext cx="3467101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i-FI" sz="1600" dirty="0" err="1">
                <a:solidFill>
                  <a:schemeClr val="tx2">
                    <a:lumMod val="50000"/>
                  </a:schemeClr>
                </a:solidFill>
                <a:effectLst/>
                <a:latin typeface="-apple-system"/>
              </a:rPr>
              <a:t>Collaborative</a:t>
            </a:r>
            <a:r>
              <a:rPr lang="fi-FI" sz="1600" dirty="0">
                <a:solidFill>
                  <a:schemeClr val="tx2">
                    <a:lumMod val="50000"/>
                  </a:schemeClr>
                </a:solidFill>
                <a:effectLst/>
                <a:latin typeface="-apple-system"/>
              </a:rPr>
              <a:t> </a:t>
            </a:r>
            <a:r>
              <a:rPr lang="fi-FI" sz="1600" dirty="0" err="1">
                <a:solidFill>
                  <a:schemeClr val="tx2">
                    <a:lumMod val="50000"/>
                  </a:schemeClr>
                </a:solidFill>
                <a:effectLst/>
                <a:latin typeface="-apple-system"/>
              </a:rPr>
              <a:t>Audits</a:t>
            </a:r>
            <a:r>
              <a:rPr lang="fi-FI" sz="1600" dirty="0">
                <a:solidFill>
                  <a:schemeClr val="tx2">
                    <a:lumMod val="50000"/>
                  </a:schemeClr>
                </a:solidFill>
                <a:effectLst/>
                <a:latin typeface="-apple-system"/>
              </a:rPr>
              <a:t> on </a:t>
            </a:r>
            <a:r>
              <a:rPr lang="fi-FI" sz="1600" dirty="0" err="1">
                <a:solidFill>
                  <a:schemeClr val="tx2">
                    <a:lumMod val="50000"/>
                  </a:schemeClr>
                </a:solidFill>
                <a:effectLst/>
                <a:latin typeface="-apple-system"/>
              </a:rPr>
              <a:t>Climate</a:t>
            </a:r>
            <a:r>
              <a:rPr lang="fi-FI" sz="1600" dirty="0">
                <a:solidFill>
                  <a:schemeClr val="tx2">
                    <a:lumMod val="50000"/>
                  </a:schemeClr>
                </a:solidFill>
                <a:effectLst/>
                <a:latin typeface="-apple-system"/>
              </a:rPr>
              <a:t> </a:t>
            </a:r>
            <a:r>
              <a:rPr lang="fi-FI" sz="1600" dirty="0" err="1">
                <a:solidFill>
                  <a:schemeClr val="tx2">
                    <a:lumMod val="50000"/>
                  </a:schemeClr>
                </a:solidFill>
                <a:effectLst/>
                <a:latin typeface="-apple-system"/>
              </a:rPr>
              <a:t>Change</a:t>
            </a:r>
            <a:endParaRPr lang="fi-FI" sz="1600" dirty="0">
              <a:solidFill>
                <a:schemeClr val="tx2">
                  <a:lumMod val="50000"/>
                </a:schemeClr>
              </a:solidFill>
              <a:latin typeface="-apple-system"/>
            </a:endParaRPr>
          </a:p>
          <a:p>
            <a:pPr algn="ctr" rtl="0"/>
            <a:r>
              <a:rPr lang="fi-FI" sz="1600" dirty="0" err="1">
                <a:solidFill>
                  <a:schemeClr val="tx2">
                    <a:lumMod val="50000"/>
                  </a:schemeClr>
                </a:solidFill>
                <a:effectLst/>
                <a:latin typeface="-apple-system"/>
              </a:rPr>
              <a:t>Adaptation</a:t>
            </a:r>
            <a:r>
              <a:rPr lang="fi-FI" sz="1600" dirty="0">
                <a:solidFill>
                  <a:schemeClr val="tx2">
                    <a:lumMod val="50000"/>
                  </a:schemeClr>
                </a:solidFill>
                <a:effectLst/>
                <a:latin typeface="-apple-system"/>
              </a:rPr>
              <a:t>, </a:t>
            </a:r>
            <a:r>
              <a:rPr lang="fi-FI" sz="1600" dirty="0" err="1">
                <a:solidFill>
                  <a:schemeClr val="tx2">
                    <a:lumMod val="50000"/>
                  </a:schemeClr>
                </a:solidFill>
                <a:effectLst/>
                <a:latin typeface="-apple-system"/>
              </a:rPr>
              <a:t>Cooperation</a:t>
            </a:r>
            <a:r>
              <a:rPr lang="fi-FI" sz="1600" dirty="0">
                <a:solidFill>
                  <a:schemeClr val="tx2">
                    <a:lumMod val="50000"/>
                  </a:schemeClr>
                </a:solidFill>
                <a:effectLst/>
                <a:latin typeface="-apple-system"/>
              </a:rPr>
              <a:t> </a:t>
            </a:r>
            <a:r>
              <a:rPr lang="fi-FI" sz="1600" dirty="0" err="1">
                <a:solidFill>
                  <a:schemeClr val="tx2">
                    <a:lumMod val="50000"/>
                  </a:schemeClr>
                </a:solidFill>
                <a:effectLst/>
                <a:latin typeface="-apple-system"/>
              </a:rPr>
              <a:t>with</a:t>
            </a:r>
            <a:r>
              <a:rPr lang="fi-FI" sz="1600" dirty="0">
                <a:solidFill>
                  <a:schemeClr val="tx2">
                    <a:lumMod val="50000"/>
                  </a:schemeClr>
                </a:solidFill>
                <a:effectLst/>
                <a:latin typeface="-apple-system"/>
              </a:rPr>
              <a:t> IDI</a:t>
            </a:r>
          </a:p>
        </p:txBody>
      </p:sp>
      <p:pic>
        <p:nvPicPr>
          <p:cNvPr id="21" name="Kuva 20" descr="Avoin käsi ja kasvi ääriviiva">
            <a:extLst>
              <a:ext uri="{FF2B5EF4-FFF2-40B4-BE49-F238E27FC236}">
                <a16:creationId xmlns:a16="http://schemas.microsoft.com/office/drawing/2014/main" id="{70D1BF95-E468-4AF4-8D99-4D24163C1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6910355" y="1171587"/>
            <a:ext cx="790471" cy="704367"/>
          </a:xfrm>
          <a:prstGeom prst="rect">
            <a:avLst/>
          </a:prstGeom>
        </p:spPr>
      </p:pic>
      <p:grpSp>
        <p:nvGrpSpPr>
          <p:cNvPr id="72" name="Ryhmä 71">
            <a:extLst>
              <a:ext uri="{FF2B5EF4-FFF2-40B4-BE49-F238E27FC236}">
                <a16:creationId xmlns:a16="http://schemas.microsoft.com/office/drawing/2014/main" id="{942A4203-99D6-4F00-8395-5E17E87559B9}"/>
              </a:ext>
            </a:extLst>
          </p:cNvPr>
          <p:cNvGrpSpPr/>
          <p:nvPr/>
        </p:nvGrpSpPr>
        <p:grpSpPr>
          <a:xfrm>
            <a:off x="733425" y="728972"/>
            <a:ext cx="5124451" cy="5392275"/>
            <a:chOff x="704849" y="323850"/>
            <a:chExt cx="5124451" cy="5392275"/>
          </a:xfrm>
        </p:grpSpPr>
        <p:sp>
          <p:nvSpPr>
            <p:cNvPr id="65" name="Suorakulmio: Pyöristetyt kulmat 64">
              <a:extLst>
                <a:ext uri="{FF2B5EF4-FFF2-40B4-BE49-F238E27FC236}">
                  <a16:creationId xmlns:a16="http://schemas.microsoft.com/office/drawing/2014/main" id="{11509D75-66ED-4F6B-B490-9B86CC29C226}"/>
                </a:ext>
              </a:extLst>
            </p:cNvPr>
            <p:cNvSpPr/>
            <p:nvPr/>
          </p:nvSpPr>
          <p:spPr>
            <a:xfrm>
              <a:off x="704850" y="323850"/>
              <a:ext cx="5124449" cy="14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6" name="Suorakulmio: Pyöristetyt kulmat 65">
              <a:extLst>
                <a:ext uri="{FF2B5EF4-FFF2-40B4-BE49-F238E27FC236}">
                  <a16:creationId xmlns:a16="http://schemas.microsoft.com/office/drawing/2014/main" id="{27A1B2AB-4B7D-4710-A2BB-F16B76C2919F}"/>
                </a:ext>
              </a:extLst>
            </p:cNvPr>
            <p:cNvSpPr/>
            <p:nvPr/>
          </p:nvSpPr>
          <p:spPr>
            <a:xfrm>
              <a:off x="704849" y="5572125"/>
              <a:ext cx="5124449" cy="14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7" name="Suorakulmio: Pyöristetyt kulmat 66">
              <a:extLst>
                <a:ext uri="{FF2B5EF4-FFF2-40B4-BE49-F238E27FC236}">
                  <a16:creationId xmlns:a16="http://schemas.microsoft.com/office/drawing/2014/main" id="{911437A9-E816-4281-ADE3-1830CA1B1871}"/>
                </a:ext>
              </a:extLst>
            </p:cNvPr>
            <p:cNvSpPr/>
            <p:nvPr/>
          </p:nvSpPr>
          <p:spPr>
            <a:xfrm rot="5400000">
              <a:off x="-1861532" y="2928332"/>
              <a:ext cx="5266112" cy="13335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8" name="Suorakulmio: Pyöristetyt kulmat 67">
              <a:extLst>
                <a:ext uri="{FF2B5EF4-FFF2-40B4-BE49-F238E27FC236}">
                  <a16:creationId xmlns:a16="http://schemas.microsoft.com/office/drawing/2014/main" id="{D43F945F-0C2E-45B4-A768-25582CB5D69A}"/>
                </a:ext>
              </a:extLst>
            </p:cNvPr>
            <p:cNvSpPr/>
            <p:nvPr/>
          </p:nvSpPr>
          <p:spPr>
            <a:xfrm rot="5400000">
              <a:off x="3139692" y="2994409"/>
              <a:ext cx="5245866" cy="13335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9" name="Ellipsi 68">
              <a:extLst>
                <a:ext uri="{FF2B5EF4-FFF2-40B4-BE49-F238E27FC236}">
                  <a16:creationId xmlns:a16="http://schemas.microsoft.com/office/drawing/2014/main" id="{F1634D10-0E6F-43EE-910D-B7CF8668C792}"/>
                </a:ext>
              </a:extLst>
            </p:cNvPr>
            <p:cNvSpPr/>
            <p:nvPr/>
          </p:nvSpPr>
          <p:spPr>
            <a:xfrm>
              <a:off x="3267075" y="333375"/>
              <a:ext cx="108000" cy="108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1" name="Ellipsi 70">
              <a:extLst>
                <a:ext uri="{FF2B5EF4-FFF2-40B4-BE49-F238E27FC236}">
                  <a16:creationId xmlns:a16="http://schemas.microsoft.com/office/drawing/2014/main" id="{F1FBF4FE-5F4A-45F0-8706-DC50A0E122B3}"/>
                </a:ext>
              </a:extLst>
            </p:cNvPr>
            <p:cNvSpPr/>
            <p:nvPr/>
          </p:nvSpPr>
          <p:spPr>
            <a:xfrm>
              <a:off x="3267075" y="5591175"/>
              <a:ext cx="180000" cy="108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80" name="Ellipsi 79">
            <a:extLst>
              <a:ext uri="{FF2B5EF4-FFF2-40B4-BE49-F238E27FC236}">
                <a16:creationId xmlns:a16="http://schemas.microsoft.com/office/drawing/2014/main" id="{FE7FCE42-79FB-4416-86A0-E84736D4594E}"/>
              </a:ext>
            </a:extLst>
          </p:cNvPr>
          <p:cNvSpPr/>
          <p:nvPr/>
        </p:nvSpPr>
        <p:spPr>
          <a:xfrm>
            <a:off x="8972551" y="738497"/>
            <a:ext cx="108000" cy="10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1" name="Ellipsi 80">
            <a:extLst>
              <a:ext uri="{FF2B5EF4-FFF2-40B4-BE49-F238E27FC236}">
                <a16:creationId xmlns:a16="http://schemas.microsoft.com/office/drawing/2014/main" id="{A3C0AD6A-737E-4C09-B7F4-00AC2DCA7B76}"/>
              </a:ext>
            </a:extLst>
          </p:cNvPr>
          <p:cNvSpPr/>
          <p:nvPr/>
        </p:nvSpPr>
        <p:spPr>
          <a:xfrm>
            <a:off x="9020176" y="5986772"/>
            <a:ext cx="180000" cy="10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5398D07A-6B96-43B6-87BA-3237D4B610A4}"/>
              </a:ext>
            </a:extLst>
          </p:cNvPr>
          <p:cNvSpPr txBox="1"/>
          <p:nvPr/>
        </p:nvSpPr>
        <p:spPr>
          <a:xfrm>
            <a:off x="1924050" y="1205222"/>
            <a:ext cx="2867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>
                <a:solidFill>
                  <a:schemeClr val="bg1"/>
                </a:solidFill>
              </a:rPr>
              <a:t>CLIMATE AND </a:t>
            </a:r>
          </a:p>
          <a:p>
            <a:pPr algn="ctr"/>
            <a:r>
              <a:rPr lang="fi-FI" sz="2400" b="1" dirty="0">
                <a:solidFill>
                  <a:schemeClr val="bg1"/>
                </a:solidFill>
              </a:rPr>
              <a:t>BIODIVERSITY HUB</a:t>
            </a:r>
          </a:p>
          <a:p>
            <a:endParaRPr lang="fi-FI" sz="2400" dirty="0">
              <a:solidFill>
                <a:schemeClr val="bg1"/>
              </a:solidFill>
            </a:endParaRPr>
          </a:p>
        </p:txBody>
      </p:sp>
      <p:sp>
        <p:nvSpPr>
          <p:cNvPr id="38" name="Tekstiruutu 37">
            <a:extLst>
              <a:ext uri="{FF2B5EF4-FFF2-40B4-BE49-F238E27FC236}">
                <a16:creationId xmlns:a16="http://schemas.microsoft.com/office/drawing/2014/main" id="{D72D468A-0CBF-4841-88D4-6B7A12ABDBC4}"/>
              </a:ext>
            </a:extLst>
          </p:cNvPr>
          <p:cNvSpPr txBox="1"/>
          <p:nvPr/>
        </p:nvSpPr>
        <p:spPr>
          <a:xfrm>
            <a:off x="7248526" y="1214759"/>
            <a:ext cx="3438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>
                <a:solidFill>
                  <a:schemeClr val="bg1"/>
                </a:solidFill>
              </a:rPr>
              <a:t> GREEN </a:t>
            </a:r>
          </a:p>
          <a:p>
            <a:pPr algn="ctr"/>
            <a:r>
              <a:rPr lang="fi-FI" sz="2400" b="1" dirty="0">
                <a:solidFill>
                  <a:schemeClr val="bg1"/>
                </a:solidFill>
              </a:rPr>
              <a:t>ECONOMY HUB</a:t>
            </a:r>
            <a:endParaRPr lang="fi-FI" sz="2400" dirty="0">
              <a:solidFill>
                <a:schemeClr val="bg1"/>
              </a:solidFill>
            </a:endParaRPr>
          </a:p>
        </p:txBody>
      </p:sp>
      <p:pic>
        <p:nvPicPr>
          <p:cNvPr id="12" name="Kuva 11" descr="Puu ja juuret ääriviiva">
            <a:extLst>
              <a:ext uri="{FF2B5EF4-FFF2-40B4-BE49-F238E27FC236}">
                <a16:creationId xmlns:a16="http://schemas.microsoft.com/office/drawing/2014/main" id="{76BD5A52-9ED0-4FC2-8FE4-715AC8D043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81100" y="1205222"/>
            <a:ext cx="800100" cy="800100"/>
          </a:xfrm>
          <a:prstGeom prst="rect">
            <a:avLst/>
          </a:prstGeom>
        </p:spPr>
      </p:pic>
      <p:sp>
        <p:nvSpPr>
          <p:cNvPr id="30" name="Rectangle 5">
            <a:extLst>
              <a:ext uri="{FF2B5EF4-FFF2-40B4-BE49-F238E27FC236}">
                <a16:creationId xmlns:a16="http://schemas.microsoft.com/office/drawing/2014/main" id="{E2CE8433-8B1F-4B36-8E9C-7B8CB5690066}"/>
              </a:ext>
            </a:extLst>
          </p:cNvPr>
          <p:cNvSpPr/>
          <p:nvPr/>
        </p:nvSpPr>
        <p:spPr>
          <a:xfrm>
            <a:off x="1581150" y="4385873"/>
            <a:ext cx="3467101" cy="6565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dirty="0">
              <a:solidFill>
                <a:schemeClr val="tx2">
                  <a:lumMod val="50000"/>
                </a:schemeClr>
              </a:solidFill>
              <a:latin typeface="-apple-system"/>
            </a:endParaRPr>
          </a:p>
          <a:p>
            <a:pPr algn="ctr"/>
            <a:r>
              <a:rPr lang="fi-FI" sz="1600" dirty="0">
                <a:solidFill>
                  <a:schemeClr val="tx2">
                    <a:lumMod val="50000"/>
                  </a:schemeClr>
                </a:solidFill>
                <a:latin typeface="-apple-system"/>
              </a:rPr>
              <a:t>INTOSAI-</a:t>
            </a:r>
            <a:r>
              <a:rPr lang="fi-FI" sz="1600" dirty="0" err="1">
                <a:solidFill>
                  <a:schemeClr val="tx2">
                    <a:lumMod val="50000"/>
                  </a:schemeClr>
                </a:solidFill>
                <a:latin typeface="-apple-system"/>
              </a:rPr>
              <a:t>Donor</a:t>
            </a:r>
            <a:r>
              <a:rPr lang="fi-FI" sz="1600" dirty="0">
                <a:solidFill>
                  <a:schemeClr val="tx2">
                    <a:lumMod val="50000"/>
                  </a:schemeClr>
                </a:solidFill>
                <a:latin typeface="-apple-system"/>
              </a:rPr>
              <a:t> Cooperation </a:t>
            </a:r>
            <a:br>
              <a:rPr lang="fi-FI" sz="1600" dirty="0">
                <a:solidFill>
                  <a:schemeClr val="tx2">
                    <a:lumMod val="50000"/>
                  </a:schemeClr>
                </a:solidFill>
                <a:latin typeface="-apple-system"/>
              </a:rPr>
            </a:br>
            <a:r>
              <a:rPr lang="fi-FI" sz="1600" dirty="0">
                <a:solidFill>
                  <a:schemeClr val="tx2">
                    <a:lumMod val="50000"/>
                  </a:schemeClr>
                </a:solidFill>
                <a:latin typeface="-apple-system"/>
              </a:rPr>
              <a:t>on </a:t>
            </a:r>
            <a:r>
              <a:rPr lang="fi-FI" sz="1600" dirty="0" err="1">
                <a:solidFill>
                  <a:schemeClr val="tx2">
                    <a:lumMod val="50000"/>
                  </a:schemeClr>
                </a:solidFill>
                <a:latin typeface="-apple-system"/>
              </a:rPr>
              <a:t>Climate</a:t>
            </a:r>
            <a:r>
              <a:rPr lang="fi-FI" sz="1600" dirty="0">
                <a:solidFill>
                  <a:schemeClr val="tx2">
                    <a:lumMod val="50000"/>
                  </a:schemeClr>
                </a:solidFill>
                <a:latin typeface="-apple-system"/>
              </a:rPr>
              <a:t> </a:t>
            </a:r>
            <a:r>
              <a:rPr lang="fi-FI" sz="1600" dirty="0" err="1">
                <a:solidFill>
                  <a:schemeClr val="tx2">
                    <a:lumMod val="50000"/>
                  </a:schemeClr>
                </a:solidFill>
                <a:latin typeface="-apple-system"/>
              </a:rPr>
              <a:t>Change</a:t>
            </a:r>
            <a:endParaRPr lang="fi-FI" sz="1600" dirty="0">
              <a:solidFill>
                <a:schemeClr val="tx2">
                  <a:lumMod val="50000"/>
                </a:schemeClr>
              </a:solidFill>
              <a:latin typeface="-apple-system"/>
            </a:endParaRPr>
          </a:p>
          <a:p>
            <a:pPr algn="ctr"/>
            <a:endParaRPr lang="fi-FI" sz="1600" dirty="0">
              <a:solidFill>
                <a:schemeClr val="tx2">
                  <a:lumMod val="50000"/>
                </a:schemeClr>
              </a:solidFill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488368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CB15B75C-0BEC-4777-B107-CD6B78195EF3}"/>
              </a:ext>
            </a:extLst>
          </p:cNvPr>
          <p:cNvSpPr txBox="1"/>
          <p:nvPr/>
        </p:nvSpPr>
        <p:spPr>
          <a:xfrm>
            <a:off x="1196765" y="1255446"/>
            <a:ext cx="4989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000" dirty="0" err="1">
                <a:solidFill>
                  <a:srgbClr val="2A6F44"/>
                </a:solidFill>
              </a:rPr>
              <a:t>Contact</a:t>
            </a:r>
            <a:r>
              <a:rPr lang="fi-FI" sz="3000" dirty="0">
                <a:solidFill>
                  <a:srgbClr val="2A6F44"/>
                </a:solidFill>
              </a:rPr>
              <a:t>:</a:t>
            </a:r>
          </a:p>
          <a:p>
            <a:endParaRPr lang="fi-FI" sz="3000" dirty="0">
              <a:solidFill>
                <a:srgbClr val="2A6F44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5974845-B163-8441-B96A-93C49C4D8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6827" y="2303092"/>
            <a:ext cx="540000" cy="540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A5FCFAC-17B6-7D45-AAC6-9C8565E56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6827" y="3198262"/>
            <a:ext cx="540000" cy="54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250BB0-D2F0-4E4E-9578-12F1B3D3730E}"/>
              </a:ext>
            </a:extLst>
          </p:cNvPr>
          <p:cNvSpPr txBox="1"/>
          <p:nvPr/>
        </p:nvSpPr>
        <p:spPr>
          <a:xfrm>
            <a:off x="1793631" y="2271109"/>
            <a:ext cx="36107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000" dirty="0">
                <a:solidFill>
                  <a:srgbClr val="2A6F44"/>
                </a:solidFill>
                <a:hlinkClick r:id="rId6"/>
              </a:rPr>
              <a:t>www.wgea.org</a:t>
            </a:r>
            <a:endParaRPr lang="fi-FI" sz="3000" dirty="0">
              <a:solidFill>
                <a:srgbClr val="2A6F44"/>
              </a:solidFill>
            </a:endParaRPr>
          </a:p>
          <a:p>
            <a:endParaRPr lang="fi-FI" sz="3000" dirty="0">
              <a:solidFill>
                <a:srgbClr val="2A6F44"/>
              </a:solidFill>
            </a:endParaRPr>
          </a:p>
          <a:p>
            <a:r>
              <a:rPr lang="fi-FI" sz="3000" dirty="0">
                <a:solidFill>
                  <a:srgbClr val="2A6F44"/>
                </a:solidFill>
                <a:hlinkClick r:id="rId7"/>
              </a:rPr>
              <a:t>@</a:t>
            </a:r>
            <a:r>
              <a:rPr lang="fi-FI" sz="3000" dirty="0" err="1">
                <a:solidFill>
                  <a:srgbClr val="2A6F44"/>
                </a:solidFill>
                <a:hlinkClick r:id="rId7"/>
              </a:rPr>
              <a:t>WGEASecre</a:t>
            </a:r>
            <a:endParaRPr lang="fi-FI" sz="3000" dirty="0">
              <a:solidFill>
                <a:srgbClr val="2A6F44"/>
              </a:solidFill>
            </a:endParaRPr>
          </a:p>
          <a:p>
            <a:endParaRPr lang="fi-FI" sz="3000" dirty="0">
              <a:solidFill>
                <a:srgbClr val="2A6F44"/>
              </a:solidFill>
            </a:endParaRPr>
          </a:p>
          <a:p>
            <a:r>
              <a:rPr lang="fi-FI" sz="3000" dirty="0">
                <a:solidFill>
                  <a:srgbClr val="2A6F44"/>
                </a:solidFill>
                <a:hlinkClick r:id="rId8"/>
              </a:rPr>
              <a:t>intosaiwgea@vtv.fi</a:t>
            </a:r>
            <a:r>
              <a:rPr lang="fi-FI" sz="3000" dirty="0">
                <a:solidFill>
                  <a:srgbClr val="2A6F44"/>
                </a:solidFill>
              </a:rPr>
              <a:t> 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9F60AE0-FD7D-EE41-B6CF-7D99A0967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246827" y="411266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74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CB15B75C-0BEC-4777-B107-CD6B78195EF3}"/>
              </a:ext>
            </a:extLst>
          </p:cNvPr>
          <p:cNvSpPr txBox="1"/>
          <p:nvPr/>
        </p:nvSpPr>
        <p:spPr>
          <a:xfrm>
            <a:off x="1606283" y="1477357"/>
            <a:ext cx="4989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500" dirty="0">
                <a:solidFill>
                  <a:srgbClr val="2A6F44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66674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5FFB7-5033-482E-BD50-423C21D0C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D8B04A-2195-40D1-ADCB-9ABBFF62E6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0967" y="1343065"/>
            <a:ext cx="10486475" cy="459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37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0CE27-806F-48F5-B5F0-9CB32226A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Currently 82 Member SAIs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BACF33-B222-440F-9E4E-27C5297A3D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316310-CE5D-4289-BF2F-A86E00B64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935" y="1545995"/>
            <a:ext cx="10231729" cy="51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36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94BC-0EC3-43A7-A7B9-05986F958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Six Regional Working Groups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B1ED0-5800-4BCC-BE81-7EAE0E959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AFROSAI </a:t>
            </a:r>
            <a:r>
              <a:rPr lang="fi-FI" sz="2800" dirty="0"/>
              <a:t>(Nigeria)</a:t>
            </a:r>
            <a:endParaRPr lang="en-GB" sz="2800" dirty="0"/>
          </a:p>
          <a:p>
            <a:r>
              <a:rPr lang="en-GB" sz="2800" dirty="0"/>
              <a:t>ARABOSAI (Kuwait)</a:t>
            </a:r>
          </a:p>
          <a:p>
            <a:r>
              <a:rPr lang="en-GB" sz="2800" dirty="0"/>
              <a:t>ASOSAI (China)</a:t>
            </a:r>
          </a:p>
          <a:p>
            <a:r>
              <a:rPr lang="en-GB" sz="2800" dirty="0"/>
              <a:t>EUROSAI (Poland)</a:t>
            </a:r>
          </a:p>
          <a:p>
            <a:r>
              <a:rPr lang="en-GB" sz="2800" dirty="0"/>
              <a:t>COMTEMA (Brazil)</a:t>
            </a:r>
          </a:p>
          <a:p>
            <a:r>
              <a:rPr lang="en-GB" sz="2800" dirty="0"/>
              <a:t>PASAI (New Zealand)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949490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44A456-B119-4444-BEB5-1F365324A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599" y="-1"/>
            <a:ext cx="4873873" cy="692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68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BD2183-2447-4098-BA74-4CE5310EC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50874"/>
            <a:ext cx="10515600" cy="5986131"/>
          </a:xfrm>
        </p:spPr>
        <p:txBody>
          <a:bodyPr anchor="b">
            <a:normAutofit/>
          </a:bodyPr>
          <a:lstStyle/>
          <a:p>
            <a:r>
              <a:rPr lang="fi-FI" dirty="0"/>
              <a:t>VISION</a:t>
            </a:r>
            <a:br>
              <a:rPr lang="fi-FI" dirty="0"/>
            </a:br>
            <a:br>
              <a:rPr lang="fi-FI" dirty="0"/>
            </a:br>
            <a:r>
              <a:rPr lang="fi-FI"/>
              <a:t>For a </a:t>
            </a:r>
            <a:r>
              <a:rPr lang="fi-FI" err="1"/>
              <a:t>common</a:t>
            </a:r>
            <a:r>
              <a:rPr lang="fi-FI"/>
              <a:t> </a:t>
            </a:r>
            <a:r>
              <a:rPr lang="fi-FI" err="1"/>
              <a:t>sustainable</a:t>
            </a:r>
            <a:r>
              <a:rPr lang="fi-FI"/>
              <a:t> </a:t>
            </a:r>
            <a:r>
              <a:rPr lang="fi-FI" err="1"/>
              <a:t>future</a:t>
            </a:r>
            <a:r>
              <a:rPr lang="fi-FI"/>
              <a:t>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innovative</a:t>
            </a:r>
            <a:r>
              <a:rPr lang="fi-FI"/>
              <a:t> </a:t>
            </a:r>
            <a:r>
              <a:rPr lang="fi-FI" err="1"/>
              <a:t>environmental</a:t>
            </a:r>
            <a:r>
              <a:rPr lang="fi-FI"/>
              <a:t> </a:t>
            </a:r>
            <a:r>
              <a:rPr lang="fi-FI" err="1"/>
              <a:t>auditing</a:t>
            </a:r>
            <a:br>
              <a:rPr lang="fi-FI"/>
            </a:br>
            <a:br>
              <a:rPr lang="fi-FI"/>
            </a:b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1714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E928E-D146-4F71-A413-6C07D384E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50874"/>
            <a:ext cx="10515600" cy="5986131"/>
          </a:xfrm>
        </p:spPr>
        <p:txBody>
          <a:bodyPr anchor="b">
            <a:normAutofit/>
          </a:bodyPr>
          <a:lstStyle/>
          <a:p>
            <a:r>
              <a:rPr lang="fi-FI" dirty="0"/>
              <a:t>KEY GOALS: 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Increase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expertise</a:t>
            </a:r>
            <a:r>
              <a:rPr lang="fi-FI" dirty="0"/>
              <a:t> in </a:t>
            </a:r>
            <a:r>
              <a:rPr lang="fi-FI" dirty="0" err="1"/>
              <a:t>environmental</a:t>
            </a:r>
            <a:r>
              <a:rPr lang="fi-FI" dirty="0"/>
              <a:t> </a:t>
            </a:r>
            <a:r>
              <a:rPr lang="fi-FI" dirty="0" err="1"/>
              <a:t>auditing</a:t>
            </a:r>
            <a:r>
              <a:rPr lang="fi-FI" dirty="0"/>
              <a:t> </a:t>
            </a:r>
            <a:r>
              <a:rPr lang="fi-FI" dirty="0" err="1"/>
              <a:t>globally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Enhance</a:t>
            </a:r>
            <a:r>
              <a:rPr lang="fi-FI" dirty="0"/>
              <a:t> </a:t>
            </a:r>
            <a:r>
              <a:rPr lang="fi-FI" dirty="0" err="1"/>
              <a:t>environmental</a:t>
            </a:r>
            <a:r>
              <a:rPr lang="fi-FI" dirty="0"/>
              <a:t> </a:t>
            </a:r>
            <a:r>
              <a:rPr lang="fi-FI" dirty="0" err="1"/>
              <a:t>governance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high-quality</a:t>
            </a:r>
            <a:r>
              <a:rPr lang="fi-FI" dirty="0"/>
              <a:t> </a:t>
            </a:r>
            <a:r>
              <a:rPr lang="fi-FI" dirty="0" err="1"/>
              <a:t>contribution</a:t>
            </a:r>
            <a:r>
              <a:rPr lang="fi-FI" dirty="0"/>
              <a:t> and </a:t>
            </a:r>
            <a:r>
              <a:rPr lang="fi-FI" dirty="0" err="1"/>
              <a:t>visibility</a:t>
            </a:r>
            <a:br>
              <a:rPr lang="fi-FI" dirty="0"/>
            </a:b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9664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0015B-63A5-49B4-8F9E-ECB0FC5AA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WGEA contribution to the implementation of the KSC strategic objectives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973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E235B-41B5-4DFA-8D85-E5DD235E5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90805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i-FI" dirty="0"/>
              <a:t>KSC 1: </a:t>
            </a:r>
            <a:r>
              <a:rPr lang="en-US" dirty="0"/>
              <a:t>Develop and maintain expertise in the various fields of public–sector auditing and help to provide content to the IFPP</a:t>
            </a:r>
            <a:br>
              <a:rPr lang="en-US" dirty="0"/>
            </a:b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909AD-413E-4A23-A19E-B8636990A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543175"/>
            <a:ext cx="10515600" cy="3093802"/>
          </a:xfrm>
        </p:spPr>
        <p:txBody>
          <a:bodyPr/>
          <a:lstStyle/>
          <a:p>
            <a:r>
              <a:rPr lang="fi-FI" dirty="0"/>
              <a:t>In 2020-2022, WGEA </a:t>
            </a:r>
            <a:r>
              <a:rPr lang="fi-FI" dirty="0" err="1"/>
              <a:t>published</a:t>
            </a:r>
            <a:r>
              <a:rPr lang="fi-FI" dirty="0"/>
              <a:t> </a:t>
            </a:r>
            <a:r>
              <a:rPr lang="fi-FI" dirty="0" err="1"/>
              <a:t>four</a:t>
            </a:r>
            <a:r>
              <a:rPr lang="fi-FI" dirty="0"/>
              <a:t> </a:t>
            </a:r>
            <a:r>
              <a:rPr lang="fi-FI" dirty="0" err="1"/>
              <a:t>reports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level-3 </a:t>
            </a:r>
            <a:r>
              <a:rPr lang="fi-FI" dirty="0" err="1"/>
              <a:t>quality</a:t>
            </a:r>
            <a:r>
              <a:rPr lang="fi-FI" dirty="0"/>
              <a:t> </a:t>
            </a:r>
            <a:r>
              <a:rPr lang="fi-FI" dirty="0" err="1"/>
              <a:t>assurance</a:t>
            </a:r>
            <a:r>
              <a:rPr lang="fi-FI" dirty="0"/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B5D0FE-7C18-4A16-891B-2CE146388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3" y="3228975"/>
            <a:ext cx="2498682" cy="35385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DB8944-17D6-458A-9303-4385117F3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3297" y="3219449"/>
            <a:ext cx="2502926" cy="35575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54B9BB-BE2C-4EB1-9FA6-C91954EF0F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0776" y="3250405"/>
            <a:ext cx="2479497" cy="35147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AC31FA-C52A-4139-A0BD-3896C8C6CA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8409" y="3219449"/>
            <a:ext cx="2503528" cy="3543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81E5AA-37AE-4364-9F69-D7065C8D82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402" y="6103677"/>
            <a:ext cx="754323" cy="7543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1EE2B67-E2A5-4234-AD7D-40DA10ACDC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0206" y="6103677"/>
            <a:ext cx="754323" cy="7543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4C276C3-305B-4CB8-AC67-49289A6498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4459" y="6105524"/>
            <a:ext cx="752476" cy="752476"/>
          </a:xfrm>
          <a:prstGeom prst="rect">
            <a:avLst/>
          </a:prstGeom>
        </p:spPr>
      </p:pic>
      <p:pic>
        <p:nvPicPr>
          <p:cNvPr id="6" name="Picture 5" descr="Chart, sunburst chart&#10;&#10;Description automatically generated">
            <a:extLst>
              <a:ext uri="{FF2B5EF4-FFF2-40B4-BE49-F238E27FC236}">
                <a16:creationId xmlns:a16="http://schemas.microsoft.com/office/drawing/2014/main" id="{0D419501-61BD-49EB-B530-CB50C640B8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12059" y="6046549"/>
            <a:ext cx="752476" cy="75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1109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and bulletlist">
  <a:themeElements>
    <a:clrScheme name="WGEA">
      <a:dk1>
        <a:srgbClr val="2A6F44"/>
      </a:dk1>
      <a:lt1>
        <a:srgbClr val="FEFDFE"/>
      </a:lt1>
      <a:dk2>
        <a:srgbClr val="2AA9E1"/>
      </a:dk2>
      <a:lt2>
        <a:srgbClr val="FEFDFE"/>
      </a:lt2>
      <a:accent1>
        <a:srgbClr val="64AF59"/>
      </a:accent1>
      <a:accent2>
        <a:srgbClr val="C5D984"/>
      </a:accent2>
      <a:accent3>
        <a:srgbClr val="C6E0BA"/>
      </a:accent3>
      <a:accent4>
        <a:srgbClr val="1581C5"/>
      </a:accent4>
      <a:accent5>
        <a:srgbClr val="2AA9E1"/>
      </a:accent5>
      <a:accent6>
        <a:srgbClr val="DAD8CC"/>
      </a:accent6>
      <a:hlink>
        <a:srgbClr val="1581C5"/>
      </a:hlink>
      <a:folHlink>
        <a:srgbClr val="1581C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40846E64-6081-9048-85FF-7F738530F46D}" vid="{928B710C-0EDD-A04C-B93C-21F41F6973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8E14CE5FCFFDC4C884BB4B792840079" ma:contentTypeVersion="1" ma:contentTypeDescription="Luo uusi asiakirja." ma:contentTypeScope="" ma:versionID="552bec7c6537059139dda1398041800f">
  <xsd:schema xmlns:xsd="http://www.w3.org/2001/XMLSchema" xmlns:xs="http://www.w3.org/2001/XMLSchema" xmlns:p="http://schemas.microsoft.com/office/2006/metadata/properties" xmlns:ns2="ee504ec0-d5b0-420a-b6c0-c1e7d2c893ec" targetNamespace="http://schemas.microsoft.com/office/2006/metadata/properties" ma:root="true" ma:fieldsID="d9a91c139bda41e6bbd97877282f2d3f" ns2:_="">
    <xsd:import namespace="ee504ec0-d5b0-420a-b6c0-c1e7d2c893ec"/>
    <xsd:element name="properties">
      <xsd:complexType>
        <xsd:sequence>
          <xsd:element name="documentManagement">
            <xsd:complexType>
              <xsd:all>
                <xsd:element ref="ns2:Julkisu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04ec0-d5b0-420a-b6c0-c1e7d2c893ec" elementFormDefault="qualified">
    <xsd:import namespace="http://schemas.microsoft.com/office/2006/documentManagement/types"/>
    <xsd:import namespace="http://schemas.microsoft.com/office/infopath/2007/PartnerControls"/>
    <xsd:element name="Julkisuus" ma:index="8" nillable="true" ma:displayName="Julkisuus" ma:format="Dropdown" ma:internalName="Julkisuus">
      <xsd:simpleType>
        <xsd:restriction base="dms:Choice">
          <xsd:enumeration value="Suojaustaso IV"/>
          <xsd:enumeration value="Suojaustaso III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ulkisuus xmlns="ee504ec0-d5b0-420a-b6c0-c1e7d2c893ec" xsi:nil="true"/>
  </documentManagement>
</p:properties>
</file>

<file path=customXml/itemProps1.xml><?xml version="1.0" encoding="utf-8"?>
<ds:datastoreItem xmlns:ds="http://schemas.openxmlformats.org/officeDocument/2006/customXml" ds:itemID="{C1DEC668-B65D-4A80-B9D5-B53C2CB727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5AAD79-DDE8-4F7C-897C-ADD1770C34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504ec0-d5b0-420a-b6c0-c1e7d2c893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083360-2C25-4FC2-B34F-D9AAA7E62AAF}">
  <ds:schemaRefs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ee504ec0-d5b0-420a-b6c0-c1e7d2c893ec"/>
    <ds:schemaRef ds:uri="http://purl.org/dc/dcmitype/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5007</TotalTime>
  <Words>519</Words>
  <Application>Microsoft Office PowerPoint</Application>
  <PresentationFormat>Widescreen</PresentationFormat>
  <Paragraphs>77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-apple-system</vt:lpstr>
      <vt:lpstr>Arial</vt:lpstr>
      <vt:lpstr>Calibri</vt:lpstr>
      <vt:lpstr>Title and bulletlist</vt:lpstr>
      <vt:lpstr>INTOSAI WGEA</vt:lpstr>
      <vt:lpstr>PowerPoint Presentation</vt:lpstr>
      <vt:lpstr>Currently 82 Member SAIs</vt:lpstr>
      <vt:lpstr>Six Regional Working Groups</vt:lpstr>
      <vt:lpstr>PowerPoint Presentation</vt:lpstr>
      <vt:lpstr>VISION  For a common sustainable future  – innovative environmental auditing  </vt:lpstr>
      <vt:lpstr>KEY GOALS:   Increase the expertise in environmental auditing globally  Enhance environmental governance with high-quality contribution and visibility </vt:lpstr>
      <vt:lpstr>WGEA contribution to the implementation of the KSC strategic objectives   </vt:lpstr>
      <vt:lpstr>KSC 1: Develop and maintain expertise in the various fields of public–sector auditing and help to provide content to the IFPP </vt:lpstr>
      <vt:lpstr>…KSC 1 on GUIDs</vt:lpstr>
      <vt:lpstr>…KSC 1</vt:lpstr>
      <vt:lpstr>KSC 2: Enable wide exchange of knowledge and experience among INTOSAI members </vt:lpstr>
      <vt:lpstr>KSC 3: Working with the CBC, IDI, and other INTOSAI entities, facilitate continuous improvement of SAIs through knowledge sharing</vt:lpstr>
      <vt:lpstr>  Longer-term strategy up to 2030   Work Plan 2023-2025 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Tässä on otsikko</dc:title>
  <dc:creator>Lonka Marica (VTV)</dc:creator>
  <cp:lastModifiedBy>Niemenmaa Vivi (VTV)</cp:lastModifiedBy>
  <cp:revision>223</cp:revision>
  <cp:lastPrinted>2021-09-24T09:04:48Z</cp:lastPrinted>
  <dcterms:created xsi:type="dcterms:W3CDTF">2019-12-18T20:27:01Z</dcterms:created>
  <dcterms:modified xsi:type="dcterms:W3CDTF">2022-09-08T18:50:37Z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0x010100A8E14CE5FCFFDC4C884BB4B792840079</vt:lpwstr>
  </property>
</Properties>
</file>