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1" r:id="rId1"/>
  </p:sldMasterIdLst>
  <p:notesMasterIdLst>
    <p:notesMasterId r:id="rId22"/>
  </p:notesMasterIdLst>
  <p:handoutMasterIdLst>
    <p:handoutMasterId r:id="rId23"/>
  </p:handoutMasterIdLst>
  <p:sldIdLst>
    <p:sldId id="306" r:id="rId2"/>
    <p:sldId id="285" r:id="rId3"/>
    <p:sldId id="296" r:id="rId4"/>
    <p:sldId id="261" r:id="rId5"/>
    <p:sldId id="300" r:id="rId6"/>
    <p:sldId id="289" r:id="rId7"/>
    <p:sldId id="283" r:id="rId8"/>
    <p:sldId id="274" r:id="rId9"/>
    <p:sldId id="275" r:id="rId10"/>
    <p:sldId id="298" r:id="rId11"/>
    <p:sldId id="290" r:id="rId12"/>
    <p:sldId id="309" r:id="rId13"/>
    <p:sldId id="278" r:id="rId14"/>
    <p:sldId id="292" r:id="rId15"/>
    <p:sldId id="293" r:id="rId16"/>
    <p:sldId id="279" r:id="rId17"/>
    <p:sldId id="282" r:id="rId18"/>
    <p:sldId id="281" r:id="rId19"/>
    <p:sldId id="266" r:id="rId20"/>
    <p:sldId id="267" r:id="rId21"/>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42" autoAdjust="0"/>
    <p:restoredTop sz="83818" autoAdjust="0"/>
  </p:normalViewPr>
  <p:slideViewPr>
    <p:cSldViewPr snapToGrid="0">
      <p:cViewPr>
        <p:scale>
          <a:sx n="66" d="100"/>
          <a:sy n="66" d="100"/>
        </p:scale>
        <p:origin x="-102" y="-22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C845DB7-BF93-4ACE-BDC8-0CF359F4ABE9}"/>
              </a:ext>
            </a:extLst>
          </p:cNvPr>
          <p:cNvSpPr>
            <a:spLocks noGrp="1"/>
          </p:cNvSpPr>
          <p:nvPr>
            <p:ph type="hdr" sz="quarter"/>
          </p:nvPr>
        </p:nvSpPr>
        <p:spPr>
          <a:xfrm>
            <a:off x="0" y="2"/>
            <a:ext cx="2946347" cy="498215"/>
          </a:xfrm>
          <a:prstGeom prst="rect">
            <a:avLst/>
          </a:prstGeom>
        </p:spPr>
        <p:txBody>
          <a:bodyPr vert="horz" lIns="91440" tIns="45720" rIns="91440" bIns="45720" rtlCol="0"/>
          <a:lstStyle>
            <a:lvl1pPr algn="l">
              <a:defRPr sz="1200"/>
            </a:lvl1pPr>
          </a:lstStyle>
          <a:p>
            <a:r>
              <a:rPr lang="en-US" dirty="0"/>
              <a:t>The 15th Meeting of the INTOSAI Working Group on Fight Against  Corruption and Money laundering  </a:t>
            </a:r>
          </a:p>
        </p:txBody>
      </p:sp>
      <p:sp>
        <p:nvSpPr>
          <p:cNvPr id="3" name="Date Placeholder 2">
            <a:extLst>
              <a:ext uri="{FF2B5EF4-FFF2-40B4-BE49-F238E27FC236}">
                <a16:creationId xmlns:a16="http://schemas.microsoft.com/office/drawing/2014/main" xmlns="" id="{CB7B5D34-82B4-4B10-80F1-E545148F072B}"/>
              </a:ext>
            </a:extLst>
          </p:cNvPr>
          <p:cNvSpPr>
            <a:spLocks noGrp="1"/>
          </p:cNvSpPr>
          <p:nvPr>
            <p:ph type="dt" sz="quarter" idx="1"/>
          </p:nvPr>
        </p:nvSpPr>
        <p:spPr>
          <a:xfrm>
            <a:off x="3851344" y="2"/>
            <a:ext cx="2946347" cy="498215"/>
          </a:xfrm>
          <a:prstGeom prst="rect">
            <a:avLst/>
          </a:prstGeom>
        </p:spPr>
        <p:txBody>
          <a:bodyPr vert="horz" lIns="91440" tIns="45720" rIns="91440" bIns="45720" rtlCol="0"/>
          <a:lstStyle>
            <a:lvl1pPr algn="r">
              <a:defRPr sz="1200"/>
            </a:lvl1pPr>
          </a:lstStyle>
          <a:p>
            <a:fld id="{0221108F-CB10-4991-910A-473DD7144D01}" type="datetimeFigureOut">
              <a:rPr lang="en-US" smtClean="0"/>
              <a:t>9/5/2022</a:t>
            </a:fld>
            <a:endParaRPr lang="en-US" dirty="0"/>
          </a:p>
        </p:txBody>
      </p:sp>
      <p:sp>
        <p:nvSpPr>
          <p:cNvPr id="4" name="Footer Placeholder 3">
            <a:extLst>
              <a:ext uri="{FF2B5EF4-FFF2-40B4-BE49-F238E27FC236}">
                <a16:creationId xmlns:a16="http://schemas.microsoft.com/office/drawing/2014/main" xmlns="" id="{64DB3E21-56F7-497A-A9BF-E9E49E3EA473}"/>
              </a:ext>
            </a:extLst>
          </p:cNvPr>
          <p:cNvSpPr>
            <a:spLocks noGrp="1"/>
          </p:cNvSpPr>
          <p:nvPr>
            <p:ph type="ftr" sz="quarter" idx="2"/>
          </p:nvPr>
        </p:nvSpPr>
        <p:spPr>
          <a:xfrm>
            <a:off x="0" y="9431602"/>
            <a:ext cx="2946347" cy="498214"/>
          </a:xfrm>
          <a:prstGeom prst="rect">
            <a:avLst/>
          </a:prstGeom>
        </p:spPr>
        <p:txBody>
          <a:bodyPr vert="horz" lIns="91440" tIns="45720" rIns="91440" bIns="45720" rtlCol="0" anchor="b"/>
          <a:lstStyle>
            <a:lvl1pPr algn="l">
              <a:defRPr sz="1200"/>
            </a:lvl1pPr>
          </a:lstStyle>
          <a:p>
            <a:r>
              <a:rPr lang="en-US" dirty="0"/>
              <a:t>The Secretariat of the INTOSAI Working Group on Fight Against Corruption and Money Laundering - May 11th ,2022 </a:t>
            </a:r>
          </a:p>
        </p:txBody>
      </p:sp>
      <p:sp>
        <p:nvSpPr>
          <p:cNvPr id="5" name="Slide Number Placeholder 4">
            <a:extLst>
              <a:ext uri="{FF2B5EF4-FFF2-40B4-BE49-F238E27FC236}">
                <a16:creationId xmlns:a16="http://schemas.microsoft.com/office/drawing/2014/main" xmlns="" id="{9101DD55-A1FB-43E7-8766-035132572BB0}"/>
              </a:ext>
            </a:extLst>
          </p:cNvPr>
          <p:cNvSpPr>
            <a:spLocks noGrp="1"/>
          </p:cNvSpPr>
          <p:nvPr>
            <p:ph type="sldNum" sz="quarter" idx="3"/>
          </p:nvPr>
        </p:nvSpPr>
        <p:spPr>
          <a:xfrm>
            <a:off x="3851344" y="9431602"/>
            <a:ext cx="2946347" cy="498214"/>
          </a:xfrm>
          <a:prstGeom prst="rect">
            <a:avLst/>
          </a:prstGeom>
        </p:spPr>
        <p:txBody>
          <a:bodyPr vert="horz" lIns="91440" tIns="45720" rIns="91440" bIns="45720" rtlCol="0" anchor="b"/>
          <a:lstStyle>
            <a:lvl1pPr algn="r">
              <a:defRPr sz="1200"/>
            </a:lvl1pPr>
          </a:lstStyle>
          <a:p>
            <a:fld id="{A1BCE7AE-4D89-4E33-987B-411076297205}" type="slidenum">
              <a:rPr lang="en-US" smtClean="0"/>
              <a:t>‹#›</a:t>
            </a:fld>
            <a:endParaRPr lang="en-US" dirty="0"/>
          </a:p>
        </p:txBody>
      </p:sp>
    </p:spTree>
    <p:extLst>
      <p:ext uri="{BB962C8B-B14F-4D97-AF65-F5344CB8AC3E}">
        <p14:creationId xmlns:p14="http://schemas.microsoft.com/office/powerpoint/2010/main" val="257464914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347" cy="498215"/>
          </a:xfrm>
          <a:prstGeom prst="rect">
            <a:avLst/>
          </a:prstGeom>
        </p:spPr>
        <p:txBody>
          <a:bodyPr vert="horz" lIns="91440" tIns="45720" rIns="91440" bIns="45720" rtlCol="0"/>
          <a:lstStyle>
            <a:lvl1pPr algn="l">
              <a:defRPr sz="1200"/>
            </a:lvl1pPr>
          </a:lstStyle>
          <a:p>
            <a:r>
              <a:rPr lang="en-US" dirty="0"/>
              <a:t>The 15th Meeting of the INTOSAI Working Group on Fight Against  Corruption and Money laundering  </a:t>
            </a:r>
          </a:p>
        </p:txBody>
      </p:sp>
      <p:sp>
        <p:nvSpPr>
          <p:cNvPr id="3" name="Date Placeholder 2"/>
          <p:cNvSpPr>
            <a:spLocks noGrp="1"/>
          </p:cNvSpPr>
          <p:nvPr>
            <p:ph type="dt" idx="1"/>
          </p:nvPr>
        </p:nvSpPr>
        <p:spPr>
          <a:xfrm>
            <a:off x="3851344" y="2"/>
            <a:ext cx="2946347" cy="498215"/>
          </a:xfrm>
          <a:prstGeom prst="rect">
            <a:avLst/>
          </a:prstGeom>
        </p:spPr>
        <p:txBody>
          <a:bodyPr vert="horz" lIns="91440" tIns="45720" rIns="91440" bIns="45720" rtlCol="0"/>
          <a:lstStyle>
            <a:lvl1pPr algn="r">
              <a:defRPr sz="1200"/>
            </a:lvl1pPr>
          </a:lstStyle>
          <a:p>
            <a:fld id="{4FF70A1E-6F4C-434E-AC0C-CABA6E56AD03}" type="datetimeFigureOut">
              <a:rPr lang="en-US" smtClean="0"/>
              <a:t>9/5/2022</a:t>
            </a:fld>
            <a:endParaRPr lang="en-US" dirty="0"/>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602"/>
            <a:ext cx="2946347" cy="498214"/>
          </a:xfrm>
          <a:prstGeom prst="rect">
            <a:avLst/>
          </a:prstGeom>
        </p:spPr>
        <p:txBody>
          <a:bodyPr vert="horz" lIns="91440" tIns="45720" rIns="91440" bIns="45720" rtlCol="0" anchor="b"/>
          <a:lstStyle>
            <a:lvl1pPr algn="l">
              <a:defRPr sz="1200"/>
            </a:lvl1pPr>
          </a:lstStyle>
          <a:p>
            <a:r>
              <a:rPr lang="en-US" dirty="0"/>
              <a:t>The Secretariat of the INTOSAI Working Group on Fight Against Corruption and Money Laundering - May 11th ,2022 </a:t>
            </a:r>
          </a:p>
        </p:txBody>
      </p:sp>
      <p:sp>
        <p:nvSpPr>
          <p:cNvPr id="7" name="Slide Number Placeholder 6"/>
          <p:cNvSpPr>
            <a:spLocks noGrp="1"/>
          </p:cNvSpPr>
          <p:nvPr>
            <p:ph type="sldNum" sz="quarter" idx="5"/>
          </p:nvPr>
        </p:nvSpPr>
        <p:spPr>
          <a:xfrm>
            <a:off x="3851344" y="9431602"/>
            <a:ext cx="2946347" cy="498214"/>
          </a:xfrm>
          <a:prstGeom prst="rect">
            <a:avLst/>
          </a:prstGeom>
        </p:spPr>
        <p:txBody>
          <a:bodyPr vert="horz" lIns="91440" tIns="45720" rIns="91440" bIns="45720" rtlCol="0" anchor="b"/>
          <a:lstStyle>
            <a:lvl1pPr algn="r">
              <a:defRPr sz="1200"/>
            </a:lvl1pPr>
          </a:lstStyle>
          <a:p>
            <a:fld id="{94A44471-4EB9-4DA3-A362-620BE469D84A}" type="slidenum">
              <a:rPr lang="en-US" smtClean="0"/>
              <a:t>‹#›</a:t>
            </a:fld>
            <a:endParaRPr lang="en-US" dirty="0"/>
          </a:p>
        </p:txBody>
      </p:sp>
    </p:spTree>
    <p:extLst>
      <p:ext uri="{BB962C8B-B14F-4D97-AF65-F5344CB8AC3E}">
        <p14:creationId xmlns:p14="http://schemas.microsoft.com/office/powerpoint/2010/main" val="426883444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r>
              <a:rPr lang="en-GB" dirty="0" smtClean="0"/>
              <a:t>Allow us to present to you the activities carried out by the WG Secretariat during the past period since the 13th KSC SC</a:t>
            </a:r>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3</a:t>
            </a:fld>
            <a:endParaRPr lang="en-US" dirty="0"/>
          </a:p>
        </p:txBody>
      </p:sp>
    </p:spTree>
    <p:extLst>
      <p:ext uri="{BB962C8B-B14F-4D97-AF65-F5344CB8AC3E}">
        <p14:creationId xmlns:p14="http://schemas.microsoft.com/office/powerpoint/2010/main" val="2421027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12</a:t>
            </a:fld>
            <a:endParaRPr lang="en-US" dirty="0"/>
          </a:p>
        </p:txBody>
      </p:sp>
    </p:spTree>
    <p:extLst>
      <p:ext uri="{BB962C8B-B14F-4D97-AF65-F5344CB8AC3E}">
        <p14:creationId xmlns:p14="http://schemas.microsoft.com/office/powerpoint/2010/main" val="1720089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r>
              <a:rPr lang="en-GB" dirty="0" smtClean="0"/>
              <a:t>.</a:t>
            </a:r>
            <a:endParaRPr lang="ar-EG" dirty="0" smtClean="0"/>
          </a:p>
          <a:p>
            <a:r>
              <a:rPr lang="en-GB" dirty="0" smtClean="0"/>
              <a:t>The WG Secretariat held a series of virtual meetings with respectable representatives of the World Bank regarding conducting virtual training programs for the WGFACML member Supreme Audit Institutions, and it was agreed upon holding a set of virtual training programs during the next few months in order to </a:t>
            </a:r>
            <a:r>
              <a:rPr lang="en-GB" dirty="0" err="1" smtClean="0"/>
              <a:t>fulfill</a:t>
            </a:r>
            <a:r>
              <a:rPr lang="en-GB" dirty="0" smtClean="0"/>
              <a:t> the training needs of the WG member SAIs regarding issues related to fighting  corruption and money laundering.</a:t>
            </a:r>
          </a:p>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13</a:t>
            </a:fld>
            <a:endParaRPr lang="en-US" dirty="0"/>
          </a:p>
        </p:txBody>
      </p:sp>
    </p:spTree>
    <p:extLst>
      <p:ext uri="{BB962C8B-B14F-4D97-AF65-F5344CB8AC3E}">
        <p14:creationId xmlns:p14="http://schemas.microsoft.com/office/powerpoint/2010/main" val="603756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r>
              <a:rPr lang="en-GB" dirty="0" smtClean="0"/>
              <a:t>.</a:t>
            </a:r>
            <a:endParaRPr lang="ar-EG" dirty="0" smtClean="0"/>
          </a:p>
          <a:p>
            <a:r>
              <a:rPr lang="en-GB" dirty="0" smtClean="0"/>
              <a:t>The WG Secretariat held a series of virtual meetings with respectable representatives of the World Bank regarding conducting virtual training programs for the WGFACML member Supreme Audit Institutions, and it was agreed upon holding a set of virtual training programs during the next few months in order to </a:t>
            </a:r>
            <a:r>
              <a:rPr lang="en-GB" dirty="0" err="1" smtClean="0"/>
              <a:t>fulfill</a:t>
            </a:r>
            <a:r>
              <a:rPr lang="en-GB" dirty="0" smtClean="0"/>
              <a:t> the training needs of the WG member SAIs regarding issues related to fighting  corruption and money laundering.</a:t>
            </a:r>
          </a:p>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14</a:t>
            </a:fld>
            <a:endParaRPr lang="en-US" dirty="0"/>
          </a:p>
        </p:txBody>
      </p:sp>
    </p:spTree>
    <p:extLst>
      <p:ext uri="{BB962C8B-B14F-4D97-AF65-F5344CB8AC3E}">
        <p14:creationId xmlns:p14="http://schemas.microsoft.com/office/powerpoint/2010/main" val="1754533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r>
              <a:rPr lang="en-GB" dirty="0" smtClean="0"/>
              <a:t>.</a:t>
            </a:r>
            <a:endParaRPr lang="ar-EG" dirty="0" smtClean="0"/>
          </a:p>
          <a:p>
            <a:r>
              <a:rPr lang="en-GB" dirty="0" smtClean="0"/>
              <a:t>The WG Secretariat held a series of virtual meetings with respectable representatives of the World Bank regarding conducting virtual training programs for the WGFACML member Supreme Audit Institutions, and it was agreed upon holding a set of virtual training programs during the next few months in order to </a:t>
            </a:r>
            <a:r>
              <a:rPr lang="en-GB" dirty="0" err="1" smtClean="0"/>
              <a:t>fulfill</a:t>
            </a:r>
            <a:r>
              <a:rPr lang="en-GB" dirty="0" smtClean="0"/>
              <a:t> the training needs of the WG member SAIs regarding issues related to fighting  corruption and money laundering.</a:t>
            </a:r>
          </a:p>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15</a:t>
            </a:fld>
            <a:endParaRPr lang="en-US" dirty="0"/>
          </a:p>
        </p:txBody>
      </p:sp>
    </p:spTree>
    <p:extLst>
      <p:ext uri="{BB962C8B-B14F-4D97-AF65-F5344CB8AC3E}">
        <p14:creationId xmlns:p14="http://schemas.microsoft.com/office/powerpoint/2010/main" val="2949563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16</a:t>
            </a:fld>
            <a:endParaRPr lang="en-US" dirty="0"/>
          </a:p>
        </p:txBody>
      </p:sp>
    </p:spTree>
    <p:extLst>
      <p:ext uri="{BB962C8B-B14F-4D97-AF65-F5344CB8AC3E}">
        <p14:creationId xmlns:p14="http://schemas.microsoft.com/office/powerpoint/2010/main" val="675388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17</a:t>
            </a:fld>
            <a:endParaRPr lang="en-US" dirty="0"/>
          </a:p>
        </p:txBody>
      </p:sp>
    </p:spTree>
    <p:extLst>
      <p:ext uri="{BB962C8B-B14F-4D97-AF65-F5344CB8AC3E}">
        <p14:creationId xmlns:p14="http://schemas.microsoft.com/office/powerpoint/2010/main" val="1582969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18</a:t>
            </a:fld>
            <a:endParaRPr lang="en-US" dirty="0"/>
          </a:p>
        </p:txBody>
      </p:sp>
    </p:spTree>
    <p:extLst>
      <p:ext uri="{BB962C8B-B14F-4D97-AF65-F5344CB8AC3E}">
        <p14:creationId xmlns:p14="http://schemas.microsoft.com/office/powerpoint/2010/main" val="276852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r>
              <a:rPr lang="en-GB" dirty="0" smtClean="0"/>
              <a:t>The draft of the guide was published on the INTOSAI community portal. The presentation period ended on June 17, 2022. Currently, the Austrian Supreme Audit Institution (the head of the team responsible for preparing the guide) is summarizing the comments received from other bodies so that they can be taken into account when preparing the final version of the guide. Once completed, a quality assurance certificate will be signed for the guide.</a:t>
            </a:r>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4</a:t>
            </a:fld>
            <a:endParaRPr lang="en-US" dirty="0"/>
          </a:p>
        </p:txBody>
      </p:sp>
    </p:spTree>
    <p:extLst>
      <p:ext uri="{BB962C8B-B14F-4D97-AF65-F5344CB8AC3E}">
        <p14:creationId xmlns:p14="http://schemas.microsoft.com/office/powerpoint/2010/main" val="108132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r>
              <a:rPr lang="en-GB" dirty="0" smtClean="0"/>
              <a:t>The draft of the guide was published on the INTOSAI community portal. The presentation period ended on June 17, 2022. Currently, the Austrian Supreme Audit Institution (the head of the team responsible for preparing the guide) is summarizing the comments received from other bodies so that they can be taken into account when preparing the final version of the guide. Once completed, a quality assurance certificate will be signed for the guide.</a:t>
            </a:r>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5</a:t>
            </a:fld>
            <a:endParaRPr lang="en-US" dirty="0"/>
          </a:p>
        </p:txBody>
      </p:sp>
    </p:spTree>
    <p:extLst>
      <p:ext uri="{BB962C8B-B14F-4D97-AF65-F5344CB8AC3E}">
        <p14:creationId xmlns:p14="http://schemas.microsoft.com/office/powerpoint/2010/main" val="1081325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6</a:t>
            </a:fld>
            <a:endParaRPr lang="en-US" dirty="0"/>
          </a:p>
        </p:txBody>
      </p:sp>
    </p:spTree>
    <p:extLst>
      <p:ext uri="{BB962C8B-B14F-4D97-AF65-F5344CB8AC3E}">
        <p14:creationId xmlns:p14="http://schemas.microsoft.com/office/powerpoint/2010/main" val="3612354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7</a:t>
            </a:fld>
            <a:endParaRPr lang="en-US" dirty="0"/>
          </a:p>
        </p:txBody>
      </p:sp>
    </p:spTree>
    <p:extLst>
      <p:ext uri="{BB962C8B-B14F-4D97-AF65-F5344CB8AC3E}">
        <p14:creationId xmlns:p14="http://schemas.microsoft.com/office/powerpoint/2010/main" val="3482046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8</a:t>
            </a:fld>
            <a:endParaRPr lang="en-US" dirty="0"/>
          </a:p>
        </p:txBody>
      </p:sp>
    </p:spTree>
    <p:extLst>
      <p:ext uri="{BB962C8B-B14F-4D97-AF65-F5344CB8AC3E}">
        <p14:creationId xmlns:p14="http://schemas.microsoft.com/office/powerpoint/2010/main" val="3485900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9</a:t>
            </a:fld>
            <a:endParaRPr lang="en-US" dirty="0"/>
          </a:p>
        </p:txBody>
      </p:sp>
    </p:spTree>
    <p:extLst>
      <p:ext uri="{BB962C8B-B14F-4D97-AF65-F5344CB8AC3E}">
        <p14:creationId xmlns:p14="http://schemas.microsoft.com/office/powerpoint/2010/main" val="1021043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10</a:t>
            </a:fld>
            <a:endParaRPr lang="en-US" dirty="0"/>
          </a:p>
        </p:txBody>
      </p:sp>
    </p:spTree>
    <p:extLst>
      <p:ext uri="{BB962C8B-B14F-4D97-AF65-F5344CB8AC3E}">
        <p14:creationId xmlns:p14="http://schemas.microsoft.com/office/powerpoint/2010/main" val="1021043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The 15th Meeting of the INTOSAI Working Group on Fight Against  Corruption and Money laundering  </a:t>
            </a:r>
            <a:endParaRPr lang="en-US" dirty="0"/>
          </a:p>
        </p:txBody>
      </p:sp>
      <p:sp>
        <p:nvSpPr>
          <p:cNvPr id="5" name="Footer Placeholder 4"/>
          <p:cNvSpPr>
            <a:spLocks noGrp="1"/>
          </p:cNvSpPr>
          <p:nvPr>
            <p:ph type="ftr" sz="quarter" idx="11"/>
          </p:nvPr>
        </p:nvSpPr>
        <p:spPr/>
        <p:txBody>
          <a:bodyPr/>
          <a:lstStyle/>
          <a:p>
            <a:r>
              <a:rPr lang="en-US" dirty="0" smtClean="0"/>
              <a:t>The Secretariat of the INTOSAI Working Group on Fight Against Corruption and Money Laundering - May 11th ,2022 </a:t>
            </a:r>
            <a:endParaRPr lang="en-US" dirty="0"/>
          </a:p>
        </p:txBody>
      </p:sp>
      <p:sp>
        <p:nvSpPr>
          <p:cNvPr id="6" name="Slide Number Placeholder 5"/>
          <p:cNvSpPr>
            <a:spLocks noGrp="1"/>
          </p:cNvSpPr>
          <p:nvPr>
            <p:ph type="sldNum" sz="quarter" idx="12"/>
          </p:nvPr>
        </p:nvSpPr>
        <p:spPr/>
        <p:txBody>
          <a:bodyPr/>
          <a:lstStyle/>
          <a:p>
            <a:fld id="{94A44471-4EB9-4DA3-A362-620BE469D84A}" type="slidenum">
              <a:rPr lang="en-US" smtClean="0"/>
              <a:t>11</a:t>
            </a:fld>
            <a:endParaRPr lang="en-US" dirty="0"/>
          </a:p>
        </p:txBody>
      </p:sp>
    </p:spTree>
    <p:extLst>
      <p:ext uri="{BB962C8B-B14F-4D97-AF65-F5344CB8AC3E}">
        <p14:creationId xmlns:p14="http://schemas.microsoft.com/office/powerpoint/2010/main" val="358590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0B0575-671E-44B4-81A7-D8C7EB2FC47D}" type="datetime1">
              <a:rPr lang="en-US" smtClean="0"/>
              <a:t>9/5/2022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4289926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1CED0-0052-4A12-8A1F-53419C4EFF42}" type="datetime1">
              <a:rPr lang="en-US" smtClean="0"/>
              <a:t>9/5/2022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420683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43CDA-5ECA-466A-A7D1-7E1111C8021B}" type="datetime1">
              <a:rPr lang="en-US" smtClean="0"/>
              <a:t>9/5/2022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141044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4289C-84DE-4CF5-A069-10891147B33A}" type="datetime1">
              <a:rPr lang="en-US" smtClean="0"/>
              <a:t>9/5/2022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26993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F79A29-A332-4B61-8AA4-0801EC986FF9}" type="datetime1">
              <a:rPr lang="en-US" smtClean="0"/>
              <a:t>9/5/2022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363776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462A62-D39F-4482-B3BF-945EBFA0DABC}" type="datetime1">
              <a:rPr lang="en-US" smtClean="0"/>
              <a:t>9/5/2022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124583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E3F9D4-0686-4E2C-82D7-D3FBB88AA09F}" type="datetime1">
              <a:rPr lang="en-US" smtClean="0"/>
              <a:t>9/5/2022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197864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0D1E7A-817F-4703-BAFB-433ED7EC8537}" type="datetime1">
              <a:rPr lang="en-US" smtClean="0"/>
              <a:t>9/5/2022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45091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0E611-9389-4A86-AC47-27C214AA60AB}" type="datetime1">
              <a:rPr lang="en-US" smtClean="0"/>
              <a:t>9/5/2022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405308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0D1D5-049A-48DD-86DB-0E45B26406A3}" type="datetime1">
              <a:rPr lang="en-US" smtClean="0"/>
              <a:t>9/5/2022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376932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71846-A8EC-46A8-B57C-43A0B8A05A81}" type="datetime1">
              <a:rPr lang="en-US" smtClean="0"/>
              <a:t>9/5/2022</a:t>
            </a:fld>
            <a:endParaRPr lang="en-US" dirty="0"/>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1A8436D7-7A12-4401-873B-B04B50E4E005}" type="slidenum">
              <a:rPr lang="en-US" smtClean="0"/>
              <a:t>‹#›</a:t>
            </a:fld>
            <a:endParaRPr lang="en-US" dirty="0"/>
          </a:p>
        </p:txBody>
      </p:sp>
    </p:spTree>
    <p:extLst>
      <p:ext uri="{BB962C8B-B14F-4D97-AF65-F5344CB8AC3E}">
        <p14:creationId xmlns:p14="http://schemas.microsoft.com/office/powerpoint/2010/main" val="355332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CC596-E0F7-467D-BEAB-3CFEA6EFAECA}" type="datetime1">
              <a:rPr lang="en-US" smtClean="0"/>
              <a:t>9/5/2022</a:t>
            </a:fld>
            <a:endParaRPr lang="en-US" dirty="0"/>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436D7-7A12-4401-873B-B04B50E4E005}" type="slidenum">
              <a:rPr lang="en-US" smtClean="0"/>
              <a:t>‹#›</a:t>
            </a:fld>
            <a:endParaRPr lang="en-US" dirty="0"/>
          </a:p>
        </p:txBody>
      </p:sp>
    </p:spTree>
    <p:extLst>
      <p:ext uri="{BB962C8B-B14F-4D97-AF65-F5344CB8AC3E}">
        <p14:creationId xmlns:p14="http://schemas.microsoft.com/office/powerpoint/2010/main" val="24231369"/>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hyperlink" Target="https://intosaicommunity.net/wgfacml/newsletter/" TargetMode="Externa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8436D7-7A12-4401-873B-B04B50E4E005}" type="slidenum">
              <a:rPr lang="en-US" smtClean="0"/>
              <a:t>1</a:t>
            </a:fld>
            <a:endParaRPr lang="en-US" dirty="0"/>
          </a:p>
        </p:txBody>
      </p:sp>
      <p:sp>
        <p:nvSpPr>
          <p:cNvPr id="5" name="Title 1">
            <a:extLst>
              <a:ext uri="{FF2B5EF4-FFF2-40B4-BE49-F238E27FC236}">
                <a16:creationId xmlns:a16="http://schemas.microsoft.com/office/drawing/2014/main" xmlns="" id="{2B0881B6-ADE0-43A7-ACE4-5002B0914454}"/>
              </a:ext>
            </a:extLst>
          </p:cNvPr>
          <p:cNvSpPr txBox="1">
            <a:spLocks/>
          </p:cNvSpPr>
          <p:nvPr/>
        </p:nvSpPr>
        <p:spPr>
          <a:xfrm>
            <a:off x="919022" y="1302554"/>
            <a:ext cx="10096207" cy="4809484"/>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lnSpc>
                <a:spcPct val="115000"/>
              </a:lnSpc>
              <a:spcBef>
                <a:spcPts val="0"/>
              </a:spcBef>
              <a:spcAft>
                <a:spcPts val="600"/>
              </a:spcAft>
              <a:tabLst>
                <a:tab pos="3032760" algn="ctr"/>
                <a:tab pos="4648200" algn="l"/>
                <a:tab pos="4829175" algn="l"/>
                <a:tab pos="5113655" algn="l"/>
              </a:tabLst>
            </a:pPr>
            <a:r>
              <a:rPr lang="en-US" sz="2400" dirty="0" smtClean="0">
                <a:solidFill>
                  <a:schemeClr val="accent2">
                    <a:lumMod val="50000"/>
                  </a:schemeClr>
                </a:solidFill>
                <a:latin typeface="Sitka Banner Semibold" pitchFamily="2" charset="0"/>
              </a:rPr>
              <a:t/>
            </a:r>
            <a:br>
              <a:rPr lang="en-US" sz="2400" dirty="0" smtClean="0">
                <a:solidFill>
                  <a:schemeClr val="accent2">
                    <a:lumMod val="50000"/>
                  </a:schemeClr>
                </a:solidFill>
                <a:latin typeface="Sitka Banner Semibold" pitchFamily="2" charset="0"/>
              </a:rPr>
            </a:br>
            <a:r>
              <a:rPr lang="en-US" sz="2400" b="1" dirty="0" smtClean="0">
                <a:solidFill>
                  <a:schemeClr val="accent2">
                    <a:lumMod val="50000"/>
                  </a:schemeClr>
                </a:solidFill>
                <a:latin typeface="Sitka Banner Semibold" pitchFamily="2" charset="0"/>
              </a:rPr>
              <a:t>The 14</a:t>
            </a:r>
            <a:r>
              <a:rPr lang="en-US" sz="2400" b="1" baseline="30000" dirty="0" smtClean="0">
                <a:solidFill>
                  <a:schemeClr val="accent2">
                    <a:lumMod val="50000"/>
                  </a:schemeClr>
                </a:solidFill>
                <a:latin typeface="Sitka Banner Semibold" pitchFamily="2" charset="0"/>
              </a:rPr>
              <a:t>th</a:t>
            </a:r>
            <a:r>
              <a:rPr lang="en-US" sz="2400" b="1" dirty="0" smtClean="0">
                <a:solidFill>
                  <a:schemeClr val="accent2">
                    <a:lumMod val="50000"/>
                  </a:schemeClr>
                </a:solidFill>
                <a:latin typeface="Sitka Banner Semibold" pitchFamily="2" charset="0"/>
              </a:rPr>
              <a:t>  Meeting of the KSC Steering  Committee</a:t>
            </a:r>
            <a:br>
              <a:rPr lang="en-US" sz="2400" b="1" dirty="0" smtClean="0">
                <a:solidFill>
                  <a:schemeClr val="accent2">
                    <a:lumMod val="50000"/>
                  </a:schemeClr>
                </a:solidFill>
                <a:latin typeface="Sitka Banner Semibold" pitchFamily="2" charset="0"/>
              </a:rPr>
            </a:br>
            <a:r>
              <a:rPr lang="en-US" sz="2400" b="1" dirty="0" smtClean="0">
                <a:solidFill>
                  <a:schemeClr val="accent2">
                    <a:lumMod val="50000"/>
                  </a:schemeClr>
                </a:solidFill>
                <a:latin typeface="Sitka Banner Semibold" pitchFamily="2" charset="0"/>
              </a:rPr>
              <a:t>Host SAI:  The Accountability State Authority</a:t>
            </a:r>
            <a:br>
              <a:rPr lang="en-US" sz="2400" b="1" dirty="0" smtClean="0">
                <a:solidFill>
                  <a:schemeClr val="accent2">
                    <a:lumMod val="50000"/>
                  </a:schemeClr>
                </a:solidFill>
                <a:latin typeface="Sitka Banner Semibold" pitchFamily="2" charset="0"/>
              </a:rPr>
            </a:br>
            <a:r>
              <a:rPr lang="en-US" sz="2400" b="1" dirty="0" smtClean="0">
                <a:solidFill>
                  <a:schemeClr val="accent2">
                    <a:lumMod val="50000"/>
                  </a:schemeClr>
                </a:solidFill>
                <a:latin typeface="Sitka Banner Semibold" pitchFamily="2" charset="0"/>
              </a:rPr>
              <a:t>From the 12</a:t>
            </a:r>
            <a:r>
              <a:rPr lang="en-US" sz="2400" b="1" baseline="30000" dirty="0" smtClean="0">
                <a:solidFill>
                  <a:schemeClr val="accent2">
                    <a:lumMod val="50000"/>
                  </a:schemeClr>
                </a:solidFill>
                <a:latin typeface="Sitka Banner Semibold" pitchFamily="2" charset="0"/>
              </a:rPr>
              <a:t>TH</a:t>
            </a:r>
            <a:r>
              <a:rPr lang="en-US" sz="2400" b="1" dirty="0" smtClean="0">
                <a:solidFill>
                  <a:schemeClr val="accent2">
                    <a:lumMod val="50000"/>
                  </a:schemeClr>
                </a:solidFill>
                <a:latin typeface="Sitka Banner Semibold" pitchFamily="2" charset="0"/>
              </a:rPr>
              <a:t>  – 14</a:t>
            </a:r>
            <a:r>
              <a:rPr lang="en-US" sz="2400" b="1" baseline="30000" dirty="0" smtClean="0">
                <a:solidFill>
                  <a:schemeClr val="accent2">
                    <a:lumMod val="50000"/>
                  </a:schemeClr>
                </a:solidFill>
                <a:latin typeface="Sitka Banner Semibold" pitchFamily="2" charset="0"/>
              </a:rPr>
              <a:t>TH</a:t>
            </a:r>
            <a:r>
              <a:rPr lang="en-US" sz="2400" b="1" dirty="0" smtClean="0">
                <a:solidFill>
                  <a:schemeClr val="accent2">
                    <a:lumMod val="50000"/>
                  </a:schemeClr>
                </a:solidFill>
                <a:latin typeface="Sitka Banner Semibold" pitchFamily="2" charset="0"/>
              </a:rPr>
              <a:t> of September 2022</a:t>
            </a:r>
            <a:br>
              <a:rPr lang="en-US" sz="2400" b="1" dirty="0" smtClean="0">
                <a:solidFill>
                  <a:schemeClr val="accent2">
                    <a:lumMod val="50000"/>
                  </a:schemeClr>
                </a:solidFill>
                <a:latin typeface="Sitka Banner Semibold" pitchFamily="2" charset="0"/>
              </a:rPr>
            </a:br>
            <a:r>
              <a:rPr lang="en-US" sz="2400" b="1" dirty="0" smtClean="0">
                <a:solidFill>
                  <a:schemeClr val="accent2">
                    <a:lumMod val="50000"/>
                  </a:schemeClr>
                </a:solidFill>
                <a:latin typeface="Sitka Banner Semibold" pitchFamily="2" charset="0"/>
              </a:rPr>
              <a:t/>
            </a:r>
            <a:br>
              <a:rPr lang="en-US" sz="2400" b="1" dirty="0" smtClean="0">
                <a:solidFill>
                  <a:schemeClr val="accent2">
                    <a:lumMod val="50000"/>
                  </a:schemeClr>
                </a:solidFill>
                <a:latin typeface="Sitka Banner Semibold" pitchFamily="2" charset="0"/>
              </a:rPr>
            </a:br>
            <a:r>
              <a:rPr lang="en-US" sz="2400" b="1" dirty="0" smtClean="0">
                <a:solidFill>
                  <a:schemeClr val="accent2">
                    <a:lumMod val="50000"/>
                  </a:schemeClr>
                </a:solidFill>
                <a:latin typeface="Sitka Banner Semibold" pitchFamily="2" charset="0"/>
              </a:rPr>
              <a:t>The working paper to be presented by the INTOSAI WGFACML during the second day of the 14</a:t>
            </a:r>
            <a:r>
              <a:rPr lang="en-US" sz="2400" b="1" baseline="30000" dirty="0" smtClean="0">
                <a:solidFill>
                  <a:schemeClr val="accent2">
                    <a:lumMod val="50000"/>
                  </a:schemeClr>
                </a:solidFill>
                <a:latin typeface="Sitka Banner Semibold" pitchFamily="2" charset="0"/>
              </a:rPr>
              <a:t>TH</a:t>
            </a:r>
            <a:r>
              <a:rPr lang="en-US" sz="2400" b="1" dirty="0" smtClean="0">
                <a:solidFill>
                  <a:schemeClr val="accent2">
                    <a:lumMod val="50000"/>
                  </a:schemeClr>
                </a:solidFill>
                <a:latin typeface="Sitka Banner Semibold" pitchFamily="2" charset="0"/>
              </a:rPr>
              <a:t>  KSC SC Meeting</a:t>
            </a:r>
            <a:br>
              <a:rPr lang="en-US" sz="2400" b="1" dirty="0" smtClean="0">
                <a:solidFill>
                  <a:schemeClr val="accent2">
                    <a:lumMod val="50000"/>
                  </a:schemeClr>
                </a:solidFill>
                <a:latin typeface="Sitka Banner Semibold" pitchFamily="2" charset="0"/>
              </a:rPr>
            </a:br>
            <a:r>
              <a:rPr lang="en-US" sz="2400" b="1" dirty="0" smtClean="0">
                <a:solidFill>
                  <a:schemeClr val="accent2">
                    <a:lumMod val="50000"/>
                  </a:schemeClr>
                </a:solidFill>
                <a:latin typeface="Sitka Banner Semibold" pitchFamily="2" charset="0"/>
              </a:rPr>
              <a:t> to be held physically in Cairo - Egypt </a:t>
            </a:r>
          </a:p>
          <a:p>
            <a:pPr algn="ctr">
              <a:lnSpc>
                <a:spcPct val="115000"/>
              </a:lnSpc>
              <a:spcBef>
                <a:spcPts val="0"/>
              </a:spcBef>
              <a:spcAft>
                <a:spcPts val="1800"/>
              </a:spcAft>
              <a:tabLst>
                <a:tab pos="3032760" algn="ctr"/>
                <a:tab pos="4648200" algn="l"/>
                <a:tab pos="4829175" algn="l"/>
                <a:tab pos="5113655" algn="l"/>
              </a:tabLst>
            </a:pPr>
            <a:r>
              <a:rPr lang="en-US" sz="900" b="1" dirty="0" smtClean="0">
                <a:solidFill>
                  <a:schemeClr val="accent2">
                    <a:lumMod val="50000"/>
                  </a:schemeClr>
                </a:solidFill>
                <a:latin typeface="Sitka Banner Semibold" pitchFamily="2" charset="0"/>
              </a:rPr>
              <a:t/>
            </a:r>
            <a:br>
              <a:rPr lang="en-US" sz="900" b="1" dirty="0" smtClean="0">
                <a:solidFill>
                  <a:schemeClr val="accent2">
                    <a:lumMod val="50000"/>
                  </a:schemeClr>
                </a:solidFill>
                <a:latin typeface="Sitka Banner Semibold" pitchFamily="2" charset="0"/>
              </a:rPr>
            </a:br>
            <a:r>
              <a:rPr lang="en-US" sz="2400" b="1" dirty="0" smtClean="0">
                <a:solidFill>
                  <a:schemeClr val="accent2">
                    <a:lumMod val="50000"/>
                  </a:schemeClr>
                </a:solidFill>
                <a:latin typeface="Sitka Banner Semibold" pitchFamily="2" charset="0"/>
              </a:rPr>
              <a:t>during the period from the 12</a:t>
            </a:r>
            <a:r>
              <a:rPr lang="en-US" sz="2400" b="1" baseline="30000" dirty="0" smtClean="0">
                <a:solidFill>
                  <a:schemeClr val="accent2">
                    <a:lumMod val="50000"/>
                  </a:schemeClr>
                </a:solidFill>
                <a:latin typeface="Sitka Banner Semibold" pitchFamily="2" charset="0"/>
              </a:rPr>
              <a:t>TH</a:t>
            </a:r>
            <a:r>
              <a:rPr lang="en-US" sz="2400" b="1" dirty="0" smtClean="0">
                <a:solidFill>
                  <a:schemeClr val="accent2">
                    <a:lumMod val="50000"/>
                  </a:schemeClr>
                </a:solidFill>
                <a:latin typeface="Sitka Banner Semibold" pitchFamily="2" charset="0"/>
              </a:rPr>
              <a:t>  to the 14</a:t>
            </a:r>
            <a:r>
              <a:rPr lang="en-US" sz="2400" b="1" baseline="30000" dirty="0">
                <a:solidFill>
                  <a:schemeClr val="accent2">
                    <a:lumMod val="50000"/>
                  </a:schemeClr>
                </a:solidFill>
                <a:latin typeface="Sitka Banner Semibold" pitchFamily="2" charset="0"/>
              </a:rPr>
              <a:t>TH</a:t>
            </a:r>
            <a:r>
              <a:rPr lang="en-US" sz="2400" b="1" dirty="0" smtClean="0">
                <a:solidFill>
                  <a:schemeClr val="accent2">
                    <a:lumMod val="50000"/>
                  </a:schemeClr>
                </a:solidFill>
                <a:latin typeface="Sitka Banner Semibold" pitchFamily="2" charset="0"/>
              </a:rPr>
              <a:t> of September 2022 on the INTOSAI WGFACML’s  contribution to the Implementation of the INTOSAI Strategic Goals and Overall priorities</a:t>
            </a:r>
            <a:r>
              <a:rPr lang="en-US" sz="2400" dirty="0" smtClean="0">
                <a:solidFill>
                  <a:schemeClr val="accent2">
                    <a:lumMod val="50000"/>
                  </a:schemeClr>
                </a:solidFill>
                <a:latin typeface="Sitka Banner Semibold" pitchFamily="2" charset="0"/>
              </a:rPr>
              <a:t/>
            </a:r>
            <a:br>
              <a:rPr lang="en-US" sz="2400" dirty="0" smtClean="0">
                <a:solidFill>
                  <a:schemeClr val="accent2">
                    <a:lumMod val="50000"/>
                  </a:schemeClr>
                </a:solidFill>
                <a:latin typeface="Sitka Banner Semibold" pitchFamily="2" charset="0"/>
              </a:rPr>
            </a:br>
            <a:endParaRPr lang="en-US" sz="2400" dirty="0">
              <a:solidFill>
                <a:schemeClr val="accent2">
                  <a:lumMod val="50000"/>
                </a:schemeClr>
              </a:solidFill>
              <a:latin typeface="Sitka Banner Semibold" pitchFamily="2" charset="0"/>
            </a:endParaRPr>
          </a:p>
        </p:txBody>
      </p:sp>
      <p:pic>
        <p:nvPicPr>
          <p:cNvPr id="6"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1764" y="92873"/>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752" y="57337"/>
            <a:ext cx="2043513" cy="10265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33858" y="57338"/>
            <a:ext cx="1514687" cy="1229023"/>
          </a:xfrm>
          <a:prstGeom prst="rect">
            <a:avLst/>
          </a:prstGeom>
        </p:spPr>
      </p:pic>
    </p:spTree>
    <p:extLst>
      <p:ext uri="{BB962C8B-B14F-4D97-AF65-F5344CB8AC3E}">
        <p14:creationId xmlns:p14="http://schemas.microsoft.com/office/powerpoint/2010/main" val="1368628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240792" y="1850251"/>
            <a:ext cx="11411129" cy="4307305"/>
          </a:xfrm>
        </p:spPr>
        <p:txBody>
          <a:bodyPr>
            <a:normAutofit fontScale="70000" lnSpcReduction="20000"/>
          </a:bodyPr>
          <a:lstStyle/>
          <a:p>
            <a:pPr marL="0" indent="0" algn="just">
              <a:lnSpc>
                <a:spcPct val="100000"/>
              </a:lnSpc>
              <a:buNone/>
            </a:pPr>
            <a:r>
              <a:rPr lang="en-GB" sz="3400" b="1" u="sng" dirty="0" smtClean="0">
                <a:solidFill>
                  <a:schemeClr val="accent2">
                    <a:lumMod val="50000"/>
                  </a:schemeClr>
                </a:solidFill>
                <a:latin typeface="Sitka Banner Semibold" pitchFamily="2" charset="0"/>
              </a:rPr>
              <a:t>Progress Accomplished: </a:t>
            </a:r>
          </a:p>
          <a:p>
            <a:pPr marL="0" indent="0" algn="just">
              <a:lnSpc>
                <a:spcPct val="160000"/>
              </a:lnSpc>
              <a:buNone/>
            </a:pPr>
            <a:r>
              <a:rPr lang="en-US" sz="3400" dirty="0" smtClean="0">
                <a:solidFill>
                  <a:schemeClr val="accent2">
                    <a:lumMod val="50000"/>
                  </a:schemeClr>
                </a:solidFill>
                <a:latin typeface="Sitka Banner Semibold" pitchFamily="2" charset="0"/>
              </a:rPr>
              <a:t>After communicating with SAI Mexico (</a:t>
            </a:r>
            <a:r>
              <a:rPr lang="en-GB" sz="3400" dirty="0" smtClean="0">
                <a:solidFill>
                  <a:schemeClr val="accent2">
                    <a:lumMod val="50000"/>
                  </a:schemeClr>
                </a:solidFill>
                <a:latin typeface="Sitka Banner Semibold" pitchFamily="2" charset="0"/>
              </a:rPr>
              <a:t>the Guideline’s subgroup leader) regarding what has been concluded on the Guideline, it stated that </a:t>
            </a:r>
            <a:r>
              <a:rPr lang="en-US" sz="3400" dirty="0" smtClean="0">
                <a:solidFill>
                  <a:schemeClr val="accent2">
                    <a:lumMod val="50000"/>
                  </a:schemeClr>
                </a:solidFill>
                <a:latin typeface="Sitka Banner Semibold" pitchFamily="2" charset="0"/>
              </a:rPr>
              <a:t>comments on the Guideline’s draft will be solicited from the WGFACML members, stakeholders and other parties working outside the WGFACML. After receiving the member SAIs’ comments and including them in the draft Guideline, the draft will be circulated to the members in preparation for publication on the INTOSAI Community Portal.</a:t>
            </a:r>
          </a:p>
          <a:p>
            <a:pPr algn="just">
              <a:lnSpc>
                <a:spcPct val="160000"/>
              </a:lnSpc>
            </a:pPr>
            <a:endParaRPr lang="en-US" sz="3400" dirty="0">
              <a:solidFill>
                <a:schemeClr val="accent2">
                  <a:lumMod val="75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10</a:t>
            </a:fld>
            <a:endParaRPr lang="en-US" dirty="0"/>
          </a:p>
        </p:txBody>
      </p:sp>
      <p:grpSp>
        <p:nvGrpSpPr>
          <p:cNvPr id="6" name="Group 5"/>
          <p:cNvGrpSpPr/>
          <p:nvPr/>
        </p:nvGrpSpPr>
        <p:grpSpPr>
          <a:xfrm>
            <a:off x="240792" y="347961"/>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409903" y="165400"/>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5500736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438604" y="1708578"/>
            <a:ext cx="11411129" cy="5149422"/>
          </a:xfrm>
        </p:spPr>
        <p:txBody>
          <a:bodyPr>
            <a:normAutofit fontScale="77500" lnSpcReduction="20000"/>
          </a:bodyPr>
          <a:lstStyle/>
          <a:p>
            <a:pPr marL="0" indent="0" algn="just">
              <a:buNone/>
            </a:pPr>
            <a:r>
              <a:rPr lang="en-GB" sz="3000" b="1" dirty="0">
                <a:solidFill>
                  <a:srgbClr val="002060"/>
                </a:solidFill>
                <a:latin typeface="Sitka Banner Semibold" pitchFamily="2" charset="0"/>
              </a:rPr>
              <a:t>5- The Guideline on "Fighting Against Money </a:t>
            </a:r>
            <a:r>
              <a:rPr lang="en-GB" sz="3000" b="1" dirty="0" smtClean="0">
                <a:solidFill>
                  <a:srgbClr val="002060"/>
                </a:solidFill>
                <a:latin typeface="Sitka Banner Semibold" pitchFamily="2" charset="0"/>
              </a:rPr>
              <a:t>Laundering“:</a:t>
            </a:r>
            <a:endParaRPr lang="en-GB" sz="3000" b="1" dirty="0">
              <a:solidFill>
                <a:srgbClr val="002060"/>
              </a:solidFill>
              <a:latin typeface="Sitka Banner Semibold" pitchFamily="2" charset="0"/>
            </a:endParaRPr>
          </a:p>
          <a:p>
            <a:pPr marL="0" indent="0" algn="just">
              <a:lnSpc>
                <a:spcPct val="120000"/>
              </a:lnSpc>
              <a:buNone/>
            </a:pPr>
            <a:r>
              <a:rPr lang="en-GB" sz="2800" b="1" u="sng" dirty="0" smtClean="0">
                <a:solidFill>
                  <a:schemeClr val="accent2">
                    <a:lumMod val="50000"/>
                  </a:schemeClr>
                </a:solidFill>
                <a:latin typeface="Sitka Banner Semibold" pitchFamily="2" charset="0"/>
              </a:rPr>
              <a:t>Structure:</a:t>
            </a:r>
          </a:p>
          <a:p>
            <a:pPr algn="just">
              <a:lnSpc>
                <a:spcPct val="120000"/>
              </a:lnSpc>
              <a:buFont typeface="Wingdings" panose="05000000000000000000" pitchFamily="2" charset="2"/>
              <a:buChar char="Ø"/>
            </a:pPr>
            <a:r>
              <a:rPr lang="en-GB" sz="2800" dirty="0" smtClean="0">
                <a:solidFill>
                  <a:schemeClr val="accent2">
                    <a:lumMod val="50000"/>
                  </a:schemeClr>
                </a:solidFill>
                <a:latin typeface="Sitka Banner Semibold" pitchFamily="2" charset="0"/>
              </a:rPr>
              <a:t>SAI Poland </a:t>
            </a:r>
            <a:r>
              <a:rPr lang="en-GB" sz="2800" dirty="0">
                <a:solidFill>
                  <a:schemeClr val="accent2">
                    <a:lumMod val="50000"/>
                  </a:schemeClr>
                </a:solidFill>
                <a:latin typeface="Sitka Banner Semibold" pitchFamily="2" charset="0"/>
              </a:rPr>
              <a:t>(Subgroup Leader)</a:t>
            </a:r>
          </a:p>
          <a:p>
            <a:pPr algn="just">
              <a:lnSpc>
                <a:spcPct val="120000"/>
              </a:lnSpc>
              <a:spcAft>
                <a:spcPts val="600"/>
              </a:spcAft>
              <a:buFont typeface="Wingdings" panose="05000000000000000000" pitchFamily="2" charset="2"/>
              <a:buChar char="Ø"/>
            </a:pPr>
            <a:r>
              <a:rPr lang="en-GB" sz="2800" dirty="0">
                <a:solidFill>
                  <a:schemeClr val="accent2">
                    <a:lumMod val="50000"/>
                  </a:schemeClr>
                </a:solidFill>
                <a:latin typeface="Sitka Banner Semibold" pitchFamily="2" charset="0"/>
              </a:rPr>
              <a:t>Members: SAIs Iraq - Tanzania – Zambia</a:t>
            </a:r>
            <a:r>
              <a:rPr lang="en-GB" sz="2800" dirty="0" smtClean="0">
                <a:solidFill>
                  <a:schemeClr val="accent2">
                    <a:lumMod val="50000"/>
                  </a:schemeClr>
                </a:solidFill>
                <a:latin typeface="Sitka Banner Semibold" pitchFamily="2" charset="0"/>
              </a:rPr>
              <a:t>.</a:t>
            </a:r>
          </a:p>
          <a:p>
            <a:pPr marL="0" indent="0" algn="just">
              <a:lnSpc>
                <a:spcPct val="120000"/>
              </a:lnSpc>
              <a:buNone/>
            </a:pPr>
            <a:r>
              <a:rPr lang="en-GB" sz="2800" b="1" u="sng" dirty="0">
                <a:solidFill>
                  <a:schemeClr val="accent2">
                    <a:lumMod val="50000"/>
                  </a:schemeClr>
                </a:solidFill>
                <a:latin typeface="Sitka Banner Semibold" pitchFamily="2" charset="0"/>
              </a:rPr>
              <a:t>The objectives of this document are :</a:t>
            </a:r>
          </a:p>
          <a:p>
            <a:pPr algn="just">
              <a:lnSpc>
                <a:spcPct val="120000"/>
              </a:lnSpc>
              <a:spcAft>
                <a:spcPts val="600"/>
              </a:spcAft>
              <a:buFont typeface="Wingdings" panose="05000000000000000000" pitchFamily="2" charset="2"/>
              <a:buChar char="Ø"/>
            </a:pPr>
            <a:r>
              <a:rPr lang="en-GB" sz="2800" dirty="0">
                <a:solidFill>
                  <a:schemeClr val="accent2">
                    <a:lumMod val="50000"/>
                  </a:schemeClr>
                </a:solidFill>
                <a:latin typeface="Sitka Banner Semibold" pitchFamily="2" charset="0"/>
              </a:rPr>
              <a:t>Providing a user-friendly guideline that explains the key steps of fight against money laundering internationally, identifying potential audit areas for SAIs, and providing a usable guidance for SAIs’ auditors in their audits of anti-money laundering activities.</a:t>
            </a:r>
          </a:p>
          <a:p>
            <a:pPr marL="0" indent="0" algn="just">
              <a:lnSpc>
                <a:spcPct val="120000"/>
              </a:lnSpc>
              <a:buNone/>
            </a:pPr>
            <a:r>
              <a:rPr lang="en-GB" sz="2800" b="1" u="sng" dirty="0">
                <a:solidFill>
                  <a:schemeClr val="accent2">
                    <a:lumMod val="50000"/>
                  </a:schemeClr>
                </a:solidFill>
                <a:latin typeface="Sitka Banner Semibold" pitchFamily="2" charset="0"/>
              </a:rPr>
              <a:t>Progress Accomplished: </a:t>
            </a:r>
          </a:p>
          <a:p>
            <a:pPr algn="just">
              <a:lnSpc>
                <a:spcPct val="120000"/>
              </a:lnSpc>
              <a:buFont typeface="Wingdings" panose="05000000000000000000" pitchFamily="2" charset="2"/>
              <a:buChar char="Ø"/>
            </a:pPr>
            <a:r>
              <a:rPr lang="en-US" sz="2800" dirty="0" smtClean="0">
                <a:solidFill>
                  <a:schemeClr val="accent2">
                    <a:lumMod val="50000"/>
                  </a:schemeClr>
                </a:solidFill>
                <a:latin typeface="Sitka Banner Semibold" pitchFamily="2" charset="0"/>
              </a:rPr>
              <a:t>The </a:t>
            </a:r>
            <a:r>
              <a:rPr lang="en-US" sz="2800" dirty="0">
                <a:solidFill>
                  <a:schemeClr val="accent2">
                    <a:lumMod val="50000"/>
                  </a:schemeClr>
                </a:solidFill>
                <a:latin typeface="Sitka Banner Semibold" pitchFamily="2" charset="0"/>
              </a:rPr>
              <a:t>experts responsible for preparing the guideline in </a:t>
            </a:r>
            <a:r>
              <a:rPr lang="en-US" sz="2800" dirty="0" smtClean="0">
                <a:solidFill>
                  <a:schemeClr val="accent2">
                    <a:lumMod val="50000"/>
                  </a:schemeClr>
                </a:solidFill>
                <a:latin typeface="Sitka Banner Semibold" pitchFamily="2" charset="0"/>
              </a:rPr>
              <a:t>SAI Poland </a:t>
            </a:r>
            <a:r>
              <a:rPr lang="en-US" sz="2800" dirty="0">
                <a:solidFill>
                  <a:schemeClr val="accent2">
                    <a:lumMod val="50000"/>
                  </a:schemeClr>
                </a:solidFill>
                <a:latin typeface="Sitka Banner Semibold" pitchFamily="2" charset="0"/>
              </a:rPr>
              <a:t>(the Guideline’s subgroup </a:t>
            </a:r>
            <a:r>
              <a:rPr lang="en-US" sz="2800" dirty="0" smtClean="0">
                <a:solidFill>
                  <a:schemeClr val="accent2">
                    <a:lumMod val="50000"/>
                  </a:schemeClr>
                </a:solidFill>
                <a:latin typeface="Sitka Banner Semibold" pitchFamily="2" charset="0"/>
              </a:rPr>
              <a:t>leader) </a:t>
            </a:r>
            <a:r>
              <a:rPr lang="en-US" sz="2800" dirty="0">
                <a:solidFill>
                  <a:schemeClr val="accent2">
                    <a:lumMod val="50000"/>
                  </a:schemeClr>
                </a:solidFill>
                <a:latin typeface="Sitka Banner Semibold" pitchFamily="2" charset="0"/>
              </a:rPr>
              <a:t>no longer work in the area, and now they are in the process of identifying other experts to do the preparation of the </a:t>
            </a:r>
            <a:r>
              <a:rPr lang="en-US" sz="2800" dirty="0" smtClean="0">
                <a:solidFill>
                  <a:schemeClr val="accent2">
                    <a:lumMod val="50000"/>
                  </a:schemeClr>
                </a:solidFill>
                <a:latin typeface="Sitka Banner Semibold" pitchFamily="2" charset="0"/>
              </a:rPr>
              <a:t>guideline.</a:t>
            </a:r>
            <a:endParaRPr lang="en-GB" sz="2600" b="1" dirty="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11</a:t>
            </a:fld>
            <a:endParaRPr lang="en-US" dirty="0"/>
          </a:p>
        </p:txBody>
      </p:sp>
      <p:grpSp>
        <p:nvGrpSpPr>
          <p:cNvPr id="6" name="Group 5"/>
          <p:cNvGrpSpPr/>
          <p:nvPr/>
        </p:nvGrpSpPr>
        <p:grpSpPr>
          <a:xfrm>
            <a:off x="240792" y="347961"/>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409903" y="165400"/>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19207360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438604" y="1708578"/>
            <a:ext cx="11411129" cy="5149422"/>
          </a:xfrm>
        </p:spPr>
        <p:txBody>
          <a:bodyPr>
            <a:normAutofit fontScale="77500" lnSpcReduction="20000"/>
          </a:bodyPr>
          <a:lstStyle/>
          <a:p>
            <a:pPr marL="0" indent="0" algn="just">
              <a:buNone/>
            </a:pPr>
            <a:r>
              <a:rPr lang="en-US" sz="3000" b="1" dirty="0">
                <a:solidFill>
                  <a:srgbClr val="002060"/>
                </a:solidFill>
                <a:latin typeface="Sitka Banner Semibold" pitchFamily="2" charset="0"/>
              </a:rPr>
              <a:t>6- The Guideline on “ Public Private Partnership Projects”:</a:t>
            </a:r>
          </a:p>
          <a:p>
            <a:pPr marL="0" indent="0" algn="just">
              <a:lnSpc>
                <a:spcPct val="120000"/>
              </a:lnSpc>
              <a:buNone/>
            </a:pPr>
            <a:r>
              <a:rPr lang="en-GB" sz="2800" b="1" u="sng" dirty="0" smtClean="0">
                <a:solidFill>
                  <a:schemeClr val="accent2">
                    <a:lumMod val="50000"/>
                  </a:schemeClr>
                </a:solidFill>
                <a:latin typeface="Sitka Banner Semibold" pitchFamily="2" charset="0"/>
              </a:rPr>
              <a:t>Structure:</a:t>
            </a:r>
          </a:p>
          <a:p>
            <a:pPr algn="just">
              <a:lnSpc>
                <a:spcPct val="120000"/>
              </a:lnSpc>
              <a:spcAft>
                <a:spcPts val="600"/>
              </a:spcAft>
              <a:buFont typeface="Wingdings" panose="05000000000000000000" pitchFamily="2" charset="2"/>
              <a:buChar char="Ø"/>
            </a:pPr>
            <a:r>
              <a:rPr lang="en-US" sz="2800" dirty="0">
                <a:solidFill>
                  <a:schemeClr val="accent2">
                    <a:lumMod val="50000"/>
                  </a:schemeClr>
                </a:solidFill>
                <a:latin typeface="Sitka Banner Semibold" pitchFamily="2" charset="0"/>
              </a:rPr>
              <a:t>SAI Poland supervises the development of this Guideline.</a:t>
            </a:r>
          </a:p>
          <a:p>
            <a:pPr marL="0" indent="0" algn="just">
              <a:lnSpc>
                <a:spcPct val="120000"/>
              </a:lnSpc>
              <a:buNone/>
            </a:pPr>
            <a:r>
              <a:rPr lang="en-GB" sz="2800" b="1" u="sng" dirty="0" smtClean="0">
                <a:solidFill>
                  <a:schemeClr val="accent2">
                    <a:lumMod val="50000"/>
                  </a:schemeClr>
                </a:solidFill>
                <a:latin typeface="Sitka Banner Semibold" pitchFamily="2" charset="0"/>
              </a:rPr>
              <a:t>The </a:t>
            </a:r>
            <a:r>
              <a:rPr lang="en-GB" sz="2800" b="1" u="sng" dirty="0">
                <a:solidFill>
                  <a:schemeClr val="accent2">
                    <a:lumMod val="50000"/>
                  </a:schemeClr>
                </a:solidFill>
                <a:latin typeface="Sitka Banner Semibold" pitchFamily="2" charset="0"/>
              </a:rPr>
              <a:t>objectives of this document are :</a:t>
            </a:r>
          </a:p>
          <a:p>
            <a:pPr algn="just">
              <a:lnSpc>
                <a:spcPct val="120000"/>
              </a:lnSpc>
              <a:buFont typeface="Wingdings" panose="05000000000000000000" pitchFamily="2" charset="2"/>
              <a:buChar char="Ø"/>
            </a:pPr>
            <a:r>
              <a:rPr lang="en-US" sz="2800" dirty="0">
                <a:solidFill>
                  <a:schemeClr val="accent2">
                    <a:lumMod val="50000"/>
                  </a:schemeClr>
                </a:solidFill>
                <a:latin typeface="Sitka Banner Semibold" pitchFamily="2" charset="0"/>
              </a:rPr>
              <a:t>Defining the role of SAIs in the fight against corruption in the concession and public- private partnership projects.	</a:t>
            </a:r>
          </a:p>
          <a:p>
            <a:pPr algn="just">
              <a:lnSpc>
                <a:spcPct val="120000"/>
              </a:lnSpc>
              <a:buFont typeface="Wingdings" panose="05000000000000000000" pitchFamily="2" charset="2"/>
              <a:buChar char="Ø"/>
            </a:pPr>
            <a:r>
              <a:rPr lang="en-US" sz="2800" dirty="0">
                <a:solidFill>
                  <a:schemeClr val="accent2">
                    <a:lumMod val="50000"/>
                  </a:schemeClr>
                </a:solidFill>
                <a:latin typeface="Sitka Banner Semibold" pitchFamily="2" charset="0"/>
              </a:rPr>
              <a:t>Developing methods for the identification of the areas at risk.	</a:t>
            </a:r>
          </a:p>
          <a:p>
            <a:pPr algn="just">
              <a:lnSpc>
                <a:spcPct val="120000"/>
              </a:lnSpc>
              <a:buFont typeface="Wingdings" panose="05000000000000000000" pitchFamily="2" charset="2"/>
              <a:buChar char="Ø"/>
            </a:pPr>
            <a:r>
              <a:rPr lang="en-US" sz="2800" dirty="0">
                <a:solidFill>
                  <a:schemeClr val="accent2">
                    <a:lumMod val="50000"/>
                  </a:schemeClr>
                </a:solidFill>
                <a:latin typeface="Sitka Banner Semibold" pitchFamily="2" charset="0"/>
              </a:rPr>
              <a:t>Drafting practical guidelines on how to plan and conduct audits related to the fight against corruption in the concession and public –private partnership projects.</a:t>
            </a:r>
          </a:p>
          <a:p>
            <a:pPr marL="0" indent="0" algn="just">
              <a:lnSpc>
                <a:spcPct val="120000"/>
              </a:lnSpc>
              <a:buNone/>
            </a:pPr>
            <a:r>
              <a:rPr lang="en-GB" sz="2800" b="1" u="sng" dirty="0" smtClean="0">
                <a:solidFill>
                  <a:schemeClr val="accent2">
                    <a:lumMod val="50000"/>
                  </a:schemeClr>
                </a:solidFill>
                <a:latin typeface="Sitka Banner Semibold" pitchFamily="2" charset="0"/>
              </a:rPr>
              <a:t>Progress </a:t>
            </a:r>
            <a:r>
              <a:rPr lang="en-GB" sz="2800" b="1" u="sng" dirty="0">
                <a:solidFill>
                  <a:schemeClr val="accent2">
                    <a:lumMod val="50000"/>
                  </a:schemeClr>
                </a:solidFill>
                <a:latin typeface="Sitka Banner Semibold" pitchFamily="2" charset="0"/>
              </a:rPr>
              <a:t>Accomplished: </a:t>
            </a:r>
          </a:p>
          <a:p>
            <a:pPr algn="just">
              <a:lnSpc>
                <a:spcPct val="120000"/>
              </a:lnSpc>
              <a:buFont typeface="Wingdings" panose="05000000000000000000" pitchFamily="2" charset="2"/>
              <a:buChar char="Ø"/>
            </a:pPr>
            <a:r>
              <a:rPr lang="en-US" sz="2800" dirty="0" smtClean="0">
                <a:solidFill>
                  <a:schemeClr val="accent2">
                    <a:lumMod val="50000"/>
                  </a:schemeClr>
                </a:solidFill>
                <a:latin typeface="Sitka Banner Semibold" pitchFamily="2" charset="0"/>
              </a:rPr>
              <a:t>The </a:t>
            </a:r>
            <a:r>
              <a:rPr lang="en-US" sz="2800" dirty="0">
                <a:solidFill>
                  <a:schemeClr val="accent2">
                    <a:lumMod val="50000"/>
                  </a:schemeClr>
                </a:solidFill>
                <a:latin typeface="Sitka Banner Semibold" pitchFamily="2" charset="0"/>
              </a:rPr>
              <a:t>experts responsible for preparing the </a:t>
            </a:r>
            <a:r>
              <a:rPr lang="en-US" sz="2800" dirty="0" smtClean="0">
                <a:solidFill>
                  <a:schemeClr val="accent2">
                    <a:lumMod val="50000"/>
                  </a:schemeClr>
                </a:solidFill>
                <a:latin typeface="Sitka Banner Semibold" pitchFamily="2" charset="0"/>
              </a:rPr>
              <a:t>guideline </a:t>
            </a:r>
            <a:r>
              <a:rPr lang="en-US" sz="2800" dirty="0">
                <a:solidFill>
                  <a:schemeClr val="accent2">
                    <a:lumMod val="50000"/>
                  </a:schemeClr>
                </a:solidFill>
                <a:latin typeface="Sitka Banner Semibold" pitchFamily="2" charset="0"/>
              </a:rPr>
              <a:t>in SAI </a:t>
            </a:r>
            <a:r>
              <a:rPr lang="en-US" sz="2800" dirty="0" smtClean="0">
                <a:solidFill>
                  <a:schemeClr val="accent2">
                    <a:lumMod val="50000"/>
                  </a:schemeClr>
                </a:solidFill>
                <a:latin typeface="Sitka Banner Semibold" pitchFamily="2" charset="0"/>
              </a:rPr>
              <a:t>Poland </a:t>
            </a:r>
            <a:r>
              <a:rPr lang="en-US" sz="2800" dirty="0">
                <a:solidFill>
                  <a:schemeClr val="accent2">
                    <a:lumMod val="50000"/>
                  </a:schemeClr>
                </a:solidFill>
                <a:latin typeface="Sitka Banner Semibold" pitchFamily="2" charset="0"/>
              </a:rPr>
              <a:t>(the Guideline’s subgroup </a:t>
            </a:r>
            <a:r>
              <a:rPr lang="en-US" sz="2800" dirty="0" smtClean="0">
                <a:solidFill>
                  <a:schemeClr val="accent2">
                    <a:lumMod val="50000"/>
                  </a:schemeClr>
                </a:solidFill>
                <a:latin typeface="Sitka Banner Semibold" pitchFamily="2" charset="0"/>
              </a:rPr>
              <a:t>leader) </a:t>
            </a:r>
            <a:r>
              <a:rPr lang="en-US" sz="2800" dirty="0">
                <a:solidFill>
                  <a:schemeClr val="accent2">
                    <a:lumMod val="50000"/>
                  </a:schemeClr>
                </a:solidFill>
                <a:latin typeface="Sitka Banner Semibold" pitchFamily="2" charset="0"/>
              </a:rPr>
              <a:t>no longer work in the area, and now they are in the process of identifying other experts to do the preparation of the </a:t>
            </a:r>
            <a:r>
              <a:rPr lang="en-US" sz="2800" dirty="0" smtClean="0">
                <a:solidFill>
                  <a:schemeClr val="accent2">
                    <a:lumMod val="50000"/>
                  </a:schemeClr>
                </a:solidFill>
                <a:latin typeface="Sitka Banner Semibold" pitchFamily="2" charset="0"/>
              </a:rPr>
              <a:t>guideline.</a:t>
            </a:r>
            <a:endParaRPr lang="en-GB" sz="2600" b="1" dirty="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12</a:t>
            </a:fld>
            <a:endParaRPr lang="en-US" dirty="0"/>
          </a:p>
        </p:txBody>
      </p:sp>
      <p:grpSp>
        <p:nvGrpSpPr>
          <p:cNvPr id="6" name="Group 5"/>
          <p:cNvGrpSpPr/>
          <p:nvPr/>
        </p:nvGrpSpPr>
        <p:grpSpPr>
          <a:xfrm>
            <a:off x="240792" y="347961"/>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409903" y="165400"/>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2229651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4AA842-6965-4D12-9E30-1EFAFEC298E7}"/>
              </a:ext>
            </a:extLst>
          </p:cNvPr>
          <p:cNvSpPr>
            <a:spLocks noGrp="1"/>
          </p:cNvSpPr>
          <p:nvPr>
            <p:ph type="title"/>
          </p:nvPr>
        </p:nvSpPr>
        <p:spPr>
          <a:xfrm>
            <a:off x="334381" y="1507416"/>
            <a:ext cx="11568636" cy="1752599"/>
          </a:xfrm>
        </p:spPr>
        <p:txBody>
          <a:bodyPr>
            <a:normAutofit fontScale="90000"/>
          </a:bodyPr>
          <a:lstStyle/>
          <a:p>
            <a:r>
              <a:rPr lang="en-US" sz="3200" spc="-150" dirty="0" smtClean="0">
                <a:solidFill>
                  <a:schemeClr val="tx1"/>
                </a:solidFill>
                <a:latin typeface="Aharoni" panose="02010803020104030203" pitchFamily="2" charset="-79"/>
                <a:ea typeface="Calibri" panose="020F0502020204030204" pitchFamily="34" charset="0"/>
                <a:cs typeface="Aharoni" panose="02010803020104030203" pitchFamily="2" charset="-79"/>
              </a:rPr>
              <a:t/>
            </a:r>
            <a:br>
              <a:rPr lang="en-US" sz="3200" spc="-150" dirty="0" smtClean="0">
                <a:solidFill>
                  <a:schemeClr val="tx1"/>
                </a:solidFill>
                <a:latin typeface="Aharoni" panose="02010803020104030203" pitchFamily="2" charset="-79"/>
                <a:ea typeface="Calibri" panose="020F0502020204030204" pitchFamily="34" charset="0"/>
                <a:cs typeface="Aharoni" panose="02010803020104030203" pitchFamily="2" charset="-79"/>
              </a:rPr>
            </a:br>
            <a:r>
              <a:rPr lang="en-US" sz="3200" b="1" spc="-150" dirty="0" smtClean="0">
                <a:solidFill>
                  <a:schemeClr val="tx1"/>
                </a:solidFill>
                <a:ea typeface="Calibri" panose="020F0502020204030204" pitchFamily="34" charset="0"/>
                <a:cs typeface="Aharoni" panose="02010803020104030203" pitchFamily="2" charset="-79"/>
              </a:rPr>
              <a:t>Pertaining </a:t>
            </a:r>
            <a:r>
              <a:rPr lang="en-US" sz="3200" b="1" spc="-150" dirty="0">
                <a:solidFill>
                  <a:schemeClr val="tx1"/>
                </a:solidFill>
                <a:ea typeface="Calibri" panose="020F0502020204030204" pitchFamily="34" charset="0"/>
                <a:cs typeface="Aharoni" panose="02010803020104030203" pitchFamily="2" charset="-79"/>
              </a:rPr>
              <a:t>to Goal </a:t>
            </a:r>
            <a:r>
              <a:rPr lang="en-US" sz="3200" b="1" spc="-150" dirty="0" smtClean="0">
                <a:solidFill>
                  <a:schemeClr val="tx1"/>
                </a:solidFill>
                <a:ea typeface="Calibri" panose="020F0502020204030204" pitchFamily="34" charset="0"/>
                <a:cs typeface="Aharoni" panose="02010803020104030203" pitchFamily="2" charset="-79"/>
              </a:rPr>
              <a:t>2 </a:t>
            </a:r>
            <a:r>
              <a:rPr lang="en-US" sz="3200" spc="-150" dirty="0" smtClean="0">
                <a:solidFill>
                  <a:schemeClr val="tx1"/>
                </a:solidFill>
                <a:latin typeface="Algerian" panose="04020705040A02060702" pitchFamily="82" charset="0"/>
                <a:ea typeface="Calibri" panose="020F0502020204030204" pitchFamily="34" charset="0"/>
                <a:cs typeface="Aharoni" panose="02010803020104030203" pitchFamily="2" charset="-79"/>
              </a:rPr>
              <a:t/>
            </a:r>
            <a:br>
              <a:rPr lang="en-US" sz="3200" spc="-150" dirty="0" smtClean="0">
                <a:solidFill>
                  <a:schemeClr val="tx1"/>
                </a:solidFill>
                <a:latin typeface="Algerian" panose="04020705040A02060702" pitchFamily="82" charset="0"/>
                <a:ea typeface="Calibri" panose="020F0502020204030204" pitchFamily="34" charset="0"/>
                <a:cs typeface="Aharoni" panose="02010803020104030203" pitchFamily="2" charset="-79"/>
              </a:rPr>
            </a:br>
            <a:r>
              <a:rPr lang="en-GB" sz="2900" dirty="0" smtClean="0"/>
              <a:t>Promoting </a:t>
            </a:r>
            <a:r>
              <a:rPr lang="en-GB" sz="2900" dirty="0"/>
              <a:t>Capacity Building of SAIs’ Professionals in the Field of Fighting Corruption and  Money Laundering  as well as Activating the International Cooperation between the INTOSAI WGFACML and the International Agencies,</a:t>
            </a:r>
            <a:r>
              <a:rPr lang="en-GB" sz="2900" dirty="0">
                <a:solidFill>
                  <a:srgbClr val="000099"/>
                </a:solidFill>
              </a:rPr>
              <a:t/>
            </a:r>
            <a:br>
              <a:rPr lang="en-GB" sz="2900" dirty="0">
                <a:solidFill>
                  <a:srgbClr val="000099"/>
                </a:solidFill>
              </a:rPr>
            </a:br>
            <a:endParaRPr lang="en-US" sz="2900" dirty="0">
              <a:solidFill>
                <a:srgbClr val="000099"/>
              </a:solidFill>
            </a:endParaRPr>
          </a:p>
        </p:txBody>
      </p:sp>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334381" y="3327468"/>
            <a:ext cx="11296787" cy="3394020"/>
          </a:xfrm>
        </p:spPr>
        <p:txBody>
          <a:bodyPr>
            <a:normAutofit lnSpcReduction="10000"/>
          </a:bodyPr>
          <a:lstStyle/>
          <a:p>
            <a:pPr algn="just">
              <a:lnSpc>
                <a:spcPct val="70000"/>
              </a:lnSpc>
              <a:buFont typeface="Wingdings" pitchFamily="2" charset="2"/>
              <a:buChar char="Ø"/>
            </a:pPr>
            <a:endParaRPr lang="en-GB" sz="2800" b="1" dirty="0" smtClean="0">
              <a:solidFill>
                <a:srgbClr val="C00000"/>
              </a:solidFill>
              <a:latin typeface="Sitka Banner Semibold" pitchFamily="2" charset="0"/>
            </a:endParaRPr>
          </a:p>
          <a:p>
            <a:pPr algn="just">
              <a:lnSpc>
                <a:spcPct val="150000"/>
              </a:lnSpc>
              <a:spcAft>
                <a:spcPts val="600"/>
              </a:spcAft>
              <a:buFont typeface="Wingdings" pitchFamily="2" charset="2"/>
              <a:buChar char="Ø"/>
            </a:pPr>
            <a:r>
              <a:rPr lang="en-GB" sz="2400" dirty="0" smtClean="0">
                <a:solidFill>
                  <a:schemeClr val="accent2">
                    <a:lumMod val="50000"/>
                  </a:schemeClr>
                </a:solidFill>
                <a:latin typeface="Sitka Banner Semibold" pitchFamily="2" charset="0"/>
              </a:rPr>
              <a:t>In </a:t>
            </a:r>
            <a:r>
              <a:rPr lang="en-GB" sz="2400" dirty="0">
                <a:solidFill>
                  <a:schemeClr val="accent2">
                    <a:lumMod val="50000"/>
                  </a:schemeClr>
                </a:solidFill>
                <a:latin typeface="Sitka Banner Semibold" pitchFamily="2" charset="0"/>
              </a:rPr>
              <a:t>August 2021, the INTOSAI </a:t>
            </a:r>
            <a:r>
              <a:rPr lang="en-US" sz="2400" dirty="0">
                <a:solidFill>
                  <a:schemeClr val="accent2">
                    <a:lumMod val="50000"/>
                  </a:schemeClr>
                </a:solidFill>
                <a:latin typeface="Sitka Banner Semibold" pitchFamily="2" charset="0"/>
              </a:rPr>
              <a:t>WGFACML’s Secretariat </a:t>
            </a:r>
            <a:r>
              <a:rPr lang="en-GB" sz="2400" dirty="0" smtClean="0">
                <a:solidFill>
                  <a:schemeClr val="accent2">
                    <a:lumMod val="50000"/>
                  </a:schemeClr>
                </a:solidFill>
                <a:latin typeface="Sitka Banner Semibold" pitchFamily="2" charset="0"/>
              </a:rPr>
              <a:t>contacted the WGFACML member SAIs regarding determining their training needs.</a:t>
            </a:r>
          </a:p>
          <a:p>
            <a:pPr algn="just">
              <a:lnSpc>
                <a:spcPct val="150000"/>
              </a:lnSpc>
              <a:spcAft>
                <a:spcPts val="600"/>
              </a:spcAft>
              <a:buFont typeface="Wingdings" pitchFamily="2" charset="2"/>
              <a:buChar char="Ø"/>
            </a:pPr>
            <a:r>
              <a:rPr lang="en-GB" sz="2400" dirty="0" smtClean="0">
                <a:solidFill>
                  <a:schemeClr val="accent2">
                    <a:lumMod val="50000"/>
                  </a:schemeClr>
                </a:solidFill>
                <a:latin typeface="Sitka Banner Semibold" pitchFamily="2" charset="0"/>
              </a:rPr>
              <a:t> In </a:t>
            </a:r>
            <a:r>
              <a:rPr lang="en-GB" sz="2400" dirty="0">
                <a:solidFill>
                  <a:schemeClr val="accent2">
                    <a:lumMod val="50000"/>
                  </a:schemeClr>
                </a:solidFill>
                <a:latin typeface="Sitka Banner Semibold" pitchFamily="2" charset="0"/>
              </a:rPr>
              <a:t>October 2021; the Secretariat has communicated with several national and international parties in order to provide specialized training programs for the WG member SAIs.</a:t>
            </a:r>
          </a:p>
          <a:p>
            <a:pPr marL="0" indent="0" algn="just">
              <a:lnSpc>
                <a:spcPct val="100000"/>
              </a:lnSpc>
              <a:buNone/>
            </a:pPr>
            <a:endParaRPr lang="en-GB" sz="2400" dirty="0" smtClean="0">
              <a:solidFill>
                <a:schemeClr val="accent2">
                  <a:lumMod val="50000"/>
                </a:schemeClr>
              </a:solidFill>
              <a:latin typeface="Sitka Banner Semibold" pitchFamily="2" charset="0"/>
            </a:endParaRPr>
          </a:p>
          <a:p>
            <a:pPr algn="just">
              <a:lnSpc>
                <a:spcPct val="100000"/>
              </a:lnSpc>
            </a:pPr>
            <a:endParaRPr lang="en-GB" sz="2400" dirty="0">
              <a:solidFill>
                <a:schemeClr val="accent2">
                  <a:lumMod val="75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13</a:t>
            </a:fld>
            <a:endParaRPr lang="en-US" dirty="0"/>
          </a:p>
        </p:txBody>
      </p:sp>
      <p:grpSp>
        <p:nvGrpSpPr>
          <p:cNvPr id="6" name="Group 5"/>
          <p:cNvGrpSpPr/>
          <p:nvPr/>
        </p:nvGrpSpPr>
        <p:grpSpPr>
          <a:xfrm>
            <a:off x="90207" y="327797"/>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401167" y="102766"/>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28314535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285613" y="1583086"/>
            <a:ext cx="11296787" cy="5274913"/>
          </a:xfrm>
        </p:spPr>
        <p:txBody>
          <a:bodyPr>
            <a:noAutofit/>
          </a:bodyPr>
          <a:lstStyle/>
          <a:p>
            <a:pPr algn="just">
              <a:lnSpc>
                <a:spcPct val="100000"/>
              </a:lnSpc>
              <a:buFont typeface="Wingdings" panose="05000000000000000000" pitchFamily="2" charset="2"/>
              <a:buChar char="Ø"/>
            </a:pPr>
            <a:r>
              <a:rPr lang="en-GB" sz="2400" dirty="0">
                <a:solidFill>
                  <a:schemeClr val="accent2">
                    <a:lumMod val="50000"/>
                  </a:schemeClr>
                </a:solidFill>
                <a:latin typeface="Sitka Banner Semibold" pitchFamily="2" charset="0"/>
              </a:rPr>
              <a:t>A number of virtual meetings were held with representatives of the World Bank </a:t>
            </a:r>
            <a:r>
              <a:rPr lang="en-GB" sz="2400" dirty="0" smtClean="0">
                <a:solidFill>
                  <a:schemeClr val="accent2">
                    <a:lumMod val="50000"/>
                  </a:schemeClr>
                </a:solidFill>
                <a:latin typeface="Sitka Banner Semibold" pitchFamily="2" charset="0"/>
              </a:rPr>
              <a:t>for the purpose of agreeing on a proposed design for the training program  in light of the training needs that the </a:t>
            </a:r>
            <a:r>
              <a:rPr lang="en-GB" sz="2400" dirty="0">
                <a:solidFill>
                  <a:schemeClr val="accent2">
                    <a:lumMod val="50000"/>
                  </a:schemeClr>
                </a:solidFill>
                <a:latin typeface="Sitka Banner Semibold" pitchFamily="2" charset="0"/>
              </a:rPr>
              <a:t>WGFACML member SAIs </a:t>
            </a:r>
            <a:r>
              <a:rPr lang="en-GB" sz="2400" dirty="0" smtClean="0">
                <a:solidFill>
                  <a:schemeClr val="accent2">
                    <a:lumMod val="50000"/>
                  </a:schemeClr>
                </a:solidFill>
                <a:latin typeface="Sitka Banner Semibold" pitchFamily="2" charset="0"/>
              </a:rPr>
              <a:t> had presented to the WGFACML Secretariat in February 2022. </a:t>
            </a:r>
          </a:p>
          <a:p>
            <a:pPr marL="355600" indent="0" algn="just">
              <a:lnSpc>
                <a:spcPct val="100000"/>
              </a:lnSpc>
              <a:spcAft>
                <a:spcPts val="600"/>
              </a:spcAft>
              <a:buNone/>
            </a:pPr>
            <a:r>
              <a:rPr lang="en-GB" sz="2400" dirty="0" smtClean="0">
                <a:solidFill>
                  <a:schemeClr val="accent2">
                    <a:lumMod val="50000"/>
                  </a:schemeClr>
                </a:solidFill>
                <a:latin typeface="Sitka Banner Semibold" pitchFamily="2" charset="0"/>
              </a:rPr>
              <a:t>These meetings had resulted in agreeing on conducting a free training program that fulfills the most important needs. This safeguarded saving the financial allocation received for this purpose which provided the INTOSAI WGFACML with an opportunity to use it in other training programs.     </a:t>
            </a:r>
          </a:p>
          <a:p>
            <a:pPr algn="just">
              <a:buFont typeface="Wingdings" panose="05000000000000000000" pitchFamily="2" charset="2"/>
              <a:buChar char="Ø"/>
            </a:pPr>
            <a:r>
              <a:rPr lang="en-GB" sz="2400" dirty="0">
                <a:solidFill>
                  <a:schemeClr val="accent2">
                    <a:lumMod val="50000"/>
                  </a:schemeClr>
                </a:solidFill>
                <a:latin typeface="Sitka Banner Semibold" pitchFamily="2" charset="0"/>
              </a:rPr>
              <a:t>Afterwards, the WGFACML member SAIs were consulted relating to their proposed time schedules and modes of training, and it was concluded that a number of training programs will be virtually organized over the next few months, including</a:t>
            </a:r>
            <a:r>
              <a:rPr lang="en-GB" sz="2400" dirty="0" smtClean="0">
                <a:solidFill>
                  <a:schemeClr val="accent2">
                    <a:lumMod val="50000"/>
                  </a:schemeClr>
                </a:solidFill>
                <a:latin typeface="Sitka Banner Semibold" pitchFamily="2" charset="0"/>
              </a:rPr>
              <a:t>:</a:t>
            </a:r>
            <a:endParaRPr lang="ar-EG" sz="2400" dirty="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14</a:t>
            </a:fld>
            <a:endParaRPr lang="en-US" dirty="0"/>
          </a:p>
        </p:txBody>
      </p:sp>
      <p:grpSp>
        <p:nvGrpSpPr>
          <p:cNvPr id="6" name="Group 5"/>
          <p:cNvGrpSpPr/>
          <p:nvPr/>
        </p:nvGrpSpPr>
        <p:grpSpPr>
          <a:xfrm>
            <a:off x="90207" y="327797"/>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401167" y="102766"/>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25079491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285613" y="1626932"/>
            <a:ext cx="11296787" cy="5094555"/>
          </a:xfrm>
        </p:spPr>
        <p:txBody>
          <a:bodyPr>
            <a:normAutofit fontScale="62500" lnSpcReduction="20000"/>
          </a:bodyPr>
          <a:lstStyle/>
          <a:p>
            <a:pPr algn="just">
              <a:lnSpc>
                <a:spcPct val="100000"/>
              </a:lnSpc>
              <a:spcBef>
                <a:spcPts val="0"/>
              </a:spcBef>
              <a:spcAft>
                <a:spcPts val="600"/>
              </a:spcAft>
              <a:buFont typeface="Wingdings" panose="05000000000000000000" pitchFamily="2" charset="2"/>
              <a:buChar char="ü"/>
            </a:pPr>
            <a:r>
              <a:rPr lang="en-GB" dirty="0" smtClean="0">
                <a:solidFill>
                  <a:schemeClr val="accent2">
                    <a:lumMod val="50000"/>
                  </a:schemeClr>
                </a:solidFill>
                <a:latin typeface="Sitka Banner Semibold" pitchFamily="2" charset="0"/>
              </a:rPr>
              <a:t>Forensic Audit.</a:t>
            </a:r>
          </a:p>
          <a:p>
            <a:pPr algn="just">
              <a:lnSpc>
                <a:spcPct val="120000"/>
              </a:lnSpc>
              <a:spcBef>
                <a:spcPts val="0"/>
              </a:spcBef>
              <a:spcAft>
                <a:spcPts val="600"/>
              </a:spcAft>
              <a:buFont typeface="Wingdings" panose="05000000000000000000" pitchFamily="2" charset="2"/>
              <a:buChar char="ü"/>
            </a:pPr>
            <a:r>
              <a:rPr lang="en-GB" dirty="0" smtClean="0">
                <a:solidFill>
                  <a:schemeClr val="accent2">
                    <a:lumMod val="50000"/>
                  </a:schemeClr>
                </a:solidFill>
                <a:latin typeface="Sitka Banner Semibold" pitchFamily="2" charset="0"/>
              </a:rPr>
              <a:t>Introduction </a:t>
            </a:r>
            <a:r>
              <a:rPr lang="en-GB" dirty="0">
                <a:solidFill>
                  <a:schemeClr val="accent2">
                    <a:lumMod val="50000"/>
                  </a:schemeClr>
                </a:solidFill>
                <a:latin typeface="Sitka Banner Semibold" pitchFamily="2" charset="0"/>
              </a:rPr>
              <a:t>to forensic audit to augment traditional audits to test more deeply or broadly a range of project elements like inventories and flow of goods; monitoring and payment of services; supervision of works, </a:t>
            </a:r>
            <a:r>
              <a:rPr lang="en-GB" dirty="0" smtClean="0">
                <a:solidFill>
                  <a:schemeClr val="accent2">
                    <a:lumMod val="50000"/>
                  </a:schemeClr>
                </a:solidFill>
                <a:latin typeface="Sitka Banner Semibold" pitchFamily="2" charset="0"/>
              </a:rPr>
              <a:t>etc.</a:t>
            </a:r>
          </a:p>
          <a:p>
            <a:pPr algn="just">
              <a:lnSpc>
                <a:spcPct val="120000"/>
              </a:lnSpc>
              <a:spcBef>
                <a:spcPts val="0"/>
              </a:spcBef>
              <a:spcAft>
                <a:spcPts val="600"/>
              </a:spcAft>
              <a:buFont typeface="Wingdings" panose="05000000000000000000" pitchFamily="2" charset="2"/>
              <a:buChar char="ü"/>
            </a:pPr>
            <a:r>
              <a:rPr lang="en-GB" dirty="0" smtClean="0">
                <a:solidFill>
                  <a:schemeClr val="accent2">
                    <a:lumMod val="50000"/>
                  </a:schemeClr>
                </a:solidFill>
                <a:latin typeface="Sitka Banner Semibold" pitchFamily="2" charset="0"/>
              </a:rPr>
              <a:t>Pattern </a:t>
            </a:r>
            <a:r>
              <a:rPr lang="en-GB" dirty="0">
                <a:solidFill>
                  <a:schemeClr val="accent2">
                    <a:lumMod val="50000"/>
                  </a:schemeClr>
                </a:solidFill>
                <a:latin typeface="Sitka Banner Semibold" pitchFamily="2" charset="0"/>
              </a:rPr>
              <a:t>Recognition Systems: Leveraging Graph Databases </a:t>
            </a:r>
            <a:r>
              <a:rPr lang="en-GB" dirty="0" smtClean="0">
                <a:solidFill>
                  <a:schemeClr val="accent2">
                    <a:lumMod val="50000"/>
                  </a:schemeClr>
                </a:solidFill>
                <a:latin typeface="Sitka Banner Semibold" pitchFamily="2" charset="0"/>
              </a:rPr>
              <a:t>which depends on </a:t>
            </a:r>
            <a:r>
              <a:rPr lang="en-GB" dirty="0">
                <a:solidFill>
                  <a:schemeClr val="accent2">
                    <a:lumMod val="50000"/>
                  </a:schemeClr>
                </a:solidFill>
                <a:latin typeface="Sitka Banner Semibold" pitchFamily="2" charset="0"/>
              </a:rPr>
              <a:t>API Technologies</a:t>
            </a:r>
            <a:r>
              <a:rPr lang="en-GB" dirty="0" smtClean="0">
                <a:solidFill>
                  <a:schemeClr val="accent2">
                    <a:lumMod val="50000"/>
                  </a:schemeClr>
                </a:solidFill>
                <a:latin typeface="Sitka Banner Semibold" pitchFamily="2" charset="0"/>
              </a:rPr>
              <a:t>.</a:t>
            </a:r>
          </a:p>
          <a:p>
            <a:pPr algn="just">
              <a:lnSpc>
                <a:spcPct val="120000"/>
              </a:lnSpc>
              <a:spcBef>
                <a:spcPts val="0"/>
              </a:spcBef>
              <a:spcAft>
                <a:spcPts val="600"/>
              </a:spcAft>
              <a:buFont typeface="Wingdings" panose="05000000000000000000" pitchFamily="2" charset="2"/>
              <a:buChar char="ü"/>
            </a:pPr>
            <a:r>
              <a:rPr lang="en-GB" dirty="0" smtClean="0">
                <a:solidFill>
                  <a:schemeClr val="accent2">
                    <a:lumMod val="50000"/>
                  </a:schemeClr>
                </a:solidFill>
                <a:latin typeface="Sitka Banner Semibold" pitchFamily="2" charset="0"/>
              </a:rPr>
              <a:t>Capacity Building </a:t>
            </a:r>
            <a:r>
              <a:rPr lang="en-GB" dirty="0">
                <a:solidFill>
                  <a:schemeClr val="accent2">
                    <a:lumMod val="50000"/>
                  </a:schemeClr>
                </a:solidFill>
                <a:latin typeface="Sitka Banner Semibold" pitchFamily="2" charset="0"/>
              </a:rPr>
              <a:t>for Advanced Analytics: Leveraging Cloud-based </a:t>
            </a:r>
            <a:r>
              <a:rPr lang="en-GB" dirty="0" smtClean="0">
                <a:solidFill>
                  <a:schemeClr val="accent2">
                    <a:lumMod val="50000"/>
                  </a:schemeClr>
                </a:solidFill>
                <a:latin typeface="Sitka Banner Semibold" pitchFamily="2" charset="0"/>
              </a:rPr>
              <a:t>Services.</a:t>
            </a:r>
          </a:p>
          <a:p>
            <a:pPr algn="just">
              <a:lnSpc>
                <a:spcPct val="120000"/>
              </a:lnSpc>
              <a:spcBef>
                <a:spcPts val="0"/>
              </a:spcBef>
              <a:spcAft>
                <a:spcPts val="600"/>
              </a:spcAft>
              <a:buFont typeface="Wingdings" panose="05000000000000000000" pitchFamily="2" charset="2"/>
              <a:buChar char="ü"/>
            </a:pPr>
            <a:r>
              <a:rPr lang="en-GB" dirty="0" smtClean="0">
                <a:solidFill>
                  <a:schemeClr val="accent2">
                    <a:lumMod val="50000"/>
                  </a:schemeClr>
                </a:solidFill>
                <a:latin typeface="Sitka Banner Semibold" pitchFamily="2" charset="0"/>
              </a:rPr>
              <a:t>Transnational </a:t>
            </a:r>
            <a:r>
              <a:rPr lang="en-GB" dirty="0">
                <a:solidFill>
                  <a:schemeClr val="accent2">
                    <a:lumMod val="50000"/>
                  </a:schemeClr>
                </a:solidFill>
                <a:latin typeface="Sitka Banner Semibold" pitchFamily="2" charset="0"/>
              </a:rPr>
              <a:t>corruption investigations, including </a:t>
            </a:r>
            <a:r>
              <a:rPr lang="en-GB" dirty="0" smtClean="0">
                <a:solidFill>
                  <a:schemeClr val="accent2">
                    <a:lumMod val="50000"/>
                  </a:schemeClr>
                </a:solidFill>
                <a:latin typeface="Sitka Banner Semibold" pitchFamily="2" charset="0"/>
              </a:rPr>
              <a:t>- </a:t>
            </a:r>
            <a:r>
              <a:rPr lang="en-GB" dirty="0">
                <a:solidFill>
                  <a:schemeClr val="accent2">
                    <a:lumMod val="50000"/>
                  </a:schemeClr>
                </a:solidFill>
                <a:latin typeface="Sitka Banner Semibold" pitchFamily="2" charset="0"/>
              </a:rPr>
              <a:t>depending on demand - with a special focus on remote and administrative </a:t>
            </a:r>
            <a:r>
              <a:rPr lang="en-GB" dirty="0" smtClean="0">
                <a:solidFill>
                  <a:schemeClr val="accent2">
                    <a:lumMod val="50000"/>
                  </a:schemeClr>
                </a:solidFill>
                <a:latin typeface="Sitka Banner Semibold" pitchFamily="2" charset="0"/>
              </a:rPr>
              <a:t>instruments. </a:t>
            </a:r>
          </a:p>
          <a:p>
            <a:pPr algn="just">
              <a:lnSpc>
                <a:spcPct val="120000"/>
              </a:lnSpc>
              <a:spcBef>
                <a:spcPts val="0"/>
              </a:spcBef>
              <a:spcAft>
                <a:spcPts val="600"/>
              </a:spcAft>
              <a:buFont typeface="Wingdings" panose="05000000000000000000" pitchFamily="2" charset="2"/>
              <a:buChar char="ü"/>
            </a:pPr>
            <a:r>
              <a:rPr lang="en-GB" dirty="0" smtClean="0">
                <a:solidFill>
                  <a:schemeClr val="accent2">
                    <a:lumMod val="50000"/>
                  </a:schemeClr>
                </a:solidFill>
                <a:latin typeface="Sitka Banner Semibold" pitchFamily="2" charset="0"/>
              </a:rPr>
              <a:t>Fraud </a:t>
            </a:r>
            <a:r>
              <a:rPr lang="en-GB" dirty="0">
                <a:solidFill>
                  <a:schemeClr val="accent2">
                    <a:lumMod val="50000"/>
                  </a:schemeClr>
                </a:solidFill>
                <a:latin typeface="Sitka Banner Semibold" pitchFamily="2" charset="0"/>
              </a:rPr>
              <a:t>and C</a:t>
            </a:r>
            <a:r>
              <a:rPr lang="en-GB" dirty="0" smtClean="0">
                <a:solidFill>
                  <a:schemeClr val="accent2">
                    <a:lumMod val="50000"/>
                  </a:schemeClr>
                </a:solidFill>
                <a:latin typeface="Sitka Banner Semibold" pitchFamily="2" charset="0"/>
              </a:rPr>
              <a:t>orruption </a:t>
            </a:r>
            <a:r>
              <a:rPr lang="en-GB" dirty="0">
                <a:solidFill>
                  <a:schemeClr val="accent2">
                    <a:lumMod val="50000"/>
                  </a:schemeClr>
                </a:solidFill>
                <a:latin typeface="Sitka Banner Semibold" pitchFamily="2" charset="0"/>
              </a:rPr>
              <a:t>in </a:t>
            </a:r>
            <a:r>
              <a:rPr lang="en-GB" dirty="0" smtClean="0">
                <a:solidFill>
                  <a:schemeClr val="accent2">
                    <a:lumMod val="50000"/>
                  </a:schemeClr>
                </a:solidFill>
                <a:latin typeface="Sitka Banner Semibold" pitchFamily="2" charset="0"/>
              </a:rPr>
              <a:t>Privatization </a:t>
            </a:r>
            <a:r>
              <a:rPr lang="en-GB" dirty="0">
                <a:solidFill>
                  <a:schemeClr val="accent2">
                    <a:lumMod val="50000"/>
                  </a:schemeClr>
                </a:solidFill>
                <a:latin typeface="Sitka Banner Semibold" pitchFamily="2" charset="0"/>
              </a:rPr>
              <a:t>and </a:t>
            </a:r>
            <a:r>
              <a:rPr lang="en-GB" dirty="0" smtClean="0">
                <a:solidFill>
                  <a:schemeClr val="accent2">
                    <a:lumMod val="50000"/>
                  </a:schemeClr>
                </a:solidFill>
                <a:latin typeface="Sitka Banner Semibold" pitchFamily="2" charset="0"/>
              </a:rPr>
              <a:t>Public Private Partnership. </a:t>
            </a:r>
            <a:endParaRPr lang="en-GB" dirty="0">
              <a:solidFill>
                <a:schemeClr val="accent2">
                  <a:lumMod val="50000"/>
                </a:schemeClr>
              </a:solidFill>
              <a:latin typeface="Sitka Banner Semibold" pitchFamily="2" charset="0"/>
            </a:endParaRPr>
          </a:p>
          <a:p>
            <a:pPr algn="just">
              <a:lnSpc>
                <a:spcPct val="120000"/>
              </a:lnSpc>
              <a:spcBef>
                <a:spcPts val="0"/>
              </a:spcBef>
              <a:spcAft>
                <a:spcPts val="1800"/>
              </a:spcAft>
              <a:buFont typeface="Wingdings" panose="05000000000000000000" pitchFamily="2" charset="2"/>
              <a:buChar char="ü"/>
            </a:pPr>
            <a:r>
              <a:rPr lang="en-GB" dirty="0" smtClean="0">
                <a:solidFill>
                  <a:schemeClr val="accent2">
                    <a:lumMod val="50000"/>
                  </a:schemeClr>
                </a:solidFill>
                <a:latin typeface="Sitka Banner Semibold" pitchFamily="2" charset="0"/>
              </a:rPr>
              <a:t>Investigative </a:t>
            </a:r>
            <a:r>
              <a:rPr lang="en-GB" dirty="0">
                <a:solidFill>
                  <a:schemeClr val="accent2">
                    <a:lumMod val="50000"/>
                  </a:schemeClr>
                </a:solidFill>
                <a:latin typeface="Sitka Banner Semibold" pitchFamily="2" charset="0"/>
              </a:rPr>
              <a:t>workshops </a:t>
            </a:r>
            <a:r>
              <a:rPr lang="en-GB" dirty="0" smtClean="0">
                <a:solidFill>
                  <a:schemeClr val="accent2">
                    <a:lumMod val="50000"/>
                  </a:schemeClr>
                </a:solidFill>
                <a:latin typeface="Sitka Banner Semibold" pitchFamily="2" charset="0"/>
              </a:rPr>
              <a:t>on </a:t>
            </a:r>
            <a:r>
              <a:rPr lang="en-GB" dirty="0">
                <a:solidFill>
                  <a:schemeClr val="accent2">
                    <a:lumMod val="50000"/>
                  </a:schemeClr>
                </a:solidFill>
                <a:latin typeface="Sitka Banner Semibold" pitchFamily="2" charset="0"/>
              </a:rPr>
              <a:t>fraud and corruption in works projects, </a:t>
            </a:r>
            <a:r>
              <a:rPr lang="en-GB" dirty="0" smtClean="0">
                <a:solidFill>
                  <a:schemeClr val="accent2">
                    <a:lumMod val="50000"/>
                  </a:schemeClr>
                </a:solidFill>
                <a:latin typeface="Sitka Banner Semibold" pitchFamily="2" charset="0"/>
              </a:rPr>
              <a:t>and </a:t>
            </a:r>
            <a:r>
              <a:rPr lang="en-GB" dirty="0">
                <a:solidFill>
                  <a:schemeClr val="accent2">
                    <a:lumMod val="50000"/>
                  </a:schemeClr>
                </a:solidFill>
                <a:latin typeface="Sitka Banner Semibold" pitchFamily="2" charset="0"/>
              </a:rPr>
              <a:t>in consulting </a:t>
            </a:r>
            <a:r>
              <a:rPr lang="en-GB" dirty="0" smtClean="0">
                <a:solidFill>
                  <a:schemeClr val="accent2">
                    <a:lumMod val="50000"/>
                  </a:schemeClr>
                </a:solidFill>
                <a:latin typeface="Sitka Banner Semibold" pitchFamily="2" charset="0"/>
              </a:rPr>
              <a:t>contracts</a:t>
            </a:r>
            <a:r>
              <a:rPr lang="en-GB" dirty="0" smtClean="0">
                <a:solidFill>
                  <a:srgbClr val="C00000"/>
                </a:solidFill>
                <a:latin typeface="Sitka Banner Semibold" pitchFamily="2" charset="0"/>
              </a:rPr>
              <a:t>.</a:t>
            </a:r>
            <a:endParaRPr lang="en-GB" dirty="0">
              <a:solidFill>
                <a:srgbClr val="C00000"/>
              </a:solidFill>
              <a:latin typeface="Sitka Banner Semibold" pitchFamily="2" charset="0"/>
            </a:endParaRPr>
          </a:p>
          <a:p>
            <a:pPr algn="just">
              <a:lnSpc>
                <a:spcPct val="120000"/>
              </a:lnSpc>
              <a:spcBef>
                <a:spcPts val="0"/>
              </a:spcBef>
              <a:spcAft>
                <a:spcPts val="600"/>
              </a:spcAft>
              <a:buFont typeface="Wingdings" panose="05000000000000000000" pitchFamily="2" charset="2"/>
              <a:buChar char="Ø"/>
            </a:pPr>
            <a:r>
              <a:rPr lang="en-GB" sz="3800" b="1" spc="40" dirty="0">
                <a:solidFill>
                  <a:schemeClr val="accent2">
                    <a:lumMod val="50000"/>
                  </a:schemeClr>
                </a:solidFill>
                <a:latin typeface="Sitka Banner Semibold" pitchFamily="2" charset="0"/>
              </a:rPr>
              <a:t>The on-going coordination with one of the respectable training organisations in order to conduct  other paid training courses that are not included in the World Bank's programs.</a:t>
            </a:r>
          </a:p>
          <a:p>
            <a:pPr algn="just">
              <a:lnSpc>
                <a:spcPct val="120000"/>
              </a:lnSpc>
              <a:spcBef>
                <a:spcPts val="0"/>
              </a:spcBef>
              <a:spcAft>
                <a:spcPts val="600"/>
              </a:spcAft>
            </a:pPr>
            <a:endParaRPr lang="en-GB" dirty="0">
              <a:solidFill>
                <a:srgbClr val="C00000"/>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15</a:t>
            </a:fld>
            <a:endParaRPr lang="en-US" dirty="0"/>
          </a:p>
        </p:txBody>
      </p:sp>
      <p:grpSp>
        <p:nvGrpSpPr>
          <p:cNvPr id="6" name="Group 5"/>
          <p:cNvGrpSpPr/>
          <p:nvPr/>
        </p:nvGrpSpPr>
        <p:grpSpPr>
          <a:xfrm>
            <a:off x="90207" y="327797"/>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401167" y="102766"/>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205796471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4AA842-6965-4D12-9E30-1EFAFEC298E7}"/>
              </a:ext>
            </a:extLst>
          </p:cNvPr>
          <p:cNvSpPr>
            <a:spLocks noGrp="1"/>
          </p:cNvSpPr>
          <p:nvPr>
            <p:ph type="title"/>
          </p:nvPr>
        </p:nvSpPr>
        <p:spPr>
          <a:xfrm>
            <a:off x="246648" y="1168398"/>
            <a:ext cx="11568636" cy="1752599"/>
          </a:xfrm>
        </p:spPr>
        <p:txBody>
          <a:bodyPr>
            <a:normAutofit/>
          </a:bodyPr>
          <a:lstStyle/>
          <a:p>
            <a:r>
              <a:rPr lang="en-US" sz="3200" b="1" spc="-150" dirty="0">
                <a:solidFill>
                  <a:schemeClr val="tx1"/>
                </a:solidFill>
                <a:ea typeface="Calibri" panose="020F0502020204030204" pitchFamily="34" charset="0"/>
                <a:cs typeface="Aharoni" panose="02010803020104030203" pitchFamily="2" charset="-79"/>
              </a:rPr>
              <a:t>Pertaining to Goal </a:t>
            </a:r>
            <a:r>
              <a:rPr lang="en-US" sz="3200" b="1" spc="-150" dirty="0" smtClean="0">
                <a:solidFill>
                  <a:schemeClr val="tx1"/>
                </a:solidFill>
                <a:ea typeface="Calibri" panose="020F0502020204030204" pitchFamily="34" charset="0"/>
                <a:cs typeface="Aharoni" panose="02010803020104030203" pitchFamily="2" charset="-79"/>
              </a:rPr>
              <a:t>3 </a:t>
            </a:r>
            <a:r>
              <a:rPr lang="en-US" sz="3200" spc="-150" dirty="0" smtClean="0">
                <a:solidFill>
                  <a:schemeClr val="tx1"/>
                </a:solidFill>
                <a:latin typeface="Algerian" panose="04020705040A02060702" pitchFamily="82" charset="0"/>
                <a:ea typeface="Calibri" panose="020F0502020204030204" pitchFamily="34" charset="0"/>
                <a:cs typeface="Aharoni" panose="02010803020104030203" pitchFamily="2" charset="-79"/>
              </a:rPr>
              <a:t/>
            </a:r>
            <a:br>
              <a:rPr lang="en-US" sz="3200" spc="-150" dirty="0" smtClean="0">
                <a:solidFill>
                  <a:schemeClr val="tx1"/>
                </a:solidFill>
                <a:latin typeface="Algerian" panose="04020705040A02060702" pitchFamily="82" charset="0"/>
                <a:ea typeface="Calibri" panose="020F0502020204030204" pitchFamily="34" charset="0"/>
                <a:cs typeface="Aharoni" panose="02010803020104030203" pitchFamily="2" charset="-79"/>
              </a:rPr>
            </a:br>
            <a:r>
              <a:rPr lang="en-GB" sz="2600" dirty="0"/>
              <a:t>Sharing Best Practices and Experiences of SAIs in the Field of Fighting Corruption and Money Laundering</a:t>
            </a:r>
            <a:endParaRPr lang="en-US" sz="2600" dirty="0"/>
          </a:p>
        </p:txBody>
      </p:sp>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518497" y="2882430"/>
            <a:ext cx="11296787" cy="3839058"/>
          </a:xfrm>
        </p:spPr>
        <p:txBody>
          <a:bodyPr>
            <a:normAutofit/>
          </a:bodyPr>
          <a:lstStyle/>
          <a:p>
            <a:pPr algn="just"/>
            <a:r>
              <a:rPr lang="en-GB" sz="2400" dirty="0" smtClean="0">
                <a:solidFill>
                  <a:schemeClr val="accent2">
                    <a:lumMod val="50000"/>
                  </a:schemeClr>
                </a:solidFill>
                <a:latin typeface="Sitka Banner Semibold" pitchFamily="2" charset="0"/>
              </a:rPr>
              <a:t>In April 2022; The </a:t>
            </a:r>
            <a:r>
              <a:rPr lang="en-GB" sz="2400" dirty="0">
                <a:solidFill>
                  <a:schemeClr val="accent2">
                    <a:lumMod val="50000"/>
                  </a:schemeClr>
                </a:solidFill>
                <a:latin typeface="Sitka Banner Semibold" pitchFamily="2" charset="0"/>
              </a:rPr>
              <a:t>WG Secretariat </a:t>
            </a:r>
            <a:r>
              <a:rPr lang="en-GB" sz="2400" dirty="0" smtClean="0">
                <a:solidFill>
                  <a:schemeClr val="accent2">
                    <a:lumMod val="50000"/>
                  </a:schemeClr>
                </a:solidFill>
                <a:latin typeface="Sitka Banner Semibold" pitchFamily="2" charset="0"/>
              </a:rPr>
              <a:t>issued </a:t>
            </a:r>
            <a:r>
              <a:rPr lang="en-GB" sz="2400" dirty="0">
                <a:solidFill>
                  <a:schemeClr val="accent2">
                    <a:lumMod val="50000"/>
                  </a:schemeClr>
                </a:solidFill>
                <a:latin typeface="Sitka Banner Semibold" pitchFamily="2" charset="0"/>
              </a:rPr>
              <a:t>the Second </a:t>
            </a:r>
            <a:r>
              <a:rPr lang="en-GB" sz="2400" dirty="0" smtClean="0">
                <a:solidFill>
                  <a:schemeClr val="accent2">
                    <a:lumMod val="50000"/>
                  </a:schemeClr>
                </a:solidFill>
                <a:latin typeface="Sitka Banner Semibold" pitchFamily="2" charset="0"/>
              </a:rPr>
              <a:t>Edition of </a:t>
            </a:r>
            <a:r>
              <a:rPr lang="en-GB" sz="2400" dirty="0">
                <a:solidFill>
                  <a:schemeClr val="accent2">
                    <a:lumMod val="50000"/>
                  </a:schemeClr>
                </a:solidFill>
                <a:latin typeface="Sitka Banner Semibold" pitchFamily="2" charset="0"/>
              </a:rPr>
              <a:t>the </a:t>
            </a:r>
            <a:r>
              <a:rPr lang="en-GB" sz="2400" dirty="0" smtClean="0">
                <a:solidFill>
                  <a:schemeClr val="accent2">
                    <a:lumMod val="50000"/>
                  </a:schemeClr>
                </a:solidFill>
                <a:latin typeface="Sitka Banner Semibold" pitchFamily="2" charset="0"/>
              </a:rPr>
              <a:t>INTOSAI WGFACML’s </a:t>
            </a:r>
            <a:r>
              <a:rPr lang="en-GB" sz="2400" dirty="0">
                <a:solidFill>
                  <a:schemeClr val="accent2">
                    <a:lumMod val="50000"/>
                  </a:schemeClr>
                </a:solidFill>
                <a:latin typeface="Sitka Banner Semibold" pitchFamily="2" charset="0"/>
              </a:rPr>
              <a:t>Newsletter which </a:t>
            </a:r>
            <a:r>
              <a:rPr lang="en-GB" sz="2400" dirty="0" smtClean="0">
                <a:solidFill>
                  <a:schemeClr val="accent2">
                    <a:lumMod val="50000"/>
                  </a:schemeClr>
                </a:solidFill>
                <a:latin typeface="Sitka Banner Semibold" pitchFamily="2" charset="0"/>
              </a:rPr>
              <a:t>included:</a:t>
            </a:r>
            <a:endParaRPr lang="en-GB" sz="2400" dirty="0">
              <a:solidFill>
                <a:schemeClr val="accent2">
                  <a:lumMod val="50000"/>
                </a:schemeClr>
              </a:solidFill>
              <a:latin typeface="Sitka Banner Semibold" pitchFamily="2" charset="0"/>
            </a:endParaRPr>
          </a:p>
          <a:p>
            <a:pPr marL="531813" indent="-176213" algn="just">
              <a:buNone/>
            </a:pPr>
            <a:r>
              <a:rPr lang="en-GB" sz="2400" dirty="0" smtClean="0">
                <a:solidFill>
                  <a:schemeClr val="accent2">
                    <a:lumMod val="50000"/>
                  </a:schemeClr>
                </a:solidFill>
                <a:latin typeface="Sitka Banner Semibold" pitchFamily="2" charset="0"/>
              </a:rPr>
              <a:t>- SAIs’ publications </a:t>
            </a:r>
            <a:r>
              <a:rPr lang="en-GB" sz="2400" dirty="0">
                <a:solidFill>
                  <a:schemeClr val="accent2">
                    <a:lumMod val="50000"/>
                  </a:schemeClr>
                </a:solidFill>
                <a:latin typeface="Sitka Banner Semibold" pitchFamily="2" charset="0"/>
              </a:rPr>
              <a:t>in the field of </a:t>
            </a:r>
            <a:r>
              <a:rPr lang="en-GB" sz="2400" dirty="0" smtClean="0">
                <a:solidFill>
                  <a:schemeClr val="accent2">
                    <a:lumMod val="50000"/>
                  </a:schemeClr>
                </a:solidFill>
                <a:latin typeface="Sitka Banner Semibold" pitchFamily="2" charset="0"/>
              </a:rPr>
              <a:t>Fighting Corruption </a:t>
            </a:r>
            <a:r>
              <a:rPr lang="en-GB" sz="2400" dirty="0">
                <a:solidFill>
                  <a:schemeClr val="accent2">
                    <a:lumMod val="50000"/>
                  </a:schemeClr>
                </a:solidFill>
                <a:latin typeface="Sitka Banner Semibold" pitchFamily="2" charset="0"/>
              </a:rPr>
              <a:t>and </a:t>
            </a:r>
            <a:r>
              <a:rPr lang="en-GB" sz="2400" dirty="0" smtClean="0">
                <a:solidFill>
                  <a:schemeClr val="accent2">
                    <a:lumMod val="50000"/>
                  </a:schemeClr>
                </a:solidFill>
                <a:latin typeface="Sitka Banner Semibold" pitchFamily="2" charset="0"/>
              </a:rPr>
              <a:t>Money Laundering</a:t>
            </a:r>
            <a:r>
              <a:rPr lang="en-GB" sz="2400" dirty="0">
                <a:solidFill>
                  <a:schemeClr val="accent2">
                    <a:lumMod val="50000"/>
                  </a:schemeClr>
                </a:solidFill>
                <a:latin typeface="Sitka Banner Semibold" pitchFamily="2" charset="0"/>
              </a:rPr>
              <a:t>. </a:t>
            </a:r>
          </a:p>
          <a:p>
            <a:pPr marL="627063" indent="-271463" algn="just">
              <a:spcAft>
                <a:spcPts val="1200"/>
              </a:spcAft>
              <a:buNone/>
            </a:pPr>
            <a:r>
              <a:rPr lang="en-GB" sz="2400" dirty="0" smtClean="0">
                <a:solidFill>
                  <a:schemeClr val="accent2">
                    <a:lumMod val="50000"/>
                  </a:schemeClr>
                </a:solidFill>
                <a:latin typeface="Sitka Banner Semibold" pitchFamily="2" charset="0"/>
              </a:rPr>
              <a:t>- The news provided by the WGFACML member </a:t>
            </a:r>
            <a:r>
              <a:rPr lang="en-GB" sz="2400" dirty="0">
                <a:solidFill>
                  <a:schemeClr val="accent2">
                    <a:lumMod val="50000"/>
                  </a:schemeClr>
                </a:solidFill>
                <a:latin typeface="Sitka Banner Semibold" pitchFamily="2" charset="0"/>
              </a:rPr>
              <a:t>SAIs </a:t>
            </a:r>
            <a:r>
              <a:rPr lang="en-GB" sz="2400" dirty="0" smtClean="0">
                <a:solidFill>
                  <a:schemeClr val="accent2">
                    <a:lumMod val="50000"/>
                  </a:schemeClr>
                </a:solidFill>
                <a:latin typeface="Sitka Banner Semibold" pitchFamily="2" charset="0"/>
              </a:rPr>
              <a:t>regarding </a:t>
            </a:r>
            <a:r>
              <a:rPr lang="en-GB" sz="2400" dirty="0">
                <a:solidFill>
                  <a:schemeClr val="accent2">
                    <a:lumMod val="50000"/>
                  </a:schemeClr>
                </a:solidFill>
                <a:latin typeface="Sitka Banner Semibold" pitchFamily="2" charset="0"/>
              </a:rPr>
              <a:t>their activities or </a:t>
            </a:r>
            <a:r>
              <a:rPr lang="en-GB" sz="2400" dirty="0" smtClean="0">
                <a:solidFill>
                  <a:schemeClr val="accent2">
                    <a:lumMod val="50000"/>
                  </a:schemeClr>
                </a:solidFill>
                <a:latin typeface="Sitka Banner Semibold" pitchFamily="2" charset="0"/>
              </a:rPr>
              <a:t>contributions </a:t>
            </a:r>
            <a:r>
              <a:rPr lang="en-GB" sz="2400" dirty="0">
                <a:solidFill>
                  <a:schemeClr val="accent2">
                    <a:lumMod val="50000"/>
                  </a:schemeClr>
                </a:solidFill>
                <a:latin typeface="Sitka Banner Semibold" pitchFamily="2" charset="0"/>
              </a:rPr>
              <a:t>locally or internationally</a:t>
            </a:r>
            <a:r>
              <a:rPr lang="en-GB" sz="2400" dirty="0" smtClean="0">
                <a:solidFill>
                  <a:schemeClr val="accent2">
                    <a:lumMod val="50000"/>
                  </a:schemeClr>
                </a:solidFill>
                <a:latin typeface="Sitka Banner Semibold" pitchFamily="2" charset="0"/>
              </a:rPr>
              <a:t>.</a:t>
            </a:r>
          </a:p>
          <a:p>
            <a:pPr algn="just"/>
            <a:r>
              <a:rPr lang="en-GB" sz="2400" dirty="0">
                <a:solidFill>
                  <a:schemeClr val="accent2">
                    <a:lumMod val="50000"/>
                  </a:schemeClr>
                </a:solidFill>
                <a:latin typeface="Sitka Banner Semibold" pitchFamily="2" charset="0"/>
              </a:rPr>
              <a:t>The Second Issue of the Newsletter was published on the WGFACML’s website on the INTOSAI Community Portal, you can find it through the link:</a:t>
            </a:r>
          </a:p>
          <a:p>
            <a:pPr marL="0" indent="355600" algn="just">
              <a:buNone/>
            </a:pPr>
            <a:r>
              <a:rPr lang="en-GB" sz="2400" u="sng" dirty="0">
                <a:solidFill>
                  <a:schemeClr val="accent2">
                    <a:lumMod val="50000"/>
                  </a:schemeClr>
                </a:solidFill>
                <a:latin typeface="Sitka Banner Semibold" pitchFamily="2" charset="0"/>
                <a:hlinkClick r:id="rId3"/>
              </a:rPr>
              <a:t>https://intosaicommunity.net/wgfacml/newsletter/</a:t>
            </a:r>
            <a:r>
              <a:rPr lang="en-GB" sz="2400" u="sng" dirty="0">
                <a:solidFill>
                  <a:schemeClr val="accent2">
                    <a:lumMod val="50000"/>
                  </a:schemeClr>
                </a:solidFill>
                <a:latin typeface="Sitka Banner Semibold" pitchFamily="2" charset="0"/>
              </a:rPr>
              <a:t>.</a:t>
            </a:r>
          </a:p>
          <a:p>
            <a:pPr marL="182563" indent="-182563" algn="just">
              <a:buNone/>
            </a:pPr>
            <a:endParaRPr lang="en-GB" sz="2400" dirty="0" smtClean="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16</a:t>
            </a:fld>
            <a:endParaRPr lang="en-US" dirty="0"/>
          </a:p>
        </p:txBody>
      </p:sp>
      <p:grpSp>
        <p:nvGrpSpPr>
          <p:cNvPr id="6" name="Group 5"/>
          <p:cNvGrpSpPr/>
          <p:nvPr/>
        </p:nvGrpSpPr>
        <p:grpSpPr>
          <a:xfrm>
            <a:off x="191285" y="220373"/>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300088" y="43240"/>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7">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29191486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468203" y="1767935"/>
            <a:ext cx="11298521" cy="4007004"/>
          </a:xfrm>
          <a:noFill/>
        </p:spPr>
        <p:txBody>
          <a:bodyPr>
            <a:normAutofit/>
          </a:bodyPr>
          <a:lstStyle/>
          <a:p>
            <a:pPr algn="just"/>
            <a:r>
              <a:rPr lang="en-US" sz="2400" dirty="0">
                <a:solidFill>
                  <a:schemeClr val="accent2">
                    <a:lumMod val="50000"/>
                  </a:schemeClr>
                </a:solidFill>
                <a:latin typeface="Sitka Banner Semibold" pitchFamily="2" charset="0"/>
              </a:rPr>
              <a:t>The newsletter includes many articles and summaries of some </a:t>
            </a:r>
            <a:r>
              <a:rPr lang="en-US" sz="2400" dirty="0" smtClean="0">
                <a:solidFill>
                  <a:schemeClr val="accent2">
                    <a:lumMod val="50000"/>
                  </a:schemeClr>
                </a:solidFill>
                <a:latin typeface="Sitka Banner Semibold" pitchFamily="2" charset="0"/>
              </a:rPr>
              <a:t>remarkable and informative </a:t>
            </a:r>
            <a:r>
              <a:rPr lang="en-US" sz="2400" dirty="0">
                <a:solidFill>
                  <a:schemeClr val="accent2">
                    <a:lumMod val="50000"/>
                  </a:schemeClr>
                </a:solidFill>
                <a:latin typeface="Sitka Banner Semibold" pitchFamily="2" charset="0"/>
              </a:rPr>
              <a:t>books in the field of combating corruption and money laundering. </a:t>
            </a:r>
            <a:endParaRPr lang="en-US" sz="2400" dirty="0" smtClean="0">
              <a:solidFill>
                <a:schemeClr val="accent2">
                  <a:lumMod val="50000"/>
                </a:schemeClr>
              </a:solidFill>
              <a:latin typeface="Sitka Banner Semibold" pitchFamily="2" charset="0"/>
            </a:endParaRPr>
          </a:p>
          <a:p>
            <a:pPr algn="just"/>
            <a:r>
              <a:rPr lang="en-GB" sz="2400" dirty="0" smtClean="0">
                <a:solidFill>
                  <a:schemeClr val="accent2">
                    <a:lumMod val="50000"/>
                  </a:schemeClr>
                </a:solidFill>
                <a:latin typeface="Sitka Banner Semibold" pitchFamily="2" charset="0"/>
              </a:rPr>
              <a:t>Also, the WGFACML member SAIs, have provided </a:t>
            </a:r>
            <a:r>
              <a:rPr lang="en-GB" sz="2400" dirty="0">
                <a:solidFill>
                  <a:schemeClr val="accent2">
                    <a:lumMod val="50000"/>
                  </a:schemeClr>
                </a:solidFill>
                <a:latin typeface="Sitka Banner Semibold" pitchFamily="2" charset="0"/>
              </a:rPr>
              <a:t>the </a:t>
            </a:r>
            <a:r>
              <a:rPr lang="en-GB" sz="2400" dirty="0" smtClean="0">
                <a:solidFill>
                  <a:schemeClr val="accent2">
                    <a:lumMod val="50000"/>
                  </a:schemeClr>
                </a:solidFill>
                <a:latin typeface="Sitka Banner Semibold" pitchFamily="2" charset="0"/>
              </a:rPr>
              <a:t>WGFACML </a:t>
            </a:r>
            <a:r>
              <a:rPr lang="en-GB" sz="2400" dirty="0">
                <a:solidFill>
                  <a:schemeClr val="accent2">
                    <a:lumMod val="50000"/>
                  </a:schemeClr>
                </a:solidFill>
                <a:latin typeface="Sitka Banner Semibold" pitchFamily="2" charset="0"/>
              </a:rPr>
              <a:t>Secretariat with a set of books and articles prepared by </a:t>
            </a:r>
            <a:r>
              <a:rPr lang="en-GB" sz="2400" dirty="0" smtClean="0">
                <a:solidFill>
                  <a:schemeClr val="accent2">
                    <a:lumMod val="50000"/>
                  </a:schemeClr>
                </a:solidFill>
                <a:latin typeface="Sitka Banner Semibold" pitchFamily="2" charset="0"/>
              </a:rPr>
              <a:t>various auditors, </a:t>
            </a:r>
            <a:r>
              <a:rPr lang="en-GB" sz="2400" dirty="0">
                <a:solidFill>
                  <a:schemeClr val="accent2">
                    <a:lumMod val="50000"/>
                  </a:schemeClr>
                </a:solidFill>
                <a:latin typeface="Sitka Banner Semibold" pitchFamily="2" charset="0"/>
              </a:rPr>
              <a:t>academics and </a:t>
            </a:r>
            <a:r>
              <a:rPr lang="en-GB" sz="2400" dirty="0" smtClean="0">
                <a:solidFill>
                  <a:schemeClr val="accent2">
                    <a:lumMod val="50000"/>
                  </a:schemeClr>
                </a:solidFill>
                <a:latin typeface="Sitka Banner Semibold" pitchFamily="2" charset="0"/>
              </a:rPr>
              <a:t>experts. </a:t>
            </a:r>
          </a:p>
          <a:p>
            <a:pPr algn="just"/>
            <a:r>
              <a:rPr lang="en-GB" sz="2400" dirty="0">
                <a:solidFill>
                  <a:schemeClr val="accent2">
                    <a:lumMod val="50000"/>
                  </a:schemeClr>
                </a:solidFill>
                <a:latin typeface="Sitka Banner Semibold" pitchFamily="2" charset="0"/>
              </a:rPr>
              <a:t>The </a:t>
            </a:r>
            <a:r>
              <a:rPr lang="en-GB" sz="2400" dirty="0" smtClean="0">
                <a:solidFill>
                  <a:schemeClr val="accent2">
                    <a:lumMod val="50000"/>
                  </a:schemeClr>
                </a:solidFill>
                <a:latin typeface="Sitka Banner Semibold" pitchFamily="2" charset="0"/>
              </a:rPr>
              <a:t>books </a:t>
            </a:r>
            <a:r>
              <a:rPr lang="en-GB" sz="2400" dirty="0">
                <a:solidFill>
                  <a:schemeClr val="accent2">
                    <a:lumMod val="50000"/>
                  </a:schemeClr>
                </a:solidFill>
                <a:latin typeface="Sitka Banner Semibold" pitchFamily="2" charset="0"/>
              </a:rPr>
              <a:t>that have been summarized </a:t>
            </a:r>
            <a:r>
              <a:rPr lang="en-GB" sz="2400" dirty="0" smtClean="0">
                <a:solidFill>
                  <a:schemeClr val="accent2">
                    <a:lumMod val="50000"/>
                  </a:schemeClr>
                </a:solidFill>
                <a:latin typeface="Sitka Banner Semibold" pitchFamily="2" charset="0"/>
              </a:rPr>
              <a:t>are as follows:</a:t>
            </a:r>
            <a:endParaRPr lang="en-US" sz="2400" dirty="0">
              <a:solidFill>
                <a:schemeClr val="accent2">
                  <a:lumMod val="50000"/>
                </a:schemeClr>
              </a:solidFill>
              <a:latin typeface="Sitka Banner Semibold" pitchFamily="2" charset="0"/>
            </a:endParaRPr>
          </a:p>
          <a:p>
            <a:pPr marL="898525" indent="-271463" algn="just">
              <a:buNone/>
            </a:pPr>
            <a:r>
              <a:rPr lang="en-US" sz="2400" dirty="0" smtClean="0">
                <a:solidFill>
                  <a:schemeClr val="accent2">
                    <a:lumMod val="50000"/>
                  </a:schemeClr>
                </a:solidFill>
                <a:latin typeface="Sitka Banner Semibold" pitchFamily="2" charset="0"/>
              </a:rPr>
              <a:t>1-</a:t>
            </a:r>
            <a:r>
              <a:rPr lang="en-US" sz="2400" dirty="0">
                <a:solidFill>
                  <a:schemeClr val="accent2">
                    <a:lumMod val="50000"/>
                  </a:schemeClr>
                </a:solidFill>
                <a:latin typeface="Sitka Banner Semibold" pitchFamily="2" charset="0"/>
              </a:rPr>
              <a:t>	</a:t>
            </a:r>
            <a:r>
              <a:rPr lang="en-US" sz="2400" dirty="0" smtClean="0">
                <a:solidFill>
                  <a:schemeClr val="accent2">
                    <a:lumMod val="50000"/>
                  </a:schemeClr>
                </a:solidFill>
                <a:latin typeface="Sitka Banner Semibold" pitchFamily="2" charset="0"/>
              </a:rPr>
              <a:t>Digital </a:t>
            </a:r>
            <a:r>
              <a:rPr lang="en-US" sz="2400" dirty="0">
                <a:solidFill>
                  <a:schemeClr val="accent2">
                    <a:lumMod val="50000"/>
                  </a:schemeClr>
                </a:solidFill>
                <a:latin typeface="Sitka Banner Semibold" pitchFamily="2" charset="0"/>
              </a:rPr>
              <a:t>Economy and Anti-Corruption: New Digital </a:t>
            </a:r>
            <a:r>
              <a:rPr lang="en-US" sz="2400" dirty="0" smtClean="0">
                <a:solidFill>
                  <a:schemeClr val="accent2">
                    <a:lumMod val="50000"/>
                  </a:schemeClr>
                </a:solidFill>
                <a:latin typeface="Sitka Banner Semibold" pitchFamily="2" charset="0"/>
              </a:rPr>
              <a:t>Models.</a:t>
            </a:r>
          </a:p>
          <a:p>
            <a:pPr marL="898525" indent="-271463" algn="just">
              <a:buNone/>
            </a:pPr>
            <a:r>
              <a:rPr lang="en-US" sz="2400" dirty="0">
                <a:solidFill>
                  <a:schemeClr val="accent2">
                    <a:lumMod val="50000"/>
                  </a:schemeClr>
                </a:solidFill>
                <a:latin typeface="Sitka Banner Semibold" pitchFamily="2" charset="0"/>
              </a:rPr>
              <a:t>2-	New Perspectives in E-Government and the Prevention of Corruption.</a:t>
            </a:r>
          </a:p>
          <a:p>
            <a:pPr marL="898525" indent="-271463" algn="just">
              <a:buNone/>
            </a:pPr>
            <a:r>
              <a:rPr lang="en-US" sz="2400" dirty="0">
                <a:solidFill>
                  <a:schemeClr val="accent2">
                    <a:lumMod val="50000"/>
                  </a:schemeClr>
                </a:solidFill>
                <a:latin typeface="Sitka Banner Semibold" pitchFamily="2" charset="0"/>
              </a:rPr>
              <a:t>3-	Putting-an-end-to-Corruption.</a:t>
            </a:r>
          </a:p>
          <a:p>
            <a:pPr marL="898525" indent="-533400" algn="just">
              <a:buNone/>
            </a:pPr>
            <a:endParaRPr lang="en-US" sz="2400" dirty="0" smtClean="0">
              <a:solidFill>
                <a:schemeClr val="accent2">
                  <a:lumMod val="50000"/>
                </a:schemeClr>
              </a:solidFill>
              <a:latin typeface="Sitka Banner Semibold" pitchFamily="2" charset="0"/>
            </a:endParaRPr>
          </a:p>
          <a:p>
            <a:pPr marL="898525" indent="-533400" algn="just">
              <a:buFontTx/>
              <a:buChar char="-"/>
            </a:pPr>
            <a:endParaRPr lang="en-US" sz="2800" b="1" dirty="0">
              <a:solidFill>
                <a:schemeClr val="accent2">
                  <a:lumMod val="50000"/>
                </a:schemeClr>
              </a:solidFill>
              <a:latin typeface="Sitka Banner Semibold" pitchFamily="2" charset="0"/>
            </a:endParaRPr>
          </a:p>
          <a:p>
            <a:pPr marL="0" indent="0" algn="just">
              <a:buNone/>
            </a:pPr>
            <a:endParaRPr lang="en-GB" sz="2800" dirty="0">
              <a:solidFill>
                <a:schemeClr val="accent2">
                  <a:lumMod val="75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17</a:t>
            </a:fld>
            <a:endParaRPr lang="en-US" dirty="0"/>
          </a:p>
        </p:txBody>
      </p:sp>
      <p:grpSp>
        <p:nvGrpSpPr>
          <p:cNvPr id="6" name="Group 5"/>
          <p:cNvGrpSpPr/>
          <p:nvPr/>
        </p:nvGrpSpPr>
        <p:grpSpPr>
          <a:xfrm>
            <a:off x="40781" y="207780"/>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529720" y="2"/>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40452556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423352" y="1691161"/>
            <a:ext cx="11532087" cy="4787039"/>
          </a:xfrm>
          <a:noFill/>
        </p:spPr>
        <p:txBody>
          <a:bodyPr>
            <a:normAutofit/>
          </a:bodyPr>
          <a:lstStyle/>
          <a:p>
            <a:pPr marL="0" indent="0" algn="just">
              <a:buNone/>
            </a:pPr>
            <a:r>
              <a:rPr lang="en-US" sz="2600" b="1" u="sng" dirty="0" smtClean="0">
                <a:solidFill>
                  <a:srgbClr val="002060"/>
                </a:solidFill>
                <a:latin typeface="Sitka Banner Semibold" pitchFamily="2" charset="0"/>
              </a:rPr>
              <a:t>The Articles Presented in the 2</a:t>
            </a:r>
            <a:r>
              <a:rPr lang="en-US" sz="2600" b="1" u="sng" baseline="30000" dirty="0" smtClean="0">
                <a:solidFill>
                  <a:srgbClr val="002060"/>
                </a:solidFill>
                <a:latin typeface="Sitka Banner Semibold" pitchFamily="2" charset="0"/>
              </a:rPr>
              <a:t>nd</a:t>
            </a:r>
            <a:r>
              <a:rPr lang="en-US" sz="2600" b="1" u="sng" dirty="0" smtClean="0">
                <a:solidFill>
                  <a:srgbClr val="002060"/>
                </a:solidFill>
                <a:latin typeface="Sitka Banner Semibold" pitchFamily="2" charset="0"/>
              </a:rPr>
              <a:t> Edition of the Newsletter are:</a:t>
            </a:r>
            <a:endParaRPr lang="ar-SA" sz="2600" b="1" u="sng" dirty="0" smtClean="0">
              <a:solidFill>
                <a:srgbClr val="002060"/>
              </a:solidFill>
              <a:latin typeface="Sitka Banner Semibold" pitchFamily="2" charset="0"/>
            </a:endParaRPr>
          </a:p>
          <a:p>
            <a:pPr marL="365125" indent="-365125" algn="just">
              <a:spcAft>
                <a:spcPts val="600"/>
              </a:spcAft>
              <a:buNone/>
            </a:pPr>
            <a:r>
              <a:rPr lang="en-US" sz="2400" dirty="0" smtClean="0">
                <a:solidFill>
                  <a:schemeClr val="accent2">
                    <a:lumMod val="50000"/>
                  </a:schemeClr>
                </a:solidFill>
                <a:latin typeface="Sitka Banner Semibold" pitchFamily="2" charset="0"/>
              </a:rPr>
              <a:t>1-The </a:t>
            </a:r>
            <a:r>
              <a:rPr lang="en-US" sz="2400" dirty="0">
                <a:solidFill>
                  <a:schemeClr val="accent2">
                    <a:lumMod val="50000"/>
                  </a:schemeClr>
                </a:solidFill>
                <a:latin typeface="Sitka Banner Semibold" pitchFamily="2" charset="0"/>
              </a:rPr>
              <a:t>Judicial System of the Supreme Audit Court of I. R. Iran and Measures Taken to Fight against Fraud and Financial </a:t>
            </a:r>
            <a:r>
              <a:rPr lang="en-US" sz="2400" dirty="0" smtClean="0">
                <a:solidFill>
                  <a:schemeClr val="accent2">
                    <a:lumMod val="50000"/>
                  </a:schemeClr>
                </a:solidFill>
                <a:latin typeface="Sitka Banner Semibold" pitchFamily="2" charset="0"/>
              </a:rPr>
              <a:t>Corruption.</a:t>
            </a:r>
          </a:p>
          <a:p>
            <a:pPr marL="365125" indent="-365125" algn="just">
              <a:spcAft>
                <a:spcPts val="600"/>
              </a:spcAft>
              <a:buNone/>
            </a:pPr>
            <a:r>
              <a:rPr lang="en-US" sz="2400" dirty="0" smtClean="0">
                <a:solidFill>
                  <a:schemeClr val="accent2">
                    <a:lumMod val="50000"/>
                  </a:schemeClr>
                </a:solidFill>
                <a:latin typeface="Sitka Banner Semibold" pitchFamily="2" charset="0"/>
              </a:rPr>
              <a:t>2- </a:t>
            </a:r>
            <a:r>
              <a:rPr lang="en-US" sz="2400" dirty="0">
                <a:solidFill>
                  <a:schemeClr val="accent2">
                    <a:lumMod val="50000"/>
                  </a:schemeClr>
                </a:solidFill>
                <a:latin typeface="Sitka Banner Semibold" pitchFamily="2" charset="0"/>
              </a:rPr>
              <a:t>Association of Information Technology and Internal Controls of Iranian Public </a:t>
            </a:r>
            <a:r>
              <a:rPr lang="en-US" sz="2400" dirty="0" smtClean="0">
                <a:solidFill>
                  <a:schemeClr val="accent2">
                    <a:lumMod val="50000"/>
                  </a:schemeClr>
                </a:solidFill>
                <a:latin typeface="Sitka Banner Semibold" pitchFamily="2" charset="0"/>
              </a:rPr>
              <a:t>Organizations</a:t>
            </a:r>
          </a:p>
          <a:p>
            <a:pPr marL="365125" indent="-365125" algn="just">
              <a:spcAft>
                <a:spcPts val="600"/>
              </a:spcAft>
              <a:buNone/>
            </a:pPr>
            <a:r>
              <a:rPr lang="en-US" sz="2400" dirty="0">
                <a:solidFill>
                  <a:schemeClr val="accent2">
                    <a:lumMod val="50000"/>
                  </a:schemeClr>
                </a:solidFill>
                <a:latin typeface="Sitka Banner Semibold" pitchFamily="2" charset="0"/>
              </a:rPr>
              <a:t>3-Citizen Control Monitors, The Exercise of Social Control that Revolutionizes the Mechanisms of Prevention and Detection in Public Works.</a:t>
            </a:r>
          </a:p>
          <a:p>
            <a:pPr marL="365125" indent="-365125" algn="just">
              <a:spcAft>
                <a:spcPts val="600"/>
              </a:spcAft>
              <a:buNone/>
            </a:pPr>
            <a:r>
              <a:rPr lang="en-US" sz="2400" dirty="0">
                <a:solidFill>
                  <a:schemeClr val="accent2">
                    <a:lumMod val="50000"/>
                  </a:schemeClr>
                </a:solidFill>
                <a:latin typeface="Sitka Banner Semibold" pitchFamily="2" charset="0"/>
              </a:rPr>
              <a:t>4- Proposals to Reduce Corruption</a:t>
            </a:r>
          </a:p>
          <a:p>
            <a:pPr marL="365125" indent="-365125" algn="just">
              <a:spcAft>
                <a:spcPts val="600"/>
              </a:spcAft>
              <a:buNone/>
            </a:pPr>
            <a:r>
              <a:rPr lang="en-US" sz="2400" dirty="0">
                <a:solidFill>
                  <a:schemeClr val="accent2">
                    <a:lumMod val="50000"/>
                  </a:schemeClr>
                </a:solidFill>
                <a:latin typeface="Sitka Banner Semibold" pitchFamily="2" charset="0"/>
              </a:rPr>
              <a:t>5-Fight against corruption: the role of French financial jurisdictions and their cooperation with other anticorruption authorities</a:t>
            </a:r>
          </a:p>
          <a:p>
            <a:pPr marL="365125" indent="-365125" algn="just">
              <a:buNone/>
            </a:pPr>
            <a:endParaRPr lang="en-US" sz="2400" dirty="0" smtClean="0">
              <a:solidFill>
                <a:schemeClr val="accent2">
                  <a:lumMod val="50000"/>
                </a:schemeClr>
              </a:solidFill>
              <a:latin typeface="Sitka Banner Semibold" pitchFamily="2" charset="0"/>
            </a:endParaRPr>
          </a:p>
          <a:p>
            <a:pPr marL="365125" indent="-365125" algn="just">
              <a:buNone/>
            </a:pPr>
            <a:endParaRPr lang="en-US" sz="2400" dirty="0" smtClean="0">
              <a:solidFill>
                <a:schemeClr val="accent2">
                  <a:lumMod val="75000"/>
                </a:schemeClr>
              </a:solidFill>
              <a:latin typeface="Sitka Banner Semibold" pitchFamily="2" charset="0"/>
            </a:endParaRPr>
          </a:p>
          <a:p>
            <a:pPr marL="365125" indent="-365125" algn="just">
              <a:buNone/>
            </a:pPr>
            <a:endParaRPr lang="en-US" sz="2400" dirty="0">
              <a:solidFill>
                <a:schemeClr val="accent2">
                  <a:lumMod val="75000"/>
                </a:schemeClr>
              </a:solidFill>
              <a:latin typeface="Sitka Banner Semibold" pitchFamily="2" charset="0"/>
            </a:endParaRPr>
          </a:p>
          <a:p>
            <a:pPr marL="0" indent="0" algn="just">
              <a:buNone/>
            </a:pPr>
            <a:endParaRPr lang="en-GB" sz="2800" dirty="0">
              <a:solidFill>
                <a:schemeClr val="accent2">
                  <a:lumMod val="75000"/>
                </a:schemeClr>
              </a:solidFill>
              <a:latin typeface="Sitka Banner Semibold" pitchFamily="2" charset="0"/>
            </a:endParaRPr>
          </a:p>
        </p:txBody>
      </p:sp>
      <p:sp>
        <p:nvSpPr>
          <p:cNvPr id="2" name="Slide Number Placeholder 1"/>
          <p:cNvSpPr>
            <a:spLocks noGrp="1"/>
          </p:cNvSpPr>
          <p:nvPr>
            <p:ph type="sldNum" sz="quarter" idx="12"/>
          </p:nvPr>
        </p:nvSpPr>
        <p:spPr/>
        <p:txBody>
          <a:bodyPr/>
          <a:lstStyle/>
          <a:p>
            <a:fld id="{1A8436D7-7A12-4401-873B-B04B50E4E005}" type="slidenum">
              <a:rPr lang="en-US" smtClean="0"/>
              <a:t>18</a:t>
            </a:fld>
            <a:endParaRPr lang="en-US" dirty="0"/>
          </a:p>
        </p:txBody>
      </p:sp>
      <p:grpSp>
        <p:nvGrpSpPr>
          <p:cNvPr id="6" name="Group 5"/>
          <p:cNvGrpSpPr/>
          <p:nvPr/>
        </p:nvGrpSpPr>
        <p:grpSpPr>
          <a:xfrm>
            <a:off x="139635" y="117384"/>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1" name="Title 1"/>
          <p:cNvSpPr txBox="1">
            <a:spLocks/>
          </p:cNvSpPr>
          <p:nvPr/>
        </p:nvSpPr>
        <p:spPr>
          <a:xfrm>
            <a:off x="-351739" y="-63801"/>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7537037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87" y="1323800"/>
            <a:ext cx="10058400" cy="1609344"/>
          </a:xfrm>
        </p:spPr>
        <p:txBody>
          <a:bodyPr>
            <a:normAutofit/>
          </a:bodyPr>
          <a:lstStyle/>
          <a:p>
            <a:r>
              <a:rPr lang="en-US" sz="2600" b="1" dirty="0">
                <a:solidFill>
                  <a:srgbClr val="000099"/>
                </a:solidFill>
              </a:rPr>
              <a:t>A New </a:t>
            </a:r>
            <a:r>
              <a:rPr lang="en-US" sz="2600" b="1" dirty="0" smtClean="0">
                <a:solidFill>
                  <a:srgbClr val="000099"/>
                </a:solidFill>
              </a:rPr>
              <a:t>WGFACML </a:t>
            </a:r>
            <a:r>
              <a:rPr lang="en-US" sz="2600" b="1" dirty="0">
                <a:solidFill>
                  <a:srgbClr val="000099"/>
                </a:solidFill>
              </a:rPr>
              <a:t>LOGO</a:t>
            </a:r>
          </a:p>
        </p:txBody>
      </p:sp>
      <p:sp>
        <p:nvSpPr>
          <p:cNvPr id="3" name="Content Placeholder 2">
            <a:extLst>
              <a:ext uri="{FF2B5EF4-FFF2-40B4-BE49-F238E27FC236}">
                <a16:creationId xmlns:a16="http://schemas.microsoft.com/office/drawing/2014/main" xmlns="" id="{B9154751-A8C9-4EC2-AC0F-DE46C13F6014}"/>
              </a:ext>
            </a:extLst>
          </p:cNvPr>
          <p:cNvSpPr>
            <a:spLocks noGrp="1"/>
          </p:cNvSpPr>
          <p:nvPr>
            <p:ph idx="1"/>
          </p:nvPr>
        </p:nvSpPr>
        <p:spPr>
          <a:xfrm>
            <a:off x="182388" y="2716765"/>
            <a:ext cx="11768821" cy="4452387"/>
          </a:xfrm>
        </p:spPr>
        <p:txBody>
          <a:bodyPr>
            <a:noAutofit/>
          </a:bodyPr>
          <a:lstStyle/>
          <a:p>
            <a:pPr marL="365125" lvl="5" indent="-282575" algn="just">
              <a:lnSpc>
                <a:spcPct val="120000"/>
              </a:lnSpc>
            </a:pPr>
            <a:r>
              <a:rPr lang="en-US" sz="2400" dirty="0">
                <a:solidFill>
                  <a:schemeClr val="accent2">
                    <a:lumMod val="50000"/>
                  </a:schemeClr>
                </a:solidFill>
                <a:effectLst/>
                <a:latin typeface="Sitka Banner Semibold" pitchFamily="2" charset="0"/>
                <a:ea typeface="Calibri" panose="020F0502020204030204" pitchFamily="34" charset="0"/>
              </a:rPr>
              <a:t>In its </a:t>
            </a:r>
            <a:r>
              <a:rPr lang="en-US" sz="2400" dirty="0" smtClean="0">
                <a:solidFill>
                  <a:schemeClr val="accent2">
                    <a:lumMod val="50000"/>
                  </a:schemeClr>
                </a:solidFill>
                <a:effectLst/>
                <a:latin typeface="Sitka Banner Semibold" pitchFamily="2" charset="0"/>
                <a:ea typeface="Calibri" panose="020F0502020204030204" pitchFamily="34" charset="0"/>
              </a:rPr>
              <a:t>continuous venture </a:t>
            </a:r>
            <a:r>
              <a:rPr lang="en-US" sz="2400" dirty="0">
                <a:solidFill>
                  <a:schemeClr val="accent2">
                    <a:lumMod val="50000"/>
                  </a:schemeClr>
                </a:solidFill>
                <a:effectLst/>
                <a:latin typeface="Sitka Banner Semibold" pitchFamily="2" charset="0"/>
                <a:ea typeface="Calibri" panose="020F0502020204030204" pitchFamily="34" charset="0"/>
              </a:rPr>
              <a:t>for </a:t>
            </a:r>
            <a:r>
              <a:rPr lang="en-US" sz="2400" dirty="0" smtClean="0">
                <a:solidFill>
                  <a:schemeClr val="accent2">
                    <a:lumMod val="50000"/>
                  </a:schemeClr>
                </a:solidFill>
                <a:effectLst/>
                <a:latin typeface="Sitka Banner Semibold" pitchFamily="2" charset="0"/>
                <a:ea typeface="Calibri" panose="020F0502020204030204" pitchFamily="34" charset="0"/>
              </a:rPr>
              <a:t>novelty </a:t>
            </a:r>
            <a:r>
              <a:rPr lang="en-US" sz="2400" dirty="0">
                <a:solidFill>
                  <a:schemeClr val="accent2">
                    <a:lumMod val="50000"/>
                  </a:schemeClr>
                </a:solidFill>
                <a:effectLst/>
                <a:latin typeface="Sitka Banner Semibold" pitchFamily="2" charset="0"/>
                <a:ea typeface="Calibri" panose="020F0502020204030204" pitchFamily="34" charset="0"/>
              </a:rPr>
              <a:t>and for </a:t>
            </a:r>
            <a:r>
              <a:rPr lang="en-US" sz="2400" dirty="0" smtClean="0">
                <a:solidFill>
                  <a:schemeClr val="accent2">
                    <a:lumMod val="50000"/>
                  </a:schemeClr>
                </a:solidFill>
                <a:effectLst/>
                <a:latin typeface="Sitka Banner Semibold" pitchFamily="2" charset="0"/>
                <a:ea typeface="Calibri" panose="020F0502020204030204" pitchFamily="34" charset="0"/>
              </a:rPr>
              <a:t>having a </a:t>
            </a:r>
            <a:r>
              <a:rPr lang="en-US" sz="2400" dirty="0">
                <a:solidFill>
                  <a:schemeClr val="accent2">
                    <a:lumMod val="50000"/>
                  </a:schemeClr>
                </a:solidFill>
                <a:effectLst/>
                <a:latin typeface="Sitka Banner Semibold" pitchFamily="2" charset="0"/>
                <a:ea typeface="Calibri" panose="020F0502020204030204" pitchFamily="34" charset="0"/>
              </a:rPr>
              <a:t>unique </a:t>
            </a:r>
            <a:r>
              <a:rPr lang="en-US" sz="2400" dirty="0" smtClean="0">
                <a:solidFill>
                  <a:schemeClr val="accent2">
                    <a:lumMod val="50000"/>
                  </a:schemeClr>
                </a:solidFill>
                <a:effectLst/>
                <a:latin typeface="Sitka Banner Semibold" pitchFamily="2" charset="0"/>
                <a:ea typeface="Calibri" panose="020F0502020204030204" pitchFamily="34" charset="0"/>
              </a:rPr>
              <a:t>explicit </a:t>
            </a:r>
            <a:r>
              <a:rPr lang="en-US" sz="2400" dirty="0">
                <a:solidFill>
                  <a:schemeClr val="accent2">
                    <a:lumMod val="50000"/>
                  </a:schemeClr>
                </a:solidFill>
                <a:effectLst/>
                <a:latin typeface="Sitka Banner Semibold" pitchFamily="2" charset="0"/>
                <a:ea typeface="Calibri" panose="020F0502020204030204" pitchFamily="34" charset="0"/>
              </a:rPr>
              <a:t>character for </a:t>
            </a:r>
            <a:r>
              <a:rPr lang="en-US" sz="2400" dirty="0" smtClean="0">
                <a:solidFill>
                  <a:schemeClr val="accent2">
                    <a:lumMod val="50000"/>
                  </a:schemeClr>
                </a:solidFill>
                <a:effectLst/>
                <a:latin typeface="Sitka Banner Semibold" pitchFamily="2" charset="0"/>
                <a:ea typeface="Calibri" panose="020F0502020204030204" pitchFamily="34" charset="0"/>
              </a:rPr>
              <a:t>the WGFACML , </a:t>
            </a:r>
            <a:r>
              <a:rPr lang="en-US" sz="2400" dirty="0">
                <a:solidFill>
                  <a:schemeClr val="accent2">
                    <a:lumMod val="50000"/>
                  </a:schemeClr>
                </a:solidFill>
                <a:effectLst/>
                <a:latin typeface="Sitka Banner Semibold" pitchFamily="2" charset="0"/>
                <a:ea typeface="Calibri" panose="020F0502020204030204" pitchFamily="34" charset="0"/>
              </a:rPr>
              <a:t>the WG Secretariat - together with the WG member SAIs - have agreed on a very distinct and professionally designed Logo for the WGFACML. </a:t>
            </a:r>
            <a:endParaRPr lang="en-US" sz="2400" dirty="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19</a:t>
            </a:fld>
            <a:endParaRPr lang="en-US" dirty="0"/>
          </a:p>
        </p:txBody>
      </p:sp>
      <p:pic>
        <p:nvPicPr>
          <p:cNvPr id="12" name="Picture 11">
            <a:extLst>
              <a:ext uri="{FF2B5EF4-FFF2-40B4-BE49-F238E27FC236}">
                <a16:creationId xmlns:a16="http://schemas.microsoft.com/office/drawing/2014/main" xmlns="" id="{C9903496-C2C3-4487-8799-B9A552DBC9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8344" y="4483242"/>
            <a:ext cx="2181211" cy="1655148"/>
          </a:xfrm>
          <a:prstGeom prst="rect">
            <a:avLst/>
          </a:prstGeom>
        </p:spPr>
      </p:pic>
      <p:grpSp>
        <p:nvGrpSpPr>
          <p:cNvPr id="7" name="Group 6"/>
          <p:cNvGrpSpPr/>
          <p:nvPr/>
        </p:nvGrpSpPr>
        <p:grpSpPr>
          <a:xfrm>
            <a:off x="0" y="457776"/>
            <a:ext cx="11951208" cy="1181646"/>
            <a:chOff x="0" y="457776"/>
            <a:chExt cx="11951208" cy="1181646"/>
          </a:xfrm>
        </p:grpSpPr>
        <p:pic>
          <p:nvPicPr>
            <p:cNvPr id="8"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1" name="Title 1"/>
          <p:cNvSpPr txBox="1">
            <a:spLocks/>
          </p:cNvSpPr>
          <p:nvPr/>
        </p:nvSpPr>
        <p:spPr>
          <a:xfrm>
            <a:off x="-529720" y="186914"/>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38965521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1764" y="92873"/>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752" y="57337"/>
            <a:ext cx="2043513" cy="102656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E1D0F3EB-27A6-4914-BED4-A5CDDAA68DD2}"/>
              </a:ext>
            </a:extLst>
          </p:cNvPr>
          <p:cNvSpPr>
            <a:spLocks noChangeArrowheads="1"/>
          </p:cNvSpPr>
          <p:nvPr/>
        </p:nvSpPr>
        <p:spPr bwMode="auto">
          <a:xfrm>
            <a:off x="-34465" y="-47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a:extLst>
              <a:ext uri="{FF2B5EF4-FFF2-40B4-BE49-F238E27FC236}">
                <a16:creationId xmlns:a16="http://schemas.microsoft.com/office/drawing/2014/main" xmlns="" id="{91902946-E249-480E-99D1-30E2A9278EEA}"/>
              </a:ext>
            </a:extLst>
          </p:cNvPr>
          <p:cNvSpPr>
            <a:spLocks noChangeArrowheads="1"/>
          </p:cNvSpPr>
          <p:nvPr/>
        </p:nvSpPr>
        <p:spPr bwMode="auto">
          <a:xfrm>
            <a:off x="-304800" y="639858"/>
            <a:ext cx="109196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1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3858" y="57338"/>
            <a:ext cx="1514687" cy="1229023"/>
          </a:xfrm>
          <a:prstGeom prst="rect">
            <a:avLst/>
          </a:prstGeom>
        </p:spPr>
      </p:pic>
      <p:sp>
        <p:nvSpPr>
          <p:cNvPr id="2" name="Title 1">
            <a:extLst>
              <a:ext uri="{FF2B5EF4-FFF2-40B4-BE49-F238E27FC236}">
                <a16:creationId xmlns:a16="http://schemas.microsoft.com/office/drawing/2014/main" xmlns="" id="{2B0881B6-ADE0-43A7-ACE4-5002B0914454}"/>
              </a:ext>
            </a:extLst>
          </p:cNvPr>
          <p:cNvSpPr>
            <a:spLocks noGrp="1"/>
          </p:cNvSpPr>
          <p:nvPr>
            <p:ph type="ctrTitle"/>
          </p:nvPr>
        </p:nvSpPr>
        <p:spPr>
          <a:xfrm>
            <a:off x="433138" y="1286361"/>
            <a:ext cx="11133220" cy="4964314"/>
          </a:xfrm>
        </p:spPr>
        <p:txBody>
          <a:bodyPr>
            <a:normAutofit/>
          </a:bodyPr>
          <a:lstStyle/>
          <a:p>
            <a:pPr marL="0" marR="0" algn="ctr">
              <a:lnSpc>
                <a:spcPct val="115000"/>
              </a:lnSpc>
              <a:spcBef>
                <a:spcPts val="0"/>
              </a:spcBef>
              <a:spcAft>
                <a:spcPts val="1200"/>
              </a:spcAft>
              <a:tabLst>
                <a:tab pos="3032760" algn="ctr"/>
                <a:tab pos="4648200" algn="l"/>
                <a:tab pos="4829175" algn="l"/>
                <a:tab pos="5113655" algn="l"/>
              </a:tabLst>
            </a:pPr>
            <a: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2400" b="1" baseline="30000"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a:t>
            </a:r>
            <a: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 TO BE HELD  PHYSICALLY IN CAIRO</a:t>
            </a:r>
            <a:b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FROM THE 12</a:t>
            </a:r>
            <a:r>
              <a:rPr lang="en-US" sz="2400" b="1" baseline="30000"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a:t>
            </a:r>
            <a:r>
              <a:rPr lang="en-US"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t>
            </a:r>
            <a: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TO THE 14</a:t>
            </a:r>
            <a:r>
              <a:rPr lang="en-GB" sz="2400" b="1" baseline="30000"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a:t>
            </a:r>
            <a: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OF SEPTEMBER 2022</a:t>
            </a:r>
            <a:b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US"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HOSTED BY</a:t>
            </a:r>
            <a:r>
              <a:rPr lang="en-US" sz="2400"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t/>
            </a:r>
            <a:br>
              <a:rPr lang="en-US" sz="2400"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br>
            <a:r>
              <a:rPr lang="en-US" sz="2400" b="1"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t>THE ACCOUNTABILITY STATE AUTHORITY -SAI EGYPT</a:t>
            </a:r>
            <a:br>
              <a:rPr lang="en-US" sz="2400" b="1"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br>
            <a:r>
              <a:rPr lang="en-US" sz="2400"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t/>
            </a:r>
            <a:br>
              <a:rPr lang="en-US" sz="2400"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br>
            <a:r>
              <a:rPr lang="en-US" sz="2400" b="1"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t>UNDER THE AUSPICES OF</a:t>
            </a:r>
            <a:r>
              <a:rPr lang="en-US" sz="2400" dirty="0" smtClean="0">
                <a:solidFill>
                  <a:schemeClr val="tx1"/>
                </a:solidFill>
                <a:effectLst/>
                <a:latin typeface="Sitka Banner Semibold" pitchFamily="2" charset="0"/>
                <a:ea typeface="Calibri" panose="020F0502020204030204" pitchFamily="34" charset="0"/>
                <a:cs typeface="Arial" panose="020B0604020202020204" pitchFamily="34" charset="0"/>
              </a:rPr>
              <a:t/>
            </a:r>
            <a:br>
              <a:rPr lang="en-US" sz="2400" dirty="0" smtClean="0">
                <a:solidFill>
                  <a:schemeClr val="tx1"/>
                </a:solidFill>
                <a:effectLst/>
                <a:latin typeface="Sitka Banner Semibold" pitchFamily="2" charset="0"/>
                <a:ea typeface="Calibri" panose="020F0502020204030204" pitchFamily="34" charset="0"/>
                <a:cs typeface="Arial" panose="020B0604020202020204" pitchFamily="34" charset="0"/>
              </a:rPr>
            </a:br>
            <a:r>
              <a:rPr lang="en-US" sz="2400" b="1"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t>HIS EXCELLENCY COUNSELLOR / </a:t>
            </a:r>
            <a:r>
              <a:rPr lang="en-US" sz="2800" b="1" u="sng" dirty="0" smtClean="0">
                <a:solidFill>
                  <a:schemeClr val="accent2">
                    <a:lumMod val="50000"/>
                  </a:schemeClr>
                </a:solidFill>
                <a:effectLst/>
                <a:latin typeface="Sitka Banner Semibold" pitchFamily="2" charset="0"/>
                <a:ea typeface="Calibri" panose="020F0502020204030204" pitchFamily="34" charset="0"/>
                <a:cs typeface="Arial" panose="020B0604020202020204" pitchFamily="34" charset="0"/>
              </a:rPr>
              <a:t>HESHAM BADAWY</a:t>
            </a:r>
            <a:r>
              <a:rPr lang="en-US" sz="2400" dirty="0" smtClean="0">
                <a:solidFill>
                  <a:srgbClr val="000099"/>
                </a:solidFill>
                <a:effectLst/>
                <a:latin typeface="Sitka Banner Semibold" pitchFamily="2" charset="0"/>
                <a:ea typeface="Calibri" panose="020F0502020204030204" pitchFamily="34" charset="0"/>
                <a:cs typeface="Arial" panose="020B0604020202020204" pitchFamily="34" charset="0"/>
              </a:rPr>
              <a:t/>
            </a:r>
            <a:br>
              <a:rPr lang="en-US" sz="2400" dirty="0" smtClean="0">
                <a:solidFill>
                  <a:srgbClr val="000099"/>
                </a:solidFill>
                <a:effectLst/>
                <a:latin typeface="Sitka Banner Semibold" pitchFamily="2" charset="0"/>
                <a:ea typeface="Calibri" panose="020F0502020204030204" pitchFamily="34" charset="0"/>
                <a:cs typeface="Arial" panose="020B0604020202020204" pitchFamily="34" charset="0"/>
              </a:rPr>
            </a:br>
            <a:r>
              <a:rPr lang="en-US" sz="2400" b="1" dirty="0" smtClean="0">
                <a:solidFill>
                  <a:schemeClr val="tx1"/>
                </a:solidFill>
                <a:effectLst/>
                <a:latin typeface="Sitka Banner Semibold" pitchFamily="2" charset="0"/>
                <a:ea typeface="Calibri" panose="020F0502020204030204" pitchFamily="34" charset="0"/>
                <a:cs typeface="Arial" panose="020B0604020202020204" pitchFamily="34" charset="0"/>
              </a:rPr>
              <a:t>	         </a:t>
            </a:r>
            <a:r>
              <a:rPr lang="en-US" sz="2400" b="1" dirty="0" smtClean="0">
                <a:solidFill>
                  <a:schemeClr val="accent2">
                    <a:lumMod val="50000"/>
                  </a:schemeClr>
                </a:solidFill>
                <a:latin typeface="Sitka Banner Semibold" pitchFamily="2" charset="0"/>
                <a:cs typeface="Arial" panose="020B0604020202020204" pitchFamily="34" charset="0"/>
              </a:rPr>
              <a:t>THE ASA PRESIDENT - </a:t>
            </a:r>
            <a:r>
              <a:rPr lang="en-US" sz="24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WGFACML CHAIR</a:t>
            </a:r>
            <a:endParaRPr lang="en-US" sz="2400" dirty="0">
              <a:solidFill>
                <a:schemeClr val="accent2">
                  <a:lumMod val="50000"/>
                </a:schemeClr>
              </a:solidFill>
              <a:latin typeface="Sitka Banner Semibold" pitchFamily="2" charset="0"/>
            </a:endParaRPr>
          </a:p>
        </p:txBody>
      </p:sp>
    </p:spTree>
    <p:extLst>
      <p:ext uri="{BB962C8B-B14F-4D97-AF65-F5344CB8AC3E}">
        <p14:creationId xmlns:p14="http://schemas.microsoft.com/office/powerpoint/2010/main" val="47786617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17339" y="219219"/>
            <a:ext cx="11840848" cy="1186509"/>
          </a:xfrm>
        </p:spPr>
        <p:txBody>
          <a:bodyPr>
            <a:noAutofit/>
          </a:bodyPr>
          <a:lstStyle/>
          <a:p>
            <a:pPr algn="ct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14th. INTOSAI KSC SC Meeting</a:t>
            </a:r>
            <a:b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from the 12th to the 14th  of September 2022</a:t>
            </a:r>
            <a:endParaRPr lang="en-US"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A27F3ED0-9DEC-47F4-A847-B68309C1F3C3}"/>
              </a:ext>
            </a:extLst>
          </p:cNvPr>
          <p:cNvSpPr>
            <a:spLocks noGrp="1"/>
          </p:cNvSpPr>
          <p:nvPr>
            <p:ph idx="1"/>
          </p:nvPr>
        </p:nvSpPr>
        <p:spPr>
          <a:xfrm>
            <a:off x="969823" y="2153076"/>
            <a:ext cx="10018713" cy="3124201"/>
          </a:xfrm>
        </p:spPr>
        <p:txBody>
          <a:bodyPr/>
          <a:lstStyle/>
          <a:p>
            <a:pPr marL="0" indent="0" algn="ctr">
              <a:buNone/>
            </a:pPr>
            <a:r>
              <a:rPr lang="en-US" sz="4000" dirty="0">
                <a:solidFill>
                  <a:schemeClr val="accent1">
                    <a:lumMod val="50000"/>
                  </a:schemeClr>
                </a:solidFill>
                <a:effectLst>
                  <a:outerShdw blurRad="38100" dist="38100" dir="2700000" algn="tl">
                    <a:srgbClr val="000000">
                      <a:alpha val="43137"/>
                    </a:srgbClr>
                  </a:outerShdw>
                </a:effectLst>
                <a:latin typeface="+mj-lt"/>
                <a:ea typeface="Calibri" panose="020F0502020204030204" pitchFamily="34" charset="0"/>
                <a:cs typeface="Aharoni" panose="02010803020104030203" pitchFamily="2" charset="-79"/>
              </a:rPr>
              <a:t>Thank you for </a:t>
            </a:r>
            <a:r>
              <a:rPr lang="en-US" sz="4000" dirty="0" smtClean="0">
                <a:solidFill>
                  <a:schemeClr val="accent1">
                    <a:lumMod val="50000"/>
                  </a:schemeClr>
                </a:solidFill>
                <a:effectLst>
                  <a:outerShdw blurRad="38100" dist="38100" dir="2700000" algn="tl">
                    <a:srgbClr val="000000">
                      <a:alpha val="43137"/>
                    </a:srgbClr>
                  </a:outerShdw>
                </a:effectLst>
                <a:latin typeface="+mj-lt"/>
                <a:ea typeface="Calibri" panose="020F0502020204030204" pitchFamily="34" charset="0"/>
                <a:cs typeface="Aharoni" panose="02010803020104030203" pitchFamily="2" charset="-79"/>
              </a:rPr>
              <a:t>your attentive listening .</a:t>
            </a:r>
          </a:p>
          <a:p>
            <a:pPr marL="0" indent="0">
              <a:buNone/>
            </a:pPr>
            <a:endParaRPr lang="en-US" dirty="0"/>
          </a:p>
        </p:txBody>
      </p:sp>
      <p:sp>
        <p:nvSpPr>
          <p:cNvPr id="2" name="Slide Number Placeholder 1"/>
          <p:cNvSpPr>
            <a:spLocks noGrp="1"/>
          </p:cNvSpPr>
          <p:nvPr>
            <p:ph type="sldNum" sz="quarter" idx="12"/>
          </p:nvPr>
        </p:nvSpPr>
        <p:spPr/>
        <p:txBody>
          <a:bodyPr/>
          <a:lstStyle/>
          <a:p>
            <a:fld id="{1A8436D7-7A12-4401-873B-B04B50E4E005}" type="slidenum">
              <a:rPr lang="en-US" smtClean="0"/>
              <a:t>20</a:t>
            </a:fld>
            <a:endParaRPr lang="en-US" dirty="0"/>
          </a:p>
        </p:txBody>
      </p:sp>
      <p:sp>
        <p:nvSpPr>
          <p:cNvPr id="5" name="TextBox 4">
            <a:extLst>
              <a:ext uri="{FF2B5EF4-FFF2-40B4-BE49-F238E27FC236}">
                <a16:creationId xmlns:a16="http://schemas.microsoft.com/office/drawing/2014/main" xmlns="" id="{F6F3BE48-B38B-49C0-8B93-3844A37A6E6C}"/>
              </a:ext>
            </a:extLst>
          </p:cNvPr>
          <p:cNvSpPr txBox="1"/>
          <p:nvPr/>
        </p:nvSpPr>
        <p:spPr>
          <a:xfrm>
            <a:off x="8746436" y="4353340"/>
            <a:ext cx="2677075" cy="369332"/>
          </a:xfrm>
          <a:prstGeom prst="rect">
            <a:avLst/>
          </a:prstGeom>
          <a:noFill/>
        </p:spPr>
        <p:txBody>
          <a:bodyPr wrap="square" rtlCol="0">
            <a:spAutoFit/>
          </a:bodyPr>
          <a:lstStyle/>
          <a:p>
            <a:endParaRPr lang="en-US" dirty="0"/>
          </a:p>
        </p:txBody>
      </p:sp>
      <p:pic>
        <p:nvPicPr>
          <p:cNvPr id="6" name="Picture 5">
            <a:extLst>
              <a:ext uri="{FF2B5EF4-FFF2-40B4-BE49-F238E27FC236}">
                <a16:creationId xmlns:a16="http://schemas.microsoft.com/office/drawing/2014/main" xmlns="" id="{F71C5767-9A90-4F13-9FAE-F212186363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3526" y="3240638"/>
            <a:ext cx="2681416" cy="2594733"/>
          </a:xfrm>
          <a:prstGeom prst="rect">
            <a:avLst/>
          </a:prstGeom>
        </p:spPr>
      </p:pic>
      <p:grpSp>
        <p:nvGrpSpPr>
          <p:cNvPr id="9" name="Group 8"/>
          <p:cNvGrpSpPr/>
          <p:nvPr/>
        </p:nvGrpSpPr>
        <p:grpSpPr>
          <a:xfrm>
            <a:off x="0" y="288682"/>
            <a:ext cx="12192001" cy="1181646"/>
            <a:chOff x="-409903" y="457776"/>
            <a:chExt cx="12361111" cy="1181646"/>
          </a:xfrm>
        </p:grpSpPr>
        <p:pic>
          <p:nvPicPr>
            <p:cNvPr id="10"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903" y="556661"/>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01164" y="457776"/>
              <a:ext cx="1746579" cy="1181646"/>
            </a:xfrm>
            <a:prstGeom prst="rect">
              <a:avLst/>
            </a:prstGeom>
          </p:spPr>
        </p:pic>
      </p:grpSp>
    </p:spTree>
    <p:extLst>
      <p:ext uri="{BB962C8B-B14F-4D97-AF65-F5344CB8AC3E}">
        <p14:creationId xmlns:p14="http://schemas.microsoft.com/office/powerpoint/2010/main" val="36912918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AE5FA50E-7D55-4AA0-A096-4A1F12487699}"/>
              </a:ext>
            </a:extLst>
          </p:cNvPr>
          <p:cNvSpPr>
            <a:spLocks noChangeArrowheads="1"/>
          </p:cNvSpPr>
          <p:nvPr/>
        </p:nvSpPr>
        <p:spPr bwMode="auto">
          <a:xfrm>
            <a:off x="1484311" y="49744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4" name="Title 1"/>
          <p:cNvSpPr>
            <a:spLocks noGrp="1"/>
          </p:cNvSpPr>
          <p:nvPr>
            <p:ph type="title"/>
          </p:nvPr>
        </p:nvSpPr>
        <p:spPr>
          <a:xfrm>
            <a:off x="-1056291" y="331078"/>
            <a:ext cx="13007499" cy="1186509"/>
          </a:xfrm>
        </p:spPr>
        <p:txBody>
          <a:bodyPr>
            <a:normAutofit/>
          </a:bodyPr>
          <a:lstStyle/>
          <a:p>
            <a:pPr>
              <a:lnSpc>
                <a:spcPct val="90000"/>
              </a:lnSpc>
            </a:pPr>
            <a:r>
              <a:rPr lang="en-GB" sz="1800" b="1" dirty="0" smtClean="0">
                <a:solidFill>
                  <a:schemeClr val="tx1"/>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tx1"/>
                </a:solidFill>
                <a:latin typeface="Sitka Banner Semibold" pitchFamily="2" charset="0"/>
                <a:ea typeface="Calibri" panose="020F0502020204030204" pitchFamily="34" charset="0"/>
                <a:cs typeface="Arial" panose="020B0604020202020204" pitchFamily="34" charset="0"/>
              </a:rPr>
            </a:b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14th. INTOSAI KSC SC Meeting</a:t>
            </a:r>
            <a:b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from the 12th to the 14th  of September 2022</a:t>
            </a:r>
            <a:endParaRPr lang="en-US" sz="1800" b="1" cap="all" dirty="0">
              <a:solidFill>
                <a:schemeClr val="accent2">
                  <a:lumMod val="50000"/>
                </a:schemeClr>
              </a:solidFill>
              <a:latin typeface="Sitka Banner Semibold" pitchFamily="2" charset="0"/>
              <a:ea typeface="Calibri" panose="020F0502020204030204" pitchFamily="34" charset="0"/>
              <a:cs typeface="Arial" panose="020B0604020202020204" pitchFamily="34" charset="0"/>
            </a:endParaRPr>
          </a:p>
        </p:txBody>
      </p:sp>
      <p:sp>
        <p:nvSpPr>
          <p:cNvPr id="2" name="عنصر نائب لرقم الشريحة 1"/>
          <p:cNvSpPr>
            <a:spLocks noGrp="1"/>
          </p:cNvSpPr>
          <p:nvPr>
            <p:ph type="sldNum" sz="quarter" idx="12"/>
          </p:nvPr>
        </p:nvSpPr>
        <p:spPr/>
        <p:txBody>
          <a:bodyPr/>
          <a:lstStyle/>
          <a:p>
            <a:fld id="{1A8436D7-7A12-4401-873B-B04B50E4E005}" type="slidenum">
              <a:rPr lang="en-US" smtClean="0"/>
              <a:t>3</a:t>
            </a:fld>
            <a:endParaRPr lang="en-US" dirty="0"/>
          </a:p>
        </p:txBody>
      </p:sp>
      <p:grpSp>
        <p:nvGrpSpPr>
          <p:cNvPr id="9" name="Group 8"/>
          <p:cNvGrpSpPr/>
          <p:nvPr/>
        </p:nvGrpSpPr>
        <p:grpSpPr>
          <a:xfrm>
            <a:off x="199998" y="486078"/>
            <a:ext cx="11896712" cy="1181646"/>
            <a:chOff x="0" y="581727"/>
            <a:chExt cx="11951208" cy="1181646"/>
          </a:xfrm>
        </p:grpSpPr>
        <p:pic>
          <p:nvPicPr>
            <p:cNvPr id="10"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4740" y="581727"/>
              <a:ext cx="1136468" cy="9358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9730"/>
              <a:ext cx="1556652" cy="84337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2884" y="581727"/>
              <a:ext cx="1746579" cy="1181646"/>
            </a:xfrm>
            <a:prstGeom prst="rect">
              <a:avLst/>
            </a:prstGeom>
          </p:spPr>
        </p:pic>
      </p:grpSp>
      <p:sp>
        <p:nvSpPr>
          <p:cNvPr id="13" name="Content Placeholder 2"/>
          <p:cNvSpPr txBox="1">
            <a:spLocks/>
          </p:cNvSpPr>
          <p:nvPr/>
        </p:nvSpPr>
        <p:spPr>
          <a:xfrm>
            <a:off x="552937" y="2587117"/>
            <a:ext cx="10058400"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endParaRPr lang="en-GB" dirty="0" smtClean="0"/>
          </a:p>
          <a:p>
            <a:endParaRPr lang="en-US" dirty="0"/>
          </a:p>
        </p:txBody>
      </p:sp>
      <p:sp>
        <p:nvSpPr>
          <p:cNvPr id="3" name="Rectangle 2"/>
          <p:cNvSpPr/>
          <p:nvPr/>
        </p:nvSpPr>
        <p:spPr>
          <a:xfrm>
            <a:off x="1138989" y="3750446"/>
            <a:ext cx="10106528" cy="1307474"/>
          </a:xfrm>
          <a:prstGeom prst="rect">
            <a:avLst/>
          </a:prstGeom>
          <a:noFill/>
        </p:spPr>
        <p:txBody>
          <a:bodyPr wrap="square">
            <a:spAutoFit/>
          </a:bodyPr>
          <a:lstStyle/>
          <a:p>
            <a:pPr algn="just">
              <a:lnSpc>
                <a:spcPct val="150000"/>
              </a:lnSpc>
            </a:pPr>
            <a:r>
              <a:rPr lang="en-GB" sz="2800" dirty="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WGFACML member SAIs have conducted their work in six Guidelines, as follows:</a:t>
            </a:r>
            <a:endParaRPr lang="en-US" sz="2800" dirty="0">
              <a:solidFill>
                <a:schemeClr val="accent2">
                  <a:lumMod val="50000"/>
                </a:schemeClr>
              </a:solidFill>
              <a:latin typeface="Sitka Banner Semibold" pitchFamily="2" charset="0"/>
              <a:ea typeface="Calibri" panose="020F0502020204030204" pitchFamily="34" charset="0"/>
              <a:cs typeface="Arial" panose="020B0604020202020204" pitchFamily="34" charset="0"/>
            </a:endParaRPr>
          </a:p>
        </p:txBody>
      </p:sp>
      <p:sp>
        <p:nvSpPr>
          <p:cNvPr id="17"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818866" y="2021654"/>
            <a:ext cx="10426651" cy="1359435"/>
          </a:xfrm>
          <a:noFill/>
        </p:spPr>
        <p:txBody>
          <a:bodyPr>
            <a:normAutofit lnSpcReduction="10000"/>
          </a:bodyPr>
          <a:lstStyle/>
          <a:p>
            <a:pPr marL="0" indent="0" algn="ctr">
              <a:buNone/>
            </a:pPr>
            <a:r>
              <a:rPr lang="en-GB" sz="2800" b="1" dirty="0">
                <a:solidFill>
                  <a:srgbClr val="002060"/>
                </a:solidFill>
                <a:latin typeface="Sitka Banner Semibold" pitchFamily="2" charset="0"/>
              </a:rPr>
              <a:t>The INTOSAI </a:t>
            </a:r>
            <a:r>
              <a:rPr lang="en-US" sz="2800" b="1" dirty="0" smtClean="0">
                <a:solidFill>
                  <a:srgbClr val="002060"/>
                </a:solidFill>
                <a:latin typeface="Sitka Banner Semibold" pitchFamily="2" charset="0"/>
              </a:rPr>
              <a:t>WGFACML</a:t>
            </a:r>
            <a:r>
              <a:rPr lang="en-GB" sz="2800" b="1" dirty="0" smtClean="0">
                <a:solidFill>
                  <a:srgbClr val="002060"/>
                </a:solidFill>
                <a:latin typeface="Sitka Banner Semibold" pitchFamily="2" charset="0"/>
              </a:rPr>
              <a:t>’S </a:t>
            </a:r>
            <a:r>
              <a:rPr lang="en-GB" sz="2800" b="1" dirty="0">
                <a:solidFill>
                  <a:srgbClr val="002060"/>
                </a:solidFill>
                <a:latin typeface="Sitka Banner Semibold" pitchFamily="2" charset="0"/>
              </a:rPr>
              <a:t>Work plan comprises </a:t>
            </a:r>
            <a:r>
              <a:rPr lang="en-GB" sz="2800" b="1" dirty="0" smtClean="0">
                <a:solidFill>
                  <a:srgbClr val="002060"/>
                </a:solidFill>
                <a:latin typeface="Sitka Banner Semibold" pitchFamily="2" charset="0"/>
              </a:rPr>
              <a:t>Three goals, </a:t>
            </a:r>
          </a:p>
          <a:p>
            <a:pPr marL="0" indent="0" algn="ctr">
              <a:buNone/>
            </a:pPr>
            <a:r>
              <a:rPr lang="en-GB" sz="2800" b="1" dirty="0" smtClean="0">
                <a:solidFill>
                  <a:srgbClr val="002060"/>
                </a:solidFill>
                <a:latin typeface="Sitka Banner Semibold" pitchFamily="2" charset="0"/>
              </a:rPr>
              <a:t>we tackle hereafter the progress achieved in the relevant activities</a:t>
            </a:r>
            <a:r>
              <a:rPr lang="en-GB" sz="2800" b="1" dirty="0">
                <a:solidFill>
                  <a:srgbClr val="002060"/>
                </a:solidFill>
                <a:latin typeface="Sitka Banner Semibold" pitchFamily="2" charset="0"/>
              </a:rPr>
              <a:t>:</a:t>
            </a:r>
            <a:endParaRPr lang="en-US" sz="2800" dirty="0">
              <a:solidFill>
                <a:schemeClr val="accent2">
                  <a:lumMod val="75000"/>
                </a:schemeClr>
              </a:solidFill>
              <a:latin typeface="Sitka Banner Semibold" pitchFamily="2" charset="0"/>
            </a:endParaRPr>
          </a:p>
        </p:txBody>
      </p:sp>
    </p:spTree>
    <p:extLst>
      <p:ext uri="{BB962C8B-B14F-4D97-AF65-F5344CB8AC3E}">
        <p14:creationId xmlns:p14="http://schemas.microsoft.com/office/powerpoint/2010/main" val="23346315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4AA842-6965-4D12-9E30-1EFAFEC298E7}"/>
              </a:ext>
            </a:extLst>
          </p:cNvPr>
          <p:cNvSpPr>
            <a:spLocks noGrp="1"/>
          </p:cNvSpPr>
          <p:nvPr>
            <p:ph type="title"/>
          </p:nvPr>
        </p:nvSpPr>
        <p:spPr>
          <a:xfrm>
            <a:off x="293147" y="980106"/>
            <a:ext cx="9964235" cy="1752599"/>
          </a:xfrm>
        </p:spPr>
        <p:txBody>
          <a:bodyPr>
            <a:normAutofit/>
          </a:bodyPr>
          <a:lstStyle/>
          <a:p>
            <a:r>
              <a:rPr lang="en-US" sz="3200" spc="-150" dirty="0" smtClean="0">
                <a:solidFill>
                  <a:schemeClr val="tx1"/>
                </a:solidFill>
                <a:latin typeface="Aharoni" panose="02010803020104030203" pitchFamily="2" charset="-79"/>
                <a:ea typeface="Calibri" panose="020F0502020204030204" pitchFamily="34" charset="0"/>
                <a:cs typeface="Aharoni" panose="02010803020104030203" pitchFamily="2" charset="-79"/>
              </a:rPr>
              <a:t> </a:t>
            </a:r>
            <a:r>
              <a:rPr lang="en-US" sz="3200" b="1" spc="-150" dirty="0" smtClean="0">
                <a:solidFill>
                  <a:schemeClr val="tx1"/>
                </a:solidFill>
                <a:ea typeface="Calibri" panose="020F0502020204030204" pitchFamily="34" charset="0"/>
                <a:cs typeface="Aharoni" panose="02010803020104030203" pitchFamily="2" charset="-79"/>
              </a:rPr>
              <a:t>Pertaining </a:t>
            </a:r>
            <a:r>
              <a:rPr lang="en-US" sz="3200" b="1" spc="-150" dirty="0">
                <a:solidFill>
                  <a:schemeClr val="tx1"/>
                </a:solidFill>
                <a:ea typeface="Calibri" panose="020F0502020204030204" pitchFamily="34" charset="0"/>
                <a:cs typeface="Aharoni" panose="02010803020104030203" pitchFamily="2" charset="-79"/>
              </a:rPr>
              <a:t>to Goal </a:t>
            </a:r>
            <a:r>
              <a:rPr lang="en-US" sz="3200" b="1" spc="-150" dirty="0" smtClean="0">
                <a:solidFill>
                  <a:schemeClr val="tx1"/>
                </a:solidFill>
                <a:ea typeface="Calibri" panose="020F0502020204030204" pitchFamily="34" charset="0"/>
                <a:cs typeface="Aharoni" panose="02010803020104030203" pitchFamily="2" charset="-79"/>
              </a:rPr>
              <a:t>1 </a:t>
            </a:r>
            <a:r>
              <a:rPr lang="en-US" sz="3200" spc="-150" dirty="0" smtClean="0">
                <a:solidFill>
                  <a:schemeClr val="tx1"/>
                </a:solidFill>
                <a:latin typeface="Algerian" panose="04020705040A02060702" pitchFamily="82" charset="0"/>
                <a:ea typeface="Calibri" panose="020F0502020204030204" pitchFamily="34" charset="0"/>
                <a:cs typeface="Aharoni" panose="02010803020104030203" pitchFamily="2" charset="-79"/>
              </a:rPr>
              <a:t/>
            </a:r>
            <a:br>
              <a:rPr lang="en-US" sz="3200" spc="-150" dirty="0" smtClean="0">
                <a:solidFill>
                  <a:schemeClr val="tx1"/>
                </a:solidFill>
                <a:latin typeface="Algerian" panose="04020705040A02060702" pitchFamily="82" charset="0"/>
                <a:ea typeface="Calibri" panose="020F0502020204030204" pitchFamily="34" charset="0"/>
                <a:cs typeface="Aharoni" panose="02010803020104030203" pitchFamily="2" charset="-79"/>
              </a:rPr>
            </a:br>
            <a:r>
              <a:rPr lang="en-US" sz="3200" spc="-150" dirty="0" smtClean="0">
                <a:solidFill>
                  <a:schemeClr val="tx1"/>
                </a:solidFill>
                <a:latin typeface="Algerian" panose="04020705040A02060702" pitchFamily="82" charset="0"/>
                <a:ea typeface="Calibri" panose="020F0502020204030204" pitchFamily="34" charset="0"/>
                <a:cs typeface="Aharoni" panose="02010803020104030203" pitchFamily="2" charset="-79"/>
              </a:rPr>
              <a:t> </a:t>
            </a:r>
            <a:r>
              <a:rPr lang="en-US" sz="2600" dirty="0"/>
              <a:t>Developing and  Finalizing Guidelines, </a:t>
            </a:r>
          </a:p>
        </p:txBody>
      </p:sp>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293147" y="2449403"/>
            <a:ext cx="11605707" cy="4211967"/>
          </a:xfrm>
          <a:noFill/>
        </p:spPr>
        <p:txBody>
          <a:bodyPr>
            <a:normAutofit fontScale="92500" lnSpcReduction="10000"/>
          </a:bodyPr>
          <a:lstStyle/>
          <a:p>
            <a:pPr marL="0" indent="0" algn="just">
              <a:spcAft>
                <a:spcPts val="1200"/>
              </a:spcAft>
              <a:buNone/>
            </a:pPr>
            <a:r>
              <a:rPr lang="en-GB" sz="2800" b="1" dirty="0" smtClean="0">
                <a:solidFill>
                  <a:srgbClr val="002060"/>
                </a:solidFill>
                <a:latin typeface="Sitka Banner Semibold" pitchFamily="2" charset="0"/>
              </a:rPr>
              <a:t>1-The Guideline on “Stolen Asset Recovery“:</a:t>
            </a:r>
            <a:endParaRPr lang="en-GB" sz="2800" b="1" dirty="0">
              <a:solidFill>
                <a:srgbClr val="002060"/>
              </a:solidFill>
              <a:latin typeface="Sitka Banner Semibold" pitchFamily="2" charset="0"/>
            </a:endParaRPr>
          </a:p>
          <a:p>
            <a:pPr marL="0" indent="355600">
              <a:lnSpc>
                <a:spcPct val="100000"/>
              </a:lnSpc>
              <a:buNone/>
            </a:pPr>
            <a:r>
              <a:rPr lang="en-GB" sz="2800" b="1" u="sng" dirty="0" smtClean="0">
                <a:solidFill>
                  <a:schemeClr val="accent2">
                    <a:lumMod val="50000"/>
                  </a:schemeClr>
                </a:solidFill>
                <a:latin typeface="Sitka Banner Semibold" pitchFamily="2" charset="0"/>
              </a:rPr>
              <a:t>Structure</a:t>
            </a:r>
            <a:r>
              <a:rPr lang="en-GB" sz="2600" b="1" u="sng" dirty="0" smtClean="0">
                <a:solidFill>
                  <a:schemeClr val="accent2">
                    <a:lumMod val="50000"/>
                  </a:schemeClr>
                </a:solidFill>
                <a:latin typeface="Sitka Banner Semibold" pitchFamily="2" charset="0"/>
              </a:rPr>
              <a:t>:</a:t>
            </a:r>
            <a:endParaRPr lang="ar-EG" sz="2600" b="1" u="sng" dirty="0">
              <a:solidFill>
                <a:schemeClr val="accent2">
                  <a:lumMod val="50000"/>
                </a:schemeClr>
              </a:solidFill>
              <a:latin typeface="Sitka Banner Semibold" pitchFamily="2" charset="0"/>
            </a:endParaRPr>
          </a:p>
          <a:p>
            <a:pPr marL="0" indent="355600">
              <a:lnSpc>
                <a:spcPct val="100000"/>
              </a:lnSpc>
              <a:buNone/>
            </a:pPr>
            <a:r>
              <a:rPr lang="en-US" sz="2600" dirty="0" smtClean="0">
                <a:solidFill>
                  <a:schemeClr val="accent2">
                    <a:lumMod val="50000"/>
                  </a:schemeClr>
                </a:solidFill>
                <a:latin typeface="Sitka Banner Semibold" pitchFamily="2" charset="0"/>
              </a:rPr>
              <a:t>SAI </a:t>
            </a:r>
            <a:r>
              <a:rPr lang="en-US" sz="2600" dirty="0">
                <a:solidFill>
                  <a:schemeClr val="accent2">
                    <a:lumMod val="50000"/>
                  </a:schemeClr>
                </a:solidFill>
                <a:latin typeface="Sitka Banner Semibold" pitchFamily="2" charset="0"/>
              </a:rPr>
              <a:t>U</a:t>
            </a:r>
            <a:r>
              <a:rPr lang="ar-EG" sz="2600" dirty="0">
                <a:solidFill>
                  <a:schemeClr val="accent2">
                    <a:lumMod val="50000"/>
                  </a:schemeClr>
                </a:solidFill>
                <a:latin typeface="Sitka Banner Semibold" pitchFamily="2" charset="0"/>
              </a:rPr>
              <a:t>.</a:t>
            </a:r>
            <a:r>
              <a:rPr lang="en-US" sz="2600" dirty="0">
                <a:solidFill>
                  <a:schemeClr val="accent2">
                    <a:lumMod val="50000"/>
                  </a:schemeClr>
                </a:solidFill>
                <a:latin typeface="Sitka Banner Semibold" pitchFamily="2" charset="0"/>
              </a:rPr>
              <a:t>S</a:t>
            </a:r>
            <a:r>
              <a:rPr lang="ar-EG" sz="2600" dirty="0">
                <a:solidFill>
                  <a:schemeClr val="accent2">
                    <a:lumMod val="50000"/>
                  </a:schemeClr>
                </a:solidFill>
                <a:latin typeface="Sitka Banner Semibold" pitchFamily="2" charset="0"/>
              </a:rPr>
              <a:t>.</a:t>
            </a:r>
            <a:r>
              <a:rPr lang="en-US" sz="2600" dirty="0" smtClean="0">
                <a:solidFill>
                  <a:schemeClr val="accent2">
                    <a:lumMod val="50000"/>
                  </a:schemeClr>
                </a:solidFill>
                <a:latin typeface="Sitka Banner Semibold" pitchFamily="2" charset="0"/>
              </a:rPr>
              <a:t>A. </a:t>
            </a:r>
            <a:r>
              <a:rPr lang="en-GB" sz="2600" dirty="0" smtClean="0">
                <a:solidFill>
                  <a:schemeClr val="accent2">
                    <a:lumMod val="50000"/>
                  </a:schemeClr>
                </a:solidFill>
                <a:latin typeface="Sitka Banner Semibold" pitchFamily="2" charset="0"/>
              </a:rPr>
              <a:t>(</a:t>
            </a:r>
            <a:r>
              <a:rPr lang="en-GB" sz="2600" dirty="0">
                <a:solidFill>
                  <a:schemeClr val="accent2">
                    <a:lumMod val="50000"/>
                  </a:schemeClr>
                </a:solidFill>
                <a:latin typeface="Sitka Banner Semibold" pitchFamily="2" charset="0"/>
              </a:rPr>
              <a:t>Subgroup Leader)</a:t>
            </a:r>
          </a:p>
          <a:p>
            <a:pPr marL="0" indent="355600">
              <a:lnSpc>
                <a:spcPct val="100000"/>
              </a:lnSpc>
              <a:spcAft>
                <a:spcPts val="1800"/>
              </a:spcAft>
              <a:buNone/>
            </a:pPr>
            <a:r>
              <a:rPr lang="en-US" sz="2600" dirty="0">
                <a:solidFill>
                  <a:schemeClr val="accent2">
                    <a:lumMod val="50000"/>
                  </a:schemeClr>
                </a:solidFill>
                <a:latin typeface="Sitka Banner Semibold" pitchFamily="2" charset="0"/>
              </a:rPr>
              <a:t>Member : SAI Tanzania </a:t>
            </a:r>
            <a:endParaRPr lang="en-US" sz="2600" dirty="0" smtClean="0">
              <a:solidFill>
                <a:schemeClr val="accent2">
                  <a:lumMod val="50000"/>
                </a:schemeClr>
              </a:solidFill>
              <a:latin typeface="Sitka Banner Semibold" pitchFamily="2" charset="0"/>
            </a:endParaRPr>
          </a:p>
          <a:p>
            <a:pPr marL="0" indent="355600">
              <a:lnSpc>
                <a:spcPct val="100000"/>
              </a:lnSpc>
              <a:buNone/>
            </a:pPr>
            <a:r>
              <a:rPr lang="en-US" altLang="en-US" sz="2800" b="1" u="sng" dirty="0">
                <a:solidFill>
                  <a:schemeClr val="accent2">
                    <a:lumMod val="50000"/>
                  </a:schemeClr>
                </a:solidFill>
                <a:latin typeface="Sitka Banner Semibold" pitchFamily="2" charset="0"/>
              </a:rPr>
              <a:t>The objectives of this document are </a:t>
            </a:r>
            <a:r>
              <a:rPr lang="ar-SA" altLang="en-US" sz="2800" b="1" u="sng" dirty="0">
                <a:solidFill>
                  <a:schemeClr val="accent2">
                    <a:lumMod val="50000"/>
                  </a:schemeClr>
                </a:solidFill>
                <a:latin typeface="Sitka Banner Semibold" pitchFamily="2" charset="0"/>
              </a:rPr>
              <a:t>:</a:t>
            </a:r>
          </a:p>
          <a:p>
            <a:pPr algn="just">
              <a:lnSpc>
                <a:spcPct val="100000"/>
              </a:lnSpc>
              <a:spcAft>
                <a:spcPts val="600"/>
              </a:spcAft>
              <a:buFont typeface="Wingdings" panose="05000000000000000000" pitchFamily="2" charset="2"/>
              <a:buChar char="Ø"/>
            </a:pPr>
            <a:r>
              <a:rPr lang="en-US" altLang="en-US" sz="2600" dirty="0" smtClean="0">
                <a:solidFill>
                  <a:schemeClr val="accent2">
                    <a:lumMod val="50000"/>
                  </a:schemeClr>
                </a:solidFill>
                <a:latin typeface="Sitka Banner Semibold" pitchFamily="2" charset="0"/>
              </a:rPr>
              <a:t>Explaining the key steps of Stolen Asset Recovery efforts and thereof associated challenges, and thus by summarizing the work of the experts in this field.</a:t>
            </a:r>
          </a:p>
          <a:p>
            <a:pPr algn="just">
              <a:buFont typeface="Wingdings" panose="05000000000000000000" pitchFamily="2" charset="2"/>
              <a:buChar char="Ø"/>
            </a:pPr>
            <a:r>
              <a:rPr lang="en-US" altLang="en-US" sz="2600" dirty="0">
                <a:solidFill>
                  <a:schemeClr val="accent2">
                    <a:lumMod val="50000"/>
                  </a:schemeClr>
                </a:solidFill>
                <a:latin typeface="Sitka Banner Semibold" pitchFamily="2" charset="0"/>
              </a:rPr>
              <a:t>Providing usable guidance or tips</a:t>
            </a:r>
            <a:r>
              <a:rPr lang="ar-SA" altLang="en-US" sz="2600" dirty="0">
                <a:solidFill>
                  <a:schemeClr val="accent2">
                    <a:lumMod val="50000"/>
                  </a:schemeClr>
                </a:solidFill>
                <a:latin typeface="Sitka Banner Semibold" pitchFamily="2" charset="0"/>
              </a:rPr>
              <a:t> </a:t>
            </a:r>
            <a:r>
              <a:rPr lang="en-US" altLang="en-US" sz="2600" dirty="0">
                <a:solidFill>
                  <a:schemeClr val="accent2">
                    <a:lumMod val="50000"/>
                  </a:schemeClr>
                </a:solidFill>
                <a:latin typeface="Sitka Banner Semibold" pitchFamily="2" charset="0"/>
              </a:rPr>
              <a:t> </a:t>
            </a:r>
            <a:r>
              <a:rPr lang="ar-SA" altLang="en-US" sz="2600" dirty="0">
                <a:solidFill>
                  <a:schemeClr val="accent2">
                    <a:lumMod val="50000"/>
                  </a:schemeClr>
                </a:solidFill>
                <a:latin typeface="Sitka Banner Semibold" pitchFamily="2" charset="0"/>
              </a:rPr>
              <a:t>-</a:t>
            </a:r>
            <a:r>
              <a:rPr lang="en-US" altLang="en-US" sz="2600" dirty="0">
                <a:solidFill>
                  <a:schemeClr val="accent2">
                    <a:lumMod val="50000"/>
                  </a:schemeClr>
                </a:solidFill>
                <a:latin typeface="Sitka Banner Semibold" pitchFamily="2" charset="0"/>
              </a:rPr>
              <a:t>“a toolkit” </a:t>
            </a:r>
            <a:r>
              <a:rPr lang="ar-SA" altLang="en-US" sz="2600" dirty="0">
                <a:solidFill>
                  <a:schemeClr val="accent2">
                    <a:lumMod val="50000"/>
                  </a:schemeClr>
                </a:solidFill>
                <a:latin typeface="Sitka Banner Semibold" pitchFamily="2" charset="0"/>
              </a:rPr>
              <a:t>-</a:t>
            </a:r>
            <a:r>
              <a:rPr lang="en-US" altLang="en-US" sz="2600" dirty="0">
                <a:solidFill>
                  <a:schemeClr val="accent2">
                    <a:lumMod val="50000"/>
                  </a:schemeClr>
                </a:solidFill>
                <a:latin typeface="Sitka Banner Semibold" pitchFamily="2" charset="0"/>
              </a:rPr>
              <a:t>for SAIs’ auditors working in the field of Stolen Asset Recovery. </a:t>
            </a:r>
          </a:p>
          <a:p>
            <a:pPr algn="just">
              <a:lnSpc>
                <a:spcPct val="100000"/>
              </a:lnSpc>
              <a:buFont typeface="Wingdings" panose="05000000000000000000" pitchFamily="2" charset="2"/>
              <a:buChar char="Ø"/>
            </a:pPr>
            <a:endParaRPr lang="ar-SA" altLang="en-US" sz="2600" dirty="0" smtClean="0">
              <a:solidFill>
                <a:schemeClr val="accent2">
                  <a:lumMod val="50000"/>
                </a:schemeClr>
              </a:solidFill>
              <a:latin typeface="Sitka Banner Semibold" pitchFamily="2" charset="0"/>
            </a:endParaRPr>
          </a:p>
          <a:p>
            <a:pPr marL="0" indent="0" algn="just">
              <a:buNone/>
            </a:pPr>
            <a:endParaRPr lang="en-US" sz="2800" dirty="0">
              <a:solidFill>
                <a:schemeClr val="accent2">
                  <a:lumMod val="75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4</a:t>
            </a:fld>
            <a:endParaRPr lang="en-US" dirty="0"/>
          </a:p>
        </p:txBody>
      </p:sp>
      <p:grpSp>
        <p:nvGrpSpPr>
          <p:cNvPr id="6" name="Group 5"/>
          <p:cNvGrpSpPr/>
          <p:nvPr/>
        </p:nvGrpSpPr>
        <p:grpSpPr>
          <a:xfrm>
            <a:off x="120395" y="210785"/>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840630" y="73947"/>
            <a:ext cx="12739484"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31709224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293147" y="1947764"/>
            <a:ext cx="11605707" cy="4408599"/>
          </a:xfrm>
          <a:noFill/>
        </p:spPr>
        <p:txBody>
          <a:bodyPr>
            <a:normAutofit/>
          </a:bodyPr>
          <a:lstStyle/>
          <a:p>
            <a:pPr marL="0" indent="0">
              <a:lnSpc>
                <a:spcPct val="100000"/>
              </a:lnSpc>
              <a:buNone/>
            </a:pPr>
            <a:r>
              <a:rPr lang="en-US" altLang="en-US" sz="2600" b="1" u="sng" dirty="0" smtClean="0">
                <a:solidFill>
                  <a:schemeClr val="accent2">
                    <a:lumMod val="50000"/>
                  </a:schemeClr>
                </a:solidFill>
                <a:latin typeface="Sitka Banner Semibold" pitchFamily="2" charset="0"/>
              </a:rPr>
              <a:t>Progress </a:t>
            </a:r>
            <a:r>
              <a:rPr lang="en-US" altLang="en-US" sz="2600" b="1" u="sng" dirty="0">
                <a:solidFill>
                  <a:schemeClr val="accent2">
                    <a:lumMod val="50000"/>
                  </a:schemeClr>
                </a:solidFill>
                <a:latin typeface="Sitka Banner Semibold" pitchFamily="2" charset="0"/>
              </a:rPr>
              <a:t>Accomplished: </a:t>
            </a:r>
          </a:p>
          <a:p>
            <a:pPr algn="just">
              <a:lnSpc>
                <a:spcPct val="150000"/>
              </a:lnSpc>
              <a:buFont typeface="Wingdings" panose="05000000000000000000" pitchFamily="2" charset="2"/>
              <a:buChar char="Ø"/>
            </a:pPr>
            <a:r>
              <a:rPr lang="en-US" altLang="en-US" sz="2400" dirty="0">
                <a:solidFill>
                  <a:schemeClr val="accent2">
                    <a:lumMod val="50000"/>
                  </a:schemeClr>
                </a:solidFill>
                <a:latin typeface="Sitka Banner Semibold" pitchFamily="2" charset="0"/>
              </a:rPr>
              <a:t>On July </a:t>
            </a:r>
            <a:r>
              <a:rPr lang="en-US" altLang="en-US" sz="2400" dirty="0" smtClean="0">
                <a:solidFill>
                  <a:schemeClr val="accent2">
                    <a:lumMod val="50000"/>
                  </a:schemeClr>
                </a:solidFill>
                <a:latin typeface="Sitka Banner Semibold" pitchFamily="2" charset="0"/>
              </a:rPr>
              <a:t>25</a:t>
            </a:r>
            <a:r>
              <a:rPr lang="en-US" altLang="en-US" sz="2400" baseline="30000" dirty="0" smtClean="0">
                <a:solidFill>
                  <a:schemeClr val="accent2">
                    <a:lumMod val="50000"/>
                  </a:schemeClr>
                </a:solidFill>
                <a:latin typeface="Sitka Banner Semibold" pitchFamily="2" charset="0"/>
              </a:rPr>
              <a:t>th</a:t>
            </a:r>
            <a:r>
              <a:rPr lang="en-US" altLang="en-US" sz="2400" dirty="0" smtClean="0">
                <a:solidFill>
                  <a:schemeClr val="accent2">
                    <a:lumMod val="50000"/>
                  </a:schemeClr>
                </a:solidFill>
                <a:latin typeface="Sitka Banner Semibold" pitchFamily="2" charset="0"/>
              </a:rPr>
              <a:t> , </a:t>
            </a:r>
            <a:r>
              <a:rPr lang="en-US" altLang="en-US" sz="2400" dirty="0">
                <a:solidFill>
                  <a:schemeClr val="accent2">
                    <a:lumMod val="50000"/>
                  </a:schemeClr>
                </a:solidFill>
                <a:latin typeface="Sitka Banner Semibold" pitchFamily="2" charset="0"/>
              </a:rPr>
              <a:t>2022; H.E. Counsellor/ Hesham Badawy; President of the Accountability State Authority (SAI Egypt) and Chair of the WGFACML, has signed the Quality Assurance Certificate of this </a:t>
            </a:r>
            <a:r>
              <a:rPr lang="en-US" altLang="en-US" sz="2400" dirty="0" smtClean="0">
                <a:solidFill>
                  <a:schemeClr val="accent2">
                    <a:lumMod val="50000"/>
                  </a:schemeClr>
                </a:solidFill>
                <a:latin typeface="Sitka Banner Semibold" pitchFamily="2" charset="0"/>
              </a:rPr>
              <a:t>Guideline, </a:t>
            </a:r>
            <a:r>
              <a:rPr lang="en-US" altLang="en-US" sz="2400" dirty="0">
                <a:solidFill>
                  <a:schemeClr val="accent2">
                    <a:lumMod val="50000"/>
                  </a:schemeClr>
                </a:solidFill>
                <a:latin typeface="Sitka Banner Semibold" pitchFamily="2" charset="0"/>
              </a:rPr>
              <a:t>which was recently sent to SAI India in its capacity as Chair of the Knowledge Sharing and Knowledge Services Committee -Leader of Goal 3 -for approval and signature so that the due procedures for issuing the said Guideline would be finalized.</a:t>
            </a:r>
          </a:p>
          <a:p>
            <a:pPr marL="0" indent="0">
              <a:lnSpc>
                <a:spcPct val="110000"/>
              </a:lnSpc>
              <a:buNone/>
            </a:pPr>
            <a:endParaRPr lang="ar-SA" altLang="en-US" sz="2400" b="1" dirty="0">
              <a:solidFill>
                <a:srgbClr val="C00000"/>
              </a:solidFill>
              <a:latin typeface="Sitka Banner Semibold" pitchFamily="2" charset="0"/>
            </a:endParaRPr>
          </a:p>
          <a:p>
            <a:endParaRPr lang="en-US" altLang="en-US" sz="2800" dirty="0">
              <a:solidFill>
                <a:schemeClr val="accent2">
                  <a:lumMod val="75000"/>
                </a:schemeClr>
              </a:solidFill>
              <a:latin typeface="Sitka Banner Semibold" pitchFamily="2" charset="0"/>
            </a:endParaRPr>
          </a:p>
          <a:p>
            <a:pPr marL="0" indent="0" algn="just">
              <a:buNone/>
            </a:pPr>
            <a:endParaRPr lang="en-US" sz="2800" dirty="0">
              <a:solidFill>
                <a:schemeClr val="accent2">
                  <a:lumMod val="75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5</a:t>
            </a:fld>
            <a:endParaRPr lang="en-US" dirty="0"/>
          </a:p>
        </p:txBody>
      </p:sp>
      <p:grpSp>
        <p:nvGrpSpPr>
          <p:cNvPr id="6" name="Group 5"/>
          <p:cNvGrpSpPr/>
          <p:nvPr/>
        </p:nvGrpSpPr>
        <p:grpSpPr>
          <a:xfrm>
            <a:off x="120395" y="210785"/>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840630" y="73947"/>
            <a:ext cx="12739484"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22845800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268586" y="1783786"/>
            <a:ext cx="11760474" cy="4694414"/>
          </a:xfrm>
        </p:spPr>
        <p:txBody>
          <a:bodyPr>
            <a:normAutofit/>
          </a:bodyPr>
          <a:lstStyle/>
          <a:p>
            <a:pPr marL="177800" indent="-177800">
              <a:spcAft>
                <a:spcPts val="600"/>
              </a:spcAft>
              <a:buNone/>
            </a:pPr>
            <a:r>
              <a:rPr lang="en-GB" sz="2400" b="1" dirty="0">
                <a:solidFill>
                  <a:srgbClr val="002060"/>
                </a:solidFill>
                <a:latin typeface="Sitka Banner Semibold" pitchFamily="2" charset="0"/>
              </a:rPr>
              <a:t>2-The Guideline on “The Audit of Corruption Prevention in Public </a:t>
            </a:r>
            <a:r>
              <a:rPr lang="en-GB" sz="2400" b="1" dirty="0" smtClean="0">
                <a:solidFill>
                  <a:srgbClr val="002060"/>
                </a:solidFill>
                <a:latin typeface="Sitka Banner Semibold" pitchFamily="2" charset="0"/>
              </a:rPr>
              <a:t>Procurement”:</a:t>
            </a:r>
            <a:endParaRPr lang="en-GB" sz="2400" b="1" dirty="0">
              <a:solidFill>
                <a:srgbClr val="002060"/>
              </a:solidFill>
              <a:latin typeface="Sitka Banner Semibold" pitchFamily="2" charset="0"/>
            </a:endParaRPr>
          </a:p>
          <a:p>
            <a:pPr marL="0" indent="0" algn="just">
              <a:buNone/>
            </a:pPr>
            <a:r>
              <a:rPr lang="en-GB" sz="2400" b="1" u="sng" dirty="0" smtClean="0">
                <a:solidFill>
                  <a:schemeClr val="accent2">
                    <a:lumMod val="50000"/>
                  </a:schemeClr>
                </a:solidFill>
                <a:latin typeface="Sitka Banner Semibold" pitchFamily="2" charset="0"/>
              </a:rPr>
              <a:t>Structure:</a:t>
            </a:r>
          </a:p>
          <a:p>
            <a:pPr algn="just">
              <a:buFont typeface="Wingdings" panose="05000000000000000000" pitchFamily="2" charset="2"/>
              <a:buChar char="Ø"/>
            </a:pPr>
            <a:r>
              <a:rPr lang="en-GB" sz="2400" dirty="0" smtClean="0">
                <a:solidFill>
                  <a:schemeClr val="accent2">
                    <a:lumMod val="50000"/>
                  </a:schemeClr>
                </a:solidFill>
                <a:latin typeface="Sitka Banner Semibold" pitchFamily="2" charset="0"/>
              </a:rPr>
              <a:t>SAI Austria  </a:t>
            </a:r>
            <a:r>
              <a:rPr lang="en-GB" sz="2400" dirty="0">
                <a:solidFill>
                  <a:schemeClr val="accent2">
                    <a:lumMod val="50000"/>
                  </a:schemeClr>
                </a:solidFill>
                <a:latin typeface="Sitka Banner Semibold" pitchFamily="2" charset="0"/>
              </a:rPr>
              <a:t>(Subgroup Leader)</a:t>
            </a:r>
          </a:p>
          <a:p>
            <a:pPr algn="just">
              <a:spcAft>
                <a:spcPts val="1800"/>
              </a:spcAft>
              <a:buFont typeface="Wingdings" panose="05000000000000000000" pitchFamily="2" charset="2"/>
              <a:buChar char="Ø"/>
            </a:pPr>
            <a:r>
              <a:rPr lang="en-GB" sz="2400" dirty="0">
                <a:solidFill>
                  <a:schemeClr val="accent2">
                    <a:lumMod val="50000"/>
                  </a:schemeClr>
                </a:solidFill>
                <a:latin typeface="Sitka Banner Semibold" pitchFamily="2" charset="0"/>
              </a:rPr>
              <a:t>Members: SAIs Poland - Chile - Czech Republic - Iraq - Malaysia - Namibia - Oman -  Turkey -  Yemen</a:t>
            </a:r>
            <a:r>
              <a:rPr lang="en-GB" sz="2400" dirty="0" smtClean="0">
                <a:solidFill>
                  <a:schemeClr val="accent2">
                    <a:lumMod val="50000"/>
                  </a:schemeClr>
                </a:solidFill>
                <a:latin typeface="Sitka Banner Semibold" pitchFamily="2" charset="0"/>
              </a:rPr>
              <a:t>.</a:t>
            </a:r>
          </a:p>
          <a:p>
            <a:pPr marL="0" indent="0" algn="just">
              <a:buNone/>
            </a:pPr>
            <a:r>
              <a:rPr lang="en-GB" sz="2400" b="1" u="sng" dirty="0">
                <a:solidFill>
                  <a:schemeClr val="accent2">
                    <a:lumMod val="50000"/>
                  </a:schemeClr>
                </a:solidFill>
                <a:latin typeface="Sitka Banner Semibold" pitchFamily="2" charset="0"/>
              </a:rPr>
              <a:t>The objectives of this document are :</a:t>
            </a:r>
          </a:p>
          <a:p>
            <a:pPr algn="just">
              <a:lnSpc>
                <a:spcPct val="100000"/>
              </a:lnSpc>
              <a:buFont typeface="Wingdings" panose="05000000000000000000" pitchFamily="2" charset="2"/>
              <a:buChar char="Ø"/>
            </a:pPr>
            <a:r>
              <a:rPr lang="en-GB" sz="2400" dirty="0">
                <a:solidFill>
                  <a:schemeClr val="accent2">
                    <a:lumMod val="50000"/>
                  </a:schemeClr>
                </a:solidFill>
                <a:latin typeface="Sitka Banner Semibold" pitchFamily="2" charset="0"/>
              </a:rPr>
              <a:t>Providing general information on the phenomenon of corruption, incarnate in costs or causes of corruption on auditing the public procurement contracts.</a:t>
            </a:r>
          </a:p>
          <a:p>
            <a:pPr algn="just">
              <a:lnSpc>
                <a:spcPct val="100000"/>
              </a:lnSpc>
              <a:buFont typeface="Wingdings" panose="05000000000000000000" pitchFamily="2" charset="2"/>
              <a:buChar char="Ø"/>
            </a:pPr>
            <a:r>
              <a:rPr lang="en-US" sz="2400" dirty="0">
                <a:solidFill>
                  <a:schemeClr val="accent2">
                    <a:lumMod val="50000"/>
                  </a:schemeClr>
                </a:solidFill>
                <a:latin typeface="Sitka Banner Semibold" pitchFamily="2" charset="0"/>
              </a:rPr>
              <a:t>Supporting public auditors controlling public procurement contracts or the individual public procurement policy of the entity </a:t>
            </a:r>
            <a:r>
              <a:rPr lang="en-US" sz="2400" dirty="0" smtClean="0">
                <a:solidFill>
                  <a:schemeClr val="accent2">
                    <a:lumMod val="50000"/>
                  </a:schemeClr>
                </a:solidFill>
                <a:latin typeface="Sitka Banner Semibold" pitchFamily="2" charset="0"/>
              </a:rPr>
              <a:t>(</a:t>
            </a:r>
            <a:r>
              <a:rPr lang="en-US" sz="2400" dirty="0">
                <a:solidFill>
                  <a:schemeClr val="accent2">
                    <a:lumMod val="50000"/>
                  </a:schemeClr>
                </a:solidFill>
                <a:latin typeface="Sitka Banner Semibold" pitchFamily="2" charset="0"/>
              </a:rPr>
              <a:t>e.g. a ministry).</a:t>
            </a:r>
          </a:p>
          <a:p>
            <a:pPr algn="just">
              <a:buFont typeface="Wingdings" panose="05000000000000000000" pitchFamily="2" charset="2"/>
              <a:buChar char="Ø"/>
            </a:pPr>
            <a:endParaRPr lang="en-GB" sz="2400" dirty="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6</a:t>
            </a:fld>
            <a:endParaRPr lang="en-US" dirty="0"/>
          </a:p>
        </p:txBody>
      </p:sp>
      <p:grpSp>
        <p:nvGrpSpPr>
          <p:cNvPr id="6" name="Group 5"/>
          <p:cNvGrpSpPr/>
          <p:nvPr/>
        </p:nvGrpSpPr>
        <p:grpSpPr>
          <a:xfrm>
            <a:off x="77851" y="163905"/>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1723405" y="2"/>
            <a:ext cx="14275644"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p>
          <a:p>
            <a:pPr algn="ct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18084565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405062" y="1820913"/>
            <a:ext cx="11399012" cy="4900575"/>
          </a:xfrm>
          <a:noFill/>
        </p:spPr>
        <p:txBody>
          <a:bodyPr>
            <a:normAutofit fontScale="92500"/>
          </a:bodyPr>
          <a:lstStyle/>
          <a:p>
            <a:pPr marL="0" indent="0" algn="just">
              <a:buNone/>
            </a:pPr>
            <a:r>
              <a:rPr lang="en-GB" sz="2600" b="1" u="sng" dirty="0" smtClean="0">
                <a:solidFill>
                  <a:schemeClr val="accent2">
                    <a:lumMod val="50000"/>
                  </a:schemeClr>
                </a:solidFill>
                <a:latin typeface="Sitka Banner Semibold" pitchFamily="2" charset="0"/>
              </a:rPr>
              <a:t>Progress </a:t>
            </a:r>
            <a:r>
              <a:rPr lang="en-GB" sz="2600" b="1" u="sng" dirty="0">
                <a:solidFill>
                  <a:schemeClr val="accent2">
                    <a:lumMod val="50000"/>
                  </a:schemeClr>
                </a:solidFill>
                <a:latin typeface="Sitka Banner Semibold" pitchFamily="2" charset="0"/>
              </a:rPr>
              <a:t>Accomplished: </a:t>
            </a:r>
          </a:p>
          <a:p>
            <a:pPr algn="just">
              <a:spcAft>
                <a:spcPts val="600"/>
              </a:spcAft>
              <a:buFont typeface="Wingdings" panose="05000000000000000000" pitchFamily="2" charset="2"/>
              <a:buChar char="Ø"/>
            </a:pPr>
            <a:r>
              <a:rPr lang="en-GB" sz="2400" u="sng" dirty="0" smtClean="0">
                <a:solidFill>
                  <a:schemeClr val="accent2">
                    <a:lumMod val="50000"/>
                  </a:schemeClr>
                </a:solidFill>
                <a:latin typeface="Sitka Banner Semibold" pitchFamily="2" charset="0"/>
              </a:rPr>
              <a:t>During </a:t>
            </a:r>
            <a:r>
              <a:rPr lang="en-GB" sz="2400" u="sng" dirty="0">
                <a:solidFill>
                  <a:schemeClr val="accent2">
                    <a:lumMod val="50000"/>
                  </a:schemeClr>
                </a:solidFill>
                <a:latin typeface="Sitka Banner Semibold" pitchFamily="2" charset="0"/>
              </a:rPr>
              <a:t>the KSC SC Meeting in September 2020: the project proposal was approved .</a:t>
            </a:r>
          </a:p>
          <a:p>
            <a:pPr algn="just">
              <a:spcAft>
                <a:spcPts val="600"/>
              </a:spcAft>
              <a:buFont typeface="Wingdings" panose="05000000000000000000" pitchFamily="2" charset="2"/>
              <a:buChar char="Ø"/>
            </a:pPr>
            <a:r>
              <a:rPr lang="en-GB" sz="2400" u="sng" dirty="0">
                <a:solidFill>
                  <a:schemeClr val="accent2">
                    <a:lumMod val="50000"/>
                  </a:schemeClr>
                </a:solidFill>
                <a:latin typeface="Sitka Banner Semibold" pitchFamily="2" charset="0"/>
              </a:rPr>
              <a:t>During the KSC SC Meeting in September 2021: the exposure draft and endorsement version were approved.</a:t>
            </a:r>
          </a:p>
          <a:p>
            <a:pPr algn="just">
              <a:spcAft>
                <a:spcPts val="600"/>
              </a:spcAft>
              <a:buFont typeface="Wingdings" panose="05000000000000000000" pitchFamily="2" charset="2"/>
              <a:buChar char="Ø"/>
            </a:pPr>
            <a:r>
              <a:rPr lang="en-GB" sz="2400" dirty="0" smtClean="0">
                <a:solidFill>
                  <a:schemeClr val="accent2">
                    <a:lumMod val="50000"/>
                  </a:schemeClr>
                </a:solidFill>
                <a:latin typeface="Sitka Banner Semibold" pitchFamily="2" charset="0"/>
              </a:rPr>
              <a:t>In July 2021, the </a:t>
            </a:r>
            <a:r>
              <a:rPr lang="en-GB" sz="2400" dirty="0">
                <a:solidFill>
                  <a:schemeClr val="accent2">
                    <a:lumMod val="50000"/>
                  </a:schemeClr>
                </a:solidFill>
                <a:latin typeface="Sitka Banner Semibold" pitchFamily="2" charset="0"/>
              </a:rPr>
              <a:t>project proposal was circulated among the INTOSAI WGFACML members for 45 days </a:t>
            </a:r>
            <a:r>
              <a:rPr lang="en-GB" sz="2400" dirty="0" smtClean="0">
                <a:solidFill>
                  <a:schemeClr val="accent2">
                    <a:lumMod val="50000"/>
                  </a:schemeClr>
                </a:solidFill>
                <a:latin typeface="Sitka Banner Semibold" pitchFamily="2" charset="0"/>
              </a:rPr>
              <a:t>ending August </a:t>
            </a:r>
            <a:r>
              <a:rPr lang="en-GB" sz="2400" dirty="0">
                <a:solidFill>
                  <a:schemeClr val="accent2">
                    <a:lumMod val="50000"/>
                  </a:schemeClr>
                </a:solidFill>
                <a:latin typeface="Sitka Banner Semibold" pitchFamily="2" charset="0"/>
              </a:rPr>
              <a:t>2021</a:t>
            </a:r>
            <a:r>
              <a:rPr lang="en-GB" sz="2400" dirty="0" smtClean="0">
                <a:solidFill>
                  <a:schemeClr val="accent2">
                    <a:lumMod val="50000"/>
                  </a:schemeClr>
                </a:solidFill>
                <a:latin typeface="Sitka Banner Semibold" pitchFamily="2" charset="0"/>
              </a:rPr>
              <a:t>.</a:t>
            </a:r>
          </a:p>
          <a:p>
            <a:pPr algn="just">
              <a:lnSpc>
                <a:spcPct val="100000"/>
              </a:lnSpc>
              <a:spcAft>
                <a:spcPts val="600"/>
              </a:spcAft>
              <a:buFont typeface="Wingdings" panose="05000000000000000000" pitchFamily="2" charset="2"/>
              <a:buChar char="Ø"/>
            </a:pPr>
            <a:r>
              <a:rPr lang="en-GB" sz="2400">
                <a:solidFill>
                  <a:schemeClr val="accent2">
                    <a:lumMod val="50000"/>
                  </a:schemeClr>
                </a:solidFill>
                <a:latin typeface="Sitka Banner Semibold" pitchFamily="2" charset="0"/>
              </a:rPr>
              <a:t>In </a:t>
            </a:r>
            <a:r>
              <a:rPr lang="en-GB" sz="2400" smtClean="0">
                <a:solidFill>
                  <a:schemeClr val="accent2">
                    <a:lumMod val="50000"/>
                  </a:schemeClr>
                </a:solidFill>
                <a:latin typeface="Sitka Banner Semibold" pitchFamily="2" charset="0"/>
              </a:rPr>
              <a:t>April-May </a:t>
            </a:r>
            <a:r>
              <a:rPr lang="en-GB" sz="2400" dirty="0">
                <a:solidFill>
                  <a:schemeClr val="accent2">
                    <a:lumMod val="50000"/>
                  </a:schemeClr>
                </a:solidFill>
                <a:latin typeface="Sitka Banner Semibold" pitchFamily="2" charset="0"/>
              </a:rPr>
              <a:t>2022, the Guideline’s draft was published on the INTOSAI Community Portal for an exposure period that ended </a:t>
            </a:r>
            <a:r>
              <a:rPr lang="en-GB" sz="2400">
                <a:solidFill>
                  <a:schemeClr val="accent2">
                    <a:lumMod val="50000"/>
                  </a:schemeClr>
                </a:solidFill>
                <a:latin typeface="Sitka Banner Semibold" pitchFamily="2" charset="0"/>
              </a:rPr>
              <a:t>on </a:t>
            </a:r>
            <a:r>
              <a:rPr lang="en-GB" sz="2400" smtClean="0">
                <a:solidFill>
                  <a:schemeClr val="accent2">
                    <a:lumMod val="50000"/>
                  </a:schemeClr>
                </a:solidFill>
                <a:latin typeface="Sitka Banner Semibold" pitchFamily="2" charset="0"/>
              </a:rPr>
              <a:t>June, </a:t>
            </a:r>
            <a:r>
              <a:rPr lang="en-GB" sz="2400" dirty="0">
                <a:solidFill>
                  <a:schemeClr val="accent2">
                    <a:lumMod val="50000"/>
                  </a:schemeClr>
                </a:solidFill>
                <a:latin typeface="Sitka Banner Semibold" pitchFamily="2" charset="0"/>
              </a:rPr>
              <a:t>2022. </a:t>
            </a:r>
          </a:p>
          <a:p>
            <a:pPr algn="just">
              <a:lnSpc>
                <a:spcPct val="100000"/>
              </a:lnSpc>
              <a:spcAft>
                <a:spcPts val="600"/>
              </a:spcAft>
              <a:buFont typeface="Wingdings" panose="05000000000000000000" pitchFamily="2" charset="2"/>
              <a:buChar char="Ø"/>
            </a:pPr>
            <a:r>
              <a:rPr lang="en-GB" sz="2400" dirty="0">
                <a:solidFill>
                  <a:schemeClr val="accent2">
                    <a:lumMod val="50000"/>
                  </a:schemeClr>
                </a:solidFill>
                <a:latin typeface="Sitka Banner Semibold" pitchFamily="2" charset="0"/>
              </a:rPr>
              <a:t>SAI Austria (the Guideline’s subgroup leader) has summarized the comments received from other SAIs and has developed the Guideline’s final version in August 2022. After executing the final necessary procedures, the Guideline’s Quality Assurance Certificate will be signed.</a:t>
            </a:r>
          </a:p>
          <a:p>
            <a:pPr algn="just">
              <a:buFont typeface="Wingdings" panose="05000000000000000000" pitchFamily="2" charset="2"/>
              <a:buChar char="Ø"/>
            </a:pPr>
            <a:endParaRPr lang="en-GB" sz="2400" b="1" dirty="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7</a:t>
            </a:fld>
            <a:endParaRPr lang="en-US" dirty="0"/>
          </a:p>
        </p:txBody>
      </p:sp>
      <p:grpSp>
        <p:nvGrpSpPr>
          <p:cNvPr id="6" name="Group 5"/>
          <p:cNvGrpSpPr/>
          <p:nvPr/>
        </p:nvGrpSpPr>
        <p:grpSpPr>
          <a:xfrm>
            <a:off x="128963" y="230906"/>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529720" y="49723"/>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13589738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172541" y="1737558"/>
            <a:ext cx="11606125" cy="4983930"/>
          </a:xfrm>
        </p:spPr>
        <p:txBody>
          <a:bodyPr>
            <a:normAutofit lnSpcReduction="10000"/>
          </a:bodyPr>
          <a:lstStyle/>
          <a:p>
            <a:pPr marL="0" indent="0">
              <a:spcAft>
                <a:spcPts val="600"/>
              </a:spcAft>
              <a:buNone/>
            </a:pPr>
            <a:r>
              <a:rPr lang="en-GB" sz="2600" b="1" dirty="0" smtClean="0">
                <a:solidFill>
                  <a:srgbClr val="002060"/>
                </a:solidFill>
                <a:latin typeface="Sitka Banner Semibold" pitchFamily="2" charset="0"/>
              </a:rPr>
              <a:t>3- The Guideline on “Auditing Anti Corruption Risk Management“:</a:t>
            </a:r>
            <a:endParaRPr lang="en-GB" sz="2600" b="1" dirty="0">
              <a:solidFill>
                <a:srgbClr val="002060"/>
              </a:solidFill>
              <a:latin typeface="Sitka Banner Semibold" pitchFamily="2" charset="0"/>
            </a:endParaRPr>
          </a:p>
          <a:p>
            <a:pPr marL="0" indent="0">
              <a:buNone/>
            </a:pPr>
            <a:r>
              <a:rPr lang="en-GB" sz="2400" b="1" u="sng" dirty="0" smtClean="0">
                <a:solidFill>
                  <a:schemeClr val="accent2">
                    <a:lumMod val="50000"/>
                  </a:schemeClr>
                </a:solidFill>
                <a:latin typeface="Sitka Banner Semibold" pitchFamily="2" charset="0"/>
              </a:rPr>
              <a:t>Structure: </a:t>
            </a:r>
          </a:p>
          <a:p>
            <a:pPr>
              <a:buFont typeface="Wingdings" panose="05000000000000000000" pitchFamily="2" charset="2"/>
              <a:buChar char="Ø"/>
            </a:pPr>
            <a:r>
              <a:rPr lang="en-GB" sz="2400" dirty="0" smtClean="0">
                <a:solidFill>
                  <a:schemeClr val="accent2">
                    <a:lumMod val="50000"/>
                  </a:schemeClr>
                </a:solidFill>
                <a:latin typeface="Sitka Banner Semibold" pitchFamily="2" charset="0"/>
              </a:rPr>
              <a:t>SAI Austria </a:t>
            </a:r>
            <a:r>
              <a:rPr lang="en-GB" sz="2400" dirty="0">
                <a:solidFill>
                  <a:schemeClr val="accent2">
                    <a:lumMod val="50000"/>
                  </a:schemeClr>
                </a:solidFill>
                <a:latin typeface="Sitka Banner Semibold" pitchFamily="2" charset="0"/>
              </a:rPr>
              <a:t>(Subgroup Leader)</a:t>
            </a:r>
          </a:p>
          <a:p>
            <a:pPr>
              <a:spcAft>
                <a:spcPts val="1800"/>
              </a:spcAft>
              <a:buFont typeface="Wingdings" panose="05000000000000000000" pitchFamily="2" charset="2"/>
              <a:buChar char="Ø"/>
            </a:pPr>
            <a:r>
              <a:rPr lang="en-GB" sz="2400" dirty="0" smtClean="0">
                <a:solidFill>
                  <a:schemeClr val="accent2">
                    <a:lumMod val="50000"/>
                  </a:schemeClr>
                </a:solidFill>
                <a:latin typeface="Sitka Banner Semibold" pitchFamily="2" charset="0"/>
              </a:rPr>
              <a:t>Members: SAIs USA </a:t>
            </a:r>
            <a:r>
              <a:rPr lang="en-GB" sz="2400" dirty="0">
                <a:solidFill>
                  <a:schemeClr val="accent2">
                    <a:lumMod val="50000"/>
                  </a:schemeClr>
                </a:solidFill>
                <a:latin typeface="Sitka Banner Semibold" pitchFamily="2" charset="0"/>
              </a:rPr>
              <a:t>- Brazil   -  Egypt   - Thailand </a:t>
            </a:r>
            <a:r>
              <a:rPr lang="en-GB" sz="2400" dirty="0" smtClean="0">
                <a:solidFill>
                  <a:schemeClr val="accent2">
                    <a:lumMod val="50000"/>
                  </a:schemeClr>
                </a:solidFill>
                <a:latin typeface="Sitka Banner Semibold" pitchFamily="2" charset="0"/>
              </a:rPr>
              <a:t>- Czech </a:t>
            </a:r>
            <a:r>
              <a:rPr lang="en-GB" sz="2400" dirty="0">
                <a:solidFill>
                  <a:schemeClr val="accent2">
                    <a:lumMod val="50000"/>
                  </a:schemeClr>
                </a:solidFill>
                <a:latin typeface="Sitka Banner Semibold" pitchFamily="2" charset="0"/>
              </a:rPr>
              <a:t>Republic  - Iraq  - Fiji </a:t>
            </a:r>
            <a:r>
              <a:rPr lang="en-GB" sz="2400" dirty="0" smtClean="0">
                <a:solidFill>
                  <a:schemeClr val="accent2">
                    <a:lumMod val="50000"/>
                  </a:schemeClr>
                </a:solidFill>
                <a:latin typeface="Sitka Banner Semibold" pitchFamily="2" charset="0"/>
              </a:rPr>
              <a:t>- France.</a:t>
            </a:r>
          </a:p>
          <a:p>
            <a:pPr marL="0" indent="0">
              <a:buNone/>
            </a:pPr>
            <a:r>
              <a:rPr lang="en-GB" sz="2400" b="1" u="sng" dirty="0">
                <a:solidFill>
                  <a:schemeClr val="accent2">
                    <a:lumMod val="50000"/>
                  </a:schemeClr>
                </a:solidFill>
                <a:latin typeface="Sitka Banner Semibold" pitchFamily="2" charset="0"/>
              </a:rPr>
              <a:t>Progress Accomplished: </a:t>
            </a:r>
          </a:p>
          <a:p>
            <a:pPr marL="0" indent="0" algn="just">
              <a:lnSpc>
                <a:spcPct val="150000"/>
              </a:lnSpc>
              <a:buNone/>
            </a:pPr>
            <a:r>
              <a:rPr lang="en-GB" sz="2400" spc="40" dirty="0">
                <a:solidFill>
                  <a:schemeClr val="accent2">
                    <a:lumMod val="50000"/>
                  </a:schemeClr>
                </a:solidFill>
                <a:latin typeface="Sitka Banner Semibold" pitchFamily="2" charset="0"/>
              </a:rPr>
              <a:t>After communicating with SAI Austria (the Guideline’s subgroup leader), it stated that it will start working on this Guideline after the approval of the previous Guideline “Audit of corruption Prevention in Public Procurement”, and hence, the Guideline’s objectives will be </a:t>
            </a:r>
            <a:r>
              <a:rPr lang="en-US" sz="2400" spc="40" dirty="0">
                <a:solidFill>
                  <a:schemeClr val="accent2">
                    <a:lumMod val="50000"/>
                  </a:schemeClr>
                </a:solidFill>
                <a:latin typeface="Sitka Banner Semibold" pitchFamily="2" charset="0"/>
              </a:rPr>
              <a:t>agreed upon.</a:t>
            </a:r>
            <a:endParaRPr lang="en-GB" sz="2400" spc="40" dirty="0">
              <a:solidFill>
                <a:schemeClr val="accent2">
                  <a:lumMod val="50000"/>
                </a:schemeClr>
              </a:solidFill>
              <a:latin typeface="Sitka Banner Semibold" pitchFamily="2" charset="0"/>
            </a:endParaRPr>
          </a:p>
          <a:p>
            <a:pPr>
              <a:buFont typeface="Wingdings" panose="05000000000000000000" pitchFamily="2" charset="2"/>
              <a:buChar char="Ø"/>
            </a:pPr>
            <a:endParaRPr lang="en-GB" sz="2400" dirty="0">
              <a:solidFill>
                <a:schemeClr val="accent2">
                  <a:lumMod val="50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8</a:t>
            </a:fld>
            <a:endParaRPr lang="en-US" dirty="0"/>
          </a:p>
        </p:txBody>
      </p:sp>
      <p:grpSp>
        <p:nvGrpSpPr>
          <p:cNvPr id="6" name="Group 5"/>
          <p:cNvGrpSpPr/>
          <p:nvPr/>
        </p:nvGrpSpPr>
        <p:grpSpPr>
          <a:xfrm>
            <a:off x="172541" y="282466"/>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318832" y="77801"/>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296869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E25C4-83B8-412E-A4ED-0B61C2F03175}"/>
              </a:ext>
            </a:extLst>
          </p:cNvPr>
          <p:cNvSpPr>
            <a:spLocks noGrp="1"/>
          </p:cNvSpPr>
          <p:nvPr>
            <p:ph idx="1"/>
          </p:nvPr>
        </p:nvSpPr>
        <p:spPr>
          <a:xfrm>
            <a:off x="240792" y="1736237"/>
            <a:ext cx="11411129" cy="4797824"/>
          </a:xfrm>
        </p:spPr>
        <p:txBody>
          <a:bodyPr>
            <a:normAutofit fontScale="25000" lnSpcReduction="20000"/>
          </a:bodyPr>
          <a:lstStyle/>
          <a:p>
            <a:pPr marL="0" indent="0">
              <a:lnSpc>
                <a:spcPct val="110000"/>
              </a:lnSpc>
              <a:buNone/>
            </a:pPr>
            <a:r>
              <a:rPr lang="en-GB" sz="10400" b="1" dirty="0">
                <a:solidFill>
                  <a:srgbClr val="002060"/>
                </a:solidFill>
                <a:latin typeface="Sitka Banner Semibold" pitchFamily="2" charset="0"/>
              </a:rPr>
              <a:t>4- The Guideline on “Whistle Blowers</a:t>
            </a:r>
            <a:r>
              <a:rPr lang="en-GB" sz="10400" b="1" dirty="0" smtClean="0">
                <a:solidFill>
                  <a:srgbClr val="002060"/>
                </a:solidFill>
                <a:latin typeface="Sitka Banner Semibold" pitchFamily="2" charset="0"/>
              </a:rPr>
              <a:t>“:</a:t>
            </a:r>
            <a:endParaRPr lang="en-GB" sz="10400" b="1" dirty="0">
              <a:solidFill>
                <a:srgbClr val="002060"/>
              </a:solidFill>
              <a:latin typeface="Sitka Banner Semibold" pitchFamily="2" charset="0"/>
            </a:endParaRPr>
          </a:p>
          <a:p>
            <a:pPr marL="0" indent="0" algn="just">
              <a:lnSpc>
                <a:spcPct val="100000"/>
              </a:lnSpc>
              <a:buNone/>
            </a:pPr>
            <a:r>
              <a:rPr lang="en-GB" sz="9600" b="1" u="sng" dirty="0">
                <a:solidFill>
                  <a:schemeClr val="accent2">
                    <a:lumMod val="50000"/>
                  </a:schemeClr>
                </a:solidFill>
                <a:latin typeface="Sitka Banner Semibold" pitchFamily="2" charset="0"/>
              </a:rPr>
              <a:t>Structure:</a:t>
            </a:r>
            <a:endParaRPr lang="ar-EG" sz="9600" b="1" u="sng" dirty="0">
              <a:solidFill>
                <a:schemeClr val="accent2">
                  <a:lumMod val="50000"/>
                </a:schemeClr>
              </a:solidFill>
              <a:latin typeface="Sitka Banner Semibold" pitchFamily="2" charset="0"/>
            </a:endParaRPr>
          </a:p>
          <a:p>
            <a:pPr marL="0" indent="0" algn="just">
              <a:lnSpc>
                <a:spcPct val="100000"/>
              </a:lnSpc>
              <a:buNone/>
            </a:pPr>
            <a:r>
              <a:rPr lang="en-GB" sz="9600" dirty="0" smtClean="0">
                <a:solidFill>
                  <a:schemeClr val="accent2">
                    <a:lumMod val="50000"/>
                  </a:schemeClr>
                </a:solidFill>
                <a:latin typeface="Sitka Banner Semibold" pitchFamily="2" charset="0"/>
              </a:rPr>
              <a:t>SAI Mexico </a:t>
            </a:r>
            <a:r>
              <a:rPr lang="en-GB" sz="9600" dirty="0">
                <a:solidFill>
                  <a:schemeClr val="accent2">
                    <a:lumMod val="50000"/>
                  </a:schemeClr>
                </a:solidFill>
                <a:latin typeface="Sitka Banner Semibold" pitchFamily="2" charset="0"/>
              </a:rPr>
              <a:t>(Subgroup Leader)</a:t>
            </a:r>
          </a:p>
          <a:p>
            <a:pPr marL="0" indent="0" algn="just">
              <a:lnSpc>
                <a:spcPct val="100000"/>
              </a:lnSpc>
              <a:spcAft>
                <a:spcPts val="1800"/>
              </a:spcAft>
              <a:buNone/>
            </a:pPr>
            <a:r>
              <a:rPr lang="en-GB" sz="9600" dirty="0">
                <a:solidFill>
                  <a:schemeClr val="accent2">
                    <a:lumMod val="50000"/>
                  </a:schemeClr>
                </a:solidFill>
                <a:latin typeface="Sitka Banner Semibold" pitchFamily="2" charset="0"/>
              </a:rPr>
              <a:t>Members : SAIs Austria  - Brazil  - Oman.</a:t>
            </a:r>
          </a:p>
          <a:p>
            <a:pPr marL="0" indent="0" algn="just">
              <a:lnSpc>
                <a:spcPct val="145000"/>
              </a:lnSpc>
              <a:buNone/>
            </a:pPr>
            <a:r>
              <a:rPr lang="en-GB" sz="9600" b="1" u="sng" dirty="0">
                <a:solidFill>
                  <a:schemeClr val="accent2">
                    <a:lumMod val="50000"/>
                  </a:schemeClr>
                </a:solidFill>
                <a:latin typeface="Sitka Banner Semibold" pitchFamily="2" charset="0"/>
              </a:rPr>
              <a:t>The objective</a:t>
            </a:r>
            <a:r>
              <a:rPr lang="en-US" sz="9600" b="1" u="sng" dirty="0">
                <a:solidFill>
                  <a:schemeClr val="accent2">
                    <a:lumMod val="50000"/>
                  </a:schemeClr>
                </a:solidFill>
                <a:latin typeface="Sitka Banner Semibold" pitchFamily="2" charset="0"/>
              </a:rPr>
              <a:t>s</a:t>
            </a:r>
            <a:r>
              <a:rPr lang="en-GB" sz="9600" b="1" u="sng" dirty="0">
                <a:solidFill>
                  <a:schemeClr val="accent2">
                    <a:lumMod val="50000"/>
                  </a:schemeClr>
                </a:solidFill>
                <a:latin typeface="Sitka Banner Semibold" pitchFamily="2" charset="0"/>
              </a:rPr>
              <a:t> of this document are :</a:t>
            </a:r>
          </a:p>
          <a:p>
            <a:pPr algn="just">
              <a:lnSpc>
                <a:spcPct val="145000"/>
              </a:lnSpc>
              <a:spcAft>
                <a:spcPts val="600"/>
              </a:spcAft>
              <a:buFont typeface="Wingdings" panose="05000000000000000000" pitchFamily="2" charset="2"/>
              <a:buChar char="Ø"/>
            </a:pPr>
            <a:r>
              <a:rPr lang="en-US" sz="9600" dirty="0">
                <a:solidFill>
                  <a:schemeClr val="accent2">
                    <a:lumMod val="50000"/>
                  </a:schemeClr>
                </a:solidFill>
                <a:latin typeface="Sitka Banner Semibold" pitchFamily="2" charset="0"/>
              </a:rPr>
              <a:t>Outlining the most relevant elements of a proper whistleblowing protection mechanism in order to serve as a supporting mechanism for SAIs in order to implement and/or audit Whistle Blowers’ protection systems</a:t>
            </a:r>
            <a:r>
              <a:rPr lang="en-US" sz="9600" dirty="0" smtClean="0">
                <a:solidFill>
                  <a:schemeClr val="accent2">
                    <a:lumMod val="50000"/>
                  </a:schemeClr>
                </a:solidFill>
                <a:latin typeface="Sitka Banner Semibold" pitchFamily="2" charset="0"/>
              </a:rPr>
              <a:t>.</a:t>
            </a:r>
          </a:p>
          <a:p>
            <a:pPr algn="just">
              <a:lnSpc>
                <a:spcPct val="145000"/>
              </a:lnSpc>
              <a:buFont typeface="Wingdings" panose="05000000000000000000" pitchFamily="2" charset="2"/>
              <a:buChar char="Ø"/>
            </a:pPr>
            <a:r>
              <a:rPr lang="en-US" sz="9600" dirty="0" smtClean="0">
                <a:solidFill>
                  <a:schemeClr val="accent2">
                    <a:lumMod val="50000"/>
                  </a:schemeClr>
                </a:solidFill>
                <a:latin typeface="Sitka Banner Semibold" pitchFamily="2" charset="0"/>
              </a:rPr>
              <a:t>Providing the practical tool for SAIs’ auditors to identify how to deal with Whistle Blowers’ protection systems.</a:t>
            </a:r>
            <a:endParaRPr lang="en-US" sz="9600" dirty="0">
              <a:solidFill>
                <a:schemeClr val="accent2">
                  <a:lumMod val="50000"/>
                </a:schemeClr>
              </a:solidFill>
              <a:latin typeface="Sitka Banner Semibold" pitchFamily="2" charset="0"/>
            </a:endParaRPr>
          </a:p>
          <a:p>
            <a:pPr algn="just"/>
            <a:endParaRPr lang="en-US" sz="2800" dirty="0">
              <a:solidFill>
                <a:schemeClr val="accent2">
                  <a:lumMod val="75000"/>
                </a:schemeClr>
              </a:solidFill>
              <a:latin typeface="Sitka Banner Semibold" pitchFamily="2" charset="0"/>
            </a:endParaRPr>
          </a:p>
        </p:txBody>
      </p:sp>
      <p:sp>
        <p:nvSpPr>
          <p:cNvPr id="4" name="Slide Number Placeholder 3"/>
          <p:cNvSpPr>
            <a:spLocks noGrp="1"/>
          </p:cNvSpPr>
          <p:nvPr>
            <p:ph type="sldNum" sz="quarter" idx="12"/>
          </p:nvPr>
        </p:nvSpPr>
        <p:spPr/>
        <p:txBody>
          <a:bodyPr/>
          <a:lstStyle/>
          <a:p>
            <a:fld id="{1A8436D7-7A12-4401-873B-B04B50E4E005}" type="slidenum">
              <a:rPr lang="en-US" smtClean="0"/>
              <a:t>9</a:t>
            </a:fld>
            <a:endParaRPr lang="en-US" dirty="0"/>
          </a:p>
        </p:txBody>
      </p:sp>
      <p:grpSp>
        <p:nvGrpSpPr>
          <p:cNvPr id="6" name="Group 5"/>
          <p:cNvGrpSpPr/>
          <p:nvPr/>
        </p:nvGrpSpPr>
        <p:grpSpPr>
          <a:xfrm>
            <a:off x="240792" y="347961"/>
            <a:ext cx="11951208" cy="1181646"/>
            <a:chOff x="0" y="457776"/>
            <a:chExt cx="11951208" cy="1181646"/>
          </a:xfrm>
        </p:grpSpPr>
        <p:pic>
          <p:nvPicPr>
            <p:cNvPr id="7" name="Picture 75">
              <a:extLst>
                <a:ext uri="{FF2B5EF4-FFF2-40B4-BE49-F238E27FC236}">
                  <a16:creationId xmlns:a16="http://schemas.microsoft.com/office/drawing/2014/main" xmlns="" id="{9EE9D2E4-6362-4232-9C8B-16F91AEF3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743" y="526557"/>
              <a:ext cx="1203465" cy="9910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4" descr="ASA logo 1">
              <a:extLst>
                <a:ext uri="{FF2B5EF4-FFF2-40B4-BE49-F238E27FC236}">
                  <a16:creationId xmlns:a16="http://schemas.microsoft.com/office/drawing/2014/main" xmlns="" id="{F4CFB88C-1EE6-4D35-A568-268B3968B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6557"/>
              <a:ext cx="2043513" cy="93654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986" y="457776"/>
              <a:ext cx="1746579" cy="1181646"/>
            </a:xfrm>
            <a:prstGeom prst="rect">
              <a:avLst/>
            </a:prstGeom>
          </p:spPr>
        </p:pic>
      </p:grpSp>
      <p:sp>
        <p:nvSpPr>
          <p:cNvPr id="10" name="Title 1"/>
          <p:cNvSpPr txBox="1">
            <a:spLocks/>
          </p:cNvSpPr>
          <p:nvPr/>
        </p:nvSpPr>
        <p:spPr>
          <a:xfrm>
            <a:off x="-409903" y="165400"/>
            <a:ext cx="11840848" cy="11865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t/>
            </a:r>
            <a:br>
              <a:rPr lang="en-GB" sz="1800" b="1" dirty="0" smtClean="0">
                <a:solidFill>
                  <a:srgbClr val="C00000"/>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14</a:t>
            </a:r>
            <a:r>
              <a:rPr lang="en-GB" sz="1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INTOSAI KSC SC Meeting</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Hosted by: </a:t>
            </a:r>
            <a:r>
              <a:rPr lang="en-US"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The Accountability State Authority (SAI EGYPT)</a:t>
            </a:r>
            <a: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t/>
            </a:r>
            <a:br>
              <a:rPr lang="en-GB" sz="1800" b="1" dirty="0" smtClean="0">
                <a:solidFill>
                  <a:schemeClr val="accent2">
                    <a:lumMod val="50000"/>
                  </a:schemeClr>
                </a:solidFill>
                <a:latin typeface="Sitka Banner Semibold" pitchFamily="2" charset="0"/>
                <a:ea typeface="Calibri" panose="020F0502020204030204" pitchFamily="34" charset="0"/>
                <a:cs typeface="Arial" panose="020B0604020202020204" pitchFamily="34" charset="0"/>
              </a:rPr>
            </a:b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from the 12</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to the 14</a:t>
            </a:r>
            <a:r>
              <a:rPr lang="en-GB" sz="1800" b="1" baseline="300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th</a:t>
            </a:r>
            <a:r>
              <a:rPr lang="en-GB" sz="1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of September 2022</a:t>
            </a:r>
            <a:endParaRPr lang="en-US" sz="1800" dirty="0">
              <a:solidFill>
                <a:schemeClr val="accent2">
                  <a:lumMod val="50000"/>
                </a:schemeClr>
              </a:solidFill>
            </a:endParaRPr>
          </a:p>
        </p:txBody>
      </p:sp>
    </p:spTree>
    <p:extLst>
      <p:ext uri="{BB962C8B-B14F-4D97-AF65-F5344CB8AC3E}">
        <p14:creationId xmlns:p14="http://schemas.microsoft.com/office/powerpoint/2010/main" val="8498009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2168</TotalTime>
  <Words>2437</Words>
  <Application>Microsoft Office PowerPoint</Application>
  <PresentationFormat>Custom</PresentationFormat>
  <Paragraphs>197</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 THE 14th INTOSAI KSC SC MEETING TO BE HELD  PHYSICALLY IN CAIRO FROM THE 12th  TO THE 14th  OF SEPTEMBER 2022  HOSTED BY THE ACCOUNTABILITY STATE AUTHORITY -SAI EGYPT  UNDER THE AUSPICES OF HIS EXCELLENCY COUNSELLOR / HESHAM BADAWY           THE ASA PRESIDENT - THE WGFACML CHAIR</vt:lpstr>
      <vt:lpstr> The 14th. INTOSAI KSC SC Meeting  Hosted by: The Accountability State Authority (SAI EGYPT) from the 12th to the 14th  of September 2022</vt:lpstr>
      <vt:lpstr> Pertaining to Goal 1   Developing and  Finalizing Guidelines,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Pertaining to Goal 2  Promoting Capacity Building of SAIs’ Professionals in the Field of Fighting Corruption and  Money Laundering  as well as Activating the International Cooperation between the INTOSAI WGFACML and the International Agencies, </vt:lpstr>
      <vt:lpstr>PowerPoint Presentation</vt:lpstr>
      <vt:lpstr>PowerPoint Presentation</vt:lpstr>
      <vt:lpstr>Pertaining to Goal 3  Sharing Best Practices and Experiences of SAIs in the Field of Fighting Corruption and Money Laundering</vt:lpstr>
      <vt:lpstr>PowerPoint Presentation</vt:lpstr>
      <vt:lpstr>PowerPoint Presentation</vt:lpstr>
      <vt:lpstr>A New WGFACML LOGO</vt:lpstr>
      <vt:lpstr> The 14th. INTOSAI KSC SC Meeting  Hosted by: The Accountability State Authority (SAI EGYPT) from the 12th to the 14th  of September 2022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15th Meeting of the INTOSAI Working Group on Fight Against Corruption and   Money Laundering Hosted Virtually by  the Accountability State Authority of Egypt Under the Auspices of His Excellency Counsellor/Hesham Badawy  The WGFACML Chair</dc:title>
  <dc:creator>dell</dc:creator>
  <cp:lastModifiedBy>Kareem Alaa El-Din</cp:lastModifiedBy>
  <cp:revision>706</cp:revision>
  <cp:lastPrinted>2022-08-09T18:42:48Z</cp:lastPrinted>
  <dcterms:created xsi:type="dcterms:W3CDTF">2022-04-17T14:49:38Z</dcterms:created>
  <dcterms:modified xsi:type="dcterms:W3CDTF">2022-09-05T15:26:21Z</dcterms:modified>
</cp:coreProperties>
</file>