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71" r:id="rId10"/>
    <p:sldId id="264"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2A9095D-CCE6-43FC-BA38-96FA79313060}" type="datetimeFigureOut">
              <a:rPr lang="es-GT" smtClean="0"/>
              <a:pPr/>
              <a:t>21/05/2019</a:t>
            </a:fld>
            <a:endParaRPr lang="es-GT"/>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GT"/>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DDC28AC-DD3A-40FA-831F-A979EA65E724}" type="slidenum">
              <a:rPr lang="es-GT" smtClean="0"/>
              <a:pPr/>
              <a:t>‹Nº›</a:t>
            </a:fld>
            <a:endParaRPr lang="es-GT"/>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7071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181640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27818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DDC28AC-DD3A-40FA-831F-A979EA65E724}" type="slidenum">
              <a:rPr lang="es-GT" smtClean="0"/>
              <a:pPr/>
              <a:t>‹Nº›</a:t>
            </a:fld>
            <a:endParaRPr lang="es-GT"/>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990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239658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1798045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2779219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341038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321944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365103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262186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401105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414303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99629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225129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270202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A9095D-CCE6-43FC-BA38-96FA79313060}" type="datetimeFigureOut">
              <a:rPr lang="es-GT" smtClean="0"/>
              <a:pPr/>
              <a:t>21/05/2019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DDC28AC-DD3A-40FA-831F-A979EA65E724}" type="slidenum">
              <a:rPr lang="es-GT" smtClean="0"/>
              <a:pPr/>
              <a:t>‹Nº›</a:t>
            </a:fld>
            <a:endParaRPr lang="es-GT"/>
          </a:p>
        </p:txBody>
      </p:sp>
    </p:spTree>
    <p:extLst>
      <p:ext uri="{BB962C8B-B14F-4D97-AF65-F5344CB8AC3E}">
        <p14:creationId xmlns:p14="http://schemas.microsoft.com/office/powerpoint/2010/main" val="197724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2A9095D-CCE6-43FC-BA38-96FA79313060}" type="datetimeFigureOut">
              <a:rPr lang="es-GT" smtClean="0"/>
              <a:pPr/>
              <a:t>21/05/2019</a:t>
            </a:fld>
            <a:endParaRPr lang="es-GT"/>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GT"/>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DDC28AC-DD3A-40FA-831F-A979EA65E724}" type="slidenum">
              <a:rPr lang="es-GT" smtClean="0"/>
              <a:pPr/>
              <a:t>‹Nº›</a:t>
            </a:fld>
            <a:endParaRPr lang="es-GT"/>
          </a:p>
        </p:txBody>
      </p:sp>
    </p:spTree>
    <p:extLst>
      <p:ext uri="{BB962C8B-B14F-4D97-AF65-F5344CB8AC3E}">
        <p14:creationId xmlns:p14="http://schemas.microsoft.com/office/powerpoint/2010/main" val="738256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n-US" sz="6600" dirty="0" smtClean="0"/>
              <a:t>RESEARCH PROJECT </a:t>
            </a:r>
            <a:br>
              <a:rPr lang="en-US" sz="6600" dirty="0" smtClean="0"/>
            </a:br>
            <a:r>
              <a:rPr lang="en-US" sz="6600" dirty="0" smtClean="0"/>
              <a:t>CITIZEN PARTICIPATION IN PUBLIC AUDIT</a:t>
            </a:r>
            <a:endParaRPr lang="es-GT" sz="6600" dirty="0"/>
          </a:p>
        </p:txBody>
      </p:sp>
      <p:sp>
        <p:nvSpPr>
          <p:cNvPr id="3" name="Subtítulo 2"/>
          <p:cNvSpPr>
            <a:spLocks noGrp="1"/>
          </p:cNvSpPr>
          <p:nvPr>
            <p:ph type="subTitle" idx="1"/>
          </p:nvPr>
        </p:nvSpPr>
        <p:spPr/>
        <p:txBody>
          <a:bodyPr/>
          <a:lstStyle/>
          <a:p>
            <a:r>
              <a:rPr lang="es-GT" dirty="0" smtClean="0"/>
              <a:t>INTOSAI June 2019  </a:t>
            </a:r>
            <a:r>
              <a:rPr lang="es-GT" dirty="0" err="1" smtClean="0"/>
              <a:t>FhILIPiNeS</a:t>
            </a:r>
            <a:r>
              <a:rPr lang="es-GT" dirty="0" smtClean="0"/>
              <a:t>           11 </a:t>
            </a:r>
            <a:r>
              <a:rPr lang="es-GT" cap="none" dirty="0" err="1" smtClean="0"/>
              <a:t>th</a:t>
            </a:r>
            <a:r>
              <a:rPr lang="es-GT" dirty="0" smtClean="0"/>
              <a:t> </a:t>
            </a:r>
            <a:r>
              <a:rPr lang="es-GT" cap="none" dirty="0" smtClean="0"/>
              <a:t>meeting of </a:t>
            </a:r>
            <a:r>
              <a:rPr lang="es-GT" cap="none" dirty="0" err="1" smtClean="0"/>
              <a:t>the</a:t>
            </a:r>
            <a:r>
              <a:rPr lang="es-GT" cap="none" dirty="0" smtClean="0"/>
              <a:t> </a:t>
            </a:r>
            <a:r>
              <a:rPr lang="es-GT" dirty="0" err="1" smtClean="0"/>
              <a:t>Ksc</a:t>
            </a:r>
            <a:r>
              <a:rPr lang="es-GT" dirty="0" smtClean="0"/>
              <a:t> </a:t>
            </a:r>
            <a:endParaRPr lang="es-GT" dirty="0"/>
          </a:p>
        </p:txBody>
      </p:sp>
    </p:spTree>
    <p:extLst>
      <p:ext uri="{BB962C8B-B14F-4D97-AF65-F5344CB8AC3E}">
        <p14:creationId xmlns:p14="http://schemas.microsoft.com/office/powerpoint/2010/main" val="2201315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0236"/>
            <a:ext cx="10396882" cy="1151965"/>
          </a:xfrm>
        </p:spPr>
        <p:txBody>
          <a:bodyPr>
            <a:normAutofit/>
          </a:bodyPr>
          <a:lstStyle/>
          <a:p>
            <a:r>
              <a:rPr lang="es-GT" sz="6600" dirty="0" err="1" smtClean="0"/>
              <a:t>An</a:t>
            </a:r>
            <a:r>
              <a:rPr lang="es-GT" sz="6600" dirty="0" smtClean="0"/>
              <a:t> </a:t>
            </a:r>
            <a:r>
              <a:rPr lang="es-GT" sz="6600" dirty="0" err="1" smtClean="0"/>
              <a:t>Experience</a:t>
            </a:r>
            <a:r>
              <a:rPr lang="es-GT" sz="6600" dirty="0" smtClean="0"/>
              <a:t> in </a:t>
            </a:r>
            <a:r>
              <a:rPr lang="es-GT" sz="6600" dirty="0" err="1" smtClean="0"/>
              <a:t>guatemala</a:t>
            </a:r>
            <a:endParaRPr lang="es-GT" sz="6600" dirty="0"/>
          </a:p>
        </p:txBody>
      </p:sp>
      <p:sp>
        <p:nvSpPr>
          <p:cNvPr id="3" name="Marcador de contenido 2"/>
          <p:cNvSpPr>
            <a:spLocks noGrp="1"/>
          </p:cNvSpPr>
          <p:nvPr>
            <p:ph sz="quarter" idx="13"/>
          </p:nvPr>
        </p:nvSpPr>
        <p:spPr>
          <a:xfrm>
            <a:off x="245660" y="876038"/>
            <a:ext cx="11395880" cy="4787780"/>
          </a:xfrm>
        </p:spPr>
        <p:txBody>
          <a:bodyPr>
            <a:normAutofit/>
          </a:bodyPr>
          <a:lstStyle/>
          <a:p>
            <a:r>
              <a:rPr lang="en-US" sz="3000" cap="none" dirty="0" smtClean="0">
                <a:latin typeface="Times New Roman" panose="02020603050405020304" pitchFamily="18" charset="0"/>
                <a:cs typeface="Times New Roman" panose="02020603050405020304" pitchFamily="18" charset="0"/>
              </a:rPr>
              <a:t> Guatemala is </a:t>
            </a:r>
            <a:r>
              <a:rPr lang="en-US" sz="3000" cap="none" dirty="0" smtClean="0">
                <a:latin typeface="Times New Roman" panose="02020603050405020304" pitchFamily="18" charset="0"/>
                <a:cs typeface="Times New Roman" panose="02020603050405020304" pitchFamily="18" charset="0"/>
              </a:rPr>
              <a:t>divided </a:t>
            </a:r>
            <a:r>
              <a:rPr lang="en-US" sz="3000" cap="none" dirty="0" smtClean="0">
                <a:latin typeface="Times New Roman" panose="02020603050405020304" pitchFamily="18" charset="0"/>
                <a:cs typeface="Times New Roman" panose="02020603050405020304" pitchFamily="18" charset="0"/>
              </a:rPr>
              <a:t>in </a:t>
            </a:r>
            <a:r>
              <a:rPr lang="en-US" sz="3000" cap="none" dirty="0" smtClean="0">
                <a:latin typeface="Times New Roman" panose="02020603050405020304" pitchFamily="18" charset="0"/>
                <a:cs typeface="Times New Roman" panose="02020603050405020304" pitchFamily="18" charset="0"/>
              </a:rPr>
              <a:t>22 departments (provinces or states), there are hundreds of </a:t>
            </a:r>
            <a:r>
              <a:rPr lang="en-US" sz="3000" cap="none" dirty="0" smtClean="0">
                <a:latin typeface="Times New Roman" panose="02020603050405020304" pitchFamily="18" charset="0"/>
                <a:cs typeface="Times New Roman" panose="02020603050405020304" pitchFamily="18" charset="0"/>
              </a:rPr>
              <a:t>Civil </a:t>
            </a:r>
            <a:r>
              <a:rPr lang="en-US" sz="3000" cap="none" dirty="0" smtClean="0">
                <a:latin typeface="Times New Roman" panose="02020603050405020304" pitchFamily="18" charset="0"/>
                <a:cs typeface="Times New Roman" panose="02020603050405020304" pitchFamily="18" charset="0"/>
              </a:rPr>
              <a:t>Society </a:t>
            </a:r>
            <a:r>
              <a:rPr lang="en-US" sz="3000" cap="none" dirty="0">
                <a:latin typeface="Times New Roman" panose="02020603050405020304" pitchFamily="18" charset="0"/>
                <a:cs typeface="Times New Roman" panose="02020603050405020304" pitchFamily="18" charset="0"/>
              </a:rPr>
              <a:t>Organizations </a:t>
            </a:r>
            <a:r>
              <a:rPr lang="en-US" sz="3000" cap="none" dirty="0" smtClean="0">
                <a:latin typeface="Times New Roman" panose="02020603050405020304" pitchFamily="18" charset="0"/>
                <a:cs typeface="Times New Roman" panose="02020603050405020304" pitchFamily="18" charset="0"/>
              </a:rPr>
              <a:t>CSOs; </a:t>
            </a:r>
            <a:r>
              <a:rPr lang="en-US" sz="3000" cap="none" dirty="0" smtClean="0">
                <a:latin typeface="Times New Roman" panose="02020603050405020304" pitchFamily="18" charset="0"/>
                <a:cs typeface="Times New Roman" panose="02020603050405020304" pitchFamily="18" charset="0"/>
              </a:rPr>
              <a:t>their intentions </a:t>
            </a:r>
            <a:r>
              <a:rPr lang="en-US" sz="3000" cap="none" dirty="0" smtClean="0">
                <a:latin typeface="Times New Roman" panose="02020603050405020304" pitchFamily="18" charset="0"/>
                <a:cs typeface="Times New Roman" panose="02020603050405020304" pitchFamily="18" charset="0"/>
              </a:rPr>
              <a:t>aim </a:t>
            </a:r>
            <a:r>
              <a:rPr lang="en-US" sz="3000" cap="none" dirty="0" smtClean="0">
                <a:latin typeface="Times New Roman" panose="02020603050405020304" pitchFamily="18" charset="0"/>
                <a:cs typeface="Times New Roman" panose="02020603050405020304" pitchFamily="18" charset="0"/>
              </a:rPr>
              <a:t>to</a:t>
            </a:r>
            <a:r>
              <a:rPr lang="en-US" sz="3000" cap="none" dirty="0" smtClean="0">
                <a:latin typeface="Times New Roman" panose="02020603050405020304" pitchFamily="18" charset="0"/>
                <a:cs typeface="Times New Roman" panose="02020603050405020304" pitchFamily="18" charset="0"/>
              </a:rPr>
              <a:t> </a:t>
            </a:r>
            <a:r>
              <a:rPr lang="en-US" sz="3000" cap="none" dirty="0" smtClean="0">
                <a:latin typeface="Times New Roman" panose="02020603050405020304" pitchFamily="18" charset="0"/>
                <a:cs typeface="Times New Roman" panose="02020603050405020304" pitchFamily="18" charset="0"/>
              </a:rPr>
              <a:t>equality, multiculturalism, equity, mutual support, </a:t>
            </a:r>
            <a:r>
              <a:rPr lang="en-US" sz="3000" cap="none" dirty="0" smtClean="0">
                <a:latin typeface="Times New Roman" panose="02020603050405020304" pitchFamily="18" charset="0"/>
                <a:cs typeface="Times New Roman" panose="02020603050405020304" pitchFamily="18" charset="0"/>
              </a:rPr>
              <a:t>following-up </a:t>
            </a:r>
            <a:r>
              <a:rPr lang="en-US" sz="3000" cap="none" dirty="0" smtClean="0">
                <a:latin typeface="Times New Roman" panose="02020603050405020304" pitchFamily="18" charset="0"/>
                <a:cs typeface="Times New Roman" panose="02020603050405020304" pitchFamily="18" charset="0"/>
              </a:rPr>
              <a:t>the State´s </a:t>
            </a:r>
            <a:r>
              <a:rPr lang="en-US" sz="3000" cap="none" dirty="0" smtClean="0">
                <a:latin typeface="Times New Roman" panose="02020603050405020304" pitchFamily="18" charset="0"/>
                <a:cs typeface="Times New Roman" panose="02020603050405020304" pitchFamily="18" charset="0"/>
              </a:rPr>
              <a:t> </a:t>
            </a:r>
            <a:r>
              <a:rPr lang="en-US" sz="3000" cap="none" dirty="0" smtClean="0">
                <a:latin typeface="Times New Roman" panose="02020603050405020304" pitchFamily="18" charset="0"/>
                <a:cs typeface="Times New Roman" panose="02020603050405020304" pitchFamily="18" charset="0"/>
              </a:rPr>
              <a:t>actions, etc., some of them </a:t>
            </a:r>
            <a:r>
              <a:rPr lang="en-US" sz="3000" cap="none" dirty="0" smtClean="0">
                <a:latin typeface="Times New Roman" panose="02020603050405020304" pitchFamily="18" charset="0"/>
                <a:cs typeface="Times New Roman" panose="02020603050405020304" pitchFamily="18" charset="0"/>
              </a:rPr>
              <a:t>get</a:t>
            </a:r>
            <a:r>
              <a:rPr lang="en-US" sz="3000" cap="none" dirty="0" smtClean="0">
                <a:latin typeface="Times New Roman" panose="02020603050405020304" pitchFamily="18" charset="0"/>
                <a:cs typeface="Times New Roman" panose="02020603050405020304" pitchFamily="18" charset="0"/>
              </a:rPr>
              <a:t> technical </a:t>
            </a:r>
            <a:r>
              <a:rPr lang="en-US" sz="3000" cap="none" dirty="0" smtClean="0">
                <a:latin typeface="Times New Roman" panose="02020603050405020304" pitchFamily="18" charset="0"/>
                <a:cs typeface="Times New Roman" panose="02020603050405020304" pitchFamily="18" charset="0"/>
              </a:rPr>
              <a:t>and </a:t>
            </a:r>
            <a:r>
              <a:rPr lang="en-US" sz="3000" cap="none" dirty="0" smtClean="0">
                <a:latin typeface="Times New Roman" panose="02020603050405020304" pitchFamily="18" charset="0"/>
                <a:cs typeface="Times New Roman" panose="02020603050405020304" pitchFamily="18" charset="0"/>
              </a:rPr>
              <a:t>financial support from </a:t>
            </a:r>
            <a:r>
              <a:rPr lang="en-US" sz="3000" cap="none" dirty="0" smtClean="0">
                <a:latin typeface="Times New Roman" panose="02020603050405020304" pitchFamily="18" charset="0"/>
                <a:cs typeface="Times New Roman" panose="02020603050405020304" pitchFamily="18" charset="0"/>
              </a:rPr>
              <a:t>International Organizations, but very few follow up and participate in activities of State control with the </a:t>
            </a:r>
            <a:r>
              <a:rPr lang="en-US" sz="3000" cap="none" dirty="0" smtClean="0">
                <a:latin typeface="Times New Roman" panose="02020603050405020304" pitchFamily="18" charset="0"/>
                <a:cs typeface="Times New Roman" panose="02020603050405020304" pitchFamily="18" charset="0"/>
              </a:rPr>
              <a:t>aid</a:t>
            </a:r>
            <a:r>
              <a:rPr lang="en-US" sz="3000" cap="none" dirty="0" smtClean="0">
                <a:latin typeface="Times New Roman" panose="02020603050405020304" pitchFamily="18" charset="0"/>
                <a:cs typeface="Times New Roman" panose="02020603050405020304" pitchFamily="18" charset="0"/>
              </a:rPr>
              <a:t> </a:t>
            </a:r>
            <a:r>
              <a:rPr lang="en-US" sz="3000" cap="none" dirty="0" smtClean="0">
                <a:latin typeface="Times New Roman" panose="02020603050405020304" pitchFamily="18" charset="0"/>
                <a:cs typeface="Times New Roman" panose="02020603050405020304" pitchFamily="18" charset="0"/>
              </a:rPr>
              <a:t>of SAI Guatemala</a:t>
            </a:r>
            <a:r>
              <a:rPr lang="es-GT" sz="3000" cap="none"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5354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0236"/>
            <a:ext cx="10396882" cy="1151965"/>
          </a:xfrm>
        </p:spPr>
        <p:txBody>
          <a:bodyPr>
            <a:normAutofit/>
          </a:bodyPr>
          <a:lstStyle/>
          <a:p>
            <a:r>
              <a:rPr lang="es-GT" sz="6600" dirty="0" err="1" smtClean="0"/>
              <a:t>Your</a:t>
            </a:r>
            <a:r>
              <a:rPr lang="es-GT" sz="6600" dirty="0" smtClean="0"/>
              <a:t> </a:t>
            </a:r>
            <a:r>
              <a:rPr lang="es-GT" sz="6600" dirty="0" err="1" smtClean="0"/>
              <a:t>entities</a:t>
            </a:r>
            <a:endParaRPr lang="es-GT" sz="6600" dirty="0"/>
          </a:p>
        </p:txBody>
      </p:sp>
      <p:sp>
        <p:nvSpPr>
          <p:cNvPr id="3" name="Marcador de contenido 2"/>
          <p:cNvSpPr>
            <a:spLocks noGrp="1"/>
          </p:cNvSpPr>
          <p:nvPr>
            <p:ph sz="quarter" idx="13"/>
          </p:nvPr>
        </p:nvSpPr>
        <p:spPr>
          <a:xfrm>
            <a:off x="174171" y="1065527"/>
            <a:ext cx="11534604" cy="4787780"/>
          </a:xfrm>
        </p:spPr>
        <p:txBody>
          <a:bodyPr>
            <a:normAutofit fontScale="92500"/>
          </a:bodyPr>
          <a:lstStyle/>
          <a:p>
            <a:pPr marL="0" indent="0">
              <a:lnSpc>
                <a:spcPct val="110000"/>
              </a:lnSpc>
              <a:spcBef>
                <a:spcPts val="0"/>
              </a:spcBef>
              <a:buNone/>
            </a:pPr>
            <a:r>
              <a:rPr lang="en-US" sz="2400" cap="none" dirty="0" smtClean="0">
                <a:latin typeface="Times New Roman" panose="02020603050405020304" pitchFamily="18" charset="0"/>
                <a:cs typeface="Times New Roman" panose="02020603050405020304" pitchFamily="18" charset="0"/>
              </a:rPr>
              <a:t>The </a:t>
            </a:r>
            <a:r>
              <a:rPr lang="en-US" sz="2400" cap="none" dirty="0" smtClean="0">
                <a:latin typeface="Times New Roman" panose="02020603050405020304" pitchFamily="18" charset="0"/>
                <a:cs typeface="Times New Roman" panose="02020603050405020304" pitchFamily="18" charset="0"/>
              </a:rPr>
              <a:t>CSOs that can </a:t>
            </a:r>
            <a:r>
              <a:rPr lang="en-US" sz="2400" cap="none" dirty="0" smtClean="0">
                <a:latin typeface="Times New Roman" panose="02020603050405020304" pitchFamily="18" charset="0"/>
                <a:cs typeface="Times New Roman" panose="02020603050405020304" pitchFamily="18" charset="0"/>
              </a:rPr>
              <a:t>be considered as the most relevant because of their impact and participation</a:t>
            </a:r>
            <a:r>
              <a:rPr lang="es-GT" sz="2400" cap="none" dirty="0" smtClean="0">
                <a:latin typeface="Times New Roman" panose="02020603050405020304" pitchFamily="18" charset="0"/>
                <a:cs typeface="Times New Roman" panose="02020603050405020304" pitchFamily="18" charset="0"/>
              </a:rPr>
              <a:t>:</a:t>
            </a:r>
          </a:p>
          <a:p>
            <a:pPr marL="712788" indent="0">
              <a:lnSpc>
                <a:spcPct val="110000"/>
              </a:lnSpc>
              <a:spcBef>
                <a:spcPts val="0"/>
              </a:spcBef>
              <a:buNone/>
            </a:pPr>
            <a:r>
              <a:rPr lang="es-GT" sz="3000" cap="none" dirty="0" err="1" smtClean="0">
                <a:latin typeface="Times New Roman" panose="02020603050405020304" pitchFamily="18" charset="0"/>
                <a:cs typeface="Times New Roman" panose="02020603050405020304" pitchFamily="18" charset="0"/>
              </a:rPr>
              <a:t>Citizen</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Action</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Transparency</a:t>
            </a:r>
            <a:r>
              <a:rPr lang="es-GT" sz="3000" cap="none" dirty="0" smtClean="0">
                <a:latin typeface="Times New Roman" panose="02020603050405020304" pitchFamily="18" charset="0"/>
                <a:cs typeface="Times New Roman" panose="02020603050405020304" pitchFamily="18" charset="0"/>
              </a:rPr>
              <a:t> International</a:t>
            </a:r>
            <a:r>
              <a:rPr lang="es-GT" sz="3000" cap="none" dirty="0" smtClean="0">
                <a:latin typeface="Times New Roman" panose="02020603050405020304" pitchFamily="18" charset="0"/>
                <a:cs typeface="Times New Roman" panose="02020603050405020304" pitchFamily="18" charset="0"/>
              </a:rPr>
              <a:t>)</a:t>
            </a:r>
          </a:p>
          <a:p>
            <a:pPr marL="712788" indent="0">
              <a:lnSpc>
                <a:spcPct val="110000"/>
              </a:lnSpc>
              <a:spcBef>
                <a:spcPts val="0"/>
              </a:spcBef>
              <a:buNone/>
            </a:pPr>
            <a:r>
              <a:rPr lang="es-GT" sz="3000" cap="none" dirty="0" smtClean="0">
                <a:latin typeface="Times New Roman" panose="02020603050405020304" pitchFamily="18" charset="0"/>
                <a:cs typeface="Times New Roman" panose="02020603050405020304" pitchFamily="18" charset="0"/>
              </a:rPr>
              <a:t>Movimiento Pro Justicia</a:t>
            </a:r>
            <a:endParaRPr lang="es-GT" sz="3000" cap="none" dirty="0" smtClean="0">
              <a:latin typeface="Times New Roman" panose="02020603050405020304" pitchFamily="18" charset="0"/>
              <a:cs typeface="Times New Roman" panose="02020603050405020304" pitchFamily="18" charset="0"/>
            </a:endParaRPr>
          </a:p>
          <a:p>
            <a:pPr marL="712788" indent="0">
              <a:lnSpc>
                <a:spcPct val="110000"/>
              </a:lnSpc>
              <a:spcBef>
                <a:spcPts val="0"/>
              </a:spcBef>
              <a:buNone/>
            </a:pPr>
            <a:r>
              <a:rPr lang="en-US" sz="3000" cap="none" dirty="0" err="1" smtClean="0">
                <a:latin typeface="Times New Roman" panose="02020603050405020304" pitchFamily="18" charset="0"/>
                <a:cs typeface="Times New Roman" panose="02020603050405020304" pitchFamily="18" charset="0"/>
              </a:rPr>
              <a:t>Anonimus</a:t>
            </a:r>
            <a:endParaRPr lang="en-US" sz="3000" cap="none" dirty="0" smtClean="0">
              <a:latin typeface="Times New Roman" panose="02020603050405020304" pitchFamily="18" charset="0"/>
              <a:cs typeface="Times New Roman" panose="02020603050405020304" pitchFamily="18" charset="0"/>
            </a:endParaRPr>
          </a:p>
          <a:p>
            <a:pPr marL="712788" indent="0">
              <a:lnSpc>
                <a:spcPct val="110000"/>
              </a:lnSpc>
              <a:spcBef>
                <a:spcPts val="0"/>
              </a:spcBef>
              <a:buNone/>
            </a:pPr>
            <a:r>
              <a:rPr lang="en-US" sz="3000" cap="none" dirty="0" smtClean="0">
                <a:latin typeface="Times New Roman" panose="02020603050405020304" pitchFamily="18" charset="0"/>
                <a:cs typeface="Times New Roman" panose="02020603050405020304" pitchFamily="18" charset="0"/>
              </a:rPr>
              <a:t>Soy</a:t>
            </a:r>
            <a:r>
              <a:rPr lang="en-US" sz="3000" cap="none" dirty="0" smtClean="0">
                <a:latin typeface="Times New Roman" panose="02020603050405020304" pitchFamily="18" charset="0"/>
                <a:cs typeface="Times New Roman" panose="02020603050405020304" pitchFamily="18" charset="0"/>
              </a:rPr>
              <a:t> </a:t>
            </a:r>
            <a:r>
              <a:rPr lang="en-US" sz="3000" cap="none" dirty="0" smtClean="0">
                <a:latin typeface="Times New Roman" panose="02020603050405020304" pitchFamily="18" charset="0"/>
                <a:cs typeface="Times New Roman" panose="02020603050405020304" pitchFamily="18" charset="0"/>
              </a:rPr>
              <a:t>502</a:t>
            </a:r>
          </a:p>
          <a:p>
            <a:pPr marL="712788" indent="0">
              <a:lnSpc>
                <a:spcPct val="110000"/>
              </a:lnSpc>
              <a:spcBef>
                <a:spcPts val="0"/>
              </a:spcBef>
              <a:buNone/>
            </a:pPr>
            <a:r>
              <a:rPr lang="en-US" sz="3000" cap="none" dirty="0" err="1" smtClean="0">
                <a:latin typeface="Times New Roman" panose="02020603050405020304" pitchFamily="18" charset="0"/>
                <a:cs typeface="Times New Roman" panose="02020603050405020304" pitchFamily="18" charset="0"/>
              </a:rPr>
              <a:t>Mirador</a:t>
            </a:r>
            <a:r>
              <a:rPr lang="en-US" sz="3000" cap="none" dirty="0" smtClean="0">
                <a:latin typeface="Times New Roman" panose="02020603050405020304" pitchFamily="18" charset="0"/>
                <a:cs typeface="Times New Roman" panose="02020603050405020304" pitchFamily="18" charset="0"/>
              </a:rPr>
              <a:t> Electoral</a:t>
            </a:r>
          </a:p>
          <a:p>
            <a:pPr marL="712788" indent="0">
              <a:lnSpc>
                <a:spcPct val="110000"/>
              </a:lnSpc>
              <a:spcBef>
                <a:spcPts val="0"/>
              </a:spcBef>
              <a:buNone/>
            </a:pPr>
            <a:r>
              <a:rPr lang="en-US" sz="3000" cap="none" dirty="0" smtClean="0">
                <a:latin typeface="Times New Roman" panose="02020603050405020304" pitchFamily="18" charset="0"/>
                <a:cs typeface="Times New Roman" panose="02020603050405020304" pitchFamily="18" charset="0"/>
              </a:rPr>
              <a:t>Plaza </a:t>
            </a:r>
            <a:r>
              <a:rPr lang="en-US" sz="3000" cap="none" dirty="0" err="1" smtClean="0">
                <a:latin typeface="Times New Roman" panose="02020603050405020304" pitchFamily="18" charset="0"/>
                <a:cs typeface="Times New Roman" panose="02020603050405020304" pitchFamily="18" charset="0"/>
              </a:rPr>
              <a:t>Pública</a:t>
            </a:r>
            <a:endParaRPr lang="en-US" sz="3000" cap="none" dirty="0" smtClean="0">
              <a:latin typeface="Times New Roman" panose="02020603050405020304" pitchFamily="18" charset="0"/>
              <a:cs typeface="Times New Roman" panose="02020603050405020304" pitchFamily="18" charset="0"/>
            </a:endParaRPr>
          </a:p>
          <a:p>
            <a:pPr marL="712788" indent="0">
              <a:lnSpc>
                <a:spcPct val="110000"/>
              </a:lnSpc>
              <a:spcBef>
                <a:spcPts val="0"/>
              </a:spcBef>
              <a:buNone/>
            </a:pPr>
            <a:r>
              <a:rPr lang="en-US" sz="3000" cap="none" dirty="0" err="1" smtClean="0">
                <a:latin typeface="Times New Roman" panose="02020603050405020304" pitchFamily="18" charset="0"/>
                <a:cs typeface="Times New Roman" panose="02020603050405020304" pitchFamily="18" charset="0"/>
              </a:rPr>
              <a:t>Nomada</a:t>
            </a:r>
            <a:endParaRPr lang="en-US" sz="3000" cap="none" dirty="0" smtClean="0">
              <a:latin typeface="Times New Roman" panose="02020603050405020304" pitchFamily="18" charset="0"/>
              <a:cs typeface="Times New Roman" panose="02020603050405020304" pitchFamily="18" charset="0"/>
            </a:endParaRPr>
          </a:p>
          <a:p>
            <a:pPr marL="712788" indent="0">
              <a:lnSpc>
                <a:spcPct val="110000"/>
              </a:lnSpc>
              <a:spcBef>
                <a:spcPts val="0"/>
              </a:spcBef>
              <a:buNone/>
            </a:pPr>
            <a:r>
              <a:rPr lang="en-US" sz="3000" cap="none" dirty="0" err="1" smtClean="0">
                <a:latin typeface="Times New Roman" panose="02020603050405020304" pitchFamily="18" charset="0"/>
                <a:cs typeface="Times New Roman" panose="02020603050405020304" pitchFamily="18" charset="0"/>
              </a:rPr>
              <a:t>Plataforma</a:t>
            </a:r>
            <a:r>
              <a:rPr lang="en-US" sz="3000" cap="none" dirty="0" smtClean="0">
                <a:latin typeface="Times New Roman" panose="02020603050405020304" pitchFamily="18" charset="0"/>
                <a:cs typeface="Times New Roman" panose="02020603050405020304" pitchFamily="18" charset="0"/>
              </a:rPr>
              <a:t> de </a:t>
            </a:r>
            <a:r>
              <a:rPr lang="en-US" sz="3000" cap="none" dirty="0" err="1" smtClean="0">
                <a:latin typeface="Times New Roman" panose="02020603050405020304" pitchFamily="18" charset="0"/>
                <a:cs typeface="Times New Roman" panose="02020603050405020304" pitchFamily="18" charset="0"/>
              </a:rPr>
              <a:t>O</a:t>
            </a:r>
            <a:r>
              <a:rPr lang="en-US" sz="3000" cap="none" dirty="0" err="1" smtClean="0">
                <a:latin typeface="Times New Roman" panose="02020603050405020304" pitchFamily="18" charset="0"/>
                <a:cs typeface="Times New Roman" panose="02020603050405020304" pitchFamily="18" charset="0"/>
              </a:rPr>
              <a:t>rganizaciones</a:t>
            </a:r>
            <a:r>
              <a:rPr lang="en-US" sz="3000" cap="none" dirty="0" smtClean="0">
                <a:latin typeface="Times New Roman" panose="02020603050405020304" pitchFamily="18" charset="0"/>
                <a:cs typeface="Times New Roman" panose="02020603050405020304" pitchFamily="18" charset="0"/>
              </a:rPr>
              <a:t> </a:t>
            </a:r>
            <a:r>
              <a:rPr lang="en-US" sz="3000" cap="none" dirty="0" err="1" smtClean="0">
                <a:latin typeface="Times New Roman" panose="02020603050405020304" pitchFamily="18" charset="0"/>
                <a:cs typeface="Times New Roman" panose="02020603050405020304" pitchFamily="18" charset="0"/>
              </a:rPr>
              <a:t>Sociales</a:t>
            </a:r>
            <a:r>
              <a:rPr lang="en-US" sz="3000" cap="none" dirty="0" smtClean="0">
                <a:latin typeface="Times New Roman" panose="02020603050405020304" pitchFamily="18" charset="0"/>
                <a:cs typeface="Times New Roman" panose="02020603050405020304" pitchFamily="18" charset="0"/>
              </a:rPr>
              <a:t> </a:t>
            </a:r>
            <a:r>
              <a:rPr lang="en-US" sz="3000" cap="none" dirty="0" err="1" smtClean="0">
                <a:latin typeface="Times New Roman" panose="02020603050405020304" pitchFamily="18" charset="0"/>
                <a:cs typeface="Times New Roman" panose="02020603050405020304" pitchFamily="18" charset="0"/>
              </a:rPr>
              <a:t>Indígenas</a:t>
            </a:r>
            <a:r>
              <a:rPr lang="en-US" sz="3000" cap="none" dirty="0" smtClean="0">
                <a:latin typeface="Times New Roman" panose="02020603050405020304" pitchFamily="18" charset="0"/>
                <a:cs typeface="Times New Roman" panose="02020603050405020304" pitchFamily="18" charset="0"/>
              </a:rPr>
              <a:t> y </a:t>
            </a:r>
            <a:r>
              <a:rPr lang="en-US" sz="3000" cap="none" dirty="0" err="1" smtClean="0">
                <a:latin typeface="Times New Roman" panose="02020603050405020304" pitchFamily="18" charset="0"/>
                <a:cs typeface="Times New Roman" panose="02020603050405020304" pitchFamily="18" charset="0"/>
              </a:rPr>
              <a:t>Campesinas</a:t>
            </a:r>
            <a:r>
              <a:rPr lang="en-US" sz="3000" cap="none" dirty="0" smtClean="0">
                <a:latin typeface="Times New Roman" panose="02020603050405020304" pitchFamily="18" charset="0"/>
                <a:cs typeface="Times New Roman" panose="02020603050405020304" pitchFamily="18" charset="0"/>
              </a:rPr>
              <a:t> -POSIC-  </a:t>
            </a:r>
            <a:endParaRPr lang="es-GT" sz="30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98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0236"/>
            <a:ext cx="10396882" cy="1151965"/>
          </a:xfrm>
        </p:spPr>
        <p:txBody>
          <a:bodyPr>
            <a:normAutofit/>
          </a:bodyPr>
          <a:lstStyle/>
          <a:p>
            <a:r>
              <a:rPr lang="es-GT" sz="6600" dirty="0" err="1" smtClean="0"/>
              <a:t>entities</a:t>
            </a:r>
            <a:endParaRPr lang="es-GT" sz="6600" dirty="0"/>
          </a:p>
        </p:txBody>
      </p:sp>
      <p:sp>
        <p:nvSpPr>
          <p:cNvPr id="3" name="Marcador de contenido 2"/>
          <p:cNvSpPr>
            <a:spLocks noGrp="1"/>
          </p:cNvSpPr>
          <p:nvPr>
            <p:ph sz="quarter" idx="13"/>
          </p:nvPr>
        </p:nvSpPr>
        <p:spPr>
          <a:xfrm>
            <a:off x="312895" y="1141728"/>
            <a:ext cx="11395880" cy="4653953"/>
          </a:xfrm>
        </p:spPr>
        <p:txBody>
          <a:bodyPr>
            <a:normAutofit fontScale="77500" lnSpcReduction="20000"/>
          </a:bodyPr>
          <a:lstStyle/>
          <a:p>
            <a:pPr marL="0" indent="0">
              <a:buNone/>
            </a:pPr>
            <a:r>
              <a:rPr lang="es-GT" sz="3000" cap="none" dirty="0" err="1" smtClean="0">
                <a:latin typeface="Times New Roman" panose="02020603050405020304" pitchFamily="18" charset="0"/>
                <a:cs typeface="Times New Roman" panose="02020603050405020304" pitchFamily="18" charset="0"/>
              </a:rPr>
              <a:t>The</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CSOs</a:t>
            </a:r>
            <a:r>
              <a:rPr lang="es-GT" sz="3000" cap="none" dirty="0" smtClean="0">
                <a:latin typeface="Times New Roman" panose="02020603050405020304" pitchFamily="18" charset="0"/>
                <a:cs typeface="Times New Roman" panose="02020603050405020304" pitchFamily="18" charset="0"/>
              </a:rPr>
              <a:t>…:</a:t>
            </a:r>
          </a:p>
          <a:p>
            <a:pPr marL="712788" indent="0">
              <a:buNone/>
            </a:pPr>
            <a:r>
              <a:rPr lang="es-GT" sz="3000" cap="none" dirty="0" smtClean="0">
                <a:latin typeface="Times New Roman" panose="02020603050405020304" pitchFamily="18" charset="0"/>
                <a:cs typeface="Times New Roman" panose="02020603050405020304" pitchFamily="18" charset="0"/>
              </a:rPr>
              <a:t>Mirna </a:t>
            </a:r>
            <a:r>
              <a:rPr lang="es-GT" sz="3000" cap="none" dirty="0" err="1" smtClean="0">
                <a:latin typeface="Times New Roman" panose="02020603050405020304" pitchFamily="18" charset="0"/>
                <a:cs typeface="Times New Roman" panose="02020603050405020304" pitchFamily="18" charset="0"/>
              </a:rPr>
              <a:t>Mack’s</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Fundation</a:t>
            </a:r>
            <a:r>
              <a:rPr lang="es-GT" sz="3000" cap="none" dirty="0" smtClean="0">
                <a:latin typeface="Times New Roman" panose="02020603050405020304" pitchFamily="18" charset="0"/>
                <a:cs typeface="Times New Roman" panose="02020603050405020304" pitchFamily="18" charset="0"/>
              </a:rPr>
              <a:t> </a:t>
            </a:r>
            <a:endParaRPr lang="es-GT" sz="3000" cap="none" dirty="0">
              <a:latin typeface="Times New Roman" panose="02020603050405020304" pitchFamily="18" charset="0"/>
              <a:cs typeface="Times New Roman" panose="02020603050405020304" pitchFamily="18" charset="0"/>
            </a:endParaRPr>
          </a:p>
          <a:p>
            <a:pPr marL="712788" indent="0">
              <a:buNone/>
            </a:pPr>
            <a:r>
              <a:rPr lang="es-GT" sz="3000" cap="none" dirty="0" smtClean="0">
                <a:latin typeface="Times New Roman" panose="02020603050405020304" pitchFamily="18" charset="0"/>
                <a:cs typeface="Times New Roman" panose="02020603050405020304" pitchFamily="18" charset="0"/>
              </a:rPr>
              <a:t>Mutual </a:t>
            </a:r>
            <a:r>
              <a:rPr lang="es-GT" sz="3000" cap="none" dirty="0" err="1" smtClean="0">
                <a:latin typeface="Times New Roman" panose="02020603050405020304" pitchFamily="18" charset="0"/>
                <a:cs typeface="Times New Roman" panose="02020603050405020304" pitchFamily="18" charset="0"/>
              </a:rPr>
              <a:t>Support</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Group</a:t>
            </a:r>
            <a:r>
              <a:rPr lang="es-GT" sz="3000" cap="none" dirty="0" smtClean="0">
                <a:latin typeface="Times New Roman" panose="02020603050405020304" pitchFamily="18" charset="0"/>
                <a:cs typeface="Times New Roman" panose="02020603050405020304" pitchFamily="18" charset="0"/>
              </a:rPr>
              <a:t> -GAM-</a:t>
            </a:r>
            <a:endParaRPr lang="es-GT" sz="3000" cap="none" dirty="0">
              <a:latin typeface="Times New Roman" panose="02020603050405020304" pitchFamily="18" charset="0"/>
              <a:cs typeface="Times New Roman" panose="02020603050405020304" pitchFamily="18" charset="0"/>
            </a:endParaRPr>
          </a:p>
          <a:p>
            <a:pPr marL="712788" indent="0">
              <a:buNone/>
            </a:pPr>
            <a:r>
              <a:rPr lang="en-US" sz="3000" cap="none" dirty="0" smtClean="0">
                <a:latin typeface="Times New Roman" panose="02020603050405020304" pitchFamily="18" charset="0"/>
                <a:cs typeface="Times New Roman" panose="02020603050405020304" pitchFamily="18" charset="0"/>
              </a:rPr>
              <a:t>Departmental Citizen Commissions for Transparency and </a:t>
            </a:r>
            <a:r>
              <a:rPr lang="en-US" sz="3000" cap="none" dirty="0" err="1" smtClean="0">
                <a:latin typeface="Times New Roman" panose="02020603050405020304" pitchFamily="18" charset="0"/>
                <a:cs typeface="Times New Roman" panose="02020603050405020304" pitchFamily="18" charset="0"/>
              </a:rPr>
              <a:t>Provity</a:t>
            </a:r>
            <a:endParaRPr lang="en-US" sz="3000" cap="none" dirty="0" smtClean="0">
              <a:latin typeface="Times New Roman" panose="02020603050405020304" pitchFamily="18" charset="0"/>
              <a:cs typeface="Times New Roman" panose="02020603050405020304" pitchFamily="18" charset="0"/>
            </a:endParaRPr>
          </a:p>
          <a:p>
            <a:pPr marL="712788" indent="0">
              <a:buNone/>
            </a:pPr>
            <a:r>
              <a:rPr lang="en-US" sz="3000" cap="none" dirty="0" smtClean="0">
                <a:latin typeface="Times New Roman" panose="02020603050405020304" pitchFamily="18" charset="0"/>
                <a:cs typeface="Times New Roman" panose="02020603050405020304" pitchFamily="18" charset="0"/>
              </a:rPr>
              <a:t>Departmental Development Councils</a:t>
            </a:r>
          </a:p>
          <a:p>
            <a:pPr marL="712788" indent="0">
              <a:buNone/>
            </a:pPr>
            <a:r>
              <a:rPr lang="en-US" sz="3000" cap="none" dirty="0" smtClean="0">
                <a:latin typeface="Times New Roman" panose="02020603050405020304" pitchFamily="18" charset="0"/>
                <a:cs typeface="Times New Roman" panose="02020603050405020304" pitchFamily="18" charset="0"/>
              </a:rPr>
              <a:t>Municipal Development Councils</a:t>
            </a:r>
          </a:p>
          <a:p>
            <a:pPr marL="712788" indent="0">
              <a:buNone/>
            </a:pPr>
            <a:r>
              <a:rPr lang="en-US" sz="3000" cap="none" dirty="0" smtClean="0">
                <a:latin typeface="Times New Roman" panose="02020603050405020304" pitchFamily="18" charset="0"/>
                <a:cs typeface="Times New Roman" panose="02020603050405020304" pitchFamily="18" charset="0"/>
              </a:rPr>
              <a:t>Community Development Councils</a:t>
            </a:r>
          </a:p>
          <a:p>
            <a:pPr marL="712788" indent="0">
              <a:buNone/>
            </a:pPr>
            <a:r>
              <a:rPr lang="en-US" sz="3000" cap="none" dirty="0" smtClean="0">
                <a:latin typeface="Times New Roman" panose="02020603050405020304" pitchFamily="18" charset="0"/>
                <a:cs typeface="Times New Roman" panose="02020603050405020304" pitchFamily="18" charset="0"/>
              </a:rPr>
              <a:t>Workers</a:t>
            </a:r>
            <a:r>
              <a:rPr lang="en-US" sz="3000" cap="none" dirty="0" smtClean="0">
                <a:latin typeface="Times New Roman" panose="02020603050405020304" pitchFamily="18" charset="0"/>
                <a:cs typeface="Times New Roman" panose="02020603050405020304" pitchFamily="18" charset="0"/>
              </a:rPr>
              <a:t>' Organizations and Unions</a:t>
            </a:r>
          </a:p>
          <a:p>
            <a:pPr marL="712788" indent="0">
              <a:buNone/>
            </a:pPr>
            <a:r>
              <a:rPr lang="en-US" sz="3000" cap="none" dirty="0" smtClean="0">
                <a:latin typeface="Times New Roman" panose="02020603050405020304" pitchFamily="18" charset="0"/>
                <a:cs typeface="Times New Roman" panose="02020603050405020304" pitchFamily="18" charset="0"/>
              </a:rPr>
              <a:t>Neighborhood Committees</a:t>
            </a:r>
            <a:endParaRPr lang="es-GT" sz="30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145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0236"/>
            <a:ext cx="10824881" cy="1151965"/>
          </a:xfrm>
        </p:spPr>
        <p:txBody>
          <a:bodyPr>
            <a:normAutofit/>
          </a:bodyPr>
          <a:lstStyle/>
          <a:p>
            <a:r>
              <a:rPr lang="en-US" sz="6600" dirty="0" smtClean="0"/>
              <a:t>Actions in the SAI Guatemala</a:t>
            </a:r>
            <a:endParaRPr lang="es-GT" sz="6600" dirty="0"/>
          </a:p>
        </p:txBody>
      </p:sp>
      <p:sp>
        <p:nvSpPr>
          <p:cNvPr id="3" name="Marcador de contenido 2"/>
          <p:cNvSpPr>
            <a:spLocks noGrp="1"/>
          </p:cNvSpPr>
          <p:nvPr>
            <p:ph sz="quarter" idx="13"/>
          </p:nvPr>
        </p:nvSpPr>
        <p:spPr>
          <a:xfrm>
            <a:off x="312895" y="1141729"/>
            <a:ext cx="11395880" cy="4317778"/>
          </a:xfrm>
        </p:spPr>
        <p:txBody>
          <a:bodyPr>
            <a:normAutofit fontScale="70000" lnSpcReduction="20000"/>
          </a:bodyPr>
          <a:lstStyle/>
          <a:p>
            <a:pPr marL="0" indent="0">
              <a:buNone/>
            </a:pPr>
            <a:r>
              <a:rPr lang="en-US" sz="3000" cap="none" dirty="0" smtClean="0">
                <a:latin typeface="Times New Roman" panose="02020603050405020304" pitchFamily="18" charset="0"/>
                <a:cs typeface="Times New Roman" panose="02020603050405020304" pitchFamily="18" charset="0"/>
              </a:rPr>
              <a:t>To provide support to Citizens and CSO Civil Society Organizations, the SAI Guatemala (Comptroller General of Accounts) has</a:t>
            </a:r>
            <a:r>
              <a:rPr lang="es-GT" sz="3000" cap="none" dirty="0" smtClean="0">
                <a:latin typeface="Times New Roman" panose="02020603050405020304" pitchFamily="18" charset="0"/>
                <a:cs typeface="Times New Roman" panose="02020603050405020304" pitchFamily="18" charset="0"/>
              </a:rPr>
              <a:t>:</a:t>
            </a:r>
          </a:p>
          <a:p>
            <a:pPr marL="538163" indent="-538163">
              <a:buFont typeface="Wingdings" panose="05000000000000000000" pitchFamily="2" charset="2"/>
              <a:buChar char="q"/>
            </a:pPr>
            <a:r>
              <a:rPr lang="es-GT" sz="3000" cap="none" dirty="0" err="1" smtClean="0">
                <a:latin typeface="Times New Roman" panose="02020603050405020304" pitchFamily="18" charset="0"/>
                <a:cs typeface="Times New Roman" panose="02020603050405020304" pitchFamily="18" charset="0"/>
              </a:rPr>
              <a:t>Citizen</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Delation</a:t>
            </a:r>
            <a:r>
              <a:rPr lang="es-GT" sz="3000" cap="none" dirty="0" smtClean="0">
                <a:latin typeface="Times New Roman" panose="02020603050405020304" pitchFamily="18" charset="0"/>
                <a:cs typeface="Times New Roman" panose="02020603050405020304" pitchFamily="18" charset="0"/>
              </a:rPr>
              <a:t> </a:t>
            </a:r>
            <a:r>
              <a:rPr lang="es-GT" sz="3000" cap="none" dirty="0" smtClean="0">
                <a:latin typeface="Times New Roman" panose="02020603050405020304" pitchFamily="18" charset="0"/>
                <a:cs typeface="Times New Roman" panose="02020603050405020304" pitchFamily="18" charset="0"/>
              </a:rPr>
              <a:t>Management Center</a:t>
            </a:r>
          </a:p>
          <a:p>
            <a:pPr marL="538163" indent="-538163">
              <a:buFont typeface="Wingdings" panose="05000000000000000000" pitchFamily="2" charset="2"/>
              <a:buChar char="q"/>
            </a:pPr>
            <a:r>
              <a:rPr lang="en-US" sz="3000" cap="none" dirty="0" smtClean="0">
                <a:latin typeface="Times New Roman" panose="02020603050405020304" pitchFamily="18" charset="0"/>
                <a:cs typeface="Times New Roman" panose="02020603050405020304" pitchFamily="18" charset="0"/>
              </a:rPr>
              <a:t>Installed 21 departmental mailboxes of reception of complaints (22 provinces and 340 municipalities)</a:t>
            </a:r>
          </a:p>
          <a:p>
            <a:pPr marL="538163" indent="-538163">
              <a:buFont typeface="Wingdings" panose="05000000000000000000" pitchFamily="2" charset="2"/>
              <a:buChar char="q"/>
            </a:pPr>
            <a:r>
              <a:rPr lang="en-US" sz="3000" cap="none" dirty="0" smtClean="0">
                <a:latin typeface="Times New Roman" panose="02020603050405020304" pitchFamily="18" charset="0"/>
                <a:cs typeface="Times New Roman" panose="02020603050405020304" pitchFamily="18" charset="0"/>
              </a:rPr>
              <a:t>Audit Direction for the Attention of </a:t>
            </a:r>
            <a:r>
              <a:rPr lang="en-US" sz="3000" cap="none" dirty="0" smtClean="0">
                <a:latin typeface="Times New Roman" panose="02020603050405020304" pitchFamily="18" charset="0"/>
                <a:cs typeface="Times New Roman" panose="02020603050405020304" pitchFamily="18" charset="0"/>
              </a:rPr>
              <a:t>Complain</a:t>
            </a:r>
            <a:r>
              <a:rPr lang="en-US" sz="3000" cap="none" dirty="0" smtClean="0">
                <a:latin typeface="Times New Roman" panose="02020603050405020304" pitchFamily="18" charset="0"/>
                <a:cs typeface="Times New Roman" panose="02020603050405020304" pitchFamily="18" charset="0"/>
              </a:rPr>
              <a:t>	</a:t>
            </a:r>
            <a:r>
              <a:rPr lang="en-US" sz="3000" cap="none" dirty="0" smtClean="0">
                <a:latin typeface="Times New Roman" panose="02020603050405020304" pitchFamily="18" charset="0"/>
                <a:cs typeface="Times New Roman" panose="02020603050405020304" pitchFamily="18" charset="0"/>
              </a:rPr>
              <a:t> </a:t>
            </a:r>
            <a:r>
              <a:rPr lang="en-US" sz="3000" cap="none" dirty="0" smtClean="0">
                <a:latin typeface="Times New Roman" panose="02020603050405020304" pitchFamily="18" charset="0"/>
                <a:cs typeface="Times New Roman" panose="02020603050405020304" pitchFamily="18" charset="0"/>
              </a:rPr>
              <a:t>(content in Law)</a:t>
            </a:r>
          </a:p>
          <a:p>
            <a:pPr marL="538163" indent="-538163">
              <a:buFont typeface="Wingdings" panose="05000000000000000000" pitchFamily="2" charset="2"/>
              <a:buChar char="q"/>
            </a:pPr>
            <a:r>
              <a:rPr lang="en-US" sz="3000" cap="none" dirty="0" smtClean="0">
                <a:latin typeface="Times New Roman" panose="02020603050405020304" pitchFamily="18" charset="0"/>
                <a:cs typeface="Times New Roman" panose="02020603050405020304" pitchFamily="18" charset="0"/>
              </a:rPr>
              <a:t>Departmental Training Days</a:t>
            </a:r>
          </a:p>
          <a:p>
            <a:pPr marL="538163" indent="-538163">
              <a:buFont typeface="Wingdings" panose="05000000000000000000" pitchFamily="2" charset="2"/>
              <a:buChar char="q"/>
            </a:pPr>
            <a:r>
              <a:rPr lang="en-US" sz="3000" cap="none" dirty="0" smtClean="0">
                <a:latin typeface="Times New Roman" panose="02020603050405020304" pitchFamily="18" charset="0"/>
                <a:cs typeface="Times New Roman" panose="02020603050405020304" pitchFamily="18" charset="0"/>
              </a:rPr>
              <a:t>Subscription of Agreements and Letters of Understanding, with several CSOs</a:t>
            </a:r>
          </a:p>
          <a:p>
            <a:pPr marL="538163" indent="-538163">
              <a:buFont typeface="Wingdings" panose="05000000000000000000" pitchFamily="2" charset="2"/>
              <a:buChar char="q"/>
            </a:pPr>
            <a:r>
              <a:rPr lang="en-US" sz="3000" cap="none" dirty="0" smtClean="0">
                <a:latin typeface="Times New Roman" panose="02020603050405020304" pitchFamily="18" charset="0"/>
                <a:cs typeface="Times New Roman" panose="02020603050405020304" pitchFamily="18" charset="0"/>
              </a:rPr>
              <a:t>According to</a:t>
            </a:r>
            <a:r>
              <a:rPr lang="en-US" sz="3000" cap="none" dirty="0" smtClean="0">
                <a:latin typeface="Times New Roman" panose="02020603050405020304" pitchFamily="18" charset="0"/>
                <a:cs typeface="Times New Roman" panose="02020603050405020304" pitchFamily="18" charset="0"/>
              </a:rPr>
              <a:t> </a:t>
            </a:r>
            <a:r>
              <a:rPr lang="en-US" sz="3000" cap="none" dirty="0" smtClean="0">
                <a:latin typeface="Times New Roman" panose="02020603050405020304" pitchFamily="18" charset="0"/>
                <a:cs typeface="Times New Roman" panose="02020603050405020304" pitchFamily="18" charset="0"/>
              </a:rPr>
              <a:t>the </a:t>
            </a:r>
            <a:r>
              <a:rPr lang="en-US" sz="3000" cap="none" dirty="0" smtClean="0">
                <a:latin typeface="Times New Roman" panose="02020603050405020304" pitchFamily="18" charset="0"/>
                <a:cs typeface="Times New Roman" panose="02020603050405020304" pitchFamily="18" charset="0"/>
              </a:rPr>
              <a:t>Law we </a:t>
            </a:r>
            <a:r>
              <a:rPr lang="en-US" sz="3000" cap="none" dirty="0" smtClean="0">
                <a:latin typeface="Times New Roman" panose="02020603050405020304" pitchFamily="18" charset="0"/>
                <a:cs typeface="Times New Roman" panose="02020603050405020304" pitchFamily="18" charset="0"/>
              </a:rPr>
              <a:t>offer</a:t>
            </a:r>
            <a:r>
              <a:rPr lang="en-US" sz="3000" cap="none" dirty="0" smtClean="0">
                <a:latin typeface="Times New Roman" panose="02020603050405020304" pitchFamily="18" charset="0"/>
                <a:cs typeface="Times New Roman" panose="02020603050405020304" pitchFamily="18" charset="0"/>
              </a:rPr>
              <a:t> Access to </a:t>
            </a:r>
            <a:r>
              <a:rPr lang="en-US" sz="3000" cap="none" dirty="0" smtClean="0">
                <a:latin typeface="Times New Roman" panose="02020603050405020304" pitchFamily="18" charset="0"/>
                <a:cs typeface="Times New Roman" panose="02020603050405020304" pitchFamily="18" charset="0"/>
              </a:rPr>
              <a:t>Public Information (Office of Access to Information)</a:t>
            </a:r>
            <a:endParaRPr lang="es-GT" sz="30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74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10236"/>
            <a:ext cx="10824881" cy="1151965"/>
          </a:xfrm>
        </p:spPr>
        <p:txBody>
          <a:bodyPr>
            <a:normAutofit/>
          </a:bodyPr>
          <a:lstStyle/>
          <a:p>
            <a:r>
              <a:rPr lang="es-GT" sz="6600" dirty="0" smtClean="0"/>
              <a:t>Management in </a:t>
            </a:r>
            <a:r>
              <a:rPr lang="es-GT" sz="6600" dirty="0" err="1" smtClean="0"/>
              <a:t>the</a:t>
            </a:r>
            <a:r>
              <a:rPr lang="es-GT" sz="6600" dirty="0" smtClean="0"/>
              <a:t> SAI</a:t>
            </a:r>
            <a:endParaRPr lang="es-GT" sz="6600" dirty="0"/>
          </a:p>
        </p:txBody>
      </p:sp>
      <p:sp>
        <p:nvSpPr>
          <p:cNvPr id="3" name="Marcador de contenido 2"/>
          <p:cNvSpPr>
            <a:spLocks noGrp="1"/>
          </p:cNvSpPr>
          <p:nvPr>
            <p:ph sz="quarter" idx="13"/>
          </p:nvPr>
        </p:nvSpPr>
        <p:spPr>
          <a:xfrm>
            <a:off x="312895" y="1141729"/>
            <a:ext cx="11395880" cy="4317778"/>
          </a:xfrm>
        </p:spPr>
        <p:txBody>
          <a:bodyPr>
            <a:normAutofit fontScale="85000" lnSpcReduction="10000"/>
          </a:bodyPr>
          <a:lstStyle/>
          <a:p>
            <a:pPr marL="0" indent="0">
              <a:buNone/>
            </a:pPr>
            <a:r>
              <a:rPr lang="en-US" sz="3000" cap="none" dirty="0" smtClean="0">
                <a:latin typeface="Times New Roman" panose="02020603050405020304" pitchFamily="18" charset="0"/>
                <a:cs typeface="Times New Roman" panose="02020603050405020304" pitchFamily="18" charset="0"/>
              </a:rPr>
              <a:t>In the SAI citizen complaints are managed to review, monitor and detect situations, irregularities, anomalies or illegalities of public officials and employees</a:t>
            </a:r>
            <a:r>
              <a:rPr lang="es-GT" sz="3000" cap="none" dirty="0" smtClean="0">
                <a:latin typeface="Times New Roman" panose="02020603050405020304" pitchFamily="18" charset="0"/>
                <a:cs typeface="Times New Roman" panose="02020603050405020304" pitchFamily="18" charset="0"/>
              </a:rPr>
              <a:t>:</a:t>
            </a:r>
          </a:p>
          <a:p>
            <a:pPr marL="538163" indent="-538163">
              <a:buFont typeface="Wingdings" panose="05000000000000000000" pitchFamily="2" charset="2"/>
              <a:buChar char="q"/>
            </a:pPr>
            <a:r>
              <a:rPr lang="en-US" sz="3000" cap="none" dirty="0" smtClean="0">
                <a:latin typeface="Times New Roman" panose="02020603050405020304" pitchFamily="18" charset="0"/>
                <a:cs typeface="Times New Roman" panose="02020603050405020304" pitchFamily="18" charset="0"/>
              </a:rPr>
              <a:t>CSOs DO NOT participate in the Public Audit (Only </a:t>
            </a:r>
            <a:r>
              <a:rPr lang="en-US" sz="3000" cap="none" dirty="0" smtClean="0">
                <a:latin typeface="Times New Roman" panose="02020603050405020304" pitchFamily="18" charset="0"/>
                <a:cs typeface="Times New Roman" panose="02020603050405020304" pitchFamily="18" charset="0"/>
              </a:rPr>
              <a:t>Complaints</a:t>
            </a:r>
            <a:r>
              <a:rPr lang="en-US" sz="3000" cap="none" dirty="0" smtClean="0">
                <a:latin typeface="Times New Roman" panose="02020603050405020304" pitchFamily="18" charset="0"/>
                <a:cs typeface="Times New Roman" panose="02020603050405020304" pitchFamily="18" charset="0"/>
              </a:rPr>
              <a:t>)</a:t>
            </a:r>
            <a:endParaRPr lang="en-US" sz="3000" cap="none" dirty="0" smtClean="0">
              <a:latin typeface="Times New Roman" panose="02020603050405020304" pitchFamily="18" charset="0"/>
              <a:cs typeface="Times New Roman" panose="02020603050405020304" pitchFamily="18" charset="0"/>
            </a:endParaRPr>
          </a:p>
          <a:p>
            <a:pPr marL="538163" indent="-538163">
              <a:buFont typeface="Wingdings" panose="05000000000000000000" pitchFamily="2" charset="2"/>
              <a:buChar char="q"/>
            </a:pPr>
            <a:r>
              <a:rPr lang="en-US" sz="3000" cap="none" dirty="0" smtClean="0">
                <a:latin typeface="Times New Roman" panose="02020603050405020304" pitchFamily="18" charset="0"/>
                <a:cs typeface="Times New Roman" panose="02020603050405020304" pitchFamily="18" charset="0"/>
              </a:rPr>
              <a:t>CSOs DO NOT participate in Public Audit Planning</a:t>
            </a:r>
          </a:p>
          <a:p>
            <a:pPr marL="538163" indent="-538163">
              <a:buFont typeface="Wingdings" panose="05000000000000000000" pitchFamily="2" charset="2"/>
              <a:buChar char="q"/>
            </a:pPr>
            <a:r>
              <a:rPr lang="en-US" sz="3000" cap="none" dirty="0" smtClean="0">
                <a:latin typeface="Times New Roman" panose="02020603050405020304" pitchFamily="18" charset="0"/>
                <a:cs typeface="Times New Roman" panose="02020603050405020304" pitchFamily="18" charset="0"/>
              </a:rPr>
              <a:t>CSOs DO NOT participate in the discussion of the results</a:t>
            </a:r>
          </a:p>
          <a:p>
            <a:pPr marL="538163" indent="-538163">
              <a:buFont typeface="Wingdings" panose="05000000000000000000" pitchFamily="2" charset="2"/>
              <a:buChar char="q"/>
            </a:pPr>
            <a:r>
              <a:rPr lang="en-US" sz="3000" cap="none" dirty="0" smtClean="0">
                <a:latin typeface="Times New Roman" panose="02020603050405020304" pitchFamily="18" charset="0"/>
                <a:cs typeface="Times New Roman" panose="02020603050405020304" pitchFamily="18" charset="0"/>
              </a:rPr>
              <a:t>Citizens and CSOs request specific public audits</a:t>
            </a:r>
          </a:p>
          <a:p>
            <a:pPr marL="538163" indent="-538163">
              <a:buFont typeface="Wingdings" panose="05000000000000000000" pitchFamily="2" charset="2"/>
              <a:buChar char="q"/>
            </a:pPr>
            <a:r>
              <a:rPr lang="en-US" sz="3000" cap="none" dirty="0" smtClean="0">
                <a:latin typeface="Times New Roman" panose="02020603050405020304" pitchFamily="18" charset="0"/>
                <a:cs typeface="Times New Roman" panose="02020603050405020304" pitchFamily="18" charset="0"/>
              </a:rPr>
              <a:t>Citizens and CSOs are provided with a copy of the Public Audit Reports and </a:t>
            </a:r>
            <a:r>
              <a:rPr lang="en-US" sz="3000" cap="none" dirty="0" smtClean="0">
                <a:latin typeface="Times New Roman" panose="02020603050405020304" pitchFamily="18" charset="0"/>
                <a:cs typeface="Times New Roman" panose="02020603050405020304" pitchFamily="18" charset="0"/>
              </a:rPr>
              <a:t>these reports are published </a:t>
            </a:r>
            <a:r>
              <a:rPr lang="en-US" sz="3000" cap="none" dirty="0" smtClean="0">
                <a:latin typeface="Times New Roman" panose="02020603050405020304" pitchFamily="18" charset="0"/>
                <a:cs typeface="Times New Roman" panose="02020603050405020304" pitchFamily="18" charset="0"/>
              </a:rPr>
              <a:t>on the </a:t>
            </a:r>
            <a:r>
              <a:rPr lang="en-US" sz="3000" cap="none" dirty="0" smtClean="0">
                <a:latin typeface="Times New Roman" panose="02020603050405020304" pitchFamily="18" charset="0"/>
                <a:cs typeface="Times New Roman" panose="02020603050405020304" pitchFamily="18" charset="0"/>
              </a:rPr>
              <a:t>portal web</a:t>
            </a:r>
            <a:endParaRPr lang="es-GT" sz="30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22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gn="ctr"/>
            <a:r>
              <a:rPr lang="es-GT" sz="13800" dirty="0" err="1" smtClean="0"/>
              <a:t>Thank</a:t>
            </a:r>
            <a:r>
              <a:rPr lang="es-GT" sz="13800" dirty="0" smtClean="0"/>
              <a:t> </a:t>
            </a:r>
            <a:r>
              <a:rPr lang="es-GT" sz="13800" dirty="0" err="1" smtClean="0"/>
              <a:t>you</a:t>
            </a:r>
            <a:endParaRPr lang="es-GT" sz="13800" dirty="0"/>
          </a:p>
        </p:txBody>
      </p:sp>
      <p:sp>
        <p:nvSpPr>
          <p:cNvPr id="3" name="Subtítulo 2"/>
          <p:cNvSpPr>
            <a:spLocks noGrp="1"/>
          </p:cNvSpPr>
          <p:nvPr>
            <p:ph type="subTitle" idx="1"/>
          </p:nvPr>
        </p:nvSpPr>
        <p:spPr/>
        <p:txBody>
          <a:bodyPr/>
          <a:lstStyle/>
          <a:p>
            <a:r>
              <a:rPr lang="es-GT" dirty="0" smtClean="0"/>
              <a:t>SAI Guatemala      (W</a:t>
            </a:r>
            <a:r>
              <a:rPr lang="es-GT" cap="none" dirty="0" smtClean="0"/>
              <a:t>alter</a:t>
            </a:r>
            <a:r>
              <a:rPr lang="es-GT" dirty="0" smtClean="0"/>
              <a:t> A</a:t>
            </a:r>
            <a:r>
              <a:rPr lang="es-GT" cap="none" dirty="0" smtClean="0"/>
              <a:t>rgueta</a:t>
            </a:r>
            <a:r>
              <a:rPr lang="es-GT" dirty="0" smtClean="0"/>
              <a:t>)</a:t>
            </a:r>
            <a:endParaRPr lang="es-GT" dirty="0"/>
          </a:p>
        </p:txBody>
      </p:sp>
    </p:spTree>
    <p:extLst>
      <p:ext uri="{BB962C8B-B14F-4D97-AF65-F5344CB8AC3E}">
        <p14:creationId xmlns:p14="http://schemas.microsoft.com/office/powerpoint/2010/main" val="388160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0236"/>
            <a:ext cx="10396882" cy="1151965"/>
          </a:xfrm>
        </p:spPr>
        <p:txBody>
          <a:bodyPr>
            <a:normAutofit/>
          </a:bodyPr>
          <a:lstStyle/>
          <a:p>
            <a:r>
              <a:rPr lang="es-GT" sz="6600" dirty="0" smtClean="0"/>
              <a:t>BACKGROUND</a:t>
            </a:r>
            <a:endParaRPr lang="es-GT" sz="6600" dirty="0"/>
          </a:p>
        </p:txBody>
      </p:sp>
      <p:sp>
        <p:nvSpPr>
          <p:cNvPr id="3" name="Marcador de contenido 2"/>
          <p:cNvSpPr>
            <a:spLocks noGrp="1"/>
          </p:cNvSpPr>
          <p:nvPr>
            <p:ph sz="quarter" idx="13"/>
          </p:nvPr>
        </p:nvSpPr>
        <p:spPr>
          <a:xfrm>
            <a:off x="245660" y="876038"/>
            <a:ext cx="11395880" cy="4787780"/>
          </a:xfrm>
        </p:spPr>
        <p:txBody>
          <a:bodyPr>
            <a:normAutofit fontScale="92500" lnSpcReduction="10000"/>
          </a:bodyPr>
          <a:lstStyle/>
          <a:p>
            <a:pPr marL="0" indent="0">
              <a:buNone/>
            </a:pPr>
            <a:r>
              <a:rPr lang="es-GT" sz="4400" b="1" dirty="0" smtClean="0">
                <a:latin typeface="Times New Roman" panose="02020603050405020304" pitchFamily="18" charset="0"/>
                <a:cs typeface="Times New Roman" panose="02020603050405020304" pitchFamily="18" charset="0"/>
              </a:rPr>
              <a:t>2017  </a:t>
            </a:r>
          </a:p>
          <a:p>
            <a:r>
              <a:rPr lang="en-US" sz="3000" dirty="0" smtClean="0">
                <a:latin typeface="Times New Roman" panose="02020603050405020304" pitchFamily="18" charset="0"/>
                <a:cs typeface="Times New Roman" panose="02020603050405020304" pitchFamily="18" charset="0"/>
              </a:rPr>
              <a:t>18 SAI </a:t>
            </a:r>
            <a:r>
              <a:rPr lang="en-US" sz="3000" cap="none" dirty="0" smtClean="0">
                <a:latin typeface="Times New Roman" panose="02020603050405020304" pitchFamily="18" charset="0"/>
                <a:cs typeface="Times New Roman" panose="02020603050405020304" pitchFamily="18" charset="0"/>
              </a:rPr>
              <a:t>showed their </a:t>
            </a:r>
            <a:r>
              <a:rPr lang="en-US" sz="3000" cap="none" dirty="0" smtClean="0">
                <a:latin typeface="Times New Roman" panose="02020603050405020304" pitchFamily="18" charset="0"/>
                <a:cs typeface="Times New Roman" panose="02020603050405020304" pitchFamily="18" charset="0"/>
              </a:rPr>
              <a:t>intentions </a:t>
            </a:r>
            <a:r>
              <a:rPr lang="en-US" sz="3000" cap="none" dirty="0" smtClean="0">
                <a:latin typeface="Times New Roman" panose="02020603050405020304" pitchFamily="18" charset="0"/>
                <a:cs typeface="Times New Roman" panose="02020603050405020304" pitchFamily="18" charset="0"/>
              </a:rPr>
              <a:t>to participate </a:t>
            </a:r>
            <a:r>
              <a:rPr lang="en-US" sz="3000" dirty="0" smtClean="0">
                <a:latin typeface="Times New Roman" panose="02020603050405020304" pitchFamily="18" charset="0"/>
                <a:cs typeface="Times New Roman" panose="02020603050405020304" pitchFamily="18" charset="0"/>
              </a:rPr>
              <a:t>(INCOSAI KSC </a:t>
            </a:r>
            <a:r>
              <a:rPr lang="en-US" sz="3000" dirty="0" smtClean="0">
                <a:latin typeface="Times New Roman" panose="02020603050405020304" pitchFamily="18" charset="0"/>
                <a:cs typeface="Times New Roman" panose="02020603050405020304" pitchFamily="18" charset="0"/>
              </a:rPr>
              <a:t>SAI </a:t>
            </a:r>
            <a:r>
              <a:rPr lang="en-US" sz="3000" dirty="0" smtClean="0">
                <a:latin typeface="Times New Roman" panose="02020603050405020304" pitchFamily="18" charset="0"/>
                <a:cs typeface="Times New Roman" panose="02020603050405020304" pitchFamily="18" charset="0"/>
              </a:rPr>
              <a:t>INDIA)</a:t>
            </a:r>
          </a:p>
          <a:p>
            <a:r>
              <a:rPr lang="en-US" sz="3000" cap="none" dirty="0" smtClean="0">
                <a:latin typeface="Times New Roman" panose="02020603050405020304" pitchFamily="18" charset="0"/>
                <a:cs typeface="Times New Roman" panose="02020603050405020304" pitchFamily="18" charset="0"/>
              </a:rPr>
              <a:t>SAI Guatemala was </a:t>
            </a:r>
            <a:r>
              <a:rPr lang="en-US" sz="3000" cap="none" dirty="0" smtClean="0">
                <a:latin typeface="Times New Roman" panose="02020603050405020304" pitchFamily="18" charset="0"/>
                <a:cs typeface="Times New Roman" panose="02020603050405020304" pitchFamily="18" charset="0"/>
              </a:rPr>
              <a:t>designated</a:t>
            </a:r>
            <a:r>
              <a:rPr lang="en-US" sz="3000" cap="none" dirty="0" smtClean="0">
                <a:latin typeface="Times New Roman" panose="02020603050405020304" pitchFamily="18" charset="0"/>
                <a:cs typeface="Times New Roman" panose="02020603050405020304" pitchFamily="18" charset="0"/>
              </a:rPr>
              <a:t> </a:t>
            </a:r>
            <a:r>
              <a:rPr lang="en-US" sz="3000" cap="none" dirty="0" smtClean="0">
                <a:latin typeface="Times New Roman" panose="02020603050405020304" pitchFamily="18" charset="0"/>
                <a:cs typeface="Times New Roman" panose="02020603050405020304" pitchFamily="18" charset="0"/>
              </a:rPr>
              <a:t>as leader of the research project and SAI Philippines vice leader</a:t>
            </a:r>
          </a:p>
          <a:p>
            <a:r>
              <a:rPr lang="en-US" sz="3000" cap="none" dirty="0" smtClean="0">
                <a:latin typeface="Times New Roman" panose="02020603050405020304" pitchFamily="18" charset="0"/>
                <a:cs typeface="Times New Roman" panose="02020603050405020304" pitchFamily="18" charset="0"/>
              </a:rPr>
              <a:t>The 18 SAIs </a:t>
            </a:r>
            <a:r>
              <a:rPr lang="en-US" sz="3000" cap="none" dirty="0" smtClean="0">
                <a:latin typeface="Times New Roman" panose="02020603050405020304" pitchFamily="18" charset="0"/>
                <a:cs typeface="Times New Roman" panose="02020603050405020304" pitchFamily="18" charset="0"/>
              </a:rPr>
              <a:t>designa</a:t>
            </a:r>
            <a:r>
              <a:rPr lang="en-US" sz="3000" cap="none" dirty="0" smtClean="0">
                <a:latin typeface="Times New Roman" panose="02020603050405020304" pitchFamily="18" charset="0"/>
                <a:cs typeface="Times New Roman" panose="02020603050405020304" pitchFamily="18" charset="0"/>
              </a:rPr>
              <a:t>ted </a:t>
            </a:r>
            <a:r>
              <a:rPr lang="en-US" sz="3000" cap="none" dirty="0" smtClean="0">
                <a:latin typeface="Times New Roman" panose="02020603050405020304" pitchFamily="18" charset="0"/>
                <a:cs typeface="Times New Roman" panose="02020603050405020304" pitchFamily="18" charset="0"/>
              </a:rPr>
              <a:t>9 technical </a:t>
            </a:r>
            <a:r>
              <a:rPr lang="en-US" sz="3000" cap="none" dirty="0" smtClean="0">
                <a:latin typeface="Times New Roman" panose="02020603050405020304" pitchFamily="18" charset="0"/>
                <a:cs typeface="Times New Roman" panose="02020603050405020304" pitchFamily="18" charset="0"/>
              </a:rPr>
              <a:t>links </a:t>
            </a:r>
            <a:r>
              <a:rPr lang="en-US" sz="3000" cap="none" dirty="0" smtClean="0">
                <a:latin typeface="Times New Roman" panose="02020603050405020304" pitchFamily="18" charset="0"/>
                <a:cs typeface="Times New Roman" panose="02020603050405020304" pitchFamily="18" charset="0"/>
              </a:rPr>
              <a:t>(specialists)</a:t>
            </a:r>
          </a:p>
          <a:p>
            <a:r>
              <a:rPr lang="en-US" sz="3000" cap="none" dirty="0" smtClean="0">
                <a:latin typeface="Times New Roman" panose="02020603050405020304" pitchFamily="18" charset="0"/>
                <a:cs typeface="Times New Roman" panose="02020603050405020304" pitchFamily="18" charset="0"/>
              </a:rPr>
              <a:t>In coordination with SAI Philippines, the </a:t>
            </a:r>
            <a:r>
              <a:rPr lang="en-US" sz="3000" cap="none" dirty="0" smtClean="0">
                <a:latin typeface="Times New Roman" panose="02020603050405020304" pitchFamily="18" charset="0"/>
                <a:cs typeface="Times New Roman" panose="02020603050405020304" pitchFamily="18" charset="0"/>
              </a:rPr>
              <a:t>Project Initiation Document PID was </a:t>
            </a:r>
            <a:r>
              <a:rPr lang="en-US" sz="3000" cap="none" dirty="0" smtClean="0">
                <a:latin typeface="Times New Roman" panose="02020603050405020304" pitchFamily="18" charset="0"/>
                <a:cs typeface="Times New Roman" panose="02020603050405020304" pitchFamily="18" charset="0"/>
              </a:rPr>
              <a:t>prepared (Document Number 1)</a:t>
            </a:r>
          </a:p>
          <a:p>
            <a:r>
              <a:rPr lang="en-US" sz="3000" cap="none" dirty="0" smtClean="0">
                <a:latin typeface="Times New Roman" panose="02020603050405020304" pitchFamily="18" charset="0"/>
                <a:cs typeface="Times New Roman" panose="02020603050405020304" pitchFamily="18" charset="0"/>
              </a:rPr>
              <a:t>The PID was sent to the 7 technical links and to the 16 SAI</a:t>
            </a:r>
            <a:endParaRPr lang="es-GT"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484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42252"/>
            <a:ext cx="10396882" cy="1151965"/>
          </a:xfrm>
        </p:spPr>
        <p:txBody>
          <a:bodyPr>
            <a:normAutofit/>
          </a:bodyPr>
          <a:lstStyle/>
          <a:p>
            <a:r>
              <a:rPr lang="es-GT" sz="4400" dirty="0" smtClean="0"/>
              <a:t>MEMBER </a:t>
            </a:r>
            <a:r>
              <a:rPr lang="es-GT" sz="4400" dirty="0" err="1" smtClean="0"/>
              <a:t>SAI´</a:t>
            </a:r>
            <a:r>
              <a:rPr lang="es-GT" sz="4400" cap="none" dirty="0" err="1" smtClean="0"/>
              <a:t>s</a:t>
            </a:r>
            <a:r>
              <a:rPr lang="es-GT" sz="4400" cap="none" dirty="0" smtClean="0"/>
              <a:t>                             CONFIRMED</a:t>
            </a:r>
            <a:endParaRPr lang="es-GT" sz="4400" dirty="0"/>
          </a:p>
        </p:txBody>
      </p:sp>
      <p:graphicFrame>
        <p:nvGraphicFramePr>
          <p:cNvPr id="5" name="Tabla 4"/>
          <p:cNvGraphicFramePr>
            <a:graphicFrameLocks noGrp="1"/>
          </p:cNvGraphicFramePr>
          <p:nvPr>
            <p:extLst>
              <p:ext uri="{D42A27DB-BD31-4B8C-83A1-F6EECF244321}">
                <p14:modId xmlns:p14="http://schemas.microsoft.com/office/powerpoint/2010/main" val="792808360"/>
              </p:ext>
            </p:extLst>
          </p:nvPr>
        </p:nvGraphicFramePr>
        <p:xfrm>
          <a:off x="26895" y="554865"/>
          <a:ext cx="11954435" cy="6299200"/>
        </p:xfrm>
        <a:graphic>
          <a:graphicData uri="http://schemas.openxmlformats.org/drawingml/2006/table">
            <a:tbl>
              <a:tblPr firstRow="1" bandRow="1">
                <a:tableStyleId>{5C22544A-7EE6-4342-B048-85BDC9FD1C3A}</a:tableStyleId>
              </a:tblPr>
              <a:tblGrid>
                <a:gridCol w="1123512"/>
                <a:gridCol w="4699064"/>
                <a:gridCol w="551860"/>
                <a:gridCol w="858462"/>
                <a:gridCol w="4721537"/>
              </a:tblGrid>
              <a:tr h="370840">
                <a:tc>
                  <a:txBody>
                    <a:bodyPr/>
                    <a:lstStyle/>
                    <a:p>
                      <a:pPr algn="ctr"/>
                      <a:r>
                        <a:rPr lang="es-GT" dirty="0" smtClean="0">
                          <a:latin typeface="Times New Roman" panose="02020603050405020304" pitchFamily="18" charset="0"/>
                          <a:cs typeface="Times New Roman" panose="02020603050405020304" pitchFamily="18" charset="0"/>
                        </a:rPr>
                        <a:t>No.</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PROJECT</a:t>
                      </a:r>
                      <a:r>
                        <a:rPr lang="es-GT" baseline="0" dirty="0" smtClean="0">
                          <a:latin typeface="Times New Roman" panose="02020603050405020304" pitchFamily="18" charset="0"/>
                          <a:cs typeface="Times New Roman" panose="02020603050405020304" pitchFamily="18" charset="0"/>
                        </a:rPr>
                        <a:t> MEMBERS</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dirty="0" smtClean="0">
                          <a:latin typeface="Times New Roman" panose="02020603050405020304" pitchFamily="18" charset="0"/>
                          <a:cs typeface="Times New Roman" panose="02020603050405020304" pitchFamily="18" charset="0"/>
                        </a:rPr>
                        <a:t>No.</a:t>
                      </a:r>
                      <a:endParaRPr lang="es-GT"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dirty="0" smtClean="0">
                          <a:latin typeface="Times New Roman" panose="02020603050405020304" pitchFamily="18" charset="0"/>
                          <a:cs typeface="Times New Roman" panose="02020603050405020304" pitchFamily="18" charset="0"/>
                        </a:rPr>
                        <a:t>SAI</a:t>
                      </a:r>
                      <a:r>
                        <a:rPr lang="es-GT" baseline="0" dirty="0" smtClean="0">
                          <a:latin typeface="Times New Roman" panose="02020603050405020304" pitchFamily="18" charset="0"/>
                          <a:cs typeface="Times New Roman" panose="02020603050405020304" pitchFamily="18" charset="0"/>
                        </a:rPr>
                        <a:t> CONFIRMED</a:t>
                      </a:r>
                      <a:endParaRPr lang="es-GT" dirty="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1.</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err="1" smtClean="0">
                          <a:latin typeface="Times New Roman" panose="02020603050405020304" pitchFamily="18" charset="0"/>
                          <a:cs typeface="Times New Roman" panose="02020603050405020304" pitchFamily="18" charset="0"/>
                        </a:rPr>
                        <a:t>Afghanistan</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r>
                        <a:rPr lang="es-GT" dirty="0" smtClean="0">
                          <a:latin typeface="Times New Roman" panose="02020603050405020304" pitchFamily="18" charset="0"/>
                          <a:cs typeface="Times New Roman" panose="02020603050405020304" pitchFamily="18" charset="0"/>
                        </a:rPr>
                        <a:t>1.</a:t>
                      </a:r>
                      <a:endParaRPr lang="es-GT"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dirty="0" smtClean="0">
                          <a:latin typeface="Times New Roman" panose="02020603050405020304" pitchFamily="18" charset="0"/>
                          <a:cs typeface="Times New Roman" panose="02020603050405020304" pitchFamily="18" charset="0"/>
                        </a:rPr>
                        <a:t>Bangladesh</a:t>
                      </a: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2.</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Bangladesh</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r>
                        <a:rPr lang="es-GT" dirty="0" smtClean="0">
                          <a:latin typeface="Times New Roman" panose="02020603050405020304" pitchFamily="18" charset="0"/>
                          <a:cs typeface="Times New Roman" panose="02020603050405020304" pitchFamily="18" charset="0"/>
                        </a:rPr>
                        <a:t>2.</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ECA</a:t>
                      </a:r>
                      <a:endParaRPr lang="es-GT" dirty="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3.</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err="1" smtClean="0">
                          <a:latin typeface="Times New Roman" panose="02020603050405020304" pitchFamily="18" charset="0"/>
                          <a:cs typeface="Times New Roman" panose="02020603050405020304" pitchFamily="18" charset="0"/>
                        </a:rPr>
                        <a:t>Bhutan</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r>
                        <a:rPr lang="es-GT" dirty="0" smtClean="0">
                          <a:latin typeface="Times New Roman" panose="02020603050405020304" pitchFamily="18" charset="0"/>
                          <a:cs typeface="Times New Roman" panose="02020603050405020304" pitchFamily="18" charset="0"/>
                        </a:rPr>
                        <a:t>3.</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India</a:t>
                      </a:r>
                      <a:endParaRPr lang="es-GT" dirty="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4.</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err="1" smtClean="0">
                          <a:latin typeface="Times New Roman" panose="02020603050405020304" pitchFamily="18" charset="0"/>
                          <a:cs typeface="Times New Roman" panose="02020603050405020304" pitchFamily="18" charset="0"/>
                        </a:rPr>
                        <a:t>Denmark</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r>
                        <a:rPr lang="es-GT" dirty="0" smtClean="0">
                          <a:latin typeface="Times New Roman" panose="02020603050405020304" pitchFamily="18" charset="0"/>
                          <a:cs typeface="Times New Roman" panose="02020603050405020304" pitchFamily="18" charset="0"/>
                        </a:rPr>
                        <a:t>4.</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err="1" smtClean="0">
                          <a:latin typeface="Times New Roman" panose="02020603050405020304" pitchFamily="18" charset="0"/>
                          <a:cs typeface="Times New Roman" panose="02020603050405020304" pitchFamily="18" charset="0"/>
                        </a:rPr>
                        <a:t>Maldives</a:t>
                      </a:r>
                      <a:endParaRPr lang="es-GT" dirty="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5.</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ECA</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r>
                        <a:rPr lang="es-GT" dirty="0" smtClean="0">
                          <a:latin typeface="Times New Roman" panose="02020603050405020304" pitchFamily="18" charset="0"/>
                          <a:cs typeface="Times New Roman" panose="02020603050405020304" pitchFamily="18" charset="0"/>
                        </a:rPr>
                        <a:t>5.</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Nepal</a:t>
                      </a:r>
                      <a:endParaRPr lang="es-GT" dirty="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6.</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Iraq</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r>
                        <a:rPr lang="es-GT" dirty="0" smtClean="0">
                          <a:latin typeface="Times New Roman" panose="02020603050405020304" pitchFamily="18" charset="0"/>
                          <a:cs typeface="Times New Roman" panose="02020603050405020304" pitchFamily="18" charset="0"/>
                        </a:rPr>
                        <a:t>6.</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err="1" smtClean="0">
                          <a:latin typeface="Times New Roman" panose="02020603050405020304" pitchFamily="18" charset="0"/>
                          <a:cs typeface="Times New Roman" panose="02020603050405020304" pitchFamily="18" charset="0"/>
                        </a:rPr>
                        <a:t>Pakistan</a:t>
                      </a:r>
                      <a:endParaRPr lang="es-GT" dirty="0">
                        <a:latin typeface="Times New Roman" panose="02020603050405020304" pitchFamily="18" charset="0"/>
                        <a:cs typeface="Times New Roman" panose="02020603050405020304" pitchFamily="18" charset="0"/>
                      </a:endParaRPr>
                    </a:p>
                  </a:txBody>
                  <a:tcPr/>
                </a:tc>
              </a:tr>
              <a:tr h="237914">
                <a:tc>
                  <a:txBody>
                    <a:bodyPr/>
                    <a:lstStyle/>
                    <a:p>
                      <a:pPr algn="ctr"/>
                      <a:r>
                        <a:rPr lang="es-GT" dirty="0" smtClean="0">
                          <a:latin typeface="Times New Roman" panose="02020603050405020304" pitchFamily="18" charset="0"/>
                          <a:cs typeface="Times New Roman" panose="02020603050405020304" pitchFamily="18" charset="0"/>
                        </a:rPr>
                        <a:t>7.</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India</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r>
                        <a:rPr lang="es-GT" dirty="0" smtClean="0">
                          <a:latin typeface="Times New Roman" panose="02020603050405020304" pitchFamily="18" charset="0"/>
                          <a:cs typeface="Times New Roman" panose="02020603050405020304" pitchFamily="18" charset="0"/>
                        </a:rPr>
                        <a:t>7.</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Uganda</a:t>
                      </a: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8.</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err="1" smtClean="0">
                          <a:latin typeface="Times New Roman" panose="02020603050405020304" pitchFamily="18" charset="0"/>
                          <a:cs typeface="Times New Roman" panose="02020603050405020304" pitchFamily="18" charset="0"/>
                        </a:rPr>
                        <a:t>Maldives</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r>
                        <a:rPr lang="es-GT" dirty="0" smtClean="0">
                          <a:latin typeface="Times New Roman" panose="02020603050405020304" pitchFamily="18" charset="0"/>
                          <a:cs typeface="Times New Roman" panose="02020603050405020304" pitchFamily="18" charset="0"/>
                        </a:rPr>
                        <a:t>8.</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err="1" smtClean="0">
                          <a:latin typeface="Times New Roman" panose="02020603050405020304" pitchFamily="18" charset="0"/>
                          <a:cs typeface="Times New Roman" panose="02020603050405020304" pitchFamily="18" charset="0"/>
                        </a:rPr>
                        <a:t>Fhilippines</a:t>
                      </a:r>
                      <a:r>
                        <a:rPr lang="es-GT" baseline="0" dirty="0" smtClean="0">
                          <a:latin typeface="Times New Roman" panose="02020603050405020304" pitchFamily="18" charset="0"/>
                          <a:cs typeface="Times New Roman" panose="02020603050405020304" pitchFamily="18" charset="0"/>
                        </a:rPr>
                        <a:t> vice leader</a:t>
                      </a:r>
                      <a:endParaRPr lang="es-GT"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9.</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Myanmar</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r>
                        <a:rPr lang="es-GT" dirty="0" smtClean="0">
                          <a:latin typeface="Times New Roman" panose="02020603050405020304" pitchFamily="18" charset="0"/>
                          <a:cs typeface="Times New Roman" panose="02020603050405020304" pitchFamily="18" charset="0"/>
                        </a:rPr>
                        <a:t>9.</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Guatemala leader</a:t>
                      </a: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10.</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Nepal</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11.</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Pakistán</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12.</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err="1" smtClean="0">
                          <a:latin typeface="Times New Roman" panose="02020603050405020304" pitchFamily="18" charset="0"/>
                          <a:cs typeface="Times New Roman" panose="02020603050405020304" pitchFamily="18" charset="0"/>
                        </a:rPr>
                        <a:t>Suriname</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13.</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Uganda</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14.</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Zambia</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15.</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Letonia</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es-GT" dirty="0" smtClean="0">
                          <a:latin typeface="Times New Roman" panose="02020603050405020304" pitchFamily="18" charset="0"/>
                          <a:cs typeface="Times New Roman" panose="02020603050405020304" pitchFamily="18" charset="0"/>
                        </a:rPr>
                        <a:t>16.</a:t>
                      </a:r>
                      <a:endParaRPr lang="es-GT" dirty="0">
                        <a:latin typeface="Times New Roman" panose="02020603050405020304" pitchFamily="18" charset="0"/>
                        <a:cs typeface="Times New Roman" panose="02020603050405020304" pitchFamily="18" charset="0"/>
                      </a:endParaRPr>
                    </a:p>
                  </a:txBody>
                  <a:tcPr/>
                </a:tc>
                <a:tc>
                  <a:txBody>
                    <a:bodyPr/>
                    <a:lstStyle/>
                    <a:p>
                      <a:r>
                        <a:rPr lang="es-GT" dirty="0" smtClean="0">
                          <a:latin typeface="Times New Roman" panose="02020603050405020304" pitchFamily="18" charset="0"/>
                          <a:cs typeface="Times New Roman" panose="02020603050405020304" pitchFamily="18" charset="0"/>
                        </a:rPr>
                        <a:t>South </a:t>
                      </a:r>
                      <a:r>
                        <a:rPr lang="es-GT" dirty="0" err="1" smtClean="0">
                          <a:latin typeface="Times New Roman" panose="02020603050405020304" pitchFamily="18" charset="0"/>
                          <a:cs typeface="Times New Roman" panose="02020603050405020304" pitchFamily="18" charset="0"/>
                        </a:rPr>
                        <a:t>Africa</a:t>
                      </a: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a:latin typeface="Times New Roman" panose="02020603050405020304" pitchFamily="18" charset="0"/>
                        <a:cs typeface="Times New Roman" panose="02020603050405020304" pitchFamily="18" charset="0"/>
                      </a:endParaRPr>
                    </a:p>
                  </a:txBody>
                  <a:tcPr>
                    <a:noFill/>
                  </a:tcPr>
                </a:tc>
                <a:tc>
                  <a:txBody>
                    <a:bodyPr/>
                    <a:lstStyle/>
                    <a:p>
                      <a:pPr algn="ctr"/>
                      <a:endParaRPr lang="es-GT" dirty="0">
                        <a:latin typeface="Times New Roman" panose="02020603050405020304" pitchFamily="18" charset="0"/>
                        <a:cs typeface="Times New Roman" panose="02020603050405020304" pitchFamily="18" charset="0"/>
                      </a:endParaRPr>
                    </a:p>
                  </a:txBody>
                  <a:tcPr/>
                </a:tc>
                <a:tc>
                  <a:txBody>
                    <a:bodyPr/>
                    <a:lstStyle/>
                    <a:p>
                      <a:endParaRPr lang="es-GT" dirty="0" smtClean="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30663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0236"/>
            <a:ext cx="10396882" cy="1151965"/>
          </a:xfrm>
        </p:spPr>
        <p:txBody>
          <a:bodyPr>
            <a:normAutofit/>
          </a:bodyPr>
          <a:lstStyle/>
          <a:p>
            <a:r>
              <a:rPr lang="es-GT" sz="6600" dirty="0" err="1" smtClean="0"/>
              <a:t>aDvance</a:t>
            </a:r>
            <a:endParaRPr lang="es-GT" sz="6600" dirty="0"/>
          </a:p>
        </p:txBody>
      </p:sp>
      <p:sp>
        <p:nvSpPr>
          <p:cNvPr id="3" name="Marcador de contenido 2"/>
          <p:cNvSpPr>
            <a:spLocks noGrp="1"/>
          </p:cNvSpPr>
          <p:nvPr>
            <p:ph sz="quarter" idx="13"/>
          </p:nvPr>
        </p:nvSpPr>
        <p:spPr>
          <a:xfrm>
            <a:off x="245660" y="876038"/>
            <a:ext cx="11395880" cy="4787780"/>
          </a:xfrm>
        </p:spPr>
        <p:txBody>
          <a:bodyPr>
            <a:normAutofit fontScale="85000" lnSpcReduction="10000"/>
          </a:bodyPr>
          <a:lstStyle/>
          <a:p>
            <a:pPr marL="0" indent="0">
              <a:buNone/>
            </a:pPr>
            <a:r>
              <a:rPr lang="es-GT" sz="4400" b="1" dirty="0" smtClean="0">
                <a:latin typeface="Times New Roman" panose="02020603050405020304" pitchFamily="18" charset="0"/>
                <a:cs typeface="Times New Roman" panose="02020603050405020304" pitchFamily="18" charset="0"/>
              </a:rPr>
              <a:t>2018  </a:t>
            </a:r>
          </a:p>
          <a:p>
            <a:r>
              <a:rPr lang="en-US" sz="3000" cap="none" dirty="0" smtClean="0">
                <a:latin typeface="Times New Roman" panose="02020603050405020304" pitchFamily="18" charset="0"/>
                <a:cs typeface="Times New Roman" panose="02020603050405020304" pitchFamily="18" charset="0"/>
              </a:rPr>
              <a:t>In coordination with SAI Philippines, the following documents were prepared</a:t>
            </a:r>
            <a:r>
              <a:rPr lang="es-GT" sz="3000" cap="none" dirty="0" smtClean="0">
                <a:latin typeface="Times New Roman" panose="02020603050405020304" pitchFamily="18" charset="0"/>
                <a:cs typeface="Times New Roman" panose="02020603050405020304" pitchFamily="18" charset="0"/>
              </a:rPr>
              <a:t>:</a:t>
            </a:r>
          </a:p>
          <a:p>
            <a:pPr marL="531813" indent="0">
              <a:buNone/>
            </a:pPr>
            <a:r>
              <a:rPr lang="es-GT" sz="3000" cap="none" dirty="0" smtClean="0">
                <a:latin typeface="Times New Roman" panose="02020603050405020304" pitchFamily="18" charset="0"/>
                <a:cs typeface="Times New Roman" panose="02020603050405020304" pitchFamily="18" charset="0"/>
              </a:rPr>
              <a:t>No. 2 “</a:t>
            </a:r>
            <a:r>
              <a:rPr lang="es-GT" sz="3000" cap="none" dirty="0" err="1" smtClean="0">
                <a:latin typeface="Times New Roman" panose="02020603050405020304" pitchFamily="18" charset="0"/>
                <a:cs typeface="Times New Roman" panose="02020603050405020304" pitchFamily="18" charset="0"/>
              </a:rPr>
              <a:t>Citizen</a:t>
            </a:r>
            <a:r>
              <a:rPr lang="es-GT" sz="3000" cap="none" dirty="0" smtClean="0">
                <a:latin typeface="Times New Roman" panose="02020603050405020304" pitchFamily="18" charset="0"/>
                <a:cs typeface="Times New Roman" panose="02020603050405020304" pitchFamily="18" charset="0"/>
              </a:rPr>
              <a:t> CSO </a:t>
            </a:r>
            <a:r>
              <a:rPr lang="es-GT" sz="3000" cap="none" dirty="0" err="1" smtClean="0">
                <a:latin typeface="Times New Roman" panose="02020603050405020304" pitchFamily="18" charset="0"/>
                <a:cs typeface="Times New Roman" panose="02020603050405020304" pitchFamily="18" charset="0"/>
              </a:rPr>
              <a:t>Experience</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Document</a:t>
            </a:r>
            <a:r>
              <a:rPr lang="es-GT" sz="3000" cap="none" dirty="0" smtClean="0">
                <a:latin typeface="Times New Roman" panose="02020603050405020304" pitchFamily="18" charset="0"/>
                <a:cs typeface="Times New Roman" panose="02020603050405020304" pitchFamily="18" charset="0"/>
              </a:rPr>
              <a:t>”</a:t>
            </a:r>
          </a:p>
          <a:p>
            <a:pPr marL="531813" indent="0">
              <a:buNone/>
            </a:pPr>
            <a:r>
              <a:rPr lang="es-GT" sz="3000" cap="none" dirty="0" smtClean="0">
                <a:latin typeface="Times New Roman" panose="02020603050405020304" pitchFamily="18" charset="0"/>
                <a:cs typeface="Times New Roman" panose="02020603050405020304" pitchFamily="18" charset="0"/>
              </a:rPr>
              <a:t>No. 3 “SAI </a:t>
            </a:r>
            <a:r>
              <a:rPr lang="es-GT" sz="3000" cap="none" dirty="0" err="1" smtClean="0">
                <a:latin typeface="Times New Roman" panose="02020603050405020304" pitchFamily="18" charset="0"/>
                <a:cs typeface="Times New Roman" panose="02020603050405020304" pitchFamily="18" charset="0"/>
              </a:rPr>
              <a:t>Document</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Experience</a:t>
            </a:r>
            <a:r>
              <a:rPr lang="es-GT" sz="3000" cap="none" dirty="0" smtClean="0">
                <a:latin typeface="Times New Roman" panose="02020603050405020304" pitchFamily="18" charset="0"/>
                <a:cs typeface="Times New Roman" panose="02020603050405020304" pitchFamily="18" charset="0"/>
              </a:rPr>
              <a:t>”</a:t>
            </a:r>
          </a:p>
          <a:p>
            <a:pPr marL="531813" indent="0">
              <a:buNone/>
            </a:pPr>
            <a:r>
              <a:rPr lang="es-GT" sz="3000" cap="none" dirty="0" smtClean="0">
                <a:latin typeface="Times New Roman" panose="02020603050405020304" pitchFamily="18" charset="0"/>
                <a:cs typeface="Times New Roman" panose="02020603050405020304" pitchFamily="18" charset="0"/>
              </a:rPr>
              <a:t>No. 4 “</a:t>
            </a:r>
            <a:r>
              <a:rPr lang="es-GT" sz="3000" cap="none" dirty="0" err="1" smtClean="0">
                <a:latin typeface="Times New Roman" panose="02020603050405020304" pitchFamily="18" charset="0"/>
                <a:cs typeface="Times New Roman" panose="02020603050405020304" pitchFamily="18" charset="0"/>
              </a:rPr>
              <a:t>Work</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Progress</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Questionnaire</a:t>
            </a:r>
            <a:r>
              <a:rPr lang="es-GT" sz="3000" cap="none" dirty="0" smtClean="0">
                <a:latin typeface="Times New Roman" panose="02020603050405020304" pitchFamily="18" charset="0"/>
                <a:cs typeface="Times New Roman" panose="02020603050405020304" pitchFamily="18" charset="0"/>
              </a:rPr>
              <a:t>”</a:t>
            </a:r>
          </a:p>
          <a:p>
            <a:pPr marL="531813" indent="0">
              <a:buNone/>
            </a:pPr>
            <a:r>
              <a:rPr lang="es-GT" sz="3000" cap="none" dirty="0" smtClean="0">
                <a:latin typeface="Times New Roman" panose="02020603050405020304" pitchFamily="18" charset="0"/>
                <a:cs typeface="Times New Roman" panose="02020603050405020304" pitchFamily="18" charset="0"/>
              </a:rPr>
              <a:t>No. 5 “</a:t>
            </a:r>
            <a:r>
              <a:rPr lang="es-GT" sz="3000" cap="none" dirty="0" err="1" smtClean="0">
                <a:latin typeface="Times New Roman" panose="02020603050405020304" pitchFamily="18" charset="0"/>
                <a:cs typeface="Times New Roman" panose="02020603050405020304" pitchFamily="18" charset="0"/>
              </a:rPr>
              <a:t>Filled</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Document</a:t>
            </a:r>
            <a:r>
              <a:rPr lang="es-GT" sz="3000" cap="none" dirty="0" smtClean="0">
                <a:latin typeface="Times New Roman" panose="02020603050405020304" pitchFamily="18" charset="0"/>
                <a:cs typeface="Times New Roman" panose="02020603050405020304" pitchFamily="18" charset="0"/>
              </a:rPr>
              <a:t>”</a:t>
            </a:r>
          </a:p>
          <a:p>
            <a:pPr marL="273050" indent="-273050"/>
            <a:r>
              <a:rPr lang="en-US" sz="3000" cap="none" dirty="0" smtClean="0">
                <a:latin typeface="Times New Roman" panose="02020603050405020304" pitchFamily="18" charset="0"/>
                <a:cs typeface="Times New Roman" panose="02020603050405020304" pitchFamily="18" charset="0"/>
              </a:rPr>
              <a:t>Documents </a:t>
            </a:r>
            <a:r>
              <a:rPr lang="en-US" sz="3000" cap="none" dirty="0" smtClean="0">
                <a:latin typeface="Times New Roman" panose="02020603050405020304" pitchFamily="18" charset="0"/>
                <a:cs typeface="Times New Roman" panose="02020603050405020304" pitchFamily="18" charset="0"/>
              </a:rPr>
              <a:t>No. </a:t>
            </a:r>
            <a:r>
              <a:rPr lang="en-US" sz="3000" cap="none" dirty="0" smtClean="0">
                <a:latin typeface="Times New Roman" panose="02020603050405020304" pitchFamily="18" charset="0"/>
                <a:cs typeface="Times New Roman" panose="02020603050405020304" pitchFamily="18" charset="0"/>
              </a:rPr>
              <a:t>2, 3 and 4 were sent to the members on two occasions; however, no response was received</a:t>
            </a:r>
            <a:r>
              <a:rPr lang="es-GT" sz="3000" cap="none"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8226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0236"/>
            <a:ext cx="10396882" cy="1151965"/>
          </a:xfrm>
        </p:spPr>
        <p:txBody>
          <a:bodyPr>
            <a:normAutofit/>
          </a:bodyPr>
          <a:lstStyle/>
          <a:p>
            <a:r>
              <a:rPr lang="es-GT" sz="6600" dirty="0" err="1" smtClean="0"/>
              <a:t>Current</a:t>
            </a:r>
            <a:r>
              <a:rPr lang="es-GT" sz="6600" dirty="0" smtClean="0"/>
              <a:t> </a:t>
            </a:r>
            <a:r>
              <a:rPr lang="es-GT" sz="6600" dirty="0" err="1" smtClean="0"/>
              <a:t>situation</a:t>
            </a:r>
            <a:endParaRPr lang="es-GT" sz="6600" dirty="0"/>
          </a:p>
        </p:txBody>
      </p:sp>
      <p:sp>
        <p:nvSpPr>
          <p:cNvPr id="3" name="Marcador de contenido 2"/>
          <p:cNvSpPr>
            <a:spLocks noGrp="1"/>
          </p:cNvSpPr>
          <p:nvPr>
            <p:ph sz="quarter" idx="13"/>
          </p:nvPr>
        </p:nvSpPr>
        <p:spPr>
          <a:xfrm>
            <a:off x="245660" y="876038"/>
            <a:ext cx="11395880" cy="4787780"/>
          </a:xfrm>
        </p:spPr>
        <p:txBody>
          <a:bodyPr>
            <a:normAutofit/>
          </a:bodyPr>
          <a:lstStyle/>
          <a:p>
            <a:pPr marL="0" indent="0">
              <a:buNone/>
            </a:pPr>
            <a:r>
              <a:rPr lang="es-GT" sz="4400" b="1" dirty="0" smtClean="0">
                <a:latin typeface="Times New Roman" panose="02020603050405020304" pitchFamily="18" charset="0"/>
                <a:cs typeface="Times New Roman" panose="02020603050405020304" pitchFamily="18" charset="0"/>
              </a:rPr>
              <a:t>2019  </a:t>
            </a:r>
          </a:p>
          <a:p>
            <a:r>
              <a:rPr lang="en-US" sz="3000" cap="none" dirty="0" smtClean="0">
                <a:latin typeface="Times New Roman" panose="02020603050405020304" pitchFamily="18" charset="0"/>
                <a:cs typeface="Times New Roman" panose="02020603050405020304" pitchFamily="18" charset="0"/>
              </a:rPr>
              <a:t>In coordination with SAI Philippines, Document No. 6 “Evaluation Scale” was prepared to consolidate the information</a:t>
            </a:r>
          </a:p>
          <a:p>
            <a:r>
              <a:rPr lang="en-US" sz="3000" cap="none" dirty="0" smtClean="0">
                <a:latin typeface="Times New Roman" panose="02020603050405020304" pitchFamily="18" charset="0"/>
                <a:cs typeface="Times New Roman" panose="02020603050405020304" pitchFamily="18" charset="0"/>
              </a:rPr>
              <a:t>The follow-up to the 7 SAI was continued, but the result was not positive for various reasons and no response was obtained.</a:t>
            </a:r>
            <a:endParaRPr lang="es-GT" sz="30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156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0236"/>
            <a:ext cx="10396882" cy="1151965"/>
          </a:xfrm>
        </p:spPr>
        <p:txBody>
          <a:bodyPr>
            <a:normAutofit/>
          </a:bodyPr>
          <a:lstStyle/>
          <a:p>
            <a:r>
              <a:rPr lang="es-GT" sz="6600" dirty="0" smtClean="0"/>
              <a:t>OFFERING</a:t>
            </a:r>
            <a:endParaRPr lang="es-GT" sz="6600" dirty="0"/>
          </a:p>
        </p:txBody>
      </p:sp>
      <p:sp>
        <p:nvSpPr>
          <p:cNvPr id="3" name="Marcador de contenido 2"/>
          <p:cNvSpPr>
            <a:spLocks noGrp="1"/>
          </p:cNvSpPr>
          <p:nvPr>
            <p:ph sz="quarter" idx="13"/>
          </p:nvPr>
        </p:nvSpPr>
        <p:spPr>
          <a:xfrm>
            <a:off x="245660" y="876038"/>
            <a:ext cx="11395880" cy="4787780"/>
          </a:xfrm>
        </p:spPr>
        <p:txBody>
          <a:bodyPr>
            <a:normAutofit/>
          </a:bodyPr>
          <a:lstStyle/>
          <a:p>
            <a:pPr marL="0" indent="0">
              <a:buNone/>
            </a:pPr>
            <a:r>
              <a:rPr lang="es-GT" sz="4400" b="1" cap="none" dirty="0" smtClean="0">
                <a:latin typeface="Times New Roman" panose="02020603050405020304" pitchFamily="18" charset="0"/>
                <a:cs typeface="Times New Roman" panose="02020603050405020304" pitchFamily="18" charset="0"/>
              </a:rPr>
              <a:t>June</a:t>
            </a:r>
            <a:r>
              <a:rPr lang="es-GT" sz="4400" b="1" dirty="0" smtClean="0">
                <a:latin typeface="Times New Roman" panose="02020603050405020304" pitchFamily="18" charset="0"/>
                <a:cs typeface="Times New Roman" panose="02020603050405020304" pitchFamily="18" charset="0"/>
              </a:rPr>
              <a:t> 2019  </a:t>
            </a:r>
          </a:p>
          <a:p>
            <a:pPr marL="0" indent="0">
              <a:buNone/>
            </a:pPr>
            <a:r>
              <a:rPr lang="en-US" sz="3000" cap="none" dirty="0" smtClean="0">
                <a:latin typeface="Times New Roman" panose="02020603050405020304" pitchFamily="18" charset="0"/>
                <a:cs typeface="Times New Roman" panose="02020603050405020304" pitchFamily="18" charset="0"/>
              </a:rPr>
              <a:t>Deliver to the Presidency of KSC, the 6 documents prepared, for</a:t>
            </a:r>
            <a:r>
              <a:rPr lang="es-GT" sz="3000" cap="none"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es-GT" sz="3000" cap="none" dirty="0" err="1" smtClean="0">
                <a:latin typeface="Times New Roman" panose="02020603050405020304" pitchFamily="18" charset="0"/>
                <a:cs typeface="Times New Roman" panose="02020603050405020304" pitchFamily="18" charset="0"/>
              </a:rPr>
              <a:t>Continue</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the</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investigation</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or</a:t>
            </a:r>
            <a:endParaRPr lang="es-GT" sz="3000" cap="none"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000" cap="none" dirty="0" smtClean="0">
                <a:latin typeface="Times New Roman" panose="02020603050405020304" pitchFamily="18" charset="0"/>
                <a:cs typeface="Times New Roman" panose="02020603050405020304" pitchFamily="18" charset="0"/>
              </a:rPr>
              <a:t>Use them as a basis in future research projects on this topic.</a:t>
            </a:r>
          </a:p>
          <a:p>
            <a:pPr marL="514350" indent="-514350" algn="r">
              <a:buNone/>
            </a:pPr>
            <a:r>
              <a:rPr lang="es-GT" sz="3000" cap="none" dirty="0" smtClean="0">
                <a:latin typeface="Times New Roman" panose="02020603050405020304" pitchFamily="18" charset="0"/>
                <a:cs typeface="Times New Roman" panose="02020603050405020304" pitchFamily="18" charset="0"/>
              </a:rPr>
              <a:t>“</a:t>
            </a:r>
            <a:r>
              <a:rPr lang="es-GT" sz="3000" cap="none" dirty="0" err="1" smtClean="0">
                <a:latin typeface="Times New Roman" panose="02020603050405020304" pitchFamily="18" charset="0"/>
                <a:cs typeface="Times New Roman" panose="02020603050405020304" pitchFamily="18" charset="0"/>
              </a:rPr>
              <a:t>Citizen</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Participation</a:t>
            </a:r>
            <a:r>
              <a:rPr lang="es-GT" sz="3000" cap="none" dirty="0" smtClean="0">
                <a:latin typeface="Times New Roman" panose="02020603050405020304" pitchFamily="18" charset="0"/>
                <a:cs typeface="Times New Roman" panose="02020603050405020304" pitchFamily="18" charset="0"/>
              </a:rPr>
              <a:t> in </a:t>
            </a:r>
            <a:r>
              <a:rPr lang="es-GT" sz="3000" cap="none" dirty="0" err="1" smtClean="0">
                <a:latin typeface="Times New Roman" panose="02020603050405020304" pitchFamily="18" charset="0"/>
                <a:cs typeface="Times New Roman" panose="02020603050405020304" pitchFamily="18" charset="0"/>
              </a:rPr>
              <a:t>Public</a:t>
            </a:r>
            <a:r>
              <a:rPr lang="es-GT" sz="3000" cap="none" dirty="0" smtClean="0">
                <a:latin typeface="Times New Roman" panose="02020603050405020304" pitchFamily="18" charset="0"/>
                <a:cs typeface="Times New Roman" panose="02020603050405020304" pitchFamily="18" charset="0"/>
              </a:rPr>
              <a:t> </a:t>
            </a:r>
            <a:r>
              <a:rPr lang="es-GT" sz="3000" cap="none" dirty="0" err="1" smtClean="0">
                <a:latin typeface="Times New Roman" panose="02020603050405020304" pitchFamily="18" charset="0"/>
                <a:cs typeface="Times New Roman" panose="02020603050405020304" pitchFamily="18" charset="0"/>
              </a:rPr>
              <a:t>Audit</a:t>
            </a:r>
            <a:r>
              <a:rPr lang="es-GT" sz="3000" cap="none"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7528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0236"/>
            <a:ext cx="10396882" cy="1151965"/>
          </a:xfrm>
        </p:spPr>
        <p:txBody>
          <a:bodyPr>
            <a:normAutofit/>
          </a:bodyPr>
          <a:lstStyle/>
          <a:p>
            <a:r>
              <a:rPr lang="es-GT" sz="6600" dirty="0" err="1" smtClean="0"/>
              <a:t>conclusiOn</a:t>
            </a:r>
            <a:endParaRPr lang="es-GT" sz="6600" dirty="0"/>
          </a:p>
        </p:txBody>
      </p:sp>
      <p:sp>
        <p:nvSpPr>
          <p:cNvPr id="3" name="Marcador de contenido 2"/>
          <p:cNvSpPr>
            <a:spLocks noGrp="1"/>
          </p:cNvSpPr>
          <p:nvPr>
            <p:ph sz="quarter" idx="13"/>
          </p:nvPr>
        </p:nvSpPr>
        <p:spPr>
          <a:xfrm>
            <a:off x="245660" y="876038"/>
            <a:ext cx="11395880" cy="4787780"/>
          </a:xfrm>
        </p:spPr>
        <p:txBody>
          <a:bodyPr>
            <a:normAutofit fontScale="85000" lnSpcReduction="20000"/>
          </a:bodyPr>
          <a:lstStyle/>
          <a:p>
            <a:r>
              <a:rPr lang="en-US" sz="3000" cap="none" dirty="0" smtClean="0">
                <a:latin typeface="Times New Roman" panose="02020603050405020304" pitchFamily="18" charset="0"/>
                <a:cs typeface="Times New Roman" panose="02020603050405020304" pitchFamily="18" charset="0"/>
              </a:rPr>
              <a:t>SAI Guatemala appreciates the confidence to participate in this research project, (we extend the thanks of SAI Philippines)</a:t>
            </a:r>
            <a:r>
              <a:rPr lang="es-GT" sz="3000" cap="none" dirty="0" smtClean="0">
                <a:latin typeface="Times New Roman" panose="02020603050405020304" pitchFamily="18" charset="0"/>
                <a:cs typeface="Times New Roman" panose="02020603050405020304" pitchFamily="18" charset="0"/>
              </a:rPr>
              <a:t>.</a:t>
            </a:r>
          </a:p>
          <a:p>
            <a:r>
              <a:rPr lang="en-US" sz="3000" cap="none" dirty="0" smtClean="0">
                <a:latin typeface="Times New Roman" panose="02020603050405020304" pitchFamily="18" charset="0"/>
                <a:cs typeface="Times New Roman" panose="02020603050405020304" pitchFamily="18" charset="0"/>
              </a:rPr>
              <a:t>The 6 documents elaborated and sent to the 7 SAI, were elaborated with the experience of SAI Philippines and Guatemala</a:t>
            </a:r>
            <a:r>
              <a:rPr lang="es-GT" sz="3000" cap="none" dirty="0" smtClean="0">
                <a:latin typeface="Times New Roman" panose="02020603050405020304" pitchFamily="18" charset="0"/>
                <a:cs typeface="Times New Roman" panose="02020603050405020304" pitchFamily="18" charset="0"/>
              </a:rPr>
              <a:t>.</a:t>
            </a:r>
          </a:p>
          <a:p>
            <a:r>
              <a:rPr lang="en-US" sz="3000" cap="none" dirty="0" smtClean="0">
                <a:latin typeface="Times New Roman" panose="02020603050405020304" pitchFamily="18" charset="0"/>
                <a:cs typeface="Times New Roman" panose="02020603050405020304" pitchFamily="18" charset="0"/>
              </a:rPr>
              <a:t>We suggest to propose in INCOSAI 2019 a one-year extension to the 7 member SAIs, to complete the research and also give the opportunity to other interested SAIs to develop this research project</a:t>
            </a:r>
            <a:r>
              <a:rPr lang="es-GT" sz="3000" cap="none" dirty="0" smtClean="0">
                <a:latin typeface="Times New Roman" panose="02020603050405020304" pitchFamily="18" charset="0"/>
                <a:cs typeface="Times New Roman" panose="02020603050405020304" pitchFamily="18" charset="0"/>
              </a:rPr>
              <a:t>.</a:t>
            </a:r>
          </a:p>
          <a:p>
            <a:r>
              <a:rPr lang="en-US" sz="3000" cap="none" dirty="0" smtClean="0">
                <a:latin typeface="Times New Roman" panose="02020603050405020304" pitchFamily="18" charset="0"/>
                <a:cs typeface="Times New Roman" panose="02020603050405020304" pitchFamily="18" charset="0"/>
              </a:rPr>
              <a:t>We propose </a:t>
            </a:r>
            <a:r>
              <a:rPr lang="en-US" sz="3000" cap="none" dirty="0" smtClean="0">
                <a:latin typeface="Times New Roman" panose="02020603050405020304" pitchFamily="18" charset="0"/>
                <a:cs typeface="Times New Roman" panose="02020603050405020304" pitchFamily="18" charset="0"/>
              </a:rPr>
              <a:t>the use of the elaborated documents, for future research projects on this </a:t>
            </a:r>
            <a:r>
              <a:rPr lang="en-US" sz="3000" cap="none" dirty="0" smtClean="0">
                <a:latin typeface="Times New Roman" panose="02020603050405020304" pitchFamily="18" charset="0"/>
                <a:cs typeface="Times New Roman" panose="02020603050405020304" pitchFamily="18" charset="0"/>
              </a:rPr>
              <a:t>topic, </a:t>
            </a:r>
            <a:r>
              <a:rPr lang="en-US" sz="3000" cap="none" dirty="0" smtClean="0">
                <a:latin typeface="Times New Roman" panose="02020603050405020304" pitchFamily="18" charset="0"/>
                <a:cs typeface="Times New Roman" panose="02020603050405020304" pitchFamily="18" charset="0"/>
              </a:rPr>
              <a:t>using the proposed methodology</a:t>
            </a:r>
            <a:r>
              <a:rPr lang="es-GT" sz="3000" cap="none" dirty="0" smtClean="0">
                <a:latin typeface="Times New Roman" panose="02020603050405020304" pitchFamily="18" charset="0"/>
                <a:cs typeface="Times New Roman" panose="02020603050405020304" pitchFamily="18" charset="0"/>
              </a:rPr>
              <a:t>.</a:t>
            </a:r>
          </a:p>
          <a:p>
            <a:r>
              <a:rPr lang="en-US" sz="3000" cap="none" dirty="0" smtClean="0">
                <a:latin typeface="Times New Roman" panose="02020603050405020304" pitchFamily="18" charset="0"/>
                <a:cs typeface="Times New Roman" panose="02020603050405020304" pitchFamily="18" charset="0"/>
              </a:rPr>
              <a:t>We offer our intention to continue participating </a:t>
            </a:r>
            <a:r>
              <a:rPr lang="en-US" sz="3000" cap="none" dirty="0" smtClean="0">
                <a:latin typeface="Times New Roman" panose="02020603050405020304" pitchFamily="18" charset="0"/>
                <a:cs typeface="Times New Roman" panose="02020603050405020304" pitchFamily="18" charset="0"/>
              </a:rPr>
              <a:t>with</a:t>
            </a:r>
            <a:r>
              <a:rPr lang="en-US" sz="3000" cap="none" dirty="0" smtClean="0">
                <a:latin typeface="Times New Roman" panose="02020603050405020304" pitchFamily="18" charset="0"/>
                <a:cs typeface="Times New Roman" panose="02020603050405020304" pitchFamily="18" charset="0"/>
              </a:rPr>
              <a:t> </a:t>
            </a:r>
            <a:r>
              <a:rPr lang="en-US" sz="3000" cap="none" dirty="0" smtClean="0">
                <a:latin typeface="Times New Roman" panose="02020603050405020304" pitchFamily="18" charset="0"/>
                <a:cs typeface="Times New Roman" panose="02020603050405020304" pitchFamily="18" charset="0"/>
              </a:rPr>
              <a:t>KSC</a:t>
            </a:r>
            <a:r>
              <a:rPr lang="es-GT" sz="3000" cap="none"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359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229" y="-10236"/>
            <a:ext cx="11321142" cy="1151965"/>
          </a:xfrm>
        </p:spPr>
        <p:txBody>
          <a:bodyPr>
            <a:normAutofit fontScale="90000"/>
          </a:bodyPr>
          <a:lstStyle/>
          <a:p>
            <a:r>
              <a:rPr lang="en-US" sz="6600" dirty="0" smtClean="0"/>
              <a:t>The objective of the investigation</a:t>
            </a:r>
            <a:endParaRPr lang="es-GT" sz="6600" dirty="0"/>
          </a:p>
        </p:txBody>
      </p:sp>
      <p:sp>
        <p:nvSpPr>
          <p:cNvPr id="3" name="Marcador de contenido 2"/>
          <p:cNvSpPr>
            <a:spLocks noGrp="1"/>
          </p:cNvSpPr>
          <p:nvPr>
            <p:ph sz="quarter" idx="13"/>
          </p:nvPr>
        </p:nvSpPr>
        <p:spPr>
          <a:xfrm>
            <a:off x="245660" y="876038"/>
            <a:ext cx="11395880" cy="4787780"/>
          </a:xfrm>
        </p:spPr>
        <p:txBody>
          <a:bodyPr>
            <a:normAutofit fontScale="92500"/>
          </a:bodyPr>
          <a:lstStyle/>
          <a:p>
            <a:r>
              <a:rPr lang="en-PH" sz="3200" dirty="0" smtClean="0">
                <a:latin typeface="Agency FB" pitchFamily="34" charset="0"/>
              </a:rPr>
              <a:t>To identify the mandates/functions of SAIs and the related Public Audit Processes they have adopted to perform these mandates/functions, including their </a:t>
            </a:r>
            <a:r>
              <a:rPr lang="en-PH" sz="3200" dirty="0" smtClean="0">
                <a:latin typeface="Agency FB" pitchFamily="34" charset="0"/>
              </a:rPr>
              <a:t>capacity/competency, </a:t>
            </a:r>
            <a:r>
              <a:rPr lang="en-PH" sz="3200" dirty="0" smtClean="0">
                <a:latin typeface="Agency FB" pitchFamily="34" charset="0"/>
              </a:rPr>
              <a:t>building needs and how these are provided; as the backdrop/context of the data gathering on </a:t>
            </a:r>
            <a:r>
              <a:rPr lang="en-PH" sz="3200" dirty="0" smtClean="0">
                <a:latin typeface="Agency FB" pitchFamily="34" charset="0"/>
              </a:rPr>
              <a:t>the strategies/mechanisms/techniques </a:t>
            </a:r>
            <a:r>
              <a:rPr lang="en-PH" sz="3200" dirty="0" smtClean="0">
                <a:latin typeface="Agency FB" pitchFamily="34" charset="0"/>
              </a:rPr>
              <a:t>(models) they used in engaging/partnering with citizens/civil society not only in the Public Audit Process and capacity building activities but also in other areas of governance to enable the SAIs to be more efficient and effective in performing their mandates/functions</a:t>
            </a:r>
            <a:r>
              <a:rPr lang="es-GT" sz="3200" dirty="0" smtClean="0">
                <a:latin typeface="Agency FB" pitchFamily="34" charset="0"/>
              </a:rPr>
              <a:t>.</a:t>
            </a:r>
            <a:endParaRPr lang="es-GT" sz="3000" cap="none" dirty="0" smtClean="0">
              <a:latin typeface="Agency FB" pitchFamily="34" charset="0"/>
              <a:cs typeface="Times New Roman" panose="02020603050405020304" pitchFamily="18" charset="0"/>
            </a:endParaRPr>
          </a:p>
        </p:txBody>
      </p:sp>
    </p:spTree>
    <p:extLst>
      <p:ext uri="{BB962C8B-B14F-4D97-AF65-F5344CB8AC3E}">
        <p14:creationId xmlns:p14="http://schemas.microsoft.com/office/powerpoint/2010/main" val="3813228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0236"/>
            <a:ext cx="10396882" cy="1151965"/>
          </a:xfrm>
        </p:spPr>
        <p:txBody>
          <a:bodyPr>
            <a:normAutofit/>
          </a:bodyPr>
          <a:lstStyle/>
          <a:p>
            <a:r>
              <a:rPr lang="es-GT" sz="6600" dirty="0" smtClean="0"/>
              <a:t>THE </a:t>
            </a:r>
            <a:r>
              <a:rPr lang="es-GT" sz="6600" dirty="0" err="1" smtClean="0"/>
              <a:t>objetivE</a:t>
            </a:r>
            <a:r>
              <a:rPr lang="es-GT" sz="6600" dirty="0" smtClean="0"/>
              <a:t> </a:t>
            </a:r>
            <a:endParaRPr lang="es-GT" sz="6600" dirty="0"/>
          </a:p>
        </p:txBody>
      </p:sp>
      <p:sp>
        <p:nvSpPr>
          <p:cNvPr id="3" name="Marcador de contenido 2"/>
          <p:cNvSpPr>
            <a:spLocks noGrp="1"/>
          </p:cNvSpPr>
          <p:nvPr>
            <p:ph sz="quarter" idx="13"/>
          </p:nvPr>
        </p:nvSpPr>
        <p:spPr>
          <a:xfrm>
            <a:off x="-1" y="618565"/>
            <a:ext cx="11954435" cy="5123329"/>
          </a:xfrm>
        </p:spPr>
        <p:txBody>
          <a:bodyPr>
            <a:normAutofit/>
          </a:bodyPr>
          <a:lstStyle/>
          <a:p>
            <a:pPr lvl="0">
              <a:lnSpc>
                <a:spcPct val="110000"/>
              </a:lnSpc>
              <a:spcBef>
                <a:spcPts val="0"/>
              </a:spcBef>
            </a:pPr>
            <a:r>
              <a:rPr lang="en-PH" dirty="0" smtClean="0">
                <a:latin typeface="Agency FB" pitchFamily="34" charset="0"/>
              </a:rPr>
              <a:t>To identify the various models of citizen engagement/participation used by SAIs not only in the Public Audit Process and capacity building activities but also in other areas of governance to enable the SAIs to be more efficient and effective in performing their mandates/functions;</a:t>
            </a:r>
            <a:endParaRPr lang="es-ES" dirty="0" smtClean="0">
              <a:latin typeface="Agency FB" pitchFamily="34" charset="0"/>
            </a:endParaRPr>
          </a:p>
          <a:p>
            <a:pPr>
              <a:lnSpc>
                <a:spcPct val="110000"/>
              </a:lnSpc>
              <a:spcBef>
                <a:spcPts val="0"/>
              </a:spcBef>
              <a:buNone/>
            </a:pPr>
            <a:r>
              <a:rPr lang="en-PH" dirty="0" smtClean="0">
                <a:latin typeface="Agency FB" pitchFamily="34" charset="0"/>
              </a:rPr>
              <a:t> </a:t>
            </a:r>
            <a:endParaRPr lang="es-ES" dirty="0" smtClean="0">
              <a:latin typeface="Agency FB" pitchFamily="34" charset="0"/>
            </a:endParaRPr>
          </a:p>
          <a:p>
            <a:pPr lvl="0">
              <a:lnSpc>
                <a:spcPct val="110000"/>
              </a:lnSpc>
              <a:spcBef>
                <a:spcPts val="0"/>
              </a:spcBef>
            </a:pPr>
            <a:r>
              <a:rPr lang="en-PH" dirty="0" smtClean="0">
                <a:latin typeface="Agency FB" pitchFamily="34" charset="0"/>
              </a:rPr>
              <a:t>To identify the procedures adopted by SAIs in engaging/partnering with citizens/civil society under various models;</a:t>
            </a:r>
            <a:endParaRPr lang="es-ES" dirty="0" smtClean="0">
              <a:latin typeface="Agency FB" pitchFamily="34" charset="0"/>
            </a:endParaRPr>
          </a:p>
          <a:p>
            <a:pPr>
              <a:lnSpc>
                <a:spcPct val="110000"/>
              </a:lnSpc>
              <a:spcBef>
                <a:spcPts val="0"/>
              </a:spcBef>
              <a:buNone/>
            </a:pPr>
            <a:r>
              <a:rPr lang="en-PH" dirty="0" smtClean="0">
                <a:latin typeface="Agency FB" pitchFamily="34" charset="0"/>
              </a:rPr>
              <a:t> </a:t>
            </a:r>
            <a:endParaRPr lang="es-ES" dirty="0" smtClean="0">
              <a:latin typeface="Agency FB" pitchFamily="34" charset="0"/>
            </a:endParaRPr>
          </a:p>
          <a:p>
            <a:pPr lvl="0">
              <a:lnSpc>
                <a:spcPct val="110000"/>
              </a:lnSpc>
              <a:spcBef>
                <a:spcPts val="0"/>
              </a:spcBef>
            </a:pPr>
            <a:r>
              <a:rPr lang="en-PH" dirty="0" smtClean="0">
                <a:latin typeface="Agency FB" pitchFamily="34" charset="0"/>
              </a:rPr>
              <a:t>To identify the legal bases used by SAIs in engaging/partnering with citizens/civil society in the performance of their mandates/functions;</a:t>
            </a:r>
            <a:endParaRPr lang="es-ES" dirty="0" smtClean="0">
              <a:latin typeface="Agency FB" pitchFamily="34" charset="0"/>
            </a:endParaRPr>
          </a:p>
          <a:p>
            <a:pPr>
              <a:lnSpc>
                <a:spcPct val="110000"/>
              </a:lnSpc>
              <a:spcBef>
                <a:spcPts val="0"/>
              </a:spcBef>
              <a:buNone/>
            </a:pPr>
            <a:r>
              <a:rPr lang="en-PH" dirty="0" smtClean="0">
                <a:latin typeface="Agency FB" pitchFamily="34" charset="0"/>
              </a:rPr>
              <a:t> </a:t>
            </a:r>
            <a:endParaRPr lang="es-ES" dirty="0" smtClean="0">
              <a:latin typeface="Agency FB" pitchFamily="34" charset="0"/>
            </a:endParaRPr>
          </a:p>
          <a:p>
            <a:pPr>
              <a:lnSpc>
                <a:spcPct val="110000"/>
              </a:lnSpc>
              <a:spcBef>
                <a:spcPts val="0"/>
              </a:spcBef>
            </a:pPr>
            <a:r>
              <a:rPr lang="en-PH" dirty="0" smtClean="0">
                <a:latin typeface="Agency FB" pitchFamily="34" charset="0"/>
              </a:rPr>
              <a:t>To identify how citizens/civil society are organized, how they push for their advocacies, how they obtain and are provided with logistical support, and as an initial data set, how they have partnered with Government Entities, including SAIs; the challenges they encountered and how they met these challenges.</a:t>
            </a:r>
            <a:endParaRPr lang="es-GT" sz="3000" cap="none" dirty="0" smtClean="0">
              <a:latin typeface="Agency FB" pitchFamily="34" charset="0"/>
              <a:cs typeface="Times New Roman" panose="02020603050405020304" pitchFamily="18" charset="0"/>
            </a:endParaRPr>
          </a:p>
        </p:txBody>
      </p:sp>
    </p:spTree>
    <p:extLst>
      <p:ext uri="{BB962C8B-B14F-4D97-AF65-F5344CB8AC3E}">
        <p14:creationId xmlns:p14="http://schemas.microsoft.com/office/powerpoint/2010/main" val="2614257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875</TotalTime>
  <Words>887</Words>
  <Application>Microsoft Office PowerPoint</Application>
  <PresentationFormat>Panorámica</PresentationFormat>
  <Paragraphs>137</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Agency FB</vt:lpstr>
      <vt:lpstr>Arial</vt:lpstr>
      <vt:lpstr>Impact</vt:lpstr>
      <vt:lpstr>Times New Roman</vt:lpstr>
      <vt:lpstr>Wingdings</vt:lpstr>
      <vt:lpstr>Evento principal</vt:lpstr>
      <vt:lpstr>RESEARCH PROJECT  CITIZEN PARTICIPATION IN PUBLIC AUDIT</vt:lpstr>
      <vt:lpstr>BACKGROUND</vt:lpstr>
      <vt:lpstr>MEMBER SAI´s                             CONFIRMED</vt:lpstr>
      <vt:lpstr>aDvance</vt:lpstr>
      <vt:lpstr>Current situation</vt:lpstr>
      <vt:lpstr>OFFERING</vt:lpstr>
      <vt:lpstr>conclusiOn</vt:lpstr>
      <vt:lpstr>The objective of the investigation</vt:lpstr>
      <vt:lpstr>THE objetivE </vt:lpstr>
      <vt:lpstr>An Experience in guatemala</vt:lpstr>
      <vt:lpstr>Your entities</vt:lpstr>
      <vt:lpstr>entities</vt:lpstr>
      <vt:lpstr>Actions in the SAI Guatemala</vt:lpstr>
      <vt:lpstr>Management in the SAI</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INVESTICACIÓN PARTICIPACIÓN CIUDADNA EN LA AUDITORÍA PÚBLICA</dc:title>
  <dc:creator>Carmen M</dc:creator>
  <cp:lastModifiedBy>Carmen M</cp:lastModifiedBy>
  <cp:revision>54</cp:revision>
  <dcterms:created xsi:type="dcterms:W3CDTF">2019-05-20T17:25:12Z</dcterms:created>
  <dcterms:modified xsi:type="dcterms:W3CDTF">2019-05-22T02:21:17Z</dcterms:modified>
</cp:coreProperties>
</file>