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handoutMasterIdLst>
    <p:handoutMasterId r:id="rId9"/>
  </p:handoutMasterIdLst>
  <p:sldIdLst>
    <p:sldId id="270" r:id="rId2"/>
    <p:sldId id="257" r:id="rId3"/>
    <p:sldId id="278" r:id="rId4"/>
    <p:sldId id="279" r:id="rId5"/>
    <p:sldId id="281" r:id="rId6"/>
    <p:sldId id="272" r:id="rId7"/>
  </p:sldIdLst>
  <p:sldSz cx="18288000" cy="10288588"/>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B0BF"/>
    <a:srgbClr val="F60023"/>
    <a:srgbClr val="BBBDBF"/>
    <a:srgbClr val="18A5BF"/>
    <a:srgbClr val="232026"/>
    <a:srgbClr val="005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9886" autoAdjust="0"/>
  </p:normalViewPr>
  <p:slideViewPr>
    <p:cSldViewPr snapToGrid="0" snapToObjects="1">
      <p:cViewPr>
        <p:scale>
          <a:sx n="50" d="100"/>
          <a:sy n="50" d="100"/>
        </p:scale>
        <p:origin x="-1860" y="-918"/>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26" tIns="45713" rIns="91426" bIns="45713"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26" tIns="45713" rIns="91426" bIns="45713" rtlCol="0"/>
          <a:lstStyle>
            <a:lvl1pPr algn="r">
              <a:defRPr sz="1200"/>
            </a:lvl1pPr>
          </a:lstStyle>
          <a:p>
            <a:fld id="{465C2362-399C-4B01-AA1A-F6F03CF435B8}" type="datetimeFigureOut">
              <a:rPr lang="ru-RU" smtClean="0"/>
              <a:t>06.06.2019</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26" tIns="45713" rIns="91426" bIns="45713"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26" tIns="45713" rIns="91426" bIns="45713" rtlCol="0" anchor="b"/>
          <a:lstStyle>
            <a:lvl1pPr algn="r">
              <a:defRPr sz="1200"/>
            </a:lvl1pPr>
          </a:lstStyle>
          <a:p>
            <a:fld id="{B7749AE8-B0AB-411C-B833-152D19EBBCD6}" type="slidenum">
              <a:rPr lang="ru-RU" smtClean="0"/>
              <a:t>‹#›</a:t>
            </a:fld>
            <a:endParaRPr lang="ru-RU"/>
          </a:p>
        </p:txBody>
      </p:sp>
    </p:spTree>
    <p:extLst>
      <p:ext uri="{BB962C8B-B14F-4D97-AF65-F5344CB8AC3E}">
        <p14:creationId xmlns:p14="http://schemas.microsoft.com/office/powerpoint/2010/main" val="405259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18831" cy="495029"/>
          </a:xfrm>
          <a:prstGeom prst="rect">
            <a:avLst/>
          </a:prstGeom>
        </p:spPr>
        <p:txBody>
          <a:bodyPr vert="horz" lIns="91426" tIns="45713" rIns="91426" bIns="45713" rtlCol="0"/>
          <a:lstStyle>
            <a:lvl1pPr algn="l">
              <a:defRPr sz="1200"/>
            </a:lvl1pPr>
          </a:lstStyle>
          <a:p>
            <a:endParaRPr lang="ru-RU"/>
          </a:p>
        </p:txBody>
      </p:sp>
      <p:sp>
        <p:nvSpPr>
          <p:cNvPr id="3" name="Дата 2"/>
          <p:cNvSpPr>
            <a:spLocks noGrp="1"/>
          </p:cNvSpPr>
          <p:nvPr>
            <p:ph type="dt" idx="1"/>
          </p:nvPr>
        </p:nvSpPr>
        <p:spPr>
          <a:xfrm>
            <a:off x="3815373" y="1"/>
            <a:ext cx="2918831" cy="495029"/>
          </a:xfrm>
          <a:prstGeom prst="rect">
            <a:avLst/>
          </a:prstGeom>
        </p:spPr>
        <p:txBody>
          <a:bodyPr vert="horz" lIns="91426" tIns="45713" rIns="91426" bIns="45713" rtlCol="0"/>
          <a:lstStyle>
            <a:lvl1pPr algn="r">
              <a:defRPr sz="1200"/>
            </a:lvl1pPr>
          </a:lstStyle>
          <a:p>
            <a:fld id="{60F04E29-D1FD-DC45-BED6-884E19865B87}" type="datetimeFigureOut">
              <a:rPr lang="ru-RU" smtClean="0"/>
              <a:t>06.06.2019</a:t>
            </a:fld>
            <a:endParaRPr lang="ru-RU"/>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6" tIns="45713" rIns="91426" bIns="45713" rtlCol="0" anchor="ctr"/>
          <a:lstStyle/>
          <a:p>
            <a:endParaRPr lang="ru-RU"/>
          </a:p>
        </p:txBody>
      </p:sp>
      <p:sp>
        <p:nvSpPr>
          <p:cNvPr id="5" name="Заметки 4"/>
          <p:cNvSpPr>
            <a:spLocks noGrp="1"/>
          </p:cNvSpPr>
          <p:nvPr>
            <p:ph type="body" sz="quarter" idx="3"/>
          </p:nvPr>
        </p:nvSpPr>
        <p:spPr>
          <a:xfrm>
            <a:off x="673577" y="4748164"/>
            <a:ext cx="5388610" cy="3884861"/>
          </a:xfrm>
          <a:prstGeom prst="rect">
            <a:avLst/>
          </a:prstGeom>
        </p:spPr>
        <p:txBody>
          <a:bodyPr vert="horz" lIns="91426" tIns="45713" rIns="91426" bIns="45713"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26" tIns="45713" rIns="91426" bIns="45713"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26" tIns="45713" rIns="91426" bIns="45713" rtlCol="0" anchor="b"/>
          <a:lstStyle>
            <a:lvl1pPr algn="r">
              <a:defRPr sz="1200"/>
            </a:lvl1pPr>
          </a:lstStyle>
          <a:p>
            <a:fld id="{6A665BAE-A667-C444-B8D6-09A47248E21A}" type="slidenum">
              <a:rPr lang="ru-RU" smtClean="0"/>
              <a:t>‹#›</a:t>
            </a:fld>
            <a:endParaRPr lang="ru-RU"/>
          </a:p>
        </p:txBody>
      </p:sp>
    </p:spTree>
    <p:extLst>
      <p:ext uri="{BB962C8B-B14F-4D97-AF65-F5344CB8AC3E}">
        <p14:creationId xmlns:p14="http://schemas.microsoft.com/office/powerpoint/2010/main" val="397833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9575" y="1233488"/>
            <a:ext cx="5916613" cy="3328987"/>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6671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A665BAE-A667-C444-B8D6-09A47248E21A}"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327563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p:spPr>
        <p:txBody>
          <a:bodyPr anchor="b"/>
          <a:lstStyle>
            <a:lvl1pPr algn="ctr">
              <a:defRPr sz="9000"/>
            </a:lvl1pPr>
          </a:lstStyle>
          <a:p>
            <a:r>
              <a:rPr lang="ru-RU"/>
              <a:t>Образец заголовка</a:t>
            </a:r>
            <a:endParaRPr lang="en-US" dirty="0"/>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06.06.2019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357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06.06.2019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32004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772"/>
            <a:ext cx="3943350" cy="871910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547772"/>
            <a:ext cx="11601450" cy="8719103"/>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06.06.2019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10622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06.06.2019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80095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5004"/>
            <a:ext cx="15773400" cy="4279766"/>
          </a:xfrm>
        </p:spPr>
        <p:txBody>
          <a:bodyPr anchor="b"/>
          <a:lstStyle>
            <a:lvl1pPr>
              <a:defRPr sz="9000"/>
            </a:lvl1pPr>
          </a:lstStyle>
          <a:p>
            <a:r>
              <a:rPr lang="ru-RU"/>
              <a:t>Образец заголовка</a:t>
            </a:r>
            <a:endParaRPr lang="en-US" dirty="0"/>
          </a:p>
        </p:txBody>
      </p:sp>
      <p:sp>
        <p:nvSpPr>
          <p:cNvPr id="3" name="Text Placeholder 2"/>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D2B22F34-1BB7-1F4C-9401-305BBA0C198D}" type="datetimeFigureOut">
              <a:rPr lang="ru-RU" smtClean="0"/>
              <a:t>06.06.2019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83758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738860"/>
            <a:ext cx="7772400" cy="652801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9258300" y="2738860"/>
            <a:ext cx="7772400" cy="652801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06.06.2019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57632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773"/>
            <a:ext cx="15773400" cy="198865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1259683" y="3758193"/>
            <a:ext cx="7736681" cy="552773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9258300" y="3758193"/>
            <a:ext cx="7774782" cy="5527735"/>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D2B22F34-1BB7-1F4C-9401-305BBA0C198D}" type="datetimeFigureOut">
              <a:rPr lang="ru-RU" smtClean="0"/>
              <a:t>06.06.2019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208609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2B22F34-1BB7-1F4C-9401-305BBA0C198D}" type="datetimeFigureOut">
              <a:rPr lang="ru-RU" smtClean="0"/>
              <a:t>06.06.2019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340269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22F34-1BB7-1F4C-9401-305BBA0C198D}" type="datetimeFigureOut">
              <a:rPr lang="ru-RU" smtClean="0"/>
              <a:t>06.06.2019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1920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ru-RU"/>
              <a:t>Образец заголовка</a:t>
            </a:r>
            <a:endParaRPr lang="en-US" dirty="0"/>
          </a:p>
        </p:txBody>
      </p:sp>
      <p:sp>
        <p:nvSpPr>
          <p:cNvPr id="3" name="Content Placeholder 2"/>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06.06.2019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80008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906"/>
            <a:ext cx="5898356" cy="2400671"/>
          </a:xfrm>
        </p:spPr>
        <p:txBody>
          <a:bodyPr anchor="b"/>
          <a:lstStyle>
            <a:lvl1pPr>
              <a:defRPr sz="4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774782" y="1481367"/>
            <a:ext cx="9258300" cy="7311566"/>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ru-RU"/>
              <a:t>Вставка рисунка</a:t>
            </a:r>
            <a:endParaRPr lang="en-US" dirty="0"/>
          </a:p>
        </p:txBody>
      </p:sp>
      <p:sp>
        <p:nvSpPr>
          <p:cNvPr id="4" name="Text Placeholder 3"/>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D2B22F34-1BB7-1F4C-9401-305BBA0C198D}" type="datetimeFigureOut">
              <a:rPr lang="ru-RU" smtClean="0"/>
              <a:t>06.06.2019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9516A20-8542-3B42-8CD6-F845DADE29CA}" type="slidenum">
              <a:rPr lang="ru-RU" smtClean="0"/>
              <a:t>‹#›</a:t>
            </a:fld>
            <a:endParaRPr lang="ru-RU"/>
          </a:p>
        </p:txBody>
      </p:sp>
    </p:spTree>
    <p:extLst>
      <p:ext uri="{BB962C8B-B14F-4D97-AF65-F5344CB8AC3E}">
        <p14:creationId xmlns:p14="http://schemas.microsoft.com/office/powerpoint/2010/main" val="147110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D2B22F34-1BB7-1F4C-9401-305BBA0C198D}" type="datetimeFigureOut">
              <a:rPr lang="ru-RU" smtClean="0"/>
              <a:t>06.06.2019</a:t>
            </a:fld>
            <a:endParaRPr lang="ru-RU"/>
          </a:p>
        </p:txBody>
      </p:sp>
      <p:sp>
        <p:nvSpPr>
          <p:cNvPr id="5" name="Footer Placeholder 4"/>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29516A20-8542-3B42-8CD6-F845DADE29CA}" type="slidenum">
              <a:rPr lang="ru-RU" smtClean="0"/>
              <a:t>‹#›</a:t>
            </a:fld>
            <a:endParaRPr lang="ru-RU"/>
          </a:p>
        </p:txBody>
      </p:sp>
    </p:spTree>
    <p:extLst>
      <p:ext uri="{BB962C8B-B14F-4D97-AF65-F5344CB8AC3E}">
        <p14:creationId xmlns:p14="http://schemas.microsoft.com/office/powerpoint/2010/main" val="2448727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70F4FEF-F44F-474A-808F-BDF2024E887B}"/>
              </a:ext>
            </a:extLst>
          </p:cNvPr>
          <p:cNvPicPr>
            <a:picLocks noChangeAspect="1"/>
          </p:cNvPicPr>
          <p:nvPr/>
        </p:nvPicPr>
        <p:blipFill>
          <a:blip r:embed="rId2"/>
          <a:stretch>
            <a:fillRect/>
          </a:stretch>
        </p:blipFill>
        <p:spPr>
          <a:xfrm>
            <a:off x="-1" y="1"/>
            <a:ext cx="18290823" cy="10288587"/>
          </a:xfrm>
          <a:prstGeom prst="rect">
            <a:avLst/>
          </a:prstGeom>
        </p:spPr>
      </p:pic>
      <p:sp>
        <p:nvSpPr>
          <p:cNvPr id="5" name="Прямоугольник 4">
            <a:extLst>
              <a:ext uri="{FF2B5EF4-FFF2-40B4-BE49-F238E27FC236}">
                <a16:creationId xmlns="" xmlns:a16="http://schemas.microsoft.com/office/drawing/2014/main" id="{8FE4F5C3-0D58-E64E-B8CB-E60A06B1108F}"/>
              </a:ext>
            </a:extLst>
          </p:cNvPr>
          <p:cNvSpPr>
            <a:spLocks noChangeArrowheads="1"/>
          </p:cNvSpPr>
          <p:nvPr/>
        </p:nvSpPr>
        <p:spPr bwMode="auto">
          <a:xfrm>
            <a:off x="2943225" y="4476450"/>
            <a:ext cx="12226031" cy="4616648"/>
          </a:xfrm>
          <a:prstGeom prst="rect">
            <a:avLst/>
          </a:prstGeom>
          <a:noFill/>
          <a:ln w="9525">
            <a:noFill/>
            <a:miter lim="800000"/>
            <a:headEnd/>
            <a:tailEnd/>
          </a:ln>
        </p:spPr>
        <p:txBody>
          <a:bodyPr wrap="square" lIns="0" tIns="0" rIns="0" bIns="0">
            <a:spAutoFit/>
          </a:bodyPr>
          <a:lstStyle/>
          <a:p>
            <a:pPr algn="ctr">
              <a:lnSpc>
                <a:spcPts val="4000"/>
              </a:lnSpc>
            </a:pPr>
            <a:r>
              <a:rPr lang="en-US" sz="4400" b="1" dirty="0">
                <a:solidFill>
                  <a:srgbClr val="232026"/>
                </a:solidFill>
                <a:cs typeface="Arial" panose="020B0604020202020204" pitchFamily="34" charset="0"/>
              </a:rPr>
              <a:t>WORKING GROUP </a:t>
            </a:r>
            <a:r>
              <a:rPr lang="en-US" sz="4400" b="1" dirty="0" smtClean="0">
                <a:solidFill>
                  <a:srgbClr val="232026"/>
                </a:solidFill>
                <a:cs typeface="Arial" panose="020B0604020202020204" pitchFamily="34" charset="0"/>
              </a:rPr>
              <a:t>ON PUBLIC PROCUREMENT AUDIT ACTIVITIES REPORT AT 11</a:t>
            </a:r>
            <a:r>
              <a:rPr lang="en-US" sz="4400" b="1" baseline="30000" dirty="0" smtClean="0">
                <a:solidFill>
                  <a:srgbClr val="232026"/>
                </a:solidFill>
                <a:cs typeface="Arial" panose="020B0604020202020204" pitchFamily="34" charset="0"/>
              </a:rPr>
              <a:t>th</a:t>
            </a:r>
            <a:r>
              <a:rPr lang="en-US" sz="4400" b="1" dirty="0" smtClean="0">
                <a:solidFill>
                  <a:srgbClr val="232026"/>
                </a:solidFill>
                <a:cs typeface="Arial" panose="020B0604020202020204" pitchFamily="34" charset="0"/>
              </a:rPr>
              <a:t> MEETING OF INTOSAI</a:t>
            </a:r>
          </a:p>
          <a:p>
            <a:pPr algn="ctr">
              <a:lnSpc>
                <a:spcPts val="4000"/>
              </a:lnSpc>
            </a:pPr>
            <a:r>
              <a:rPr lang="en-US" sz="4400" b="1" i="0" dirty="0" smtClean="0">
                <a:solidFill>
                  <a:srgbClr val="232026"/>
                </a:solidFill>
                <a:cs typeface="Arial" panose="020B0604020202020204" pitchFamily="34" charset="0"/>
              </a:rPr>
              <a:t>KNOWLEDGE SHARING COMMITTEE</a:t>
            </a:r>
            <a:endParaRPr lang="ru-RU" sz="3200" b="1" i="0" dirty="0" smtClean="0">
              <a:solidFill>
                <a:srgbClr val="232026"/>
              </a:solidFill>
              <a:cs typeface="Arial" panose="020B0604020202020204" pitchFamily="34" charset="0"/>
            </a:endParaRPr>
          </a:p>
          <a:p>
            <a:pPr>
              <a:lnSpc>
                <a:spcPts val="4000"/>
              </a:lnSpc>
            </a:pPr>
            <a:endParaRPr lang="ru-RU" sz="3200" b="1" dirty="0" smtClean="0">
              <a:solidFill>
                <a:srgbClr val="232026"/>
              </a:solidFill>
              <a:cs typeface="Arial" panose="020B0604020202020204" pitchFamily="34" charset="0"/>
            </a:endParaRPr>
          </a:p>
          <a:p>
            <a:pPr>
              <a:lnSpc>
                <a:spcPts val="4000"/>
              </a:lnSpc>
            </a:pPr>
            <a:endParaRPr lang="ru-RU" sz="3200" b="1" dirty="0">
              <a:solidFill>
                <a:srgbClr val="232026"/>
              </a:solidFill>
              <a:cs typeface="Arial" panose="020B0604020202020204" pitchFamily="34" charset="0"/>
            </a:endParaRPr>
          </a:p>
          <a:p>
            <a:pPr>
              <a:lnSpc>
                <a:spcPts val="4000"/>
              </a:lnSpc>
            </a:pPr>
            <a:endParaRPr lang="ru-RU" sz="3200" b="1" i="0" dirty="0">
              <a:solidFill>
                <a:srgbClr val="232026"/>
              </a:solidFill>
              <a:cs typeface="Arial" panose="020B0604020202020204" pitchFamily="34" charset="0"/>
            </a:endParaRPr>
          </a:p>
          <a:p>
            <a:pPr>
              <a:lnSpc>
                <a:spcPts val="4000"/>
              </a:lnSpc>
            </a:pPr>
            <a:r>
              <a:rPr lang="en-US" sz="3600" b="1" dirty="0" smtClean="0">
                <a:solidFill>
                  <a:srgbClr val="232026"/>
                </a:solidFill>
                <a:cs typeface="Arial" panose="020B0604020202020204" pitchFamily="34" charset="0"/>
              </a:rPr>
              <a:t>Ekaterina </a:t>
            </a:r>
            <a:r>
              <a:rPr lang="en-US" sz="3600" b="1" dirty="0" err="1" smtClean="0">
                <a:solidFill>
                  <a:srgbClr val="232026"/>
                </a:solidFill>
                <a:cs typeface="Arial" panose="020B0604020202020204" pitchFamily="34" charset="0"/>
              </a:rPr>
              <a:t>Nikitina</a:t>
            </a:r>
            <a:endParaRPr lang="en-US" sz="3600" b="1" dirty="0">
              <a:solidFill>
                <a:srgbClr val="232026"/>
              </a:solidFill>
              <a:cs typeface="Arial" panose="020B0604020202020204" pitchFamily="34" charset="0"/>
            </a:endParaRPr>
          </a:p>
          <a:p>
            <a:pPr>
              <a:lnSpc>
                <a:spcPts val="4000"/>
              </a:lnSpc>
            </a:pPr>
            <a:r>
              <a:rPr lang="en-US" sz="3600" b="1" dirty="0">
                <a:solidFill>
                  <a:srgbClr val="232026"/>
                </a:solidFill>
                <a:cs typeface="Arial" panose="020B0604020202020204" pitchFamily="34" charset="0"/>
              </a:rPr>
              <a:t>Accounts Chamber of the Russian Federation</a:t>
            </a:r>
          </a:p>
          <a:p>
            <a:pPr>
              <a:lnSpc>
                <a:spcPts val="4000"/>
              </a:lnSpc>
            </a:pPr>
            <a:endParaRPr lang="ru-RU" sz="3200" b="1" i="0" dirty="0" smtClean="0">
              <a:solidFill>
                <a:srgbClr val="232026"/>
              </a:solidFill>
              <a:cs typeface="Arial" panose="020B0604020202020204" pitchFamily="34" charset="0"/>
            </a:endParaRPr>
          </a:p>
        </p:txBody>
      </p:sp>
      <p:pic>
        <p:nvPicPr>
          <p:cNvPr id="8" name="Рисунок 7">
            <a:extLst>
              <a:ext uri="{FF2B5EF4-FFF2-40B4-BE49-F238E27FC236}">
                <a16:creationId xmlns="" xmlns:a16="http://schemas.microsoft.com/office/drawing/2014/main" id="{7EB91832-7FFA-2846-9EBB-2EBFB920A245}"/>
              </a:ext>
            </a:extLst>
          </p:cNvPr>
          <p:cNvPicPr>
            <a:picLocks noChangeAspect="1"/>
          </p:cNvPicPr>
          <p:nvPr/>
        </p:nvPicPr>
        <p:blipFill>
          <a:blip r:embed="rId3"/>
          <a:stretch>
            <a:fillRect/>
          </a:stretch>
        </p:blipFill>
        <p:spPr>
          <a:xfrm>
            <a:off x="15169256" y="7940840"/>
            <a:ext cx="2607735" cy="1995029"/>
          </a:xfrm>
          <a:prstGeom prst="rect">
            <a:avLst/>
          </a:prstGeom>
        </p:spPr>
      </p:pic>
      <p:sp>
        <p:nvSpPr>
          <p:cNvPr id="6" name="TextBox 5"/>
          <p:cNvSpPr txBox="1"/>
          <p:nvPr/>
        </p:nvSpPr>
        <p:spPr>
          <a:xfrm>
            <a:off x="2943225" y="8932857"/>
            <a:ext cx="9772651" cy="584775"/>
          </a:xfrm>
          <a:prstGeom prst="rect">
            <a:avLst/>
          </a:prstGeom>
          <a:noFill/>
        </p:spPr>
        <p:txBody>
          <a:bodyPr wrap="square" rtlCol="0">
            <a:spAutoFit/>
          </a:bodyPr>
          <a:lstStyle/>
          <a:p>
            <a:r>
              <a:rPr lang="en-US" sz="3200" b="1" dirty="0" smtClean="0">
                <a:solidFill>
                  <a:srgbClr val="232026"/>
                </a:solidFill>
                <a:cs typeface="Arial" panose="020B0604020202020204" pitchFamily="34" charset="0"/>
              </a:rPr>
              <a:t>Clark, Philippines June 12-14</a:t>
            </a:r>
            <a:r>
              <a:rPr lang="en-US" sz="3200" b="1" dirty="0">
                <a:solidFill>
                  <a:srgbClr val="232026"/>
                </a:solidFill>
                <a:cs typeface="Arial" panose="020B0604020202020204" pitchFamily="34" charset="0"/>
              </a:rPr>
              <a:t>, 2019</a:t>
            </a:r>
            <a:endParaRPr lang="ru-RU" sz="3200" b="1" dirty="0">
              <a:solidFill>
                <a:srgbClr val="232026"/>
              </a:solidFill>
              <a:cs typeface="Arial" panose="020B0604020202020204" pitchFamily="34" charset="0"/>
            </a:endParaRPr>
          </a:p>
        </p:txBody>
      </p:sp>
    </p:spTree>
    <p:extLst>
      <p:ext uri="{BB962C8B-B14F-4D97-AF65-F5344CB8AC3E}">
        <p14:creationId xmlns:p14="http://schemas.microsoft.com/office/powerpoint/2010/main" val="65650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4E3FDB7E-E078-D44D-92E3-9A671D90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7283" y="267922"/>
            <a:ext cx="880272" cy="903127"/>
          </a:xfrm>
          <a:prstGeom prst="rect">
            <a:avLst/>
          </a:prstGeom>
        </p:spPr>
      </p:pic>
      <p:sp>
        <p:nvSpPr>
          <p:cNvPr id="10" name="TextBox 9">
            <a:extLst>
              <a:ext uri="{FF2B5EF4-FFF2-40B4-BE49-F238E27FC236}">
                <a16:creationId xmlns="" xmlns:a16="http://schemas.microsoft.com/office/drawing/2014/main" id="{3018372D-0A58-9A40-AE6C-8E24D24CC548}"/>
              </a:ext>
            </a:extLst>
          </p:cNvPr>
          <p:cNvSpPr txBox="1"/>
          <p:nvPr/>
        </p:nvSpPr>
        <p:spPr>
          <a:xfrm>
            <a:off x="17044098" y="497864"/>
            <a:ext cx="340158" cy="461665"/>
          </a:xfrm>
          <a:prstGeom prst="rect">
            <a:avLst/>
          </a:prstGeom>
          <a:noFill/>
        </p:spPr>
        <p:txBody>
          <a:bodyPr wrap="none" rtlCol="0" anchor="ctr" anchorCtr="0">
            <a:spAutoFit/>
          </a:bodyPr>
          <a:lstStyle/>
          <a:p>
            <a:r>
              <a:rPr lang="ru-RU" sz="2400" dirty="0">
                <a:solidFill>
                  <a:schemeClr val="tx1">
                    <a:lumMod val="95000"/>
                    <a:lumOff val="5000"/>
                  </a:schemeClr>
                </a:solidFill>
              </a:rPr>
              <a:t>2</a:t>
            </a:r>
          </a:p>
        </p:txBody>
      </p:sp>
      <p:cxnSp>
        <p:nvCxnSpPr>
          <p:cNvPr id="11" name="Прямая соединительная линия 10">
            <a:extLst>
              <a:ext uri="{FF2B5EF4-FFF2-40B4-BE49-F238E27FC236}">
                <a16:creationId xmlns="" xmlns:a16="http://schemas.microsoft.com/office/drawing/2014/main" id="{9D16ECB5-0FC2-8A48-9940-7C7FF1D143CE}"/>
              </a:ext>
            </a:extLst>
          </p:cNvPr>
          <p:cNvCxnSpPr/>
          <p:nvPr/>
        </p:nvCxnSpPr>
        <p:spPr>
          <a:xfrm>
            <a:off x="0" y="1617964"/>
            <a:ext cx="1828034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pic>
        <p:nvPicPr>
          <p:cNvPr id="15" name="Рисунок 14">
            <a:extLst>
              <a:ext uri="{FF2B5EF4-FFF2-40B4-BE49-F238E27FC236}">
                <a16:creationId xmlns="" xmlns:a16="http://schemas.microsoft.com/office/drawing/2014/main" id="{41FAAD02-41AC-D84B-9241-0807FE8F369A}"/>
              </a:ext>
            </a:extLst>
          </p:cNvPr>
          <p:cNvPicPr>
            <a:picLocks noChangeAspect="1"/>
          </p:cNvPicPr>
          <p:nvPr/>
        </p:nvPicPr>
        <p:blipFill>
          <a:blip r:embed="rId4"/>
          <a:stretch>
            <a:fillRect/>
          </a:stretch>
        </p:blipFill>
        <p:spPr>
          <a:xfrm>
            <a:off x="395475" y="85558"/>
            <a:ext cx="1760743" cy="1347044"/>
          </a:xfrm>
          <a:prstGeom prst="rect">
            <a:avLst/>
          </a:prstGeom>
        </p:spPr>
      </p:pic>
      <p:sp>
        <p:nvSpPr>
          <p:cNvPr id="16" name="Прямоугольник 15"/>
          <p:cNvSpPr/>
          <p:nvPr/>
        </p:nvSpPr>
        <p:spPr>
          <a:xfrm>
            <a:off x="3157010" y="555787"/>
            <a:ext cx="11966320" cy="646331"/>
          </a:xfrm>
          <a:prstGeom prst="rect">
            <a:avLst/>
          </a:prstGeom>
        </p:spPr>
        <p:txBody>
          <a:bodyPr wrap="square">
            <a:spAutoFit/>
          </a:bodyPr>
          <a:lstStyle/>
          <a:p>
            <a:pPr algn="ctr"/>
            <a:r>
              <a:rPr lang="en-US" sz="3600" b="1" dirty="0" smtClean="0"/>
              <a:t>MEMBERSHIP</a:t>
            </a:r>
            <a:endParaRPr lang="en-US" sz="3600" b="1" dirty="0"/>
          </a:p>
        </p:txBody>
      </p:sp>
      <p:sp>
        <p:nvSpPr>
          <p:cNvPr id="2" name="Прямоугольник 1"/>
          <p:cNvSpPr/>
          <p:nvPr/>
        </p:nvSpPr>
        <p:spPr>
          <a:xfrm>
            <a:off x="2362200" y="1828442"/>
            <a:ext cx="13011150" cy="3046988"/>
          </a:xfrm>
          <a:prstGeom prst="rect">
            <a:avLst/>
          </a:prstGeom>
        </p:spPr>
        <p:txBody>
          <a:bodyPr wrap="square">
            <a:spAutoFit/>
          </a:bodyPr>
          <a:lstStyle/>
          <a:p>
            <a:pPr algn="ctr"/>
            <a:r>
              <a:rPr lang="en-US" sz="3200" b="1" dirty="0" smtClean="0">
                <a:solidFill>
                  <a:srgbClr val="FF0000"/>
                </a:solidFill>
              </a:rPr>
              <a:t>19</a:t>
            </a:r>
            <a:r>
              <a:rPr lang="en-US" sz="3200" b="1" dirty="0" smtClean="0"/>
              <a:t> </a:t>
            </a:r>
            <a:r>
              <a:rPr lang="en-US" sz="3200" b="1" dirty="0"/>
              <a:t>INTOSAI members:</a:t>
            </a:r>
          </a:p>
          <a:p>
            <a:pPr marL="285750" indent="-285750">
              <a:buFont typeface="Arial" pitchFamily="34" charset="0"/>
              <a:buChar char="•"/>
            </a:pPr>
            <a:endParaRPr lang="en-US" sz="3200" dirty="0" smtClean="0"/>
          </a:p>
          <a:p>
            <a:pPr algn="ctr"/>
            <a:endParaRPr lang="en-US" sz="3200" b="1" dirty="0" smtClean="0">
              <a:solidFill>
                <a:srgbClr val="FF0000"/>
              </a:solidFill>
            </a:endParaRPr>
          </a:p>
          <a:p>
            <a:pPr algn="ctr"/>
            <a:endParaRPr lang="en-US" sz="3200" b="1" dirty="0">
              <a:solidFill>
                <a:srgbClr val="FF0000"/>
              </a:solidFill>
            </a:endParaRPr>
          </a:p>
          <a:p>
            <a:pPr algn="ctr"/>
            <a:endParaRPr lang="en-US" sz="3200" b="1" dirty="0" smtClean="0">
              <a:solidFill>
                <a:srgbClr val="FF0000"/>
              </a:solidFill>
            </a:endParaRPr>
          </a:p>
          <a:p>
            <a:pPr algn="ctr"/>
            <a:endParaRPr lang="en-US" sz="3200" b="1" dirty="0"/>
          </a:p>
        </p:txBody>
      </p:sp>
      <p:sp>
        <p:nvSpPr>
          <p:cNvPr id="3" name="Прямоугольник 2"/>
          <p:cNvSpPr/>
          <p:nvPr/>
        </p:nvSpPr>
        <p:spPr>
          <a:xfrm>
            <a:off x="8667750" y="2592854"/>
            <a:ext cx="6705600" cy="646331"/>
          </a:xfrm>
          <a:prstGeom prst="rect">
            <a:avLst/>
          </a:prstGeom>
        </p:spPr>
        <p:txBody>
          <a:bodyPr wrap="square">
            <a:spAutoFit/>
          </a:bodyPr>
          <a:lstStyle/>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4" name="Прямоугольник 3"/>
          <p:cNvSpPr/>
          <p:nvPr/>
        </p:nvSpPr>
        <p:spPr>
          <a:xfrm>
            <a:off x="6406495" y="3138485"/>
            <a:ext cx="6724650" cy="4801314"/>
          </a:xfrm>
          <a:prstGeom prst="rect">
            <a:avLst/>
          </a:prstGeom>
        </p:spPr>
        <p:txBody>
          <a:bodyPr wrap="square">
            <a:spAutoFit/>
          </a:bodyPr>
          <a:lstStyle/>
          <a:p>
            <a:pPr marL="285750" indent="-285750">
              <a:buFont typeface="Arial" pitchFamily="34" charset="0"/>
              <a:buChar char="•"/>
            </a:pPr>
            <a:r>
              <a:rPr lang="en-US" sz="3200" dirty="0" smtClean="0"/>
              <a:t>SAI </a:t>
            </a:r>
            <a:r>
              <a:rPr lang="en-US" sz="3200" dirty="0"/>
              <a:t>of Philippines</a:t>
            </a:r>
          </a:p>
          <a:p>
            <a:pPr marL="285750" indent="-285750">
              <a:buFont typeface="Arial" pitchFamily="34" charset="0"/>
              <a:buChar char="•"/>
            </a:pPr>
            <a:r>
              <a:rPr lang="en-US" sz="3200" dirty="0"/>
              <a:t>SAI of Portugal</a:t>
            </a:r>
          </a:p>
          <a:p>
            <a:pPr marL="285750" indent="-285750">
              <a:buFont typeface="Arial" pitchFamily="34" charset="0"/>
              <a:buChar char="•"/>
            </a:pPr>
            <a:r>
              <a:rPr lang="en-US" sz="3200" dirty="0"/>
              <a:t>SAI of Kyrgyzstan</a:t>
            </a:r>
          </a:p>
          <a:p>
            <a:pPr marL="285750" indent="-285750">
              <a:buFont typeface="Arial" pitchFamily="34" charset="0"/>
              <a:buChar char="•"/>
            </a:pPr>
            <a:r>
              <a:rPr lang="en-US" sz="3200" dirty="0"/>
              <a:t>SAI of Russia (Chair of the group</a:t>
            </a:r>
            <a:r>
              <a:rPr lang="en-US" sz="3200" dirty="0" smtClean="0"/>
              <a:t>)</a:t>
            </a:r>
          </a:p>
          <a:p>
            <a:pPr marL="285750" indent="-285750">
              <a:buFont typeface="Arial" pitchFamily="34" charset="0"/>
              <a:buChar char="•"/>
            </a:pPr>
            <a:r>
              <a:rPr lang="en-US" sz="3200" dirty="0"/>
              <a:t>SAI of Serbia</a:t>
            </a:r>
          </a:p>
          <a:p>
            <a:pPr marL="285750" indent="-285750">
              <a:buFont typeface="Arial" pitchFamily="34" charset="0"/>
              <a:buChar char="•"/>
            </a:pPr>
            <a:r>
              <a:rPr lang="en-US" sz="3200" dirty="0"/>
              <a:t>SAI of Slovenia</a:t>
            </a:r>
          </a:p>
          <a:p>
            <a:pPr marL="285750" indent="-285750">
              <a:buFont typeface="Arial" pitchFamily="34" charset="0"/>
              <a:buChar char="•"/>
            </a:pPr>
            <a:r>
              <a:rPr lang="en-US" sz="3200" dirty="0"/>
              <a:t>SAI of South  Africa</a:t>
            </a:r>
          </a:p>
          <a:p>
            <a:pPr marL="285750" indent="-285750">
              <a:buFont typeface="Arial" pitchFamily="34" charset="0"/>
              <a:buChar char="•"/>
            </a:pPr>
            <a:r>
              <a:rPr lang="en-US" sz="3200" dirty="0"/>
              <a:t>SAI of Thailand</a:t>
            </a:r>
          </a:p>
          <a:p>
            <a:pPr marL="285750" indent="-285750">
              <a:buFont typeface="Arial" pitchFamily="34" charset="0"/>
              <a:buChar char="•"/>
            </a:pPr>
            <a:r>
              <a:rPr lang="en-US" sz="3200" dirty="0"/>
              <a:t>SAI of </a:t>
            </a:r>
            <a:r>
              <a:rPr lang="en-US" sz="3200" dirty="0" smtClean="0"/>
              <a:t>Zambia</a:t>
            </a:r>
          </a:p>
          <a:p>
            <a:pPr marL="285750" indent="-285750">
              <a:buFont typeface="Arial" pitchFamily="34" charset="0"/>
              <a:buChar char="•"/>
            </a:pPr>
            <a:endParaRPr lang="en-US" dirty="0"/>
          </a:p>
        </p:txBody>
      </p:sp>
      <p:sp>
        <p:nvSpPr>
          <p:cNvPr id="5" name="Прямоугольник 4"/>
          <p:cNvSpPr/>
          <p:nvPr/>
        </p:nvSpPr>
        <p:spPr>
          <a:xfrm>
            <a:off x="1442510" y="3136492"/>
            <a:ext cx="4272490" cy="4524315"/>
          </a:xfrm>
          <a:prstGeom prst="rect">
            <a:avLst/>
          </a:prstGeom>
        </p:spPr>
        <p:txBody>
          <a:bodyPr wrap="square">
            <a:spAutoFit/>
          </a:bodyPr>
          <a:lstStyle/>
          <a:p>
            <a:pPr marL="285750" indent="-285750">
              <a:buFont typeface="Arial" pitchFamily="34" charset="0"/>
              <a:buChar char="•"/>
            </a:pPr>
            <a:r>
              <a:rPr lang="en-US" sz="3200" dirty="0"/>
              <a:t>SAI of Armenia</a:t>
            </a:r>
          </a:p>
          <a:p>
            <a:pPr marL="285750" indent="-285750">
              <a:buFont typeface="Arial" pitchFamily="34" charset="0"/>
              <a:buChar char="•"/>
            </a:pPr>
            <a:r>
              <a:rPr lang="en-US" sz="3200" dirty="0"/>
              <a:t>SAI of Azerbaijan</a:t>
            </a:r>
          </a:p>
          <a:p>
            <a:pPr marL="285750" indent="-285750">
              <a:buFont typeface="Arial" pitchFamily="34" charset="0"/>
              <a:buChar char="•"/>
            </a:pPr>
            <a:r>
              <a:rPr lang="en-US" sz="3200" dirty="0"/>
              <a:t>SAI of Belarus</a:t>
            </a:r>
          </a:p>
          <a:p>
            <a:pPr marL="285750" indent="-285750">
              <a:buFont typeface="Arial" pitchFamily="34" charset="0"/>
              <a:buChar char="•"/>
            </a:pPr>
            <a:r>
              <a:rPr lang="en-US" sz="3200" dirty="0"/>
              <a:t>SAI of China</a:t>
            </a:r>
          </a:p>
          <a:p>
            <a:pPr marL="285750" indent="-285750">
              <a:buFont typeface="Arial" pitchFamily="34" charset="0"/>
              <a:buChar char="•"/>
            </a:pPr>
            <a:r>
              <a:rPr lang="en-US" sz="3200" dirty="0"/>
              <a:t>SAI of Georgia</a:t>
            </a:r>
          </a:p>
          <a:p>
            <a:pPr marL="285750" indent="-285750">
              <a:buFont typeface="Arial" pitchFamily="34" charset="0"/>
              <a:buChar char="•"/>
            </a:pPr>
            <a:r>
              <a:rPr lang="en-US" sz="3200" dirty="0"/>
              <a:t>SAI of Kazakhstan</a:t>
            </a:r>
          </a:p>
          <a:p>
            <a:pPr marL="285750" indent="-285750">
              <a:buFont typeface="Arial" pitchFamily="34" charset="0"/>
              <a:buChar char="•"/>
            </a:pPr>
            <a:r>
              <a:rPr lang="en-US" sz="3200" dirty="0"/>
              <a:t>SAI of Kuwait</a:t>
            </a:r>
          </a:p>
          <a:p>
            <a:pPr marL="285750" indent="-285750">
              <a:buFont typeface="Arial" pitchFamily="34" charset="0"/>
              <a:buChar char="•"/>
            </a:pPr>
            <a:r>
              <a:rPr lang="en-US" sz="3200" dirty="0"/>
              <a:t>SAI of Latvia</a:t>
            </a:r>
          </a:p>
          <a:p>
            <a:pPr marL="285750" indent="-285750">
              <a:buFont typeface="Arial" pitchFamily="34" charset="0"/>
              <a:buChar char="•"/>
            </a:pPr>
            <a:r>
              <a:rPr lang="en-US" sz="3200" dirty="0"/>
              <a:t>SAI of Pakistan</a:t>
            </a:r>
          </a:p>
        </p:txBody>
      </p:sp>
      <p:sp>
        <p:nvSpPr>
          <p:cNvPr id="6" name="Прямоугольник 5"/>
          <p:cNvSpPr/>
          <p:nvPr/>
        </p:nvSpPr>
        <p:spPr>
          <a:xfrm>
            <a:off x="7138147" y="8367738"/>
            <a:ext cx="4004045" cy="584775"/>
          </a:xfrm>
          <a:prstGeom prst="rect">
            <a:avLst/>
          </a:prstGeom>
        </p:spPr>
        <p:txBody>
          <a:bodyPr wrap="none">
            <a:spAutoFit/>
          </a:bodyPr>
          <a:lstStyle/>
          <a:p>
            <a:r>
              <a:rPr lang="en-US" sz="3200" b="1" dirty="0">
                <a:solidFill>
                  <a:srgbClr val="FF0000"/>
                </a:solidFill>
              </a:rPr>
              <a:t>New </a:t>
            </a:r>
            <a:r>
              <a:rPr lang="en-US" sz="3200" b="1" dirty="0" smtClean="0">
                <a:solidFill>
                  <a:srgbClr val="FF0000"/>
                </a:solidFill>
              </a:rPr>
              <a:t>members in 2019</a:t>
            </a:r>
            <a:endParaRPr lang="ru-RU" sz="3200" dirty="0"/>
          </a:p>
        </p:txBody>
      </p:sp>
      <p:sp>
        <p:nvSpPr>
          <p:cNvPr id="7" name="Прямоугольник 6"/>
          <p:cNvSpPr/>
          <p:nvPr/>
        </p:nvSpPr>
        <p:spPr>
          <a:xfrm>
            <a:off x="1422665" y="9049091"/>
            <a:ext cx="2781339" cy="584775"/>
          </a:xfrm>
          <a:prstGeom prst="rect">
            <a:avLst/>
          </a:prstGeom>
        </p:spPr>
        <p:txBody>
          <a:bodyPr wrap="none">
            <a:spAutoFit/>
          </a:bodyPr>
          <a:lstStyle/>
          <a:p>
            <a:pPr algn="ctr"/>
            <a:r>
              <a:rPr lang="en-US" sz="3200" dirty="0">
                <a:cs typeface="Times New Roman" pitchFamily="18" charset="0"/>
              </a:rPr>
              <a:t>the SAI of </a:t>
            </a:r>
            <a:r>
              <a:rPr lang="en-US" sz="3200" b="1" dirty="0">
                <a:solidFill>
                  <a:srgbClr val="F60023"/>
                </a:solidFill>
              </a:rPr>
              <a:t>India</a:t>
            </a:r>
            <a:endParaRPr lang="en-US" sz="3200" b="1" dirty="0"/>
          </a:p>
        </p:txBody>
      </p:sp>
    </p:spTree>
    <p:extLst>
      <p:ext uri="{BB962C8B-B14F-4D97-AF65-F5344CB8AC3E}">
        <p14:creationId xmlns:p14="http://schemas.microsoft.com/office/powerpoint/2010/main" val="522200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328215"/>
            <a:ext cx="18288000" cy="1311658"/>
            <a:chOff x="0" y="218776"/>
            <a:chExt cx="12192000" cy="874304"/>
          </a:xfrm>
        </p:grpSpPr>
        <p:grpSp>
          <p:nvGrpSpPr>
            <p:cNvPr id="3" name="Группа 2"/>
            <p:cNvGrpSpPr/>
            <p:nvPr/>
          </p:nvGrpSpPr>
          <p:grpSpPr>
            <a:xfrm>
              <a:off x="443542" y="218776"/>
              <a:ext cx="11527628" cy="689884"/>
              <a:chOff x="443542" y="218776"/>
              <a:chExt cx="11527628" cy="689884"/>
            </a:xfrm>
          </p:grpSpPr>
          <p:pic>
            <p:nvPicPr>
              <p:cNvPr id="5" name="Рисунок 4">
                <a:extLst>
                  <a:ext uri="{FF2B5EF4-FFF2-40B4-BE49-F238E27FC236}">
                    <a16:creationId xmlns="" xmlns:a16="http://schemas.microsoft.com/office/drawing/2014/main" id="{99020C40-DB78-5E4B-B8D5-016413CC2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 xmlns:a16="http://schemas.microsoft.com/office/drawing/2014/main" id="{BE40BE76-C640-4841-9E04-C9640B30B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 xmlns:a16="http://schemas.microsoft.com/office/drawing/2014/main" id="{1392D279-A33B-1C40-89AF-95618BBA325E}"/>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8" name="Прямоугольник 7"/>
          <p:cNvSpPr/>
          <p:nvPr/>
        </p:nvSpPr>
        <p:spPr>
          <a:xfrm>
            <a:off x="1954925" y="313826"/>
            <a:ext cx="14274930" cy="738779"/>
          </a:xfrm>
          <a:prstGeom prst="rect">
            <a:avLst/>
          </a:prstGeom>
        </p:spPr>
        <p:txBody>
          <a:bodyPr wrap="square" lIns="137160" tIns="68580" rIns="137160" bIns="68580">
            <a:spAutoFit/>
          </a:bodyPr>
          <a:lstStyle/>
          <a:p>
            <a:pPr algn="ctr" defTabSz="685800">
              <a:defRPr/>
            </a:pPr>
            <a:r>
              <a:rPr lang="en-US" sz="3900" b="1" kern="0" spc="-90" dirty="0">
                <a:solidFill>
                  <a:prstClr val="black"/>
                </a:solidFill>
                <a:latin typeface="Calibri"/>
              </a:rPr>
              <a:t>PROJECT TIMELINE</a:t>
            </a:r>
            <a:endParaRPr lang="ru-RU" sz="3900" b="1" kern="0" spc="-90" dirty="0">
              <a:solidFill>
                <a:prstClr val="black"/>
              </a:solidFill>
              <a:latin typeface="Calibri"/>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098405327"/>
              </p:ext>
            </p:extLst>
          </p:nvPr>
        </p:nvGraphicFramePr>
        <p:xfrm>
          <a:off x="1243021" y="2157746"/>
          <a:ext cx="16144871" cy="7260596"/>
        </p:xfrm>
        <a:graphic>
          <a:graphicData uri="http://schemas.openxmlformats.org/drawingml/2006/table">
            <a:tbl>
              <a:tblPr firstRow="1" bandRow="1">
                <a:tableStyleId>{5C22544A-7EE6-4342-B048-85BDC9FD1C3A}</a:tableStyleId>
              </a:tblPr>
              <a:tblGrid>
                <a:gridCol w="3073799"/>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gridCol w="544628"/>
              </a:tblGrid>
              <a:tr h="754496">
                <a:tc>
                  <a:txBody>
                    <a:bodyPr/>
                    <a:lstStyle/>
                    <a:p>
                      <a:endParaRPr lang="ru-RU" sz="41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algn="ctr"/>
                      <a:r>
                        <a:rPr lang="en-US" sz="2100" dirty="0" smtClean="0">
                          <a:solidFill>
                            <a:schemeClr val="tx1"/>
                          </a:solidFill>
                        </a:rPr>
                        <a:t>2017</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2100" dirty="0" smtClean="0">
                          <a:solidFill>
                            <a:schemeClr val="tx1"/>
                          </a:solidFill>
                        </a:rPr>
                        <a:t>2018</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9">
                  <a:txBody>
                    <a:bodyPr/>
                    <a:lstStyle/>
                    <a:p>
                      <a:pPr algn="ctr"/>
                      <a:r>
                        <a:rPr lang="en-US" sz="2100" dirty="0" smtClean="0">
                          <a:solidFill>
                            <a:schemeClr val="tx1"/>
                          </a:solidFill>
                        </a:rPr>
                        <a:t>2019</a:t>
                      </a:r>
                      <a:endParaRPr lang="ru-RU" sz="2100" dirty="0">
                        <a:solidFill>
                          <a:schemeClr val="tx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7248">
                <a:tc>
                  <a:txBody>
                    <a:bodyPr/>
                    <a:lstStyle/>
                    <a:p>
                      <a:endParaRPr lang="ru-RU" sz="16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100" b="1" dirty="0" smtClean="0"/>
                        <a:t>Oct</a:t>
                      </a:r>
                      <a:endParaRPr lang="ru-RU" sz="1100" b="1"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Nov</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Dec</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Jan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Feb</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Mar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Apr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May</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Jun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Jul</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Aug</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Sep</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Oct</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Nov</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Dec</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Jan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Feb</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Mar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Apr</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May</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Jun</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Jul</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Aug</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100" b="1" kern="1200" dirty="0" smtClean="0">
                          <a:solidFill>
                            <a:schemeClr val="dk1"/>
                          </a:solidFill>
                          <a:latin typeface="+mn-lt"/>
                          <a:ea typeface="+mn-ea"/>
                          <a:cs typeface="+mn-cs"/>
                        </a:rPr>
                        <a:t>Sep</a:t>
                      </a:r>
                      <a:endParaRPr lang="ru-RU" sz="11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4452">
                <a:tc>
                  <a:txBody>
                    <a:bodyPr/>
                    <a:lstStyle/>
                    <a:p>
                      <a:r>
                        <a:rPr lang="en-US" sz="1500" b="1" dirty="0" smtClean="0"/>
                        <a:t>Inclusion</a:t>
                      </a:r>
                      <a:r>
                        <a:rPr lang="en-US" sz="1500" b="1" baseline="0" dirty="0" smtClean="0"/>
                        <a:t> of project 2.11 GUID on PPA into SDP 2017-2019</a:t>
                      </a:r>
                      <a:endParaRPr lang="ru-RU" sz="1500" b="1"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800" baseline="0" dirty="0">
                        <a:solidFill>
                          <a:schemeClr val="bg1"/>
                        </a:solidFill>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52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t>PP adjustment to</a:t>
                      </a:r>
                      <a:r>
                        <a:rPr lang="en-US" sz="1500" b="1" baseline="0" dirty="0" smtClean="0"/>
                        <a:t> FIPP requirements</a:t>
                      </a:r>
                      <a:endParaRPr lang="ru-RU" sz="1500" b="1" dirty="0" smtClean="0"/>
                    </a:p>
                    <a:p>
                      <a:pPr marL="0" algn="l" defTabSz="914400" rtl="0" eaLnBrk="1" latinLnBrk="0" hangingPunct="1"/>
                      <a:r>
                        <a:rPr lang="en-US" sz="1500" b="1" kern="1200" dirty="0" smtClean="0">
                          <a:solidFill>
                            <a:schemeClr val="dk1"/>
                          </a:solidFill>
                          <a:latin typeface="+mn-lt"/>
                          <a:ea typeface="+mn-ea"/>
                          <a:cs typeface="+mn-cs"/>
                        </a:rPr>
                        <a:t>Approval of the PP by KSC and FIPP</a:t>
                      </a:r>
                      <a:endParaRPr lang="ru-RU" sz="15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7231">
                <a:tc vMerge="1">
                  <a:txBody>
                    <a:bodyPr/>
                    <a:lstStyle/>
                    <a:p>
                      <a:endParaRPr lang="ru-RU"/>
                    </a:p>
                  </a:txBody>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7231">
                <a:tc rowSpan="2">
                  <a:txBody>
                    <a:bodyPr/>
                    <a:lstStyle/>
                    <a:p>
                      <a:pPr marL="0" algn="l" defTabSz="914400" rtl="0" eaLnBrk="1" latinLnBrk="0" hangingPunct="1"/>
                      <a:r>
                        <a:rPr lang="en-US" sz="1500" b="1" kern="1200" dirty="0" smtClean="0">
                          <a:solidFill>
                            <a:schemeClr val="dk1"/>
                          </a:solidFill>
                          <a:latin typeface="+mn-lt"/>
                          <a:ea typeface="+mn-ea"/>
                          <a:cs typeface="+mn-cs"/>
                        </a:rPr>
                        <a:t>Exposure draft (ED) development</a:t>
                      </a:r>
                    </a:p>
                    <a:p>
                      <a:pPr marL="0" algn="l" defTabSz="914400" rtl="0" eaLnBrk="1" latinLnBrk="0" hangingPunct="1"/>
                      <a:r>
                        <a:rPr lang="en-US" sz="1500" b="1" kern="1200" dirty="0" smtClean="0">
                          <a:solidFill>
                            <a:schemeClr val="dk1"/>
                          </a:solidFill>
                          <a:latin typeface="+mn-lt"/>
                          <a:ea typeface="+mn-ea"/>
                          <a:cs typeface="+mn-cs"/>
                        </a:rPr>
                        <a:t>WGPPA</a:t>
                      </a:r>
                      <a:r>
                        <a:rPr lang="en-US" sz="1500" b="1" kern="1200" baseline="0" dirty="0" smtClean="0">
                          <a:solidFill>
                            <a:schemeClr val="dk1"/>
                          </a:solidFill>
                          <a:latin typeface="+mn-lt"/>
                          <a:ea typeface="+mn-ea"/>
                          <a:cs typeface="+mn-cs"/>
                        </a:rPr>
                        <a:t> meeting and ED approval by WG members</a:t>
                      </a:r>
                      <a:endParaRPr lang="en-US" sz="1500" b="1" kern="1200" dirty="0" smtClean="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7220">
                <a:tc vMerge="1">
                  <a:txBody>
                    <a:bodyPr/>
                    <a:lstStyle/>
                    <a:p>
                      <a:endParaRPr lang="ru-RU"/>
                    </a:p>
                  </a:txBody>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381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mn-lt"/>
                          <a:ea typeface="+mn-ea"/>
                          <a:cs typeface="+mn-cs"/>
                        </a:rPr>
                        <a:t>Consultations w</a:t>
                      </a:r>
                      <a:r>
                        <a:rPr lang="en-US" sz="1600" b="1" kern="1200" dirty="0" smtClean="0">
                          <a:solidFill>
                            <a:schemeClr val="dk1"/>
                          </a:solidFill>
                          <a:latin typeface="+mn-lt"/>
                          <a:ea typeface="+mn-ea"/>
                          <a:cs typeface="+mn-cs"/>
                        </a:rPr>
                        <a:t>ith FAAS, PAS, CAS</a:t>
                      </a:r>
                      <a:endParaRPr lang="en-US" sz="15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smtClean="0">
                          <a:solidFill>
                            <a:schemeClr val="dk1"/>
                          </a:solidFill>
                          <a:latin typeface="+mn-lt"/>
                          <a:ea typeface="+mn-ea"/>
                          <a:cs typeface="+mn-cs"/>
                        </a:rPr>
                        <a:t>Submission of the Exposure draft to KSC and FIPP</a:t>
                      </a:r>
                      <a:endParaRPr lang="ru-RU" sz="1500" b="1" kern="1200" dirty="0" smtClean="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1499">
                <a:tc vMerge="1">
                  <a:txBody>
                    <a:bodyPr/>
                    <a:lstStyle/>
                    <a:p>
                      <a:endParaRPr lang="ru-RU"/>
                    </a:p>
                  </a:txBody>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3347">
                <a:tc rowSpan="2">
                  <a:txBody>
                    <a:bodyPr/>
                    <a:lstStyle/>
                    <a:p>
                      <a:pPr marL="0" algn="l" defTabSz="914400" rtl="0" eaLnBrk="1" latinLnBrk="0" hangingPunct="1"/>
                      <a:r>
                        <a:rPr lang="en-US" sz="1400" b="1" kern="1200" dirty="0" smtClean="0">
                          <a:solidFill>
                            <a:schemeClr val="dk1"/>
                          </a:solidFill>
                          <a:latin typeface="+mn-lt"/>
                          <a:ea typeface="+mn-ea"/>
                          <a:cs typeface="+mn-cs"/>
                        </a:rPr>
                        <a:t>Exposure draft  adjustment to FAAS, PAS, CAS and FIPP</a:t>
                      </a:r>
                      <a:r>
                        <a:rPr lang="en-US" sz="1400" b="1" kern="1200" baseline="0" dirty="0" smtClean="0">
                          <a:solidFill>
                            <a:schemeClr val="dk1"/>
                          </a:solidFill>
                          <a:latin typeface="+mn-lt"/>
                          <a:ea typeface="+mn-ea"/>
                          <a:cs typeface="+mn-cs"/>
                        </a:rPr>
                        <a:t> requirements</a:t>
                      </a:r>
                    </a:p>
                    <a:p>
                      <a:pPr marL="0" algn="l" defTabSz="914400" rtl="0" eaLnBrk="1" latinLnBrk="0" hangingPunct="1"/>
                      <a:endParaRPr lang="en-US" sz="1400" b="1"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Submission of the Exposure draft to KSC and FIPP</a:t>
                      </a:r>
                      <a:endParaRPr lang="ru-RU" sz="1400" b="1" kern="1200" dirty="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5300">
                <a:tc vMerge="1">
                  <a:txBody>
                    <a:bodyPr/>
                    <a:lstStyle/>
                    <a:p>
                      <a:endParaRPr lang="ru-RU"/>
                    </a:p>
                  </a:txBody>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890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Exposure draft  adjustment to FIPP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Finalizing of </a:t>
                      </a:r>
                      <a:r>
                        <a:rPr lang="en-US" sz="1400" b="1" kern="1200" baseline="0" dirty="0" smtClean="0">
                          <a:solidFill>
                            <a:schemeClr val="dk1"/>
                          </a:solidFill>
                          <a:latin typeface="+mn-lt"/>
                          <a:ea typeface="+mn-ea"/>
                          <a:cs typeface="+mn-cs"/>
                        </a:rPr>
                        <a:t>ED with WG members</a:t>
                      </a:r>
                      <a:endParaRPr lang="ru-RU" sz="1400" b="1" kern="1200" dirty="0" smtClean="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8150">
                <a:tc vMerge="1">
                  <a:txBody>
                    <a:bodyPr/>
                    <a:lstStyle/>
                    <a:p>
                      <a:endParaRPr lang="ru-RU"/>
                    </a:p>
                  </a:txBody>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8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Submission of the Exposure draft to KSC and FIPP</a:t>
                      </a:r>
                      <a:endParaRPr lang="ru-RU" sz="1400" b="1" kern="1200" dirty="0" smtClean="0">
                        <a:solidFill>
                          <a:schemeClr val="dk1"/>
                        </a:solidFill>
                        <a:latin typeface="+mn-lt"/>
                        <a:ea typeface="+mn-ea"/>
                        <a:cs typeface="+mn-cs"/>
                      </a:endParaRPr>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sz="800" dirty="0"/>
                    </a:p>
                  </a:txBody>
                  <a:tcPr marL="137160" marR="137160" marT="68591" marB="6859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6" name="5-конечная звезда 15"/>
          <p:cNvSpPr/>
          <p:nvPr/>
        </p:nvSpPr>
        <p:spPr>
          <a:xfrm>
            <a:off x="4951392" y="3708968"/>
            <a:ext cx="314325" cy="314375"/>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29" name="5-конечная звезда 28"/>
          <p:cNvSpPr>
            <a:spLocks noChangeAspect="1"/>
          </p:cNvSpPr>
          <p:nvPr/>
        </p:nvSpPr>
        <p:spPr>
          <a:xfrm>
            <a:off x="7164390" y="4023343"/>
            <a:ext cx="324744" cy="324793"/>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grpSp>
        <p:nvGrpSpPr>
          <p:cNvPr id="39" name="Группа 38"/>
          <p:cNvGrpSpPr/>
          <p:nvPr/>
        </p:nvGrpSpPr>
        <p:grpSpPr>
          <a:xfrm>
            <a:off x="7424732" y="7828482"/>
            <a:ext cx="2176692" cy="996898"/>
            <a:chOff x="4943472" y="4650676"/>
            <a:chExt cx="1451128" cy="664496"/>
          </a:xfrm>
        </p:grpSpPr>
        <p:sp>
          <p:nvSpPr>
            <p:cNvPr id="35" name="Скругленная прямоугольная выноска 34"/>
            <p:cNvSpPr/>
            <p:nvPr/>
          </p:nvSpPr>
          <p:spPr>
            <a:xfrm rot="10800000">
              <a:off x="4943472" y="4686949"/>
              <a:ext cx="1400175" cy="628223"/>
            </a:xfrm>
            <a:prstGeom prst="wedgeRoundRectCallout">
              <a:avLst>
                <a:gd name="adj1" fmla="val -72678"/>
                <a:gd name="adj2" fmla="val 24555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6" name="TextBox 35"/>
            <p:cNvSpPr txBox="1"/>
            <p:nvPr/>
          </p:nvSpPr>
          <p:spPr>
            <a:xfrm>
              <a:off x="4945657" y="4650676"/>
              <a:ext cx="1448943" cy="584685"/>
            </a:xfrm>
            <a:prstGeom prst="rect">
              <a:avLst/>
            </a:prstGeom>
            <a:noFill/>
          </p:spPr>
          <p:txBody>
            <a:bodyPr wrap="none" rtlCol="0">
              <a:spAutoFit/>
            </a:bodyPr>
            <a:lstStyle/>
            <a:p>
              <a:pPr algn="ctr"/>
              <a:r>
                <a:rPr lang="en-GB" sz="1700" b="1" dirty="0"/>
                <a:t>August 20-24, 2018</a:t>
              </a:r>
              <a:r>
                <a:rPr lang="en-GB" sz="1700" dirty="0"/>
                <a:t>,</a:t>
              </a:r>
            </a:p>
            <a:p>
              <a:pPr algn="ctr"/>
              <a:r>
                <a:rPr lang="en-GB" sz="1700" dirty="0"/>
                <a:t>FIPP meeting </a:t>
              </a:r>
            </a:p>
            <a:p>
              <a:pPr algn="ctr"/>
              <a:r>
                <a:rPr lang="en-US" sz="1500" dirty="0"/>
                <a:t>(ED needs to be revised) </a:t>
              </a:r>
              <a:r>
                <a:rPr lang="en-GB" sz="1700" dirty="0"/>
                <a:t> </a:t>
              </a:r>
              <a:endParaRPr lang="ru-RU" sz="1700" dirty="0"/>
            </a:p>
          </p:txBody>
        </p:sp>
      </p:grpSp>
      <p:grpSp>
        <p:nvGrpSpPr>
          <p:cNvPr id="23" name="Группа 22"/>
          <p:cNvGrpSpPr/>
          <p:nvPr/>
        </p:nvGrpSpPr>
        <p:grpSpPr>
          <a:xfrm>
            <a:off x="10836533" y="5054030"/>
            <a:ext cx="2612767" cy="930436"/>
            <a:chOff x="7666566" y="2069021"/>
            <a:chExt cx="1741844" cy="620195"/>
          </a:xfrm>
        </p:grpSpPr>
        <p:sp>
          <p:nvSpPr>
            <p:cNvPr id="40" name="Скругленная прямоугольная выноска 39"/>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666566" y="2069021"/>
              <a:ext cx="1741844" cy="584685"/>
            </a:xfrm>
            <a:prstGeom prst="rect">
              <a:avLst/>
            </a:prstGeom>
            <a:noFill/>
          </p:spPr>
          <p:txBody>
            <a:bodyPr wrap="square" rtlCol="0">
              <a:spAutoFit/>
            </a:bodyPr>
            <a:lstStyle/>
            <a:p>
              <a:pPr algn="ctr"/>
              <a:r>
                <a:rPr lang="en-GB" sz="1700" b="1" dirty="0"/>
                <a:t>November 26-30, 2018</a:t>
              </a:r>
              <a:r>
                <a:rPr lang="en-GB" sz="1700" dirty="0"/>
                <a:t>,</a:t>
              </a:r>
            </a:p>
            <a:p>
              <a:pPr algn="ctr"/>
              <a:r>
                <a:rPr lang="en-GB" sz="1700" dirty="0" smtClean="0"/>
                <a:t>FIPP meeting</a:t>
              </a:r>
            </a:p>
            <a:p>
              <a:pPr algn="ctr"/>
              <a:r>
                <a:rPr lang="en-GB" sz="1700" dirty="0" smtClean="0"/>
                <a:t>(</a:t>
              </a:r>
              <a:r>
                <a:rPr lang="en-GB" sz="1500" dirty="0" smtClean="0"/>
                <a:t>ED needs to be revised)</a:t>
              </a:r>
              <a:endParaRPr lang="ru-RU" sz="1500" dirty="0"/>
            </a:p>
          </p:txBody>
        </p:sp>
      </p:grpSp>
      <p:grpSp>
        <p:nvGrpSpPr>
          <p:cNvPr id="54" name="Группа 53"/>
          <p:cNvGrpSpPr/>
          <p:nvPr/>
        </p:nvGrpSpPr>
        <p:grpSpPr>
          <a:xfrm>
            <a:off x="5407059" y="5324555"/>
            <a:ext cx="2257425" cy="1100307"/>
            <a:chOff x="3232960" y="4790445"/>
            <a:chExt cx="1504950" cy="733425"/>
          </a:xfrm>
        </p:grpSpPr>
        <p:sp>
          <p:nvSpPr>
            <p:cNvPr id="55" name="Скругленная прямоугольная выноска 54"/>
            <p:cNvSpPr/>
            <p:nvPr/>
          </p:nvSpPr>
          <p:spPr>
            <a:xfrm rot="10800000">
              <a:off x="3232960" y="4790445"/>
              <a:ext cx="1504950" cy="733425"/>
            </a:xfrm>
            <a:prstGeom prst="wedgeRoundRectCallout">
              <a:avLst>
                <a:gd name="adj1" fmla="val -33438"/>
                <a:gd name="adj2" fmla="val 1442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56" name="TextBox 55"/>
            <p:cNvSpPr txBox="1"/>
            <p:nvPr/>
          </p:nvSpPr>
          <p:spPr>
            <a:xfrm>
              <a:off x="3336958" y="4857076"/>
              <a:ext cx="1314450" cy="584685"/>
            </a:xfrm>
            <a:prstGeom prst="rect">
              <a:avLst/>
            </a:prstGeom>
            <a:noFill/>
          </p:spPr>
          <p:txBody>
            <a:bodyPr wrap="square" rtlCol="0">
              <a:spAutoFit/>
            </a:bodyPr>
            <a:lstStyle/>
            <a:p>
              <a:pPr algn="ctr"/>
              <a:r>
                <a:rPr lang="en-US" sz="1700" b="1" dirty="0" smtClean="0"/>
                <a:t>March 22-23, 2018</a:t>
              </a:r>
              <a:endParaRPr lang="en-US" sz="1700" b="1" dirty="0"/>
            </a:p>
            <a:p>
              <a:pPr algn="ctr"/>
              <a:r>
                <a:rPr lang="en-US" sz="1700" dirty="0" smtClean="0"/>
                <a:t>FIPP meeting</a:t>
              </a:r>
            </a:p>
            <a:p>
              <a:pPr algn="ctr"/>
              <a:r>
                <a:rPr lang="en-US" sz="1700" dirty="0" smtClean="0"/>
                <a:t>(approval of PP)</a:t>
              </a:r>
              <a:endParaRPr lang="ru-RU" sz="1700" dirty="0"/>
            </a:p>
          </p:txBody>
        </p:sp>
      </p:grpSp>
      <p:sp>
        <p:nvSpPr>
          <p:cNvPr id="66" name="5-конечная звезда 65"/>
          <p:cNvSpPr>
            <a:spLocks noChangeAspect="1"/>
          </p:cNvSpPr>
          <p:nvPr/>
        </p:nvSpPr>
        <p:spPr>
          <a:xfrm>
            <a:off x="8803636" y="4900319"/>
            <a:ext cx="307375" cy="307421"/>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67" name="5-конечная звезда 66"/>
          <p:cNvSpPr>
            <a:spLocks noChangeAspect="1"/>
          </p:cNvSpPr>
          <p:nvPr/>
        </p:nvSpPr>
        <p:spPr>
          <a:xfrm>
            <a:off x="9861031" y="5770276"/>
            <a:ext cx="339474" cy="256115"/>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68" name="5-конечная звезда 67"/>
          <p:cNvSpPr>
            <a:spLocks noChangeAspect="1"/>
          </p:cNvSpPr>
          <p:nvPr/>
        </p:nvSpPr>
        <p:spPr>
          <a:xfrm>
            <a:off x="10982053" y="6832330"/>
            <a:ext cx="311373" cy="311420"/>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0" name="5-конечная звезда 69"/>
          <p:cNvSpPr/>
          <p:nvPr/>
        </p:nvSpPr>
        <p:spPr>
          <a:xfrm>
            <a:off x="15320970" y="8548457"/>
            <a:ext cx="314325" cy="314375"/>
          </a:xfrm>
          <a:prstGeom prst="star5">
            <a:avLst/>
          </a:prstGeom>
        </p:spPr>
        <p:style>
          <a:lnRef idx="1">
            <a:schemeClr val="accent4"/>
          </a:lnRef>
          <a:fillRef idx="2">
            <a:schemeClr val="accent4"/>
          </a:fillRef>
          <a:effectRef idx="1">
            <a:schemeClr val="accent4"/>
          </a:effectRef>
          <a:fontRef idx="minor">
            <a:schemeClr val="dk1"/>
          </a:fontRef>
        </p:style>
        <p:txBody>
          <a:bodyPr lIns="137160" tIns="68580" rIns="137160" bIns="68580" rtlCol="0" anchor="ctr"/>
          <a:lstStyle/>
          <a:p>
            <a:pPr algn="ctr"/>
            <a:endParaRPr lang="ru-RU"/>
          </a:p>
        </p:txBody>
      </p:sp>
      <p:sp>
        <p:nvSpPr>
          <p:cNvPr id="71" name="TextBox 70"/>
          <p:cNvSpPr txBox="1"/>
          <p:nvPr/>
        </p:nvSpPr>
        <p:spPr>
          <a:xfrm>
            <a:off x="17316381" y="583054"/>
            <a:ext cx="394019" cy="415498"/>
          </a:xfrm>
          <a:prstGeom prst="rect">
            <a:avLst/>
          </a:prstGeom>
          <a:noFill/>
        </p:spPr>
        <p:txBody>
          <a:bodyPr wrap="none" lIns="137160" tIns="68580" rIns="137160" bIns="68580" rtlCol="0">
            <a:spAutoFit/>
          </a:bodyPr>
          <a:lstStyle/>
          <a:p>
            <a:r>
              <a:rPr lang="en-US" dirty="0" smtClean="0">
                <a:solidFill>
                  <a:schemeClr val="bg1">
                    <a:lumMod val="50000"/>
                  </a:schemeClr>
                </a:solidFill>
              </a:rPr>
              <a:t>3</a:t>
            </a:r>
            <a:endParaRPr lang="ru-RU" dirty="0">
              <a:solidFill>
                <a:schemeClr val="bg1">
                  <a:lumMod val="50000"/>
                </a:schemeClr>
              </a:solidFill>
            </a:endParaRPr>
          </a:p>
        </p:txBody>
      </p:sp>
      <p:grpSp>
        <p:nvGrpSpPr>
          <p:cNvPr id="61" name="Группа 60"/>
          <p:cNvGrpSpPr/>
          <p:nvPr/>
        </p:nvGrpSpPr>
        <p:grpSpPr>
          <a:xfrm>
            <a:off x="8911881" y="3255303"/>
            <a:ext cx="2123298" cy="1138773"/>
            <a:chOff x="7801523" y="2069021"/>
            <a:chExt cx="1415532" cy="759065"/>
          </a:xfrm>
        </p:grpSpPr>
        <p:sp>
          <p:nvSpPr>
            <p:cNvPr id="62" name="Скругленная прямоугольная выноска 61"/>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Box 62"/>
            <p:cNvSpPr txBox="1"/>
            <p:nvPr/>
          </p:nvSpPr>
          <p:spPr>
            <a:xfrm>
              <a:off x="7817225" y="2069021"/>
              <a:ext cx="1378540" cy="759065"/>
            </a:xfrm>
            <a:prstGeom prst="rect">
              <a:avLst/>
            </a:prstGeom>
            <a:noFill/>
          </p:spPr>
          <p:txBody>
            <a:bodyPr wrap="none" rtlCol="0">
              <a:spAutoFit/>
            </a:bodyPr>
            <a:lstStyle/>
            <a:p>
              <a:pPr algn="ctr"/>
              <a:r>
                <a:rPr lang="en-GB" sz="1700" b="1" dirty="0" smtClean="0"/>
                <a:t>June 7-8, </a:t>
              </a:r>
              <a:r>
                <a:rPr lang="en-GB" sz="1700" b="1" dirty="0"/>
                <a:t>2018</a:t>
              </a:r>
              <a:r>
                <a:rPr lang="en-GB" sz="1700" dirty="0"/>
                <a:t>,</a:t>
              </a:r>
            </a:p>
            <a:p>
              <a:pPr algn="ctr"/>
              <a:r>
                <a:rPr lang="en-GB" sz="1700" dirty="0" smtClean="0"/>
                <a:t>2</a:t>
              </a:r>
              <a:r>
                <a:rPr lang="en-GB" sz="1700" baseline="30000" dirty="0" smtClean="0"/>
                <a:t>nd</a:t>
              </a:r>
              <a:r>
                <a:rPr lang="en-GB" sz="1700" dirty="0" smtClean="0"/>
                <a:t> WGPPA meeting </a:t>
              </a:r>
            </a:p>
            <a:p>
              <a:pPr algn="ctr"/>
              <a:r>
                <a:rPr lang="en-GB" sz="1700" dirty="0" smtClean="0"/>
                <a:t>in Serbia</a:t>
              </a:r>
            </a:p>
            <a:p>
              <a:pPr algn="ctr"/>
              <a:endParaRPr lang="ru-RU" sz="1700" dirty="0">
                <a:solidFill>
                  <a:srgbClr val="FF0000"/>
                </a:solidFill>
              </a:endParaRPr>
            </a:p>
          </p:txBody>
        </p:sp>
      </p:grpSp>
      <p:grpSp>
        <p:nvGrpSpPr>
          <p:cNvPr id="64" name="Группа 63"/>
          <p:cNvGrpSpPr/>
          <p:nvPr/>
        </p:nvGrpSpPr>
        <p:grpSpPr>
          <a:xfrm>
            <a:off x="15390092" y="6952464"/>
            <a:ext cx="2123298" cy="930436"/>
            <a:chOff x="7801523" y="2069021"/>
            <a:chExt cx="1415532" cy="620195"/>
          </a:xfrm>
        </p:grpSpPr>
        <p:sp>
          <p:nvSpPr>
            <p:cNvPr id="72" name="Скругленная прямоугольная выноска 71"/>
            <p:cNvSpPr/>
            <p:nvPr/>
          </p:nvSpPr>
          <p:spPr>
            <a:xfrm>
              <a:off x="7801523" y="2076568"/>
              <a:ext cx="1415532" cy="612648"/>
            </a:xfrm>
            <a:prstGeom prst="wedgeRoundRectCallout">
              <a:avLst>
                <a:gd name="adj1" fmla="val -44480"/>
                <a:gd name="adj2" fmla="val 1480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3" name="TextBox 72"/>
            <p:cNvSpPr txBox="1"/>
            <p:nvPr/>
          </p:nvSpPr>
          <p:spPr>
            <a:xfrm>
              <a:off x="7937321" y="2069021"/>
              <a:ext cx="1138346" cy="410305"/>
            </a:xfrm>
            <a:prstGeom prst="rect">
              <a:avLst/>
            </a:prstGeom>
            <a:noFill/>
          </p:spPr>
          <p:txBody>
            <a:bodyPr wrap="none" rtlCol="0">
              <a:spAutoFit/>
            </a:bodyPr>
            <a:lstStyle/>
            <a:p>
              <a:pPr algn="ctr"/>
              <a:r>
                <a:rPr lang="en-US" sz="1700" b="1" dirty="0"/>
                <a:t>June 25-28, 2019</a:t>
              </a:r>
            </a:p>
            <a:p>
              <a:pPr algn="ctr"/>
              <a:r>
                <a:rPr lang="en-GB" sz="1700" dirty="0"/>
                <a:t>FIPP meeting </a:t>
              </a:r>
              <a:endParaRPr lang="ru-RU" sz="1700" dirty="0"/>
            </a:p>
          </p:txBody>
        </p:sp>
      </p:grpSp>
    </p:spTree>
    <p:extLst>
      <p:ext uri="{BB962C8B-B14F-4D97-AF65-F5344CB8AC3E}">
        <p14:creationId xmlns:p14="http://schemas.microsoft.com/office/powerpoint/2010/main" val="46572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 xmlns:a16="http://schemas.microsoft.com/office/drawing/2014/main" id="{1CEF5B3B-F0CC-4DB1-9023-6C3AE41C9FD8}"/>
              </a:ext>
            </a:extLst>
          </p:cNvPr>
          <p:cNvGrpSpPr/>
          <p:nvPr/>
        </p:nvGrpSpPr>
        <p:grpSpPr>
          <a:xfrm>
            <a:off x="0" y="328215"/>
            <a:ext cx="18288000" cy="1311658"/>
            <a:chOff x="0" y="218776"/>
            <a:chExt cx="12192000" cy="874304"/>
          </a:xfrm>
        </p:grpSpPr>
        <p:grpSp>
          <p:nvGrpSpPr>
            <p:cNvPr id="3" name="Группа 2">
              <a:extLst>
                <a:ext uri="{FF2B5EF4-FFF2-40B4-BE49-F238E27FC236}">
                  <a16:creationId xmlns=""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 xmlns:a16="http://schemas.microsoft.com/office/drawing/2014/main" id="{D9685274-2BF2-477D-ADF2-8B81D54EB1A3}"/>
              </a:ext>
            </a:extLst>
          </p:cNvPr>
          <p:cNvSpPr/>
          <p:nvPr/>
        </p:nvSpPr>
        <p:spPr>
          <a:xfrm>
            <a:off x="1954924" y="328215"/>
            <a:ext cx="14790026" cy="738779"/>
          </a:xfrm>
          <a:prstGeom prst="rect">
            <a:avLst/>
          </a:prstGeom>
        </p:spPr>
        <p:txBody>
          <a:bodyPr wrap="square" lIns="137160" tIns="68580" rIns="137160" bIns="68580">
            <a:spAutoFit/>
          </a:bodyPr>
          <a:lstStyle/>
          <a:p>
            <a:pPr algn="ctr"/>
            <a:r>
              <a:rPr lang="en-US" sz="3900" b="1" kern="0" spc="-90" dirty="0" smtClean="0">
                <a:solidFill>
                  <a:prstClr val="black"/>
                </a:solidFill>
                <a:latin typeface="Calibri"/>
              </a:rPr>
              <a:t>ACTIONS TAKEN</a:t>
            </a:r>
            <a:endParaRPr lang="en-US" sz="3900" b="1" kern="0" spc="-90" dirty="0">
              <a:solidFill>
                <a:prstClr val="black"/>
              </a:solidFill>
              <a:latin typeface="Calibri"/>
            </a:endParaRPr>
          </a:p>
        </p:txBody>
      </p:sp>
      <p:sp>
        <p:nvSpPr>
          <p:cNvPr id="7" name="TextBox 6"/>
          <p:cNvSpPr txBox="1"/>
          <p:nvPr/>
        </p:nvSpPr>
        <p:spPr>
          <a:xfrm>
            <a:off x="2185988" y="2843651"/>
            <a:ext cx="277064" cy="415498"/>
          </a:xfrm>
          <a:prstGeom prst="rect">
            <a:avLst/>
          </a:prstGeom>
          <a:noFill/>
        </p:spPr>
        <p:txBody>
          <a:bodyPr wrap="none" lIns="137160" tIns="68580" rIns="137160" bIns="68580" rtlCol="0">
            <a:spAutoFit/>
          </a:bodyPr>
          <a:lstStyle/>
          <a:p>
            <a:endParaRPr lang="ru-RU" dirty="0"/>
          </a:p>
        </p:txBody>
      </p:sp>
      <p:sp>
        <p:nvSpPr>
          <p:cNvPr id="8" name="Прямоугольник 7"/>
          <p:cNvSpPr/>
          <p:nvPr/>
        </p:nvSpPr>
        <p:spPr>
          <a:xfrm>
            <a:off x="1669172" y="1875023"/>
            <a:ext cx="15361526" cy="6817251"/>
          </a:xfrm>
          <a:prstGeom prst="rect">
            <a:avLst/>
          </a:prstGeom>
          <a:noFill/>
        </p:spPr>
        <p:txBody>
          <a:bodyPr wrap="square" lIns="137160" tIns="68580" rIns="137160" bIns="68580">
            <a:spAutoFit/>
          </a:bodyPr>
          <a:lstStyle/>
          <a:p>
            <a:pPr algn="ctr"/>
            <a:r>
              <a:rPr lang="en-US" sz="3200" b="1" dirty="0"/>
              <a:t>From January to May 2019 the draft Guide was </a:t>
            </a:r>
            <a:r>
              <a:rPr lang="en-US" sz="3200" b="1" dirty="0" smtClean="0"/>
              <a:t>fully revised </a:t>
            </a:r>
          </a:p>
          <a:p>
            <a:pPr algn="ctr"/>
            <a:r>
              <a:rPr lang="en-US" sz="3200" b="1" dirty="0" smtClean="0"/>
              <a:t>and </a:t>
            </a:r>
            <a:r>
              <a:rPr lang="en-US" sz="3200" b="1" dirty="0"/>
              <a:t>the following work was </a:t>
            </a:r>
            <a:r>
              <a:rPr lang="en-US" sz="3200" b="1" dirty="0" smtClean="0"/>
              <a:t>undertaken</a:t>
            </a:r>
          </a:p>
          <a:p>
            <a:pPr algn="ctr"/>
            <a:endParaRPr lang="en-US" sz="3200" b="1" dirty="0"/>
          </a:p>
          <a:p>
            <a:pPr algn="ctr"/>
            <a:endParaRPr lang="en-US" sz="3000" b="1" dirty="0"/>
          </a:p>
          <a:p>
            <a:pPr marL="428625" indent="-428625" algn="just">
              <a:buClr>
                <a:schemeClr val="accent6">
                  <a:lumMod val="75000"/>
                </a:schemeClr>
              </a:buClr>
              <a:buFont typeface="Wingdings" pitchFamily="2" charset="2"/>
              <a:buChar char="ü"/>
            </a:pPr>
            <a:r>
              <a:rPr lang="en-US" sz="2800" dirty="0"/>
              <a:t>The structure of the draft Guide and the explanatory memorandum on it was revised</a:t>
            </a:r>
            <a:r>
              <a:rPr lang="en-US" sz="2800" dirty="0" smtClean="0"/>
              <a:t>; </a:t>
            </a:r>
            <a:endParaRPr lang="en-US" sz="2800" dirty="0"/>
          </a:p>
          <a:p>
            <a:pPr algn="just">
              <a:buClr>
                <a:schemeClr val="accent6">
                  <a:lumMod val="75000"/>
                </a:schemeClr>
              </a:buClr>
            </a:pPr>
            <a:endParaRPr lang="en-US" sz="2800" dirty="0"/>
          </a:p>
          <a:p>
            <a:pPr marL="428625" indent="-428625" algn="just">
              <a:buClr>
                <a:schemeClr val="accent6">
                  <a:lumMod val="75000"/>
                </a:schemeClr>
              </a:buClr>
              <a:buFont typeface="Wingdings" pitchFamily="2" charset="2"/>
              <a:buChar char="ü"/>
            </a:pPr>
            <a:r>
              <a:rPr lang="en-US" sz="2800" dirty="0"/>
              <a:t>The excessive material was excluded from the draft Guide that had had extracts containing general requirements (for example, requirements for audit reports) that are common for all audit subject matter and can be found in the existing INTOSAI documents</a:t>
            </a:r>
            <a:r>
              <a:rPr lang="en-US" sz="2800" dirty="0" smtClean="0"/>
              <a:t>;</a:t>
            </a:r>
            <a:endParaRPr lang="en-US" sz="2800" dirty="0"/>
          </a:p>
          <a:p>
            <a:pPr marL="428625" indent="-428625" algn="just">
              <a:buClr>
                <a:schemeClr val="accent6">
                  <a:lumMod val="75000"/>
                </a:schemeClr>
              </a:buClr>
              <a:buFont typeface="Wingdings" pitchFamily="2" charset="2"/>
              <a:buChar char="ü"/>
            </a:pPr>
            <a:endParaRPr lang="en-US" sz="2800" dirty="0"/>
          </a:p>
          <a:p>
            <a:pPr marL="428625" indent="-428625" algn="just">
              <a:buClr>
                <a:schemeClr val="accent6">
                  <a:lumMod val="75000"/>
                </a:schemeClr>
              </a:buClr>
              <a:buFont typeface="Wingdings" pitchFamily="2" charset="2"/>
              <a:buChar char="ü"/>
            </a:pPr>
            <a:r>
              <a:rPr lang="en-US" sz="2800" dirty="0"/>
              <a:t>The sections of the draft Guide referencing financial audit were revised providing for the new version of ISSAI 200 that had been issued as an exposure draft in March 2019</a:t>
            </a:r>
            <a:r>
              <a:rPr lang="en-US" sz="2800" dirty="0" smtClean="0"/>
              <a:t>;</a:t>
            </a:r>
          </a:p>
          <a:p>
            <a:pPr marL="428625" indent="-428625" algn="just">
              <a:buClr>
                <a:schemeClr val="accent6">
                  <a:lumMod val="75000"/>
                </a:schemeClr>
              </a:buClr>
              <a:buFont typeface="Wingdings" pitchFamily="2" charset="2"/>
              <a:buChar char="ü"/>
            </a:pPr>
            <a:endParaRPr lang="en-US" sz="2800" dirty="0" smtClean="0"/>
          </a:p>
          <a:p>
            <a:pPr marL="428625" indent="-428625" algn="just">
              <a:buClr>
                <a:schemeClr val="accent6">
                  <a:lumMod val="75000"/>
                </a:schemeClr>
              </a:buClr>
              <a:buFont typeface="Wingdings" pitchFamily="2" charset="2"/>
              <a:buChar char="ü"/>
            </a:pPr>
            <a:r>
              <a:rPr lang="en-US" sz="2800" dirty="0" smtClean="0"/>
              <a:t>Linguistic </a:t>
            </a:r>
            <a:r>
              <a:rPr lang="en-US" sz="2800" dirty="0"/>
              <a:t>inaccuracies were eliminated; the wording and terminology were reviewed in the draft Guide</a:t>
            </a:r>
            <a:r>
              <a:rPr lang="en-US" sz="2800" dirty="0" smtClean="0"/>
              <a:t>.</a:t>
            </a:r>
            <a:endParaRPr lang="en-US" sz="2800" dirty="0"/>
          </a:p>
        </p:txBody>
      </p:sp>
      <p:sp>
        <p:nvSpPr>
          <p:cNvPr id="14" name="TextBox 13"/>
          <p:cNvSpPr txBox="1"/>
          <p:nvPr/>
        </p:nvSpPr>
        <p:spPr>
          <a:xfrm>
            <a:off x="17313084" y="583054"/>
            <a:ext cx="394019" cy="415498"/>
          </a:xfrm>
          <a:prstGeom prst="rect">
            <a:avLst/>
          </a:prstGeom>
          <a:noFill/>
        </p:spPr>
        <p:txBody>
          <a:bodyPr wrap="none" lIns="137160" tIns="68580" rIns="137160" bIns="68580" rtlCol="0">
            <a:spAutoFit/>
          </a:bodyPr>
          <a:lstStyle/>
          <a:p>
            <a:r>
              <a:rPr lang="en-US" dirty="0" smtClean="0">
                <a:solidFill>
                  <a:schemeClr val="bg1">
                    <a:lumMod val="50000"/>
                  </a:schemeClr>
                </a:solidFill>
              </a:rPr>
              <a:t>4</a:t>
            </a:r>
            <a:endParaRPr lang="ru-RU" dirty="0">
              <a:solidFill>
                <a:schemeClr val="bg1">
                  <a:lumMod val="50000"/>
                </a:schemeClr>
              </a:solidFill>
            </a:endParaRPr>
          </a:p>
        </p:txBody>
      </p:sp>
    </p:spTree>
    <p:extLst>
      <p:ext uri="{BB962C8B-B14F-4D97-AF65-F5344CB8AC3E}">
        <p14:creationId xmlns:p14="http://schemas.microsoft.com/office/powerpoint/2010/main" val="1822057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 xmlns:a16="http://schemas.microsoft.com/office/drawing/2014/main" id="{1CEF5B3B-F0CC-4DB1-9023-6C3AE41C9FD8}"/>
              </a:ext>
            </a:extLst>
          </p:cNvPr>
          <p:cNvGrpSpPr/>
          <p:nvPr/>
        </p:nvGrpSpPr>
        <p:grpSpPr>
          <a:xfrm>
            <a:off x="0" y="328215"/>
            <a:ext cx="18288000" cy="1311658"/>
            <a:chOff x="0" y="218776"/>
            <a:chExt cx="12192000" cy="874304"/>
          </a:xfrm>
        </p:grpSpPr>
        <p:grpSp>
          <p:nvGrpSpPr>
            <p:cNvPr id="3" name="Группа 2">
              <a:extLst>
                <a:ext uri="{FF2B5EF4-FFF2-40B4-BE49-F238E27FC236}">
                  <a16:creationId xmlns="" xmlns:a16="http://schemas.microsoft.com/office/drawing/2014/main" id="{6FC97BA0-90EB-4757-BF00-C7D04708A523}"/>
                </a:ext>
              </a:extLst>
            </p:cNvPr>
            <p:cNvGrpSpPr/>
            <p:nvPr/>
          </p:nvGrpSpPr>
          <p:grpSpPr>
            <a:xfrm>
              <a:off x="443542" y="218776"/>
              <a:ext cx="11527628" cy="689884"/>
              <a:chOff x="443542" y="218776"/>
              <a:chExt cx="11527628" cy="689884"/>
            </a:xfrm>
          </p:grpSpPr>
          <p:pic>
            <p:nvPicPr>
              <p:cNvPr id="5" name="Рисунок 4">
                <a:extLst>
                  <a:ext uri="{FF2B5EF4-FFF2-40B4-BE49-F238E27FC236}">
                    <a16:creationId xmlns="" xmlns:a16="http://schemas.microsoft.com/office/drawing/2014/main" id="{D36B42A5-CED0-4863-9D30-FCE82F5C7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42" y="218776"/>
                <a:ext cx="859741" cy="689884"/>
              </a:xfrm>
              <a:prstGeom prst="rect">
                <a:avLst/>
              </a:prstGeom>
            </p:spPr>
          </p:pic>
          <p:pic>
            <p:nvPicPr>
              <p:cNvPr id="6" name="Рисунок 5">
                <a:extLst>
                  <a:ext uri="{FF2B5EF4-FFF2-40B4-BE49-F238E27FC236}">
                    <a16:creationId xmlns="" xmlns:a16="http://schemas.microsoft.com/office/drawing/2014/main" id="{084FE137-982E-4E6A-A49D-519A6A201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5621" y="258212"/>
                <a:ext cx="595549" cy="611011"/>
              </a:xfrm>
              <a:prstGeom prst="rect">
                <a:avLst/>
              </a:prstGeom>
            </p:spPr>
          </p:pic>
        </p:grpSp>
        <p:cxnSp>
          <p:nvCxnSpPr>
            <p:cNvPr id="4" name="Прямая соединительная линия 3">
              <a:extLst>
                <a:ext uri="{FF2B5EF4-FFF2-40B4-BE49-F238E27FC236}">
                  <a16:creationId xmlns="" xmlns:a16="http://schemas.microsoft.com/office/drawing/2014/main" id="{87A968DB-A28F-411A-AC92-8C71603C717D}"/>
                </a:ext>
              </a:extLst>
            </p:cNvPr>
            <p:cNvCxnSpPr/>
            <p:nvPr/>
          </p:nvCxnSpPr>
          <p:spPr>
            <a:xfrm>
              <a:off x="0" y="1093080"/>
              <a:ext cx="12192000" cy="0"/>
            </a:xfrm>
            <a:prstGeom prst="line">
              <a:avLst/>
            </a:prstGeom>
            <a:ln w="15875">
              <a:solidFill>
                <a:srgbClr val="DB3941"/>
              </a:solidFill>
            </a:ln>
          </p:spPr>
          <p:style>
            <a:lnRef idx="1">
              <a:schemeClr val="accent1"/>
            </a:lnRef>
            <a:fillRef idx="0">
              <a:schemeClr val="accent1"/>
            </a:fillRef>
            <a:effectRef idx="0">
              <a:schemeClr val="accent1"/>
            </a:effectRef>
            <a:fontRef idx="minor">
              <a:schemeClr val="tx1"/>
            </a:fontRef>
          </p:style>
        </p:cxnSp>
      </p:grpSp>
      <p:sp>
        <p:nvSpPr>
          <p:cNvPr id="10" name="Прямоугольник 9">
            <a:extLst>
              <a:ext uri="{FF2B5EF4-FFF2-40B4-BE49-F238E27FC236}">
                <a16:creationId xmlns="" xmlns:a16="http://schemas.microsoft.com/office/drawing/2014/main" id="{D9685274-2BF2-477D-ADF2-8B81D54EB1A3}"/>
              </a:ext>
            </a:extLst>
          </p:cNvPr>
          <p:cNvSpPr/>
          <p:nvPr/>
        </p:nvSpPr>
        <p:spPr>
          <a:xfrm>
            <a:off x="1954924" y="328215"/>
            <a:ext cx="14790026" cy="738779"/>
          </a:xfrm>
          <a:prstGeom prst="rect">
            <a:avLst/>
          </a:prstGeom>
        </p:spPr>
        <p:txBody>
          <a:bodyPr wrap="square" lIns="137160" tIns="68580" rIns="137160" bIns="68580">
            <a:spAutoFit/>
          </a:bodyPr>
          <a:lstStyle/>
          <a:p>
            <a:pPr algn="ctr" defTabSz="685800">
              <a:defRPr/>
            </a:pPr>
            <a:r>
              <a:rPr lang="en-US" sz="3900" b="1" kern="0" spc="-90" dirty="0" smtClean="0">
                <a:solidFill>
                  <a:prstClr val="black"/>
                </a:solidFill>
              </a:rPr>
              <a:t>ROADMAP</a:t>
            </a:r>
            <a:endParaRPr lang="ru-RU" sz="3900" b="1" kern="0" spc="-90" dirty="0">
              <a:solidFill>
                <a:prstClr val="black"/>
              </a:solidFill>
            </a:endParaRPr>
          </a:p>
        </p:txBody>
      </p:sp>
      <p:sp>
        <p:nvSpPr>
          <p:cNvPr id="7" name="TextBox 6"/>
          <p:cNvSpPr txBox="1"/>
          <p:nvPr/>
        </p:nvSpPr>
        <p:spPr>
          <a:xfrm>
            <a:off x="2185988" y="2843651"/>
            <a:ext cx="277064" cy="415498"/>
          </a:xfrm>
          <a:prstGeom prst="rect">
            <a:avLst/>
          </a:prstGeom>
          <a:noFill/>
        </p:spPr>
        <p:txBody>
          <a:bodyPr wrap="none" lIns="137160" tIns="68580" rIns="137160" bIns="68580" rtlCol="0">
            <a:spAutoFit/>
          </a:bodyPr>
          <a:lstStyle/>
          <a:p>
            <a:endParaRPr lang="ru-RU" dirty="0"/>
          </a:p>
        </p:txBody>
      </p:sp>
      <p:sp>
        <p:nvSpPr>
          <p:cNvPr id="14" name="TextBox 13"/>
          <p:cNvSpPr txBox="1"/>
          <p:nvPr/>
        </p:nvSpPr>
        <p:spPr>
          <a:xfrm>
            <a:off x="17313084" y="583054"/>
            <a:ext cx="394019" cy="415498"/>
          </a:xfrm>
          <a:prstGeom prst="rect">
            <a:avLst/>
          </a:prstGeom>
          <a:noFill/>
        </p:spPr>
        <p:txBody>
          <a:bodyPr wrap="none" lIns="137160" tIns="68580" rIns="137160" bIns="68580" rtlCol="0">
            <a:spAutoFit/>
          </a:bodyPr>
          <a:lstStyle/>
          <a:p>
            <a:r>
              <a:rPr lang="en-US" dirty="0" smtClean="0">
                <a:solidFill>
                  <a:schemeClr val="bg1">
                    <a:lumMod val="50000"/>
                  </a:schemeClr>
                </a:solidFill>
              </a:rPr>
              <a:t>5</a:t>
            </a:r>
            <a:endParaRPr lang="ru-RU" dirty="0">
              <a:solidFill>
                <a:schemeClr val="bg1">
                  <a:lumMod val="50000"/>
                </a:schemeClr>
              </a:solidFill>
            </a:endParaRPr>
          </a:p>
        </p:txBody>
      </p:sp>
      <p:grpSp>
        <p:nvGrpSpPr>
          <p:cNvPr id="12" name="Group 3"/>
          <p:cNvGrpSpPr/>
          <p:nvPr/>
        </p:nvGrpSpPr>
        <p:grpSpPr>
          <a:xfrm>
            <a:off x="481854" y="5524010"/>
            <a:ext cx="11614896" cy="674374"/>
            <a:chOff x="569844" y="2744191"/>
            <a:chExt cx="6846035" cy="1232606"/>
          </a:xfrm>
          <a:effectLst>
            <a:outerShdw blurRad="50800" dist="38100" dir="2700000" algn="tl" rotWithShape="0">
              <a:prstClr val="black">
                <a:alpha val="40000"/>
              </a:prstClr>
            </a:outerShdw>
          </a:effectLst>
        </p:grpSpPr>
        <p:sp>
          <p:nvSpPr>
            <p:cNvPr id="13" name="Pentagon 4"/>
            <p:cNvSpPr/>
            <p:nvPr/>
          </p:nvSpPr>
          <p:spPr>
            <a:xfrm>
              <a:off x="569844" y="2747962"/>
              <a:ext cx="1353143" cy="121443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August – October</a:t>
              </a:r>
            </a:p>
            <a:p>
              <a:pPr algn="ctr"/>
              <a:r>
                <a:rPr lang="en-PH" dirty="0" smtClean="0"/>
                <a:t>2019</a:t>
              </a:r>
              <a:endParaRPr lang="en-PH" dirty="0"/>
            </a:p>
          </p:txBody>
        </p:sp>
        <p:sp>
          <p:nvSpPr>
            <p:cNvPr id="15" name="Chevron 5"/>
            <p:cNvSpPr/>
            <p:nvPr/>
          </p:nvSpPr>
          <p:spPr>
            <a:xfrm>
              <a:off x="1737599" y="2744191"/>
              <a:ext cx="1525740" cy="1214438"/>
            </a:xfrm>
            <a:prstGeom prst="chevron">
              <a:avLst/>
            </a:prstGeom>
            <a:solidFill>
              <a:srgbClr val="4F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November </a:t>
              </a:r>
            </a:p>
            <a:p>
              <a:pPr algn="ctr"/>
              <a:r>
                <a:rPr lang="en-PH" dirty="0" smtClean="0">
                  <a:solidFill>
                    <a:schemeClr val="tx1"/>
                  </a:solidFill>
                </a:rPr>
                <a:t>2019</a:t>
              </a:r>
              <a:endParaRPr lang="en-PH" dirty="0">
                <a:solidFill>
                  <a:schemeClr val="tx1"/>
                </a:solidFill>
              </a:endParaRPr>
            </a:p>
          </p:txBody>
        </p:sp>
        <p:sp>
          <p:nvSpPr>
            <p:cNvPr id="16" name="Chevron 6"/>
            <p:cNvSpPr/>
            <p:nvPr/>
          </p:nvSpPr>
          <p:spPr>
            <a:xfrm>
              <a:off x="3011072" y="2747962"/>
              <a:ext cx="1743671" cy="1214438"/>
            </a:xfrm>
            <a:prstGeom prst="chevron">
              <a:avLst/>
            </a:prstGeom>
            <a:solidFill>
              <a:srgbClr val="F60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December – February</a:t>
              </a:r>
            </a:p>
            <a:p>
              <a:pPr algn="ctr"/>
              <a:r>
                <a:rPr lang="en-PH" dirty="0" smtClean="0">
                  <a:solidFill>
                    <a:schemeClr val="tx1"/>
                  </a:solidFill>
                </a:rPr>
                <a:t>2020</a:t>
              </a:r>
              <a:endParaRPr lang="en-PH" dirty="0">
                <a:solidFill>
                  <a:schemeClr val="tx1"/>
                </a:solidFill>
              </a:endParaRPr>
            </a:p>
          </p:txBody>
        </p:sp>
        <p:sp>
          <p:nvSpPr>
            <p:cNvPr id="17" name="Chevron 7"/>
            <p:cNvSpPr/>
            <p:nvPr/>
          </p:nvSpPr>
          <p:spPr>
            <a:xfrm>
              <a:off x="4566323" y="2762359"/>
              <a:ext cx="1490917" cy="1214438"/>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March</a:t>
              </a:r>
            </a:p>
            <a:p>
              <a:pPr algn="ctr"/>
              <a:r>
                <a:rPr lang="en-PH" dirty="0" smtClean="0">
                  <a:solidFill>
                    <a:schemeClr val="tx1"/>
                  </a:solidFill>
                </a:rPr>
                <a:t>2020</a:t>
              </a:r>
              <a:endParaRPr lang="en-PH" dirty="0">
                <a:solidFill>
                  <a:schemeClr val="tx1"/>
                </a:solidFill>
              </a:endParaRPr>
            </a:p>
          </p:txBody>
        </p:sp>
        <p:sp>
          <p:nvSpPr>
            <p:cNvPr id="18" name="Chevron 8"/>
            <p:cNvSpPr/>
            <p:nvPr/>
          </p:nvSpPr>
          <p:spPr>
            <a:xfrm>
              <a:off x="5855128" y="2744191"/>
              <a:ext cx="1560751" cy="1212639"/>
            </a:xfrm>
            <a:prstGeom prst="chevron">
              <a:avLst/>
            </a:prstGeom>
            <a:solidFill>
              <a:srgbClr val="BBB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April </a:t>
              </a:r>
            </a:p>
            <a:p>
              <a:pPr algn="ctr"/>
              <a:r>
                <a:rPr lang="en-PH" dirty="0" smtClean="0">
                  <a:solidFill>
                    <a:schemeClr val="tx1"/>
                  </a:solidFill>
                </a:rPr>
                <a:t>2020</a:t>
              </a:r>
              <a:endParaRPr lang="en-PH" dirty="0">
                <a:solidFill>
                  <a:schemeClr val="tx1"/>
                </a:solidFill>
              </a:endParaRPr>
            </a:p>
          </p:txBody>
        </p:sp>
      </p:grpSp>
      <p:sp>
        <p:nvSpPr>
          <p:cNvPr id="25" name="TextBox 24"/>
          <p:cNvSpPr txBox="1"/>
          <p:nvPr/>
        </p:nvSpPr>
        <p:spPr>
          <a:xfrm>
            <a:off x="968237" y="3487692"/>
            <a:ext cx="2435499" cy="141577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lIns="182880" tIns="91440" rIns="182880" bIns="91440" rtlCol="0">
            <a:spAutoFit/>
          </a:bodyPr>
          <a:lstStyle/>
          <a:p>
            <a:pPr algn="ctr"/>
            <a:r>
              <a:rPr lang="en-PH" sz="1600" b="1" dirty="0" smtClean="0">
                <a:latin typeface="Calibri" pitchFamily="34" charset="0"/>
                <a:cs typeface="Calibri" pitchFamily="34" charset="0"/>
              </a:rPr>
              <a:t>EXPOSURE PERIOD</a:t>
            </a:r>
          </a:p>
          <a:p>
            <a:pPr algn="ctr"/>
            <a:r>
              <a:rPr lang="en-PH" sz="1600" b="1" dirty="0" smtClean="0">
                <a:latin typeface="Calibri" pitchFamily="34" charset="0"/>
                <a:cs typeface="Calibri" pitchFamily="34" charset="0"/>
              </a:rPr>
              <a:t>Exposure period at issai.org web-site</a:t>
            </a:r>
          </a:p>
          <a:p>
            <a:pPr algn="ctr"/>
            <a:r>
              <a:rPr lang="en-PH" sz="1600" b="1" dirty="0" smtClean="0">
                <a:latin typeface="Calibri" pitchFamily="34" charset="0"/>
                <a:cs typeface="Calibri" pitchFamily="34" charset="0"/>
              </a:rPr>
              <a:t>(for 90 days according to the Due Process)</a:t>
            </a:r>
          </a:p>
        </p:txBody>
      </p:sp>
      <p:cxnSp>
        <p:nvCxnSpPr>
          <p:cNvPr id="26" name="Straight Connector 28"/>
          <p:cNvCxnSpPr/>
          <p:nvPr/>
        </p:nvCxnSpPr>
        <p:spPr>
          <a:xfrm>
            <a:off x="1157173" y="4994358"/>
            <a:ext cx="0" cy="362974"/>
          </a:xfrm>
          <a:prstGeom prst="line">
            <a:avLst/>
          </a:prstGeom>
          <a:ln w="38100">
            <a:solidFill>
              <a:schemeClr val="bg1">
                <a:lumMod val="75000"/>
              </a:schemeClr>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8"/>
          <p:cNvCxnSpPr/>
          <p:nvPr/>
        </p:nvCxnSpPr>
        <p:spPr>
          <a:xfrm>
            <a:off x="10231177" y="5014823"/>
            <a:ext cx="0" cy="362974"/>
          </a:xfrm>
          <a:prstGeom prst="line">
            <a:avLst/>
          </a:prstGeom>
          <a:ln w="38100">
            <a:solidFill>
              <a:schemeClr val="bg1">
                <a:lumMod val="75000"/>
              </a:schemeClr>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8"/>
          <p:cNvCxnSpPr/>
          <p:nvPr/>
        </p:nvCxnSpPr>
        <p:spPr>
          <a:xfrm>
            <a:off x="5269990" y="4979664"/>
            <a:ext cx="0" cy="362974"/>
          </a:xfrm>
          <a:prstGeom prst="line">
            <a:avLst/>
          </a:prstGeom>
          <a:ln w="38100">
            <a:solidFill>
              <a:srgbClr val="F60023"/>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Chevron 8"/>
          <p:cNvSpPr/>
          <p:nvPr/>
        </p:nvSpPr>
        <p:spPr>
          <a:xfrm>
            <a:off x="11718030" y="5533950"/>
            <a:ext cx="2283720" cy="664434"/>
          </a:xfrm>
          <a:prstGeom prst="chevron">
            <a:avLst/>
          </a:prstGeom>
          <a:solidFill>
            <a:srgbClr val="4F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May – June </a:t>
            </a:r>
          </a:p>
          <a:p>
            <a:pPr algn="ctr"/>
            <a:r>
              <a:rPr lang="en-PH" dirty="0" smtClean="0">
                <a:solidFill>
                  <a:schemeClr val="tx1"/>
                </a:solidFill>
              </a:rPr>
              <a:t>2020 </a:t>
            </a:r>
            <a:endParaRPr lang="en-PH" dirty="0">
              <a:solidFill>
                <a:schemeClr val="tx1"/>
              </a:solidFill>
            </a:endParaRPr>
          </a:p>
        </p:txBody>
      </p:sp>
      <p:sp>
        <p:nvSpPr>
          <p:cNvPr id="38" name="Chevron 8"/>
          <p:cNvSpPr/>
          <p:nvPr/>
        </p:nvSpPr>
        <p:spPr>
          <a:xfrm>
            <a:off x="13619747" y="5529303"/>
            <a:ext cx="2210802" cy="664434"/>
          </a:xfrm>
          <a:prstGeom prst="chevron">
            <a:avLst/>
          </a:prstGeom>
          <a:solidFill>
            <a:srgbClr val="F60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June – July</a:t>
            </a:r>
          </a:p>
          <a:p>
            <a:pPr algn="ctr"/>
            <a:r>
              <a:rPr lang="en-PH" dirty="0" smtClean="0">
                <a:solidFill>
                  <a:schemeClr val="tx1"/>
                </a:solidFill>
              </a:rPr>
              <a:t>2020</a:t>
            </a:r>
            <a:endParaRPr lang="en-PH" dirty="0">
              <a:solidFill>
                <a:schemeClr val="tx1"/>
              </a:solidFill>
            </a:endParaRPr>
          </a:p>
        </p:txBody>
      </p:sp>
      <p:sp>
        <p:nvSpPr>
          <p:cNvPr id="40" name="Chevron 8"/>
          <p:cNvSpPr/>
          <p:nvPr/>
        </p:nvSpPr>
        <p:spPr>
          <a:xfrm>
            <a:off x="15489099" y="5523026"/>
            <a:ext cx="2429556" cy="664434"/>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solidFill>
                  <a:schemeClr val="tx1"/>
                </a:solidFill>
              </a:rPr>
              <a:t>November</a:t>
            </a:r>
            <a:endParaRPr lang="en-PH" dirty="0" smtClean="0">
              <a:solidFill>
                <a:schemeClr val="tx1"/>
              </a:solidFill>
            </a:endParaRPr>
          </a:p>
          <a:p>
            <a:pPr algn="ctr"/>
            <a:r>
              <a:rPr lang="en-PH" dirty="0" smtClean="0">
                <a:solidFill>
                  <a:schemeClr val="tx1"/>
                </a:solidFill>
              </a:rPr>
              <a:t>2020</a:t>
            </a:r>
            <a:endParaRPr lang="en-PH" dirty="0">
              <a:solidFill>
                <a:schemeClr val="tx1"/>
              </a:solidFill>
            </a:endParaRPr>
          </a:p>
        </p:txBody>
      </p:sp>
      <p:sp>
        <p:nvSpPr>
          <p:cNvPr id="43" name="TextBox 42"/>
          <p:cNvSpPr txBox="1"/>
          <p:nvPr/>
        </p:nvSpPr>
        <p:spPr>
          <a:xfrm>
            <a:off x="4956353" y="3487692"/>
            <a:ext cx="2435499" cy="1415772"/>
          </a:xfrm>
          <a:prstGeom prst="rect">
            <a:avLst/>
          </a:prstGeom>
          <a:solidFill>
            <a:srgbClr val="FF0000"/>
          </a:solidFill>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Comments are analysed by the WG. Disposition table is posted at issai.org web-site</a:t>
            </a:r>
          </a:p>
        </p:txBody>
      </p:sp>
      <p:sp>
        <p:nvSpPr>
          <p:cNvPr id="44" name="TextBox 43"/>
          <p:cNvSpPr txBox="1"/>
          <p:nvPr/>
        </p:nvSpPr>
        <p:spPr>
          <a:xfrm>
            <a:off x="9966496" y="3494546"/>
            <a:ext cx="2435499" cy="1415772"/>
          </a:xfrm>
          <a:prstGeom prst="rect">
            <a:avLst/>
          </a:prstGeom>
          <a:solidFill>
            <a:schemeClr val="bg1">
              <a:lumMod val="75000"/>
            </a:schemeClr>
          </a:solidFill>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Approval of the Endorsement version by FIPP/ Amendments to the draft EV (if any)</a:t>
            </a:r>
          </a:p>
        </p:txBody>
      </p:sp>
      <p:sp>
        <p:nvSpPr>
          <p:cNvPr id="45" name="TextBox 44"/>
          <p:cNvSpPr txBox="1"/>
          <p:nvPr/>
        </p:nvSpPr>
        <p:spPr>
          <a:xfrm>
            <a:off x="14725147" y="3563892"/>
            <a:ext cx="2435499" cy="1415772"/>
          </a:xfrm>
          <a:prstGeom prst="rect">
            <a:avLst/>
          </a:prstGeom>
          <a:solidFill>
            <a:srgbClr val="FF0000"/>
          </a:solidFill>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FINAL PRONOUNCEMENT</a:t>
            </a:r>
          </a:p>
          <a:p>
            <a:pPr algn="ctr"/>
            <a:r>
              <a:rPr lang="en-PH" sz="1600" b="1" dirty="0">
                <a:latin typeface="Calibri" pitchFamily="34" charset="0"/>
                <a:cs typeface="Calibri" pitchFamily="34" charset="0"/>
              </a:rPr>
              <a:t>Endorsement version to be presented at Go</a:t>
            </a:r>
          </a:p>
        </p:txBody>
      </p:sp>
      <p:sp>
        <p:nvSpPr>
          <p:cNvPr id="46" name="TextBox 45"/>
          <p:cNvSpPr txBox="1"/>
          <p:nvPr/>
        </p:nvSpPr>
        <p:spPr>
          <a:xfrm>
            <a:off x="2834491" y="6884613"/>
            <a:ext cx="2435499" cy="1415772"/>
          </a:xfrm>
          <a:prstGeom prst="rect">
            <a:avLst/>
          </a:prstGeom>
          <a:solidFill>
            <a:srgbClr val="4FB0BF"/>
          </a:solidFill>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ENDORSEMENT VERSION</a:t>
            </a:r>
          </a:p>
          <a:p>
            <a:pPr algn="ctr"/>
            <a:r>
              <a:rPr lang="en-PH" sz="1600" b="1" dirty="0">
                <a:latin typeface="Calibri" pitchFamily="34" charset="0"/>
                <a:cs typeface="Calibri" pitchFamily="34" charset="0"/>
              </a:rPr>
              <a:t>Comments are collected and posted on issai.org web-site</a:t>
            </a:r>
          </a:p>
        </p:txBody>
      </p:sp>
      <p:sp>
        <p:nvSpPr>
          <p:cNvPr id="47" name="TextBox 46"/>
          <p:cNvSpPr txBox="1"/>
          <p:nvPr/>
        </p:nvSpPr>
        <p:spPr>
          <a:xfrm>
            <a:off x="7581900" y="6884613"/>
            <a:ext cx="2435499" cy="141577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Draft Endorsement version to be submitted to KSC and FIPP</a:t>
            </a:r>
          </a:p>
        </p:txBody>
      </p:sp>
      <p:sp>
        <p:nvSpPr>
          <p:cNvPr id="49" name="TextBox 48"/>
          <p:cNvSpPr txBox="1"/>
          <p:nvPr/>
        </p:nvSpPr>
        <p:spPr>
          <a:xfrm>
            <a:off x="11983590" y="6828700"/>
            <a:ext cx="2435499" cy="1415772"/>
          </a:xfrm>
          <a:prstGeom prst="rect">
            <a:avLst/>
          </a:prstGeom>
          <a:solidFill>
            <a:srgbClr val="4FB0BF"/>
          </a:solidFill>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Translation of the </a:t>
            </a:r>
            <a:r>
              <a:rPr lang="en-PH" sz="1600" b="1" dirty="0" smtClean="0">
                <a:latin typeface="Calibri" pitchFamily="34" charset="0"/>
                <a:cs typeface="Calibri" pitchFamily="34" charset="0"/>
              </a:rPr>
              <a:t>Endorsement version  </a:t>
            </a:r>
            <a:r>
              <a:rPr lang="en-PH" sz="1600" b="1" dirty="0">
                <a:latin typeface="Calibri" pitchFamily="34" charset="0"/>
                <a:cs typeface="Calibri" pitchFamily="34" charset="0"/>
              </a:rPr>
              <a:t>into 5 official languages</a:t>
            </a:r>
          </a:p>
        </p:txBody>
      </p:sp>
      <p:sp>
        <p:nvSpPr>
          <p:cNvPr id="50" name="TextBox 49"/>
          <p:cNvSpPr txBox="1"/>
          <p:nvPr/>
        </p:nvSpPr>
        <p:spPr>
          <a:xfrm>
            <a:off x="15527200" y="6814526"/>
            <a:ext cx="2435499" cy="141577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lIns="182880" tIns="91440" rIns="182880" bIns="91440" rtlCol="0">
            <a:noAutofit/>
          </a:bodyPr>
          <a:lstStyle/>
          <a:p>
            <a:pPr algn="ctr"/>
            <a:r>
              <a:rPr lang="en-PH" sz="1600" b="1" dirty="0">
                <a:latin typeface="Calibri" pitchFamily="34" charset="0"/>
                <a:cs typeface="Calibri" pitchFamily="34" charset="0"/>
              </a:rPr>
              <a:t>New pronouncements become part of INTOSAI’s framework of professional pronouncements</a:t>
            </a:r>
          </a:p>
        </p:txBody>
      </p:sp>
      <p:cxnSp>
        <p:nvCxnSpPr>
          <p:cNvPr id="51" name="Straight Connector 28"/>
          <p:cNvCxnSpPr/>
          <p:nvPr/>
        </p:nvCxnSpPr>
        <p:spPr>
          <a:xfrm>
            <a:off x="14909290" y="5068203"/>
            <a:ext cx="0" cy="362974"/>
          </a:xfrm>
          <a:prstGeom prst="line">
            <a:avLst/>
          </a:prstGeom>
          <a:ln w="38100">
            <a:solidFill>
              <a:srgbClr val="F60023"/>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0"/>
          <p:cNvCxnSpPr/>
          <p:nvPr/>
        </p:nvCxnSpPr>
        <p:spPr>
          <a:xfrm flipV="1">
            <a:off x="3043030" y="6378970"/>
            <a:ext cx="0" cy="431445"/>
          </a:xfrm>
          <a:prstGeom prst="line">
            <a:avLst/>
          </a:prstGeom>
          <a:ln w="38100">
            <a:solidFill>
              <a:srgbClr val="4FB0BF"/>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0"/>
          <p:cNvCxnSpPr/>
          <p:nvPr/>
        </p:nvCxnSpPr>
        <p:spPr>
          <a:xfrm flipV="1">
            <a:off x="7734752" y="6362547"/>
            <a:ext cx="0" cy="431445"/>
          </a:xfrm>
          <a:prstGeom prst="line">
            <a:avLst/>
          </a:prstGeom>
          <a:ln w="38100">
            <a:solidFill>
              <a:schemeClr val="tx1"/>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0"/>
          <p:cNvCxnSpPr/>
          <p:nvPr/>
        </p:nvCxnSpPr>
        <p:spPr>
          <a:xfrm flipV="1">
            <a:off x="12116704" y="6308787"/>
            <a:ext cx="0" cy="431445"/>
          </a:xfrm>
          <a:prstGeom prst="line">
            <a:avLst/>
          </a:prstGeom>
          <a:ln w="38100">
            <a:solidFill>
              <a:srgbClr val="4FB0BF"/>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30"/>
          <p:cNvCxnSpPr/>
          <p:nvPr/>
        </p:nvCxnSpPr>
        <p:spPr>
          <a:xfrm flipV="1">
            <a:off x="15924298" y="6308786"/>
            <a:ext cx="0" cy="431445"/>
          </a:xfrm>
          <a:prstGeom prst="line">
            <a:avLst/>
          </a:prstGeom>
          <a:ln w="38100">
            <a:solidFill>
              <a:schemeClr val="tx1"/>
            </a:solidFill>
            <a:headEnd type="diamond"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52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FFA4DD82-6DB7-B441-AA8B-9C5534E2146A}"/>
              </a:ext>
            </a:extLst>
          </p:cNvPr>
          <p:cNvSpPr txBox="1"/>
          <p:nvPr/>
        </p:nvSpPr>
        <p:spPr>
          <a:xfrm>
            <a:off x="6994559" y="4042889"/>
            <a:ext cx="6268403" cy="923330"/>
          </a:xfrm>
          <a:prstGeom prst="rect">
            <a:avLst/>
          </a:prstGeom>
          <a:noFill/>
        </p:spPr>
        <p:txBody>
          <a:bodyPr wrap="square" rtlCol="0">
            <a:spAutoFit/>
          </a:bodyPr>
          <a:lstStyle/>
          <a:p>
            <a:r>
              <a:rPr lang="en-US" sz="5400" b="1" dirty="0" smtClean="0">
                <a:solidFill>
                  <a:srgbClr val="18A5BF"/>
                </a:solidFill>
                <a:cs typeface="Times New Roman" pitchFamily="18" charset="0"/>
              </a:rPr>
              <a:t>THANK YOU</a:t>
            </a:r>
            <a:r>
              <a:rPr lang="ru-RU" sz="5400" b="1" dirty="0" smtClean="0">
                <a:solidFill>
                  <a:srgbClr val="18A5BF"/>
                </a:solidFill>
                <a:cs typeface="Times New Roman" pitchFamily="18" charset="0"/>
              </a:rPr>
              <a:t>!</a:t>
            </a:r>
            <a:endParaRPr lang="ru-RU" sz="5400" b="1" dirty="0">
              <a:solidFill>
                <a:srgbClr val="18A5BF"/>
              </a:solidFill>
              <a:cs typeface="Times New Roman" pitchFamily="18" charset="0"/>
            </a:endParaRPr>
          </a:p>
        </p:txBody>
      </p:sp>
    </p:spTree>
    <p:extLst>
      <p:ext uri="{BB962C8B-B14F-4D97-AF65-F5344CB8AC3E}">
        <p14:creationId xmlns:p14="http://schemas.microsoft.com/office/powerpoint/2010/main" val="396653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1608</TotalTime>
  <Words>537</Words>
  <Application>Microsoft Office PowerPoint</Application>
  <PresentationFormat>Произвольный</PresentationFormat>
  <Paragraphs>136</Paragraphs>
  <Slides>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Никитина Е.Ю.</cp:lastModifiedBy>
  <cp:revision>103</cp:revision>
  <cp:lastPrinted>2019-06-06T13:01:41Z</cp:lastPrinted>
  <dcterms:created xsi:type="dcterms:W3CDTF">2019-02-05T06:32:05Z</dcterms:created>
  <dcterms:modified xsi:type="dcterms:W3CDTF">2019-06-06T14:16:16Z</dcterms:modified>
</cp:coreProperties>
</file>