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18" r:id="rId3"/>
    <p:sldId id="313" r:id="rId4"/>
    <p:sldId id="314" r:id="rId5"/>
    <p:sldId id="315" r:id="rId6"/>
    <p:sldId id="316" r:id="rId7"/>
    <p:sldId id="299" r:id="rId8"/>
    <p:sldId id="317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DA50"/>
    <a:srgbClr val="8CC664"/>
    <a:srgbClr val="DBD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653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0EFDD-B00A-4253-8C26-54BA9238437D}" type="datetimeFigureOut">
              <a:rPr lang="en-GB" smtClean="0"/>
              <a:t>23/08/2017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30006-1334-401A-A960-2F7246F1C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546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022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9BA8622-0078-4265-944E-A32C1FF5ED63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D7E2D14-EE45-49F1-B717-41951AE80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3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02D7BB-F2B6-4085-BE94-E6CFF4F1389D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BFC586-E5CB-4642-9CF3-BF0AC5EB7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5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B748A48-43E6-4095-B2E3-CAC7B4D908E2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58E174-CCCB-45EA-9AA4-0B7DC9595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25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165304"/>
            <a:ext cx="2133600" cy="365125"/>
          </a:xfrm>
          <a:prstGeom prst="rect">
            <a:avLst/>
          </a:prstGeo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8/23/2017</a:t>
            </a:fld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24800" y="6096000"/>
            <a:ext cx="1009650" cy="614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4052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545B919-D58B-4BCF-8EE1-D928A43A4658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B2075E2-BD22-4DC8-985E-98DE4FBE8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45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8AB617C-C1E2-45C7-83FC-CA6C6EDF8960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E3F83C-CE87-446B-BEB2-5377CC052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36D80D2-CDA7-4711-9B6E-574153A75BC0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1738D2A-579B-4D18-9137-371900FAA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2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2F600B-3636-4BFE-A515-2A2EF50978D1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4F440E-9E4B-4EA5-825B-562F6A395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2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C8594EB-32BA-4C48-92CF-8EF8D0DFCC52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7D4A12-4EE4-41BE-AEDE-8DD447DA8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D2BBC3-474B-4BC2-995C-5BE7B08E3D05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AE9741-42B2-44C7-AA58-C65F63E16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5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412530-794B-4B74-A075-67021035866E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E962BE-CCA6-410C-94D7-DEF4D2430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63D0BF-4B4C-4C20-94D9-5C28B6DFA2F9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F652881-C2C1-4A68-921D-6BE3685D1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81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76200"/>
            <a:ext cx="7734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2" descr="C:\Users\potebo\Desktop\oaglogo\oaglogo26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34938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 descr="flagani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188913"/>
            <a:ext cx="990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50800"/>
            <a:ext cx="9144000" cy="0"/>
          </a:xfrm>
          <a:prstGeom prst="line">
            <a:avLst/>
          </a:prstGeom>
          <a:ln w="88900" cmpd="thinThick">
            <a:solidFill>
              <a:srgbClr val="00B050"/>
            </a:solidFill>
          </a:ln>
          <a:effectLst>
            <a:outerShdw blurRad="50800" dist="50800" dir="5400000" algn="ctr" rotWithShape="0">
              <a:srgbClr val="8CC664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63" y="6858000"/>
            <a:ext cx="9139237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4" descr="C:\Users\potebo\Desktop\oag frames\paint2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6278563"/>
            <a:ext cx="8837612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potebo\Desktop\oag frames\corevalue2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222375"/>
            <a:ext cx="352426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Franklin Gothic Medium Cond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 Cond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 Cond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 Cond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 Cond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 Cond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 Cond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 Cond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 Cond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Franklin Gothic Medium Cond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Franklin Gothic Medium Cond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Franklin Gothic Medium Cond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Franklin Gothic Medium Cond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Franklin Gothic Medium Con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382000" cy="54102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en-GB" sz="2800" b="1" kern="1400" spc="25" dirty="0" smtClean="0">
              <a:solidFill>
                <a:srgbClr val="17365D"/>
              </a:solidFill>
              <a:latin typeface="Tahoma"/>
              <a:ea typeface="Times New Roman"/>
            </a:endParaRPr>
          </a:p>
          <a:p>
            <a:pPr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en-GB" sz="3400" b="1" kern="1400" spc="25" dirty="0" smtClean="0">
                <a:solidFill>
                  <a:srgbClr val="17365D"/>
                </a:solidFill>
                <a:latin typeface="Tahoma"/>
                <a:ea typeface="Times New Roman"/>
              </a:rPr>
              <a:t>REPORT OF THE </a:t>
            </a:r>
            <a:r>
              <a:rPr lang="en-GB" sz="3400" b="1" kern="1400" spc="25" dirty="0">
                <a:solidFill>
                  <a:srgbClr val="17365D"/>
                </a:solidFill>
                <a:latin typeface="Tahoma"/>
                <a:ea typeface="Times New Roman"/>
              </a:rPr>
              <a:t>WORKING GROUP ON AUDIT OF EXTRACTIVE INDUSTRIES </a:t>
            </a:r>
            <a:r>
              <a:rPr lang="en-GB" sz="3400" b="1" kern="1400" spc="25" dirty="0" smtClean="0">
                <a:solidFill>
                  <a:srgbClr val="17365D"/>
                </a:solidFill>
                <a:latin typeface="Tahoma"/>
                <a:ea typeface="Times New Roman"/>
              </a:rPr>
              <a:t>– STATUS OF CONTRIBUTION TO INTOSAI 2017-2022 STRATEGIC GOALS 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en-GB" sz="3400" b="1" kern="1400" spc="25" dirty="0" smtClean="0">
                <a:solidFill>
                  <a:srgbClr val="17365D"/>
                </a:solidFill>
                <a:latin typeface="Tahoma"/>
                <a:ea typeface="Times New Roman"/>
              </a:rPr>
              <a:t>Presentation </a:t>
            </a:r>
            <a:r>
              <a:rPr lang="en-GB" sz="3400" b="1" kern="1400" spc="25" dirty="0">
                <a:solidFill>
                  <a:srgbClr val="17365D"/>
                </a:solidFill>
                <a:latin typeface="Tahoma"/>
                <a:ea typeface="Times New Roman"/>
              </a:rPr>
              <a:t>to the </a:t>
            </a:r>
            <a:r>
              <a:rPr lang="en-GB" sz="3400" b="1" kern="1400" spc="25" dirty="0" smtClean="0">
                <a:solidFill>
                  <a:srgbClr val="17365D"/>
                </a:solidFill>
                <a:latin typeface="Tahoma"/>
                <a:ea typeface="Times New Roman"/>
              </a:rPr>
              <a:t>9</a:t>
            </a:r>
            <a:r>
              <a:rPr lang="en-GB" sz="3400" b="1" kern="1400" spc="25" baseline="30000" dirty="0" smtClean="0">
                <a:solidFill>
                  <a:srgbClr val="17365D"/>
                </a:solidFill>
                <a:latin typeface="Tahoma"/>
                <a:ea typeface="Times New Roman"/>
              </a:rPr>
              <a:t>th</a:t>
            </a:r>
            <a:r>
              <a:rPr lang="en-GB" sz="3400" b="1" kern="1400" spc="25" dirty="0" smtClean="0">
                <a:solidFill>
                  <a:srgbClr val="17365D"/>
                </a:solidFill>
                <a:latin typeface="Tahoma"/>
                <a:ea typeface="Times New Roman"/>
              </a:rPr>
              <a:t> Meeting of the Steering Committee OF KSC</a:t>
            </a:r>
            <a:r>
              <a:rPr lang="en-GB" sz="3400" b="1" kern="1400" spc="25" dirty="0">
                <a:solidFill>
                  <a:srgbClr val="17365D"/>
                </a:solidFill>
                <a:latin typeface="Tahoma"/>
                <a:ea typeface="Times New Roman"/>
              </a:rPr>
              <a:t/>
            </a:r>
            <a:br>
              <a:rPr lang="en-GB" sz="3400" b="1" kern="1400" spc="25" dirty="0">
                <a:solidFill>
                  <a:srgbClr val="17365D"/>
                </a:solidFill>
                <a:latin typeface="Tahoma"/>
                <a:ea typeface="Times New Roman"/>
              </a:rPr>
            </a:br>
            <a:r>
              <a:rPr lang="en-GB" sz="3400" b="1" kern="1400" spc="25" dirty="0" smtClean="0">
                <a:solidFill>
                  <a:srgbClr val="17365D"/>
                </a:solidFill>
                <a:latin typeface="Tahoma"/>
                <a:ea typeface="Times New Roman"/>
              </a:rPr>
              <a:t>25th August, 2017 </a:t>
            </a:r>
            <a:r>
              <a:rPr lang="en-GB" sz="3400" b="1" kern="1400" spc="25" dirty="0">
                <a:solidFill>
                  <a:srgbClr val="17365D"/>
                </a:solidFill>
                <a:latin typeface="Tahoma"/>
                <a:ea typeface="Times New Roman"/>
              </a:rPr>
              <a:t/>
            </a:r>
            <a:br>
              <a:rPr lang="en-GB" sz="3400" b="1" kern="1400" spc="25" dirty="0">
                <a:solidFill>
                  <a:srgbClr val="17365D"/>
                </a:solidFill>
                <a:latin typeface="Tahoma"/>
                <a:ea typeface="Times New Roman"/>
              </a:rPr>
            </a:br>
            <a:r>
              <a:rPr lang="en-GB" sz="3400" b="1" kern="1400" spc="25" dirty="0" smtClean="0">
                <a:solidFill>
                  <a:srgbClr val="17365D"/>
                </a:solidFill>
                <a:latin typeface="Tahoma"/>
                <a:ea typeface="Times New Roman"/>
              </a:rPr>
              <a:t>Bali, Indonesia </a:t>
            </a:r>
            <a:r>
              <a:rPr lang="en-GB" sz="3400" b="1" kern="1400" spc="25" dirty="0">
                <a:solidFill>
                  <a:srgbClr val="17365D"/>
                </a:solidFill>
                <a:latin typeface="Tahoma"/>
                <a:ea typeface="Times New Roman"/>
              </a:rPr>
              <a:t/>
            </a:r>
            <a:br>
              <a:rPr lang="en-GB" sz="3400" b="1" kern="1400" spc="25" dirty="0">
                <a:solidFill>
                  <a:srgbClr val="17365D"/>
                </a:solidFill>
                <a:latin typeface="Tahoma"/>
                <a:ea typeface="Times New Roman"/>
              </a:rPr>
            </a:br>
            <a:r>
              <a:rPr lang="en-GB" sz="3400" b="1" kern="1400" spc="25" dirty="0" smtClean="0">
                <a:solidFill>
                  <a:srgbClr val="17365D"/>
                </a:solidFill>
                <a:latin typeface="Tahoma"/>
                <a:ea typeface="Times New Roman"/>
              </a:rPr>
              <a:t>2017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endParaRPr lang="en-GB" sz="2200" b="1" kern="1400" spc="25" dirty="0" smtClean="0">
              <a:solidFill>
                <a:srgbClr val="17365D"/>
              </a:solidFill>
              <a:latin typeface="Tahoma"/>
              <a:ea typeface="Times New Roman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GB" b="1" kern="1400" spc="25" dirty="0" smtClean="0">
                <a:solidFill>
                  <a:srgbClr val="17365D"/>
                </a:solidFill>
                <a:latin typeface="Tahoma"/>
                <a:ea typeface="Times New Roman"/>
              </a:rPr>
              <a:t>By Maxwell Poul Ogentho, Director, SAI Uganda, On Behalf of John FS Muwanga &amp; Auditor General </a:t>
            </a:r>
          </a:p>
          <a:p>
            <a:pPr fontAlgn="auto">
              <a:spcAft>
                <a:spcPts val="0"/>
              </a:spcAft>
              <a:defRPr/>
            </a:pPr>
            <a:endParaRPr lang="en-GB" b="1" kern="1400" spc="25" dirty="0" smtClean="0">
              <a:solidFill>
                <a:srgbClr val="17365D"/>
              </a:solidFill>
              <a:latin typeface="Tahoma"/>
              <a:ea typeface="Times New Roman"/>
            </a:endParaRPr>
          </a:p>
          <a:p>
            <a:pPr fontAlgn="auto">
              <a:spcAft>
                <a:spcPts val="0"/>
              </a:spcAft>
              <a:defRPr/>
            </a:pPr>
            <a:endParaRPr lang="en-GB" sz="2800" b="1" kern="1400" spc="25" dirty="0" smtClean="0">
              <a:solidFill>
                <a:srgbClr val="17365D"/>
              </a:solidFill>
              <a:latin typeface="Tahoma"/>
              <a:ea typeface="Times New Roman"/>
            </a:endParaRPr>
          </a:p>
          <a:p>
            <a:pPr fontAlgn="auto">
              <a:spcAft>
                <a:spcPts val="0"/>
              </a:spcAft>
              <a:defRPr/>
            </a:pPr>
            <a:endParaRPr lang="en-GB" sz="2800" b="1" kern="1400" spc="25" dirty="0">
              <a:solidFill>
                <a:srgbClr val="17365D"/>
              </a:solidFill>
              <a:latin typeface="Tahoma"/>
              <a:ea typeface="Times New Roman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4" name="Bilde 1" descr="WGEI logo v2_reduc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"/>
            <a:ext cx="1276350" cy="655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EXTRACTIVE INDUSTRIES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35" y="1219200"/>
            <a:ext cx="869976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9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584" y="228600"/>
            <a:ext cx="6343816" cy="1066800"/>
          </a:xfrm>
        </p:spPr>
        <p:txBody>
          <a:bodyPr/>
          <a:lstStyle/>
          <a:p>
            <a:r>
              <a:rPr lang="en-GB" sz="4000" dirty="0" smtClean="0"/>
              <a:t>Achievements –strategic objective 1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451" y="1450667"/>
            <a:ext cx="8620450" cy="52549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 Develop and maintain expertise and provide content to INTOSAI framework for Professional Pronouncements: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dirty="0" smtClean="0"/>
              <a:t> </a:t>
            </a:r>
            <a:r>
              <a:rPr lang="en-GB" dirty="0" smtClean="0"/>
              <a:t>Developing </a:t>
            </a:r>
            <a:r>
              <a:rPr lang="en-GB" dirty="0" smtClean="0"/>
              <a:t>specific guidance products: GAO-USA; Iraq, South Africa, Uganda, Ecuador, Zimbabwe and </a:t>
            </a:r>
            <a:r>
              <a:rPr lang="en-GB" dirty="0" smtClean="0"/>
              <a:t>Vietnam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en-GB" dirty="0"/>
          </a:p>
          <a:p>
            <a:pPr lvl="3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GB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Undertake </a:t>
            </a:r>
            <a:r>
              <a:rPr lang="en-GB" sz="2400" dirty="0" smtClean="0"/>
              <a:t>&amp; Published </a:t>
            </a:r>
            <a:r>
              <a:rPr lang="en-GB" sz="2400" dirty="0"/>
              <a:t>research in extractive </a:t>
            </a:r>
            <a:endParaRPr lang="en-GB" sz="2400" dirty="0" smtClean="0"/>
          </a:p>
          <a:p>
            <a:pPr marL="1371600" lvl="3" indent="0">
              <a:buNone/>
            </a:pPr>
            <a:r>
              <a:rPr lang="en-GB" dirty="0" smtClean="0"/>
              <a:t>industry topics</a:t>
            </a:r>
            <a:endParaRPr lang="en-GB" dirty="0" smtClean="0"/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35281"/>
            <a:ext cx="1023937" cy="62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831" y="3895466"/>
            <a:ext cx="984324" cy="65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155" y="3914907"/>
            <a:ext cx="998058" cy="62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72" y="3942724"/>
            <a:ext cx="1010997" cy="61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42724"/>
            <a:ext cx="1070133" cy="62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95466"/>
            <a:ext cx="9937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07657"/>
            <a:ext cx="2501901" cy="180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99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400800" cy="1066800"/>
          </a:xfrm>
        </p:spPr>
        <p:txBody>
          <a:bodyPr/>
          <a:lstStyle/>
          <a:p>
            <a:r>
              <a:rPr lang="en-GB" sz="4000" dirty="0" smtClean="0"/>
              <a:t>Achievements –strategic objective 2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5181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 Enable wide exchange of knowledge and experience among INTOSAI members: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Share </a:t>
            </a:r>
            <a:r>
              <a:rPr lang="en-GB" dirty="0" smtClean="0"/>
              <a:t>published Audit </a:t>
            </a:r>
            <a:r>
              <a:rPr lang="en-GB" dirty="0" smtClean="0"/>
              <a:t>reports</a:t>
            </a:r>
            <a:r>
              <a:rPr lang="en-GB" dirty="0" smtClean="0"/>
              <a:t> </a:t>
            </a:r>
            <a:r>
              <a:rPr lang="en-GB" dirty="0"/>
              <a:t>in Extractive industries on </a:t>
            </a:r>
            <a:r>
              <a:rPr lang="en-GB" dirty="0" smtClean="0"/>
              <a:t>	WGEI website to be migrated to Community portal</a:t>
            </a:r>
            <a:endParaRPr lang="en-GB" dirty="0" smtClean="0"/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Quarterly newsletter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Benchmarking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More </a:t>
            </a:r>
            <a:r>
              <a:rPr lang="en-GB" dirty="0" smtClean="0"/>
              <a:t>SAI participation: 44 Members : New Participants: Saudi Arabia, Iran, Qatar, Mali, Senegal,  Sudan,  Botswana, Morocco  and Zimbabwe </a:t>
            </a:r>
            <a:endParaRPr lang="en-GB" dirty="0"/>
          </a:p>
          <a:p>
            <a:pPr marL="914400" lvl="2" indent="0">
              <a:buNone/>
            </a:pPr>
            <a:endParaRPr lang="en-GB" dirty="0" smtClean="0"/>
          </a:p>
          <a:p>
            <a:pPr marL="914400" lvl="2" indent="0">
              <a:buNone/>
            </a:pPr>
            <a:endParaRPr lang="en-GB" dirty="0"/>
          </a:p>
          <a:p>
            <a:pPr marL="914400" lvl="2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43536"/>
            <a:ext cx="251460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32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162800" cy="1143000"/>
          </a:xfrm>
        </p:spPr>
        <p:txBody>
          <a:bodyPr/>
          <a:lstStyle/>
          <a:p>
            <a:r>
              <a:rPr lang="en-GB" dirty="0" smtClean="0"/>
              <a:t>Achievements –strategic objective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029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 Working with CBC, IDI and Other INTOSAI entities: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/>
              <a:t> Collaboration with CBC- Contact established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/>
              <a:t>Collaboration with existing training arrangements: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dirty="0" smtClean="0"/>
              <a:t>SAI India –Jaipur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dirty="0" smtClean="0"/>
              <a:t>GAO-Centre of Excellence-Washington DC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dirty="0" smtClean="0"/>
              <a:t>AFROSAI-E Training </a:t>
            </a:r>
            <a:r>
              <a:rPr lang="en-GB" sz="1800" dirty="0" smtClean="0"/>
              <a:t>arrangement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dirty="0" smtClean="0"/>
              <a:t>Jarkata-	Indonesia</a:t>
            </a:r>
            <a:endParaRPr lang="en-GB" sz="1800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en-GB" dirty="0"/>
          </a:p>
          <a:p>
            <a:pPr marL="914400" lvl="2" indent="0">
              <a:buNone/>
            </a:pPr>
            <a:endParaRPr lang="en-GB" dirty="0" smtClean="0"/>
          </a:p>
          <a:p>
            <a:pPr marL="914400" lvl="2" indent="0">
              <a:buNone/>
            </a:pPr>
            <a:endParaRPr lang="en-GB" dirty="0"/>
          </a:p>
          <a:p>
            <a:pPr marL="914400" lvl="2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71999"/>
            <a:ext cx="3048000" cy="1763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54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553200" cy="1143000"/>
          </a:xfrm>
        </p:spPr>
        <p:txBody>
          <a:bodyPr/>
          <a:lstStyle/>
          <a:p>
            <a:r>
              <a:rPr lang="en-GB" dirty="0" smtClean="0"/>
              <a:t>Way forward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 Popularise WGEI activities at all seven INTOSAI regions</a:t>
            </a:r>
            <a:r>
              <a:rPr lang="en-GB" dirty="0" smtClean="0"/>
              <a:t>: 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Attract more leadership in </a:t>
            </a:r>
            <a:r>
              <a:rPr lang="en-GB" dirty="0" smtClean="0"/>
              <a:t>WGEI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Encourage more SAIs to participate in sharing their experience and those of others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GB" sz="2800" dirty="0" smtClean="0"/>
          </a:p>
          <a:p>
            <a:pPr marL="914400" lvl="2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914400" lvl="2" indent="0">
              <a:buNone/>
            </a:pPr>
            <a:endParaRPr lang="en-GB" dirty="0" smtClean="0"/>
          </a:p>
          <a:p>
            <a:pPr marL="914400" lvl="2" indent="0">
              <a:buNone/>
            </a:pPr>
            <a:endParaRPr lang="en-GB" dirty="0"/>
          </a:p>
          <a:p>
            <a:pPr marL="914400" lvl="2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1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4"/>
            <a:ext cx="8382000" cy="5991226"/>
          </a:xfrm>
        </p:spPr>
        <p:txBody>
          <a:bodyPr>
            <a:normAutofit/>
          </a:bodyPr>
          <a:lstStyle/>
          <a:p>
            <a:pPr algn="ctr"/>
            <a:r>
              <a:rPr lang="en-US" sz="6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53405" cy="7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mogentho\Pictures\Muchison Falls\Murchison Falls 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8807"/>
            <a:ext cx="9296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ogentho\Pictures\Uganda Fla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555" y="10237"/>
            <a:ext cx="1327445" cy="8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70704"/>
            <a:ext cx="1371600" cy="85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4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8001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8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Powerpoint 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Powerpoint Template2</Template>
  <TotalTime>1206</TotalTime>
  <Words>178</Words>
  <Application>Microsoft Office PowerPoint</Application>
  <PresentationFormat>On-screen Show (4:3)</PresentationFormat>
  <Paragraphs>48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New Powerpoint Template2</vt:lpstr>
      <vt:lpstr>PowerPoint Presentation</vt:lpstr>
      <vt:lpstr>EXTRACTIVE INDUSTRIES</vt:lpstr>
      <vt:lpstr>Achievements –strategic objective 1 </vt:lpstr>
      <vt:lpstr>Achievements –strategic objective 2</vt:lpstr>
      <vt:lpstr>Achievements –strategic objective 3</vt:lpstr>
      <vt:lpstr>Way forward</vt:lpstr>
      <vt:lpstr>     </vt:lpstr>
      <vt:lpstr>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Ssali</dc:creator>
  <cp:lastModifiedBy>Maxwell P. Ogentho</cp:lastModifiedBy>
  <cp:revision>91</cp:revision>
  <dcterms:created xsi:type="dcterms:W3CDTF">2016-08-19T07:05:00Z</dcterms:created>
  <dcterms:modified xsi:type="dcterms:W3CDTF">2017-08-23T08:11:22Z</dcterms:modified>
</cp:coreProperties>
</file>