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17" r:id="rId3"/>
    <p:sldId id="313" r:id="rId4"/>
    <p:sldId id="325" r:id="rId5"/>
    <p:sldId id="320" r:id="rId6"/>
    <p:sldId id="319" r:id="rId7"/>
    <p:sldId id="326" r:id="rId8"/>
    <p:sldId id="327" r:id="rId9"/>
    <p:sldId id="315" r:id="rId10"/>
    <p:sldId id="323" r:id="rId11"/>
    <p:sldId id="322" r:id="rId12"/>
    <p:sldId id="324" r:id="rId13"/>
    <p:sldId id="328" r:id="rId14"/>
    <p:sldId id="329" r:id="rId15"/>
    <p:sldId id="321" r:id="rId16"/>
    <p:sldId id="316" r:id="rId17"/>
    <p:sldId id="299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DA50"/>
    <a:srgbClr val="8CC664"/>
    <a:srgbClr val="DBDB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76" d="100"/>
          <a:sy n="76" d="100"/>
        </p:scale>
        <p:origin x="-653" y="50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556B9F-35DA-4D5A-92B7-E8A5AF9BEFC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FE201A9-0660-498C-90E8-9F9BB22C3C38}">
      <dgm:prSet phldrT="[Text]" custT="1"/>
      <dgm:spPr/>
      <dgm:t>
        <a:bodyPr/>
        <a:lstStyle/>
        <a:p>
          <a:r>
            <a:rPr lang="en-GB" sz="3200" dirty="0" smtClean="0"/>
            <a:t>3.</a:t>
          </a:r>
          <a:r>
            <a:rPr lang="en-GB" sz="2400" dirty="0" smtClean="0"/>
            <a:t> </a:t>
          </a:r>
          <a:r>
            <a:rPr lang="en-GB" sz="4000" dirty="0" smtClean="0"/>
            <a:t>Working with IDI, CBC &amp; other INTOSAI entities </a:t>
          </a:r>
          <a:endParaRPr lang="en-GB" sz="2400" dirty="0"/>
        </a:p>
      </dgm:t>
    </dgm:pt>
    <dgm:pt modelId="{E9454B69-C90D-4C54-BB80-5719FADF2403}" type="parTrans" cxnId="{F92F6830-1809-4656-AD94-AB6E3F7D3B73}">
      <dgm:prSet/>
      <dgm:spPr/>
      <dgm:t>
        <a:bodyPr/>
        <a:lstStyle/>
        <a:p>
          <a:endParaRPr lang="en-GB"/>
        </a:p>
      </dgm:t>
    </dgm:pt>
    <dgm:pt modelId="{362741D6-7E15-4EDA-8C38-B2EBEFB17871}" type="sibTrans" cxnId="{F92F6830-1809-4656-AD94-AB6E3F7D3B73}">
      <dgm:prSet/>
      <dgm:spPr/>
      <dgm:t>
        <a:bodyPr/>
        <a:lstStyle/>
        <a:p>
          <a:endParaRPr lang="en-GB"/>
        </a:p>
      </dgm:t>
    </dgm:pt>
    <dgm:pt modelId="{D9680EFC-66CB-48A3-87A6-688067FBAD92}">
      <dgm:prSet phldrT="[Text]" custT="1"/>
      <dgm:spPr/>
      <dgm:t>
        <a:bodyPr/>
        <a:lstStyle/>
        <a:p>
          <a:r>
            <a:rPr lang="en-GB" sz="3200" dirty="0" smtClean="0"/>
            <a:t>2. </a:t>
          </a:r>
          <a:r>
            <a:rPr lang="en-GB" sz="4000" dirty="0" smtClean="0"/>
            <a:t>Enable wide exchange of knowledge &amp; experience </a:t>
          </a:r>
          <a:endParaRPr lang="en-GB" sz="4000" dirty="0"/>
        </a:p>
      </dgm:t>
    </dgm:pt>
    <dgm:pt modelId="{627D9434-8322-4501-8543-D18BB0A0B18C}" type="sibTrans" cxnId="{57172271-F6ED-42AE-B997-7FB8682BD72F}">
      <dgm:prSet/>
      <dgm:spPr/>
      <dgm:t>
        <a:bodyPr/>
        <a:lstStyle/>
        <a:p>
          <a:endParaRPr lang="en-GB"/>
        </a:p>
      </dgm:t>
    </dgm:pt>
    <dgm:pt modelId="{5CA1E21D-974E-49B0-B1CC-A8A46296D2F4}" type="parTrans" cxnId="{57172271-F6ED-42AE-B997-7FB8682BD72F}">
      <dgm:prSet/>
      <dgm:spPr/>
      <dgm:t>
        <a:bodyPr/>
        <a:lstStyle/>
        <a:p>
          <a:endParaRPr lang="en-GB"/>
        </a:p>
      </dgm:t>
    </dgm:pt>
    <dgm:pt modelId="{208134F6-7B8E-4267-8FC4-DFEF1B623199}">
      <dgm:prSet phldrT="[Text]" custT="1"/>
      <dgm:spPr/>
      <dgm:t>
        <a:bodyPr/>
        <a:lstStyle/>
        <a:p>
          <a:r>
            <a:rPr lang="en-GB" sz="2800" dirty="0" smtClean="0"/>
            <a:t>1</a:t>
          </a:r>
          <a:r>
            <a:rPr lang="en-GB" sz="4800" dirty="0" smtClean="0"/>
            <a:t>. </a:t>
          </a:r>
          <a:r>
            <a:rPr lang="en-GB" sz="4000" dirty="0" smtClean="0"/>
            <a:t>Develop &amp; maintain expertise in public sector fields</a:t>
          </a:r>
          <a:endParaRPr lang="en-GB" sz="4400" dirty="0"/>
        </a:p>
      </dgm:t>
    </dgm:pt>
    <dgm:pt modelId="{18E652CF-AB1A-4DE4-8946-4C84A55C5ED1}" type="sibTrans" cxnId="{47B3423B-E38E-41FA-909E-8E2624DA046F}">
      <dgm:prSet/>
      <dgm:spPr/>
      <dgm:t>
        <a:bodyPr/>
        <a:lstStyle/>
        <a:p>
          <a:endParaRPr lang="en-GB"/>
        </a:p>
      </dgm:t>
    </dgm:pt>
    <dgm:pt modelId="{B820D767-8EE6-4521-95CC-10D8E294CEE7}" type="parTrans" cxnId="{47B3423B-E38E-41FA-909E-8E2624DA046F}">
      <dgm:prSet/>
      <dgm:spPr/>
      <dgm:t>
        <a:bodyPr/>
        <a:lstStyle/>
        <a:p>
          <a:endParaRPr lang="en-GB"/>
        </a:p>
      </dgm:t>
    </dgm:pt>
    <dgm:pt modelId="{031F547D-22CE-45DD-973C-C22A02755BAF}" type="pres">
      <dgm:prSet presAssocID="{07556B9F-35DA-4D5A-92B7-E8A5AF9BEFC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E89C1C9-FFE6-44E5-AD3E-ACE5CF1F31C4}" type="pres">
      <dgm:prSet presAssocID="{208134F6-7B8E-4267-8FC4-DFEF1B623199}" presName="parentLin" presStyleCnt="0"/>
      <dgm:spPr/>
    </dgm:pt>
    <dgm:pt modelId="{25C3B93B-DCA7-4C4B-A036-7F1DB722354D}" type="pres">
      <dgm:prSet presAssocID="{208134F6-7B8E-4267-8FC4-DFEF1B623199}" presName="parentLeftMargin" presStyleLbl="node1" presStyleIdx="0" presStyleCnt="3"/>
      <dgm:spPr/>
      <dgm:t>
        <a:bodyPr/>
        <a:lstStyle/>
        <a:p>
          <a:endParaRPr lang="en-GB"/>
        </a:p>
      </dgm:t>
    </dgm:pt>
    <dgm:pt modelId="{5CB6C9B5-479D-4991-8509-922F284064B1}" type="pres">
      <dgm:prSet presAssocID="{208134F6-7B8E-4267-8FC4-DFEF1B623199}" presName="parentText" presStyleLbl="node1" presStyleIdx="0" presStyleCnt="3" custScaleX="141477" custScaleY="204504" custLinFactY="-49444" custLinFactNeighborX="-2928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7FA0FB2-E45B-4783-86B6-6D5973F1D2D8}" type="pres">
      <dgm:prSet presAssocID="{208134F6-7B8E-4267-8FC4-DFEF1B623199}" presName="negativeSpace" presStyleCnt="0"/>
      <dgm:spPr/>
    </dgm:pt>
    <dgm:pt modelId="{EF55EFC1-662F-49B8-AB66-D537973F60B7}" type="pres">
      <dgm:prSet presAssocID="{208134F6-7B8E-4267-8FC4-DFEF1B623199}" presName="childText" presStyleLbl="conFgAcc1" presStyleIdx="0" presStyleCnt="3" custLinFactY="-400000" custLinFactNeighborY="-442805">
        <dgm:presLayoutVars>
          <dgm:bulletEnabled val="1"/>
        </dgm:presLayoutVars>
      </dgm:prSet>
      <dgm:spPr/>
    </dgm:pt>
    <dgm:pt modelId="{5775CFD5-AC3C-4FAB-A2A1-D13483BBADB3}" type="pres">
      <dgm:prSet presAssocID="{18E652CF-AB1A-4DE4-8946-4C84A55C5ED1}" presName="spaceBetweenRectangles" presStyleCnt="0"/>
      <dgm:spPr/>
    </dgm:pt>
    <dgm:pt modelId="{30DED1C4-CFC2-4B1E-B341-03B4A8235DBB}" type="pres">
      <dgm:prSet presAssocID="{D9680EFC-66CB-48A3-87A6-688067FBAD92}" presName="parentLin" presStyleCnt="0"/>
      <dgm:spPr/>
    </dgm:pt>
    <dgm:pt modelId="{D6F6CCC8-ED23-401F-8DE6-FFADF62DAC00}" type="pres">
      <dgm:prSet presAssocID="{D9680EFC-66CB-48A3-87A6-688067FBAD92}" presName="parentLeftMargin" presStyleLbl="node1" presStyleIdx="0" presStyleCnt="3"/>
      <dgm:spPr/>
      <dgm:t>
        <a:bodyPr/>
        <a:lstStyle/>
        <a:p>
          <a:endParaRPr lang="en-GB"/>
        </a:p>
      </dgm:t>
    </dgm:pt>
    <dgm:pt modelId="{E8A6319F-037A-4510-A26D-E3457666A6C7}" type="pres">
      <dgm:prSet presAssocID="{D9680EFC-66CB-48A3-87A6-688067FBAD92}" presName="parentText" presStyleLbl="node1" presStyleIdx="1" presStyleCnt="3" custScaleX="142857" custScaleY="17269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798D85E-426F-4518-9BF3-C887E9C47D57}" type="pres">
      <dgm:prSet presAssocID="{D9680EFC-66CB-48A3-87A6-688067FBAD92}" presName="negativeSpace" presStyleCnt="0"/>
      <dgm:spPr/>
    </dgm:pt>
    <dgm:pt modelId="{D79C87F1-AC12-49EE-8663-7EC1DEE81659}" type="pres">
      <dgm:prSet presAssocID="{D9680EFC-66CB-48A3-87A6-688067FBAD92}" presName="childText" presStyleLbl="conFgAcc1" presStyleIdx="1" presStyleCnt="3" custScaleX="98011" custScaleY="73221" custLinFactY="-200000" custLinFactNeighborX="-884" custLinFactNeighborY="-210875">
        <dgm:presLayoutVars>
          <dgm:bulletEnabled val="1"/>
        </dgm:presLayoutVars>
      </dgm:prSet>
      <dgm:spPr/>
    </dgm:pt>
    <dgm:pt modelId="{64D5DF72-4A51-46FE-A684-1F903463FC3C}" type="pres">
      <dgm:prSet presAssocID="{627D9434-8322-4501-8543-D18BB0A0B18C}" presName="spaceBetweenRectangles" presStyleCnt="0"/>
      <dgm:spPr/>
    </dgm:pt>
    <dgm:pt modelId="{2C2A9A68-B8B1-4407-A827-17B32ACED9D9}" type="pres">
      <dgm:prSet presAssocID="{BFE201A9-0660-498C-90E8-9F9BB22C3C38}" presName="parentLin" presStyleCnt="0"/>
      <dgm:spPr/>
    </dgm:pt>
    <dgm:pt modelId="{8CADB150-3AAB-471B-8D54-B95AB426463B}" type="pres">
      <dgm:prSet presAssocID="{BFE201A9-0660-498C-90E8-9F9BB22C3C38}" presName="parentLeftMargin" presStyleLbl="node1" presStyleIdx="1" presStyleCnt="3"/>
      <dgm:spPr/>
      <dgm:t>
        <a:bodyPr/>
        <a:lstStyle/>
        <a:p>
          <a:endParaRPr lang="en-GB"/>
        </a:p>
      </dgm:t>
    </dgm:pt>
    <dgm:pt modelId="{316FA9BA-C8EC-4575-A785-B658A62AB785}" type="pres">
      <dgm:prSet presAssocID="{BFE201A9-0660-498C-90E8-9F9BB22C3C38}" presName="parentText" presStyleLbl="node1" presStyleIdx="2" presStyleCnt="3" custScaleX="142857" custScaleY="18312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0E2F479-63C9-4B30-BA39-6A619C7CBC40}" type="pres">
      <dgm:prSet presAssocID="{BFE201A9-0660-498C-90E8-9F9BB22C3C38}" presName="negativeSpace" presStyleCnt="0"/>
      <dgm:spPr/>
    </dgm:pt>
    <dgm:pt modelId="{B53787F1-E60F-47EE-8267-ACCFE17B24D6}" type="pres">
      <dgm:prSet presAssocID="{BFE201A9-0660-498C-90E8-9F9BB22C3C3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7172271-F6ED-42AE-B997-7FB8682BD72F}" srcId="{07556B9F-35DA-4D5A-92B7-E8A5AF9BEFCE}" destId="{D9680EFC-66CB-48A3-87A6-688067FBAD92}" srcOrd="1" destOrd="0" parTransId="{5CA1E21D-974E-49B0-B1CC-A8A46296D2F4}" sibTransId="{627D9434-8322-4501-8543-D18BB0A0B18C}"/>
    <dgm:cxn modelId="{FAF0EE67-7B7C-462E-BAD3-CCCA7064D113}" type="presOf" srcId="{D9680EFC-66CB-48A3-87A6-688067FBAD92}" destId="{E8A6319F-037A-4510-A26D-E3457666A6C7}" srcOrd="1" destOrd="0" presId="urn:microsoft.com/office/officeart/2005/8/layout/list1"/>
    <dgm:cxn modelId="{D757EDB4-38AC-421E-937C-F64F40C0DDE1}" type="presOf" srcId="{BFE201A9-0660-498C-90E8-9F9BB22C3C38}" destId="{316FA9BA-C8EC-4575-A785-B658A62AB785}" srcOrd="1" destOrd="0" presId="urn:microsoft.com/office/officeart/2005/8/layout/list1"/>
    <dgm:cxn modelId="{BEB6BC94-6709-4899-AE56-288ED3AF0191}" type="presOf" srcId="{07556B9F-35DA-4D5A-92B7-E8A5AF9BEFCE}" destId="{031F547D-22CE-45DD-973C-C22A02755BAF}" srcOrd="0" destOrd="0" presId="urn:microsoft.com/office/officeart/2005/8/layout/list1"/>
    <dgm:cxn modelId="{49F9A9C5-C603-4081-8800-1A72647DBD08}" type="presOf" srcId="{D9680EFC-66CB-48A3-87A6-688067FBAD92}" destId="{D6F6CCC8-ED23-401F-8DE6-FFADF62DAC00}" srcOrd="0" destOrd="0" presId="urn:microsoft.com/office/officeart/2005/8/layout/list1"/>
    <dgm:cxn modelId="{F92F6830-1809-4656-AD94-AB6E3F7D3B73}" srcId="{07556B9F-35DA-4D5A-92B7-E8A5AF9BEFCE}" destId="{BFE201A9-0660-498C-90E8-9F9BB22C3C38}" srcOrd="2" destOrd="0" parTransId="{E9454B69-C90D-4C54-BB80-5719FADF2403}" sibTransId="{362741D6-7E15-4EDA-8C38-B2EBEFB17871}"/>
    <dgm:cxn modelId="{F1F0C58E-7B0C-41CA-AD10-2EFE229B1D54}" type="presOf" srcId="{208134F6-7B8E-4267-8FC4-DFEF1B623199}" destId="{25C3B93B-DCA7-4C4B-A036-7F1DB722354D}" srcOrd="0" destOrd="0" presId="urn:microsoft.com/office/officeart/2005/8/layout/list1"/>
    <dgm:cxn modelId="{47B3423B-E38E-41FA-909E-8E2624DA046F}" srcId="{07556B9F-35DA-4D5A-92B7-E8A5AF9BEFCE}" destId="{208134F6-7B8E-4267-8FC4-DFEF1B623199}" srcOrd="0" destOrd="0" parTransId="{B820D767-8EE6-4521-95CC-10D8E294CEE7}" sibTransId="{18E652CF-AB1A-4DE4-8946-4C84A55C5ED1}"/>
    <dgm:cxn modelId="{48BAF537-9F24-4084-B89F-A31C85457358}" type="presOf" srcId="{208134F6-7B8E-4267-8FC4-DFEF1B623199}" destId="{5CB6C9B5-479D-4991-8509-922F284064B1}" srcOrd="1" destOrd="0" presId="urn:microsoft.com/office/officeart/2005/8/layout/list1"/>
    <dgm:cxn modelId="{BC9DE3CC-E3DC-42C8-BE13-A3DF9A13433E}" type="presOf" srcId="{BFE201A9-0660-498C-90E8-9F9BB22C3C38}" destId="{8CADB150-3AAB-471B-8D54-B95AB426463B}" srcOrd="0" destOrd="0" presId="urn:microsoft.com/office/officeart/2005/8/layout/list1"/>
    <dgm:cxn modelId="{D6C77C8B-910B-427E-B1F9-2F7AD418D9F9}" type="presParOf" srcId="{031F547D-22CE-45DD-973C-C22A02755BAF}" destId="{1E89C1C9-FFE6-44E5-AD3E-ACE5CF1F31C4}" srcOrd="0" destOrd="0" presId="urn:microsoft.com/office/officeart/2005/8/layout/list1"/>
    <dgm:cxn modelId="{179D6D7B-7893-43F0-8D93-F6737A30F0CA}" type="presParOf" srcId="{1E89C1C9-FFE6-44E5-AD3E-ACE5CF1F31C4}" destId="{25C3B93B-DCA7-4C4B-A036-7F1DB722354D}" srcOrd="0" destOrd="0" presId="urn:microsoft.com/office/officeart/2005/8/layout/list1"/>
    <dgm:cxn modelId="{E9AC7836-8BD1-4A91-9C6C-04F289408FB9}" type="presParOf" srcId="{1E89C1C9-FFE6-44E5-AD3E-ACE5CF1F31C4}" destId="{5CB6C9B5-479D-4991-8509-922F284064B1}" srcOrd="1" destOrd="0" presId="urn:microsoft.com/office/officeart/2005/8/layout/list1"/>
    <dgm:cxn modelId="{3DAFCDE4-838C-4A93-9FE0-CAC3A3C7989C}" type="presParOf" srcId="{031F547D-22CE-45DD-973C-C22A02755BAF}" destId="{B7FA0FB2-E45B-4783-86B6-6D5973F1D2D8}" srcOrd="1" destOrd="0" presId="urn:microsoft.com/office/officeart/2005/8/layout/list1"/>
    <dgm:cxn modelId="{F3C595E9-5ED3-4DBD-B9DC-A5F877D729E4}" type="presParOf" srcId="{031F547D-22CE-45DD-973C-C22A02755BAF}" destId="{EF55EFC1-662F-49B8-AB66-D537973F60B7}" srcOrd="2" destOrd="0" presId="urn:microsoft.com/office/officeart/2005/8/layout/list1"/>
    <dgm:cxn modelId="{EF3866F9-3B54-4F23-AB53-DC53822CE2EA}" type="presParOf" srcId="{031F547D-22CE-45DD-973C-C22A02755BAF}" destId="{5775CFD5-AC3C-4FAB-A2A1-D13483BBADB3}" srcOrd="3" destOrd="0" presId="urn:microsoft.com/office/officeart/2005/8/layout/list1"/>
    <dgm:cxn modelId="{170C7A57-B163-47BD-901F-8C63BB604712}" type="presParOf" srcId="{031F547D-22CE-45DD-973C-C22A02755BAF}" destId="{30DED1C4-CFC2-4B1E-B341-03B4A8235DBB}" srcOrd="4" destOrd="0" presId="urn:microsoft.com/office/officeart/2005/8/layout/list1"/>
    <dgm:cxn modelId="{3EFC2D96-A506-48DC-A588-F8ED64350001}" type="presParOf" srcId="{30DED1C4-CFC2-4B1E-B341-03B4A8235DBB}" destId="{D6F6CCC8-ED23-401F-8DE6-FFADF62DAC00}" srcOrd="0" destOrd="0" presId="urn:microsoft.com/office/officeart/2005/8/layout/list1"/>
    <dgm:cxn modelId="{FD37AECA-14F9-4AA4-AF59-C16E13132B9A}" type="presParOf" srcId="{30DED1C4-CFC2-4B1E-B341-03B4A8235DBB}" destId="{E8A6319F-037A-4510-A26D-E3457666A6C7}" srcOrd="1" destOrd="0" presId="urn:microsoft.com/office/officeart/2005/8/layout/list1"/>
    <dgm:cxn modelId="{AA86F209-67AC-4187-9697-BB2D2D606277}" type="presParOf" srcId="{031F547D-22CE-45DD-973C-C22A02755BAF}" destId="{2798D85E-426F-4518-9BF3-C887E9C47D57}" srcOrd="5" destOrd="0" presId="urn:microsoft.com/office/officeart/2005/8/layout/list1"/>
    <dgm:cxn modelId="{5EBBFD7F-249E-4E65-8CE0-B895C3BF8B1E}" type="presParOf" srcId="{031F547D-22CE-45DD-973C-C22A02755BAF}" destId="{D79C87F1-AC12-49EE-8663-7EC1DEE81659}" srcOrd="6" destOrd="0" presId="urn:microsoft.com/office/officeart/2005/8/layout/list1"/>
    <dgm:cxn modelId="{FA711AF4-7841-4CB6-87EA-BEAFA72E064A}" type="presParOf" srcId="{031F547D-22CE-45DD-973C-C22A02755BAF}" destId="{64D5DF72-4A51-46FE-A684-1F903463FC3C}" srcOrd="7" destOrd="0" presId="urn:microsoft.com/office/officeart/2005/8/layout/list1"/>
    <dgm:cxn modelId="{E4A9C131-FCB0-4C6C-B045-0EAEDE4945E5}" type="presParOf" srcId="{031F547D-22CE-45DD-973C-C22A02755BAF}" destId="{2C2A9A68-B8B1-4407-A827-17B32ACED9D9}" srcOrd="8" destOrd="0" presId="urn:microsoft.com/office/officeart/2005/8/layout/list1"/>
    <dgm:cxn modelId="{1EAEBA54-9C02-4F58-B8FC-489379310AC1}" type="presParOf" srcId="{2C2A9A68-B8B1-4407-A827-17B32ACED9D9}" destId="{8CADB150-3AAB-471B-8D54-B95AB426463B}" srcOrd="0" destOrd="0" presId="urn:microsoft.com/office/officeart/2005/8/layout/list1"/>
    <dgm:cxn modelId="{25543C71-FAC4-49DF-984A-8EE65B83884F}" type="presParOf" srcId="{2C2A9A68-B8B1-4407-A827-17B32ACED9D9}" destId="{316FA9BA-C8EC-4575-A785-B658A62AB785}" srcOrd="1" destOrd="0" presId="urn:microsoft.com/office/officeart/2005/8/layout/list1"/>
    <dgm:cxn modelId="{59210DA5-F71D-4F31-ADC4-9930EB4411E8}" type="presParOf" srcId="{031F547D-22CE-45DD-973C-C22A02755BAF}" destId="{F0E2F479-63C9-4B30-BA39-6A619C7CBC40}" srcOrd="9" destOrd="0" presId="urn:microsoft.com/office/officeart/2005/8/layout/list1"/>
    <dgm:cxn modelId="{0E4E27E9-FBD5-40F7-86B7-DFCD0A067AEE}" type="presParOf" srcId="{031F547D-22CE-45DD-973C-C22A02755BAF}" destId="{B53787F1-E60F-47EE-8267-ACCFE17B24D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55EFC1-662F-49B8-AB66-D537973F60B7}">
      <dsp:nvSpPr>
        <dsp:cNvPr id="0" name=""/>
        <dsp:cNvSpPr/>
      </dsp:nvSpPr>
      <dsp:spPr>
        <a:xfrm>
          <a:off x="0" y="0"/>
          <a:ext cx="8620125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B6C9B5-479D-4991-8509-922F284064B1}">
      <dsp:nvSpPr>
        <dsp:cNvPr id="0" name=""/>
        <dsp:cNvSpPr/>
      </dsp:nvSpPr>
      <dsp:spPr>
        <a:xfrm>
          <a:off x="292892" y="0"/>
          <a:ext cx="8203375" cy="15696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074" tIns="0" rIns="228074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1</a:t>
          </a:r>
          <a:r>
            <a:rPr lang="en-GB" sz="4800" kern="1200" dirty="0" smtClean="0"/>
            <a:t>. </a:t>
          </a:r>
          <a:r>
            <a:rPr lang="en-GB" sz="4000" kern="1200" dirty="0" smtClean="0"/>
            <a:t>Develop &amp; maintain expertise in public sector fields</a:t>
          </a:r>
          <a:endParaRPr lang="en-GB" sz="4400" kern="1200" dirty="0"/>
        </a:p>
      </dsp:txBody>
      <dsp:txXfrm>
        <a:off x="369514" y="76622"/>
        <a:ext cx="8050131" cy="1416365"/>
      </dsp:txXfrm>
    </dsp:sp>
    <dsp:sp modelId="{D79C87F1-AC12-49EE-8663-7EC1DEE81659}">
      <dsp:nvSpPr>
        <dsp:cNvPr id="0" name=""/>
        <dsp:cNvSpPr/>
      </dsp:nvSpPr>
      <dsp:spPr>
        <a:xfrm>
          <a:off x="0" y="1411650"/>
          <a:ext cx="8448670" cy="47974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A6319F-037A-4510-A26D-E3457666A6C7}">
      <dsp:nvSpPr>
        <dsp:cNvPr id="0" name=""/>
        <dsp:cNvSpPr/>
      </dsp:nvSpPr>
      <dsp:spPr>
        <a:xfrm>
          <a:off x="410381" y="2076425"/>
          <a:ext cx="8207630" cy="13254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074" tIns="0" rIns="228074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/>
            <a:t>2. </a:t>
          </a:r>
          <a:r>
            <a:rPr lang="en-GB" sz="4000" kern="1200" dirty="0" smtClean="0"/>
            <a:t>Enable wide exchange of knowledge &amp; experience </a:t>
          </a:r>
          <a:endParaRPr lang="en-GB" sz="4000" kern="1200" dirty="0"/>
        </a:p>
      </dsp:txBody>
      <dsp:txXfrm>
        <a:off x="475084" y="2141128"/>
        <a:ext cx="8078224" cy="1196047"/>
      </dsp:txXfrm>
    </dsp:sp>
    <dsp:sp modelId="{B53787F1-E60F-47EE-8267-ACCFE17B24D6}">
      <dsp:nvSpPr>
        <dsp:cNvPr id="0" name=""/>
        <dsp:cNvSpPr/>
      </dsp:nvSpPr>
      <dsp:spPr>
        <a:xfrm>
          <a:off x="0" y="4660023"/>
          <a:ext cx="8620125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6FA9BA-C8EC-4575-A785-B658A62AB785}">
      <dsp:nvSpPr>
        <dsp:cNvPr id="0" name=""/>
        <dsp:cNvSpPr/>
      </dsp:nvSpPr>
      <dsp:spPr>
        <a:xfrm>
          <a:off x="410381" y="3638262"/>
          <a:ext cx="8207630" cy="14055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074" tIns="0" rIns="228074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/>
            <a:t>3.</a:t>
          </a:r>
          <a:r>
            <a:rPr lang="en-GB" sz="2400" kern="1200" dirty="0" smtClean="0"/>
            <a:t> </a:t>
          </a:r>
          <a:r>
            <a:rPr lang="en-GB" sz="4000" kern="1200" dirty="0" smtClean="0"/>
            <a:t>Working with IDI, CBC &amp; other INTOSAI entities </a:t>
          </a:r>
          <a:endParaRPr lang="en-GB" sz="2400" kern="1200" dirty="0"/>
        </a:p>
      </dsp:txBody>
      <dsp:txXfrm>
        <a:off x="478993" y="3706874"/>
        <a:ext cx="8070406" cy="12682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D0EFDD-B00A-4253-8C26-54BA9238437D}" type="datetimeFigureOut">
              <a:rPr lang="en-GB" smtClean="0"/>
              <a:t>21/08/2018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30006-1334-401A-A960-2F7246F1C4C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6546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022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9BA8622-0078-4265-944E-A32C1FF5ED63}" type="datetimeFigureOut">
              <a:rPr lang="en-US"/>
              <a:pPr>
                <a:defRPr/>
              </a:pPr>
              <a:t>8/21/2018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D7E2D14-EE45-49F1-B717-41951AE805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336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002D7BB-F2B6-4085-BE94-E6CFF4F1389D}" type="datetimeFigureOut">
              <a:rPr lang="en-US"/>
              <a:pPr>
                <a:defRPr/>
              </a:pPr>
              <a:t>8/21/2018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1BFC586-E5CB-4642-9CF3-BF0AC5EB7F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859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B748A48-43E6-4095-B2E3-CAC7B4D908E2}" type="datetimeFigureOut">
              <a:rPr lang="en-US"/>
              <a:pPr>
                <a:defRPr/>
              </a:pPr>
              <a:t>8/21/2018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C58E174-CCCB-45EA-9AA4-0B7DC95951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525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6165304"/>
            <a:ext cx="2133600" cy="365125"/>
          </a:xfrm>
          <a:prstGeom prst="rect">
            <a:avLst/>
          </a:prstGeom>
        </p:spPr>
        <p:txBody>
          <a:bodyPr/>
          <a:lstStyle/>
          <a:p>
            <a:fld id="{757B281C-5159-4971-8228-52B9A72E9ED2}" type="datetimeFigureOut">
              <a:rPr lang="en-US" smtClean="0"/>
              <a:pPr/>
              <a:t>8/21/2018</a:t>
            </a:fld>
            <a:endParaRPr lang="en-US" dirty="0"/>
          </a:p>
        </p:txBody>
      </p:sp>
      <p:pic>
        <p:nvPicPr>
          <p:cNvPr id="6" name="Picture 5"/>
          <p:cNvPicPr/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24800" y="6096000"/>
            <a:ext cx="1009650" cy="6146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540529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545B919-D58B-4BCF-8EE1-D928A43A4658}" type="datetimeFigureOut">
              <a:rPr lang="en-US"/>
              <a:pPr>
                <a:defRPr/>
              </a:pPr>
              <a:t>8/21/2018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B2075E2-BD22-4DC8-985E-98DE4FBE85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645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8AB617C-C1E2-45C7-83FC-CA6C6EDF8960}" type="datetimeFigureOut">
              <a:rPr lang="en-US"/>
              <a:pPr>
                <a:defRPr/>
              </a:pPr>
              <a:t>8/21/2018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E3F83C-CE87-446B-BEB2-5377CC0522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28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36D80D2-CDA7-4711-9B6E-574153A75BC0}" type="datetimeFigureOut">
              <a:rPr lang="en-US"/>
              <a:pPr>
                <a:defRPr/>
              </a:pPr>
              <a:t>8/21/2018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1738D2A-579B-4D18-9137-371900FAAC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924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62F600B-3636-4BFE-A515-2A2EF50978D1}" type="datetimeFigureOut">
              <a:rPr lang="en-US"/>
              <a:pPr>
                <a:defRPr/>
              </a:pPr>
              <a:t>8/21/2018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14F440E-9E4B-4EA5-825B-562F6A3953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321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C8594EB-32BA-4C48-92CF-8EF8D0DFCC52}" type="datetimeFigureOut">
              <a:rPr lang="en-US"/>
              <a:pPr>
                <a:defRPr/>
              </a:pPr>
              <a:t>8/21/2018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07D4A12-4EE4-41BE-AEDE-8DD447DA82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04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DD2BBC3-474B-4BC2-995C-5BE7B08E3D05}" type="datetimeFigureOut">
              <a:rPr lang="en-US"/>
              <a:pPr>
                <a:defRPr/>
              </a:pPr>
              <a:t>8/21/2018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AE9741-42B2-44C7-AA58-C65F63E162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058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412530-794B-4B74-A075-67021035866E}" type="datetimeFigureOut">
              <a:rPr lang="en-US"/>
              <a:pPr>
                <a:defRPr/>
              </a:pPr>
              <a:t>8/21/2018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9E962BE-CCA6-410C-94D7-DEF4D2430B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2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463D0BF-4B4C-4C20-94D9-5C28B6DFA2F9}" type="datetimeFigureOut">
              <a:rPr lang="en-US"/>
              <a:pPr>
                <a:defRPr/>
              </a:pPr>
              <a:t>8/21/2018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F652881-C2C1-4A68-921D-6BE3685D15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881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76200"/>
            <a:ext cx="77343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28" name="Picture 2" descr="C:\Users\potebo\Desktop\oaglogo\oaglogo26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134938"/>
            <a:ext cx="1447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4" descr="flagani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200" y="188913"/>
            <a:ext cx="9906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0" y="50800"/>
            <a:ext cx="9144000" cy="0"/>
          </a:xfrm>
          <a:prstGeom prst="line">
            <a:avLst/>
          </a:prstGeom>
          <a:ln w="88900" cmpd="thinThick">
            <a:solidFill>
              <a:srgbClr val="00B050"/>
            </a:solidFill>
          </a:ln>
          <a:effectLst>
            <a:outerShdw blurRad="50800" dist="50800" dir="5400000" algn="ctr" rotWithShape="0">
              <a:srgbClr val="8CC664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63" y="6858000"/>
            <a:ext cx="9139237" cy="0"/>
          </a:xfrm>
          <a:prstGeom prst="line">
            <a:avLst/>
          </a:prstGeom>
          <a:ln w="412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4" descr="C:\Users\potebo\Desktop\oag frames\paint2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6278563"/>
            <a:ext cx="8837612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2" descr="C:\Users\potebo\Desktop\oag frames\corevalue2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1222375"/>
            <a:ext cx="352426" cy="564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Franklin Gothic Medium Cond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 Cond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 Cond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 Cond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 Cond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 Cond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 Cond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 Cond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 Cond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Franklin Gothic Medium Cond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Franklin Gothic Medium Cond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Franklin Gothic Medium Cond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Franklin Gothic Medium Cond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Franklin Gothic Medium Cond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219200"/>
            <a:ext cx="8534400" cy="5486400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defRPr/>
            </a:pPr>
            <a:endParaRPr lang="en-GB" sz="2800" b="1" kern="1400" spc="25" dirty="0" smtClean="0">
              <a:solidFill>
                <a:srgbClr val="17365D"/>
              </a:solidFill>
              <a:latin typeface="Tahoma"/>
              <a:ea typeface="Times New Roman"/>
            </a:endParaRPr>
          </a:p>
          <a:p>
            <a:pPr fontAlgn="auto">
              <a:lnSpc>
                <a:spcPct val="170000"/>
              </a:lnSpc>
              <a:spcAft>
                <a:spcPts val="0"/>
              </a:spcAft>
              <a:defRPr/>
            </a:pPr>
            <a:r>
              <a:rPr lang="en-GB" sz="3400" b="1" kern="1400" spc="25" dirty="0">
                <a:solidFill>
                  <a:srgbClr val="17365D"/>
                </a:solidFill>
                <a:latin typeface="Tahoma"/>
                <a:ea typeface="Times New Roman"/>
              </a:rPr>
              <a:t>10</a:t>
            </a:r>
            <a:r>
              <a:rPr lang="en-GB" sz="3400" b="1" kern="1400" spc="25" baseline="30000" dirty="0">
                <a:solidFill>
                  <a:srgbClr val="17365D"/>
                </a:solidFill>
                <a:latin typeface="Tahoma"/>
                <a:ea typeface="Times New Roman"/>
              </a:rPr>
              <a:t>th</a:t>
            </a:r>
            <a:r>
              <a:rPr lang="en-GB" sz="3400" b="1" kern="1400" spc="25" dirty="0">
                <a:solidFill>
                  <a:srgbClr val="17365D"/>
                </a:solidFill>
                <a:latin typeface="Tahoma"/>
                <a:ea typeface="Times New Roman"/>
              </a:rPr>
              <a:t> </a:t>
            </a:r>
            <a:r>
              <a:rPr lang="en-GB" sz="3400" b="1" kern="1400" spc="25" dirty="0" smtClean="0">
                <a:solidFill>
                  <a:srgbClr val="17365D"/>
                </a:solidFill>
                <a:latin typeface="Tahoma"/>
                <a:ea typeface="Times New Roman"/>
              </a:rPr>
              <a:t>MEETING OF THE STEERING COMMITTEE OF KSC</a:t>
            </a:r>
          </a:p>
          <a:p>
            <a:pPr fontAlgn="auto">
              <a:lnSpc>
                <a:spcPct val="170000"/>
              </a:lnSpc>
              <a:spcAft>
                <a:spcPts val="0"/>
              </a:spcAft>
              <a:defRPr/>
            </a:pPr>
            <a:r>
              <a:rPr lang="en-GB" sz="3400" b="1" kern="1400" spc="25" dirty="0" smtClean="0">
                <a:solidFill>
                  <a:srgbClr val="17365D"/>
                </a:solidFill>
                <a:latin typeface="Tahoma"/>
                <a:ea typeface="Times New Roman"/>
              </a:rPr>
              <a:t>WORKING </a:t>
            </a:r>
            <a:r>
              <a:rPr lang="en-GB" sz="3400" b="1" kern="1400" spc="25" dirty="0">
                <a:solidFill>
                  <a:srgbClr val="17365D"/>
                </a:solidFill>
                <a:latin typeface="Tahoma"/>
                <a:ea typeface="Times New Roman"/>
              </a:rPr>
              <a:t>GROUP ON AUDIT OF EXTRACTIVE INDUSTRIES </a:t>
            </a:r>
            <a:r>
              <a:rPr lang="en-GB" sz="3400" b="1" kern="1400" spc="25" dirty="0" smtClean="0">
                <a:solidFill>
                  <a:srgbClr val="17365D"/>
                </a:solidFill>
                <a:latin typeface="Tahoma"/>
                <a:ea typeface="Times New Roman"/>
              </a:rPr>
              <a:t>– (WGEI) </a:t>
            </a:r>
          </a:p>
          <a:p>
            <a:pPr fontAlgn="auto">
              <a:lnSpc>
                <a:spcPct val="170000"/>
              </a:lnSpc>
              <a:spcAft>
                <a:spcPts val="0"/>
              </a:spcAft>
              <a:defRPr/>
            </a:pPr>
            <a:r>
              <a:rPr lang="en-GB" sz="3400" b="1" kern="1400" spc="25" dirty="0">
                <a:solidFill>
                  <a:srgbClr val="17365D"/>
                </a:solidFill>
                <a:latin typeface="Tahoma"/>
                <a:ea typeface="Times New Roman"/>
              </a:rPr>
              <a:t/>
            </a:r>
            <a:br>
              <a:rPr lang="en-GB" sz="3400" b="1" kern="1400" spc="25" dirty="0">
                <a:solidFill>
                  <a:srgbClr val="17365D"/>
                </a:solidFill>
                <a:latin typeface="Tahoma"/>
                <a:ea typeface="Times New Roman"/>
              </a:rPr>
            </a:br>
            <a:r>
              <a:rPr lang="en-GB" sz="3400" b="1" kern="1400" spc="25" dirty="0" smtClean="0">
                <a:solidFill>
                  <a:srgbClr val="17365D"/>
                </a:solidFill>
                <a:latin typeface="Tahoma"/>
                <a:ea typeface="Times New Roman"/>
              </a:rPr>
              <a:t>21</a:t>
            </a:r>
            <a:r>
              <a:rPr lang="en-GB" sz="3400" b="1" kern="1400" spc="25" baseline="30000" dirty="0" smtClean="0">
                <a:solidFill>
                  <a:srgbClr val="17365D"/>
                </a:solidFill>
                <a:latin typeface="Tahoma"/>
                <a:ea typeface="Times New Roman"/>
              </a:rPr>
              <a:t>st</a:t>
            </a:r>
            <a:r>
              <a:rPr lang="en-GB" sz="3400" b="1" kern="1400" spc="25" dirty="0" smtClean="0">
                <a:solidFill>
                  <a:srgbClr val="17365D"/>
                </a:solidFill>
                <a:latin typeface="Tahoma"/>
                <a:ea typeface="Times New Roman"/>
              </a:rPr>
              <a:t> August, 2018 </a:t>
            </a:r>
            <a:r>
              <a:rPr lang="en-GB" sz="3400" b="1" kern="1400" spc="25" dirty="0">
                <a:solidFill>
                  <a:srgbClr val="17365D"/>
                </a:solidFill>
                <a:latin typeface="Tahoma"/>
                <a:ea typeface="Times New Roman"/>
              </a:rPr>
              <a:t/>
            </a:r>
            <a:br>
              <a:rPr lang="en-GB" sz="3400" b="1" kern="1400" spc="25" dirty="0">
                <a:solidFill>
                  <a:srgbClr val="17365D"/>
                </a:solidFill>
                <a:latin typeface="Tahoma"/>
                <a:ea typeface="Times New Roman"/>
              </a:rPr>
            </a:br>
            <a:r>
              <a:rPr lang="en-GB" sz="3400" b="1" kern="1400" spc="25" dirty="0" smtClean="0">
                <a:solidFill>
                  <a:srgbClr val="17365D"/>
                </a:solidFill>
                <a:latin typeface="Tahoma"/>
                <a:ea typeface="Times New Roman"/>
              </a:rPr>
              <a:t>Kampala, Uganda </a:t>
            </a:r>
            <a:r>
              <a:rPr lang="en-GB" sz="3400" b="1" kern="1400" spc="25" dirty="0">
                <a:solidFill>
                  <a:srgbClr val="17365D"/>
                </a:solidFill>
                <a:latin typeface="Tahoma"/>
                <a:ea typeface="Times New Roman"/>
              </a:rPr>
              <a:t/>
            </a:r>
            <a:br>
              <a:rPr lang="en-GB" sz="3400" b="1" kern="1400" spc="25" dirty="0">
                <a:solidFill>
                  <a:srgbClr val="17365D"/>
                </a:solidFill>
                <a:latin typeface="Tahoma"/>
                <a:ea typeface="Times New Roman"/>
              </a:rPr>
            </a:br>
            <a:r>
              <a:rPr lang="en-GB" sz="3400" b="1" kern="1400" spc="25" dirty="0" smtClean="0">
                <a:solidFill>
                  <a:srgbClr val="17365D"/>
                </a:solidFill>
                <a:latin typeface="Tahoma"/>
                <a:ea typeface="Times New Roman"/>
              </a:rPr>
              <a:t>2018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endParaRPr lang="en-GB" sz="2200" b="1" kern="1400" spc="25" dirty="0" smtClean="0">
              <a:solidFill>
                <a:srgbClr val="17365D"/>
              </a:solidFill>
              <a:latin typeface="Tahoma"/>
              <a:ea typeface="Times New Roman"/>
            </a:endParaRPr>
          </a:p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en-GB" b="1" kern="1400" spc="25" dirty="0" smtClean="0">
                <a:solidFill>
                  <a:srgbClr val="17365D"/>
                </a:solidFill>
                <a:latin typeface="Tahoma"/>
                <a:ea typeface="Times New Roman"/>
              </a:rPr>
              <a:t>By Maxwell Poul Ogentho on Behalf of John F.S. Muwanga &amp; Auditor General </a:t>
            </a:r>
          </a:p>
          <a:p>
            <a:pPr fontAlgn="auto">
              <a:spcAft>
                <a:spcPts val="0"/>
              </a:spcAft>
              <a:defRPr/>
            </a:pPr>
            <a:endParaRPr lang="en-GB" b="1" kern="1400" spc="25" dirty="0" smtClean="0">
              <a:solidFill>
                <a:srgbClr val="17365D"/>
              </a:solidFill>
              <a:latin typeface="Tahoma"/>
              <a:ea typeface="Times New Roman"/>
            </a:endParaRPr>
          </a:p>
          <a:p>
            <a:pPr fontAlgn="auto">
              <a:spcAft>
                <a:spcPts val="0"/>
              </a:spcAft>
              <a:defRPr/>
            </a:pPr>
            <a:endParaRPr lang="en-GB" sz="2800" b="1" kern="1400" spc="25" dirty="0" smtClean="0">
              <a:solidFill>
                <a:srgbClr val="17365D"/>
              </a:solidFill>
              <a:latin typeface="Tahoma"/>
              <a:ea typeface="Times New Roman"/>
            </a:endParaRPr>
          </a:p>
          <a:p>
            <a:pPr fontAlgn="auto">
              <a:spcAft>
                <a:spcPts val="0"/>
              </a:spcAft>
              <a:defRPr/>
            </a:pPr>
            <a:endParaRPr lang="en-GB" sz="2800" b="1" kern="1400" spc="25" dirty="0">
              <a:solidFill>
                <a:srgbClr val="17365D"/>
              </a:solidFill>
              <a:latin typeface="Tahoma"/>
              <a:ea typeface="Times New Roman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</p:txBody>
      </p:sp>
      <p:pic>
        <p:nvPicPr>
          <p:cNvPr id="4" name="Bilde 1" descr="WGEI logo v2_reduced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81000"/>
            <a:ext cx="1276350" cy="655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81000"/>
            <a:ext cx="6781800" cy="1447800"/>
          </a:xfrm>
        </p:spPr>
        <p:txBody>
          <a:bodyPr/>
          <a:lstStyle/>
          <a:p>
            <a:pPr algn="l"/>
            <a:r>
              <a:rPr lang="en-GB" sz="3200" dirty="0"/>
              <a:t/>
            </a:r>
            <a:br>
              <a:rPr lang="en-GB" sz="3200" dirty="0"/>
            </a:br>
            <a:r>
              <a:rPr lang="en-GB" sz="4000" dirty="0"/>
              <a:t>2</a:t>
            </a:r>
            <a:r>
              <a:rPr lang="en-GB" sz="4000" dirty="0" smtClean="0"/>
              <a:t>.</a:t>
            </a:r>
            <a:r>
              <a:rPr lang="en-GB" sz="3200" dirty="0" smtClean="0"/>
              <a:t> </a:t>
            </a:r>
            <a:r>
              <a:rPr lang="en-GB" sz="3600" dirty="0" smtClean="0"/>
              <a:t>Enable wide exchange of knowledge &amp; experience among INTOSAI members </a:t>
            </a:r>
            <a:r>
              <a:rPr lang="en-GB" sz="3200" dirty="0"/>
              <a:t/>
            </a:r>
            <a:br>
              <a:rPr lang="en-GB" sz="3200" dirty="0"/>
            </a:b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728668" cy="4495800"/>
          </a:xfrm>
        </p:spPr>
        <p:txBody>
          <a:bodyPr/>
          <a:lstStyle/>
          <a:p>
            <a:pPr marL="457200" lvl="1" indent="0">
              <a:buNone/>
            </a:pPr>
            <a:r>
              <a:rPr lang="en-GB" dirty="0" smtClean="0"/>
              <a:t>ii. </a:t>
            </a:r>
            <a:r>
              <a:rPr lang="en-GB" sz="3200" dirty="0" smtClean="0"/>
              <a:t>Quarterly newsletter </a:t>
            </a:r>
            <a:r>
              <a:rPr lang="en-GB" dirty="0" smtClean="0"/>
              <a:t>: </a:t>
            </a:r>
            <a:r>
              <a:rPr lang="en-GB" dirty="0"/>
              <a:t>350 </a:t>
            </a:r>
            <a:r>
              <a:rPr lang="en-GB" dirty="0" smtClean="0"/>
              <a:t>readers-Issue </a:t>
            </a:r>
            <a:r>
              <a:rPr lang="en-GB" dirty="0"/>
              <a:t>No. 11 – </a:t>
            </a:r>
            <a:r>
              <a:rPr lang="en-GB" sz="2400" dirty="0"/>
              <a:t>May 2018 </a:t>
            </a:r>
            <a:endParaRPr lang="en-GB" dirty="0" smtClean="0"/>
          </a:p>
          <a:p>
            <a:pPr lvl="1">
              <a:buFont typeface="Wingdings" panose="05000000000000000000" pitchFamily="2" charset="2"/>
              <a:buChar char="v"/>
            </a:pPr>
            <a:endParaRPr lang="en-GB" dirty="0"/>
          </a:p>
          <a:p>
            <a:pPr marL="457200" lvl="1" indent="0">
              <a:buNone/>
            </a:pPr>
            <a:endParaRPr lang="en-GB" dirty="0" smtClean="0"/>
          </a:p>
          <a:p>
            <a:pPr marL="457200" lvl="1" indent="0">
              <a:buNone/>
            </a:pPr>
            <a:endParaRPr lang="en-GB" dirty="0" smtClean="0"/>
          </a:p>
          <a:p>
            <a:pPr lvl="1">
              <a:buFont typeface="Wingdings" panose="05000000000000000000" pitchFamily="2" charset="2"/>
              <a:buChar char="v"/>
            </a:pPr>
            <a:endParaRPr lang="en-GB" dirty="0"/>
          </a:p>
          <a:p>
            <a:pPr marL="457200" lvl="1" indent="0">
              <a:buNone/>
            </a:pPr>
            <a:endParaRPr lang="en-GB" dirty="0" smtClean="0"/>
          </a:p>
          <a:p>
            <a:pPr marL="457200" lvl="1" indent="0">
              <a:buNone/>
            </a:pPr>
            <a:endParaRPr lang="en-GB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GB" dirty="0" smtClean="0"/>
              <a:t>Iraq, Fiji, Norway, </a:t>
            </a:r>
            <a:r>
              <a:rPr lang="en-GB" dirty="0"/>
              <a:t>E</a:t>
            </a:r>
            <a:r>
              <a:rPr lang="en-GB" dirty="0" smtClean="0"/>
              <a:t>cuador &amp; Zimbabwe </a:t>
            </a:r>
            <a:endParaRPr lang="en-GB" dirty="0"/>
          </a:p>
        </p:txBody>
      </p:sp>
      <p:pic>
        <p:nvPicPr>
          <p:cNvPr id="5123" name="Picture 3" descr="C:\Users\mogentho.OAG\Desktop\Presentation pictures\Newsletter Screen sh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018841"/>
            <a:ext cx="3429000" cy="2619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83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04800"/>
            <a:ext cx="6781800" cy="1371600"/>
          </a:xfrm>
        </p:spPr>
        <p:txBody>
          <a:bodyPr/>
          <a:lstStyle/>
          <a:p>
            <a:pPr algn="l"/>
            <a:r>
              <a:rPr lang="en-GB" sz="3200" dirty="0"/>
              <a:t/>
            </a:r>
            <a:br>
              <a:rPr lang="en-GB" sz="3200" dirty="0"/>
            </a:br>
            <a:r>
              <a:rPr lang="en-GB" sz="4000" dirty="0"/>
              <a:t>2</a:t>
            </a:r>
            <a:r>
              <a:rPr lang="en-GB" sz="4000" dirty="0" smtClean="0"/>
              <a:t>.</a:t>
            </a:r>
            <a:r>
              <a:rPr lang="en-GB" sz="3200" dirty="0" smtClean="0"/>
              <a:t> </a:t>
            </a:r>
            <a:r>
              <a:rPr lang="en-GB" sz="3600" dirty="0" smtClean="0"/>
              <a:t>Enable wide exchange of knowledge &amp; experience among INTOSAI members </a:t>
            </a:r>
            <a:r>
              <a:rPr lang="en-GB" sz="3200" dirty="0"/>
              <a:t/>
            </a:r>
            <a:br>
              <a:rPr lang="en-GB" sz="3200" dirty="0"/>
            </a:b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4118"/>
            <a:ext cx="8458200" cy="4495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GB" dirty="0" smtClean="0"/>
              <a:t> </a:t>
            </a:r>
            <a:r>
              <a:rPr lang="en-GB" dirty="0" smtClean="0"/>
              <a:t>Research projects in EI: Work in progress-concept </a:t>
            </a:r>
          </a:p>
          <a:p>
            <a:pPr>
              <a:buFont typeface="Wingdings" panose="05000000000000000000" pitchFamily="2" charset="2"/>
              <a:buChar char="v"/>
            </a:pPr>
            <a:endParaRPr lang="en-GB" dirty="0"/>
          </a:p>
          <a:p>
            <a:pPr>
              <a:buFont typeface="Wingdings" panose="05000000000000000000" pitchFamily="2" charset="2"/>
              <a:buChar char="v"/>
            </a:pPr>
            <a:endParaRPr lang="en-GB" dirty="0" smtClean="0"/>
          </a:p>
          <a:p>
            <a:pPr>
              <a:buFont typeface="Wingdings" panose="05000000000000000000" pitchFamily="2" charset="2"/>
              <a:buChar char="v"/>
            </a:pPr>
            <a:endParaRPr lang="en-GB" dirty="0"/>
          </a:p>
          <a:p>
            <a:pPr>
              <a:buFont typeface="Wingdings" panose="05000000000000000000" pitchFamily="2" charset="2"/>
              <a:buChar char="v"/>
            </a:pPr>
            <a:endParaRPr lang="en-GB" dirty="0" smtClean="0"/>
          </a:p>
          <a:p>
            <a:pPr>
              <a:buFont typeface="Wingdings" panose="05000000000000000000" pitchFamily="2" charset="2"/>
              <a:buChar char="v"/>
            </a:pPr>
            <a:endParaRPr lang="en-GB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GB" dirty="0" smtClean="0"/>
              <a:t>SAI SA, Zambia, US &amp; Iraq</a:t>
            </a:r>
          </a:p>
          <a:p>
            <a:pPr>
              <a:buFont typeface="Wingdings" panose="05000000000000000000" pitchFamily="2" charset="2"/>
              <a:buChar char="v"/>
            </a:pPr>
            <a:endParaRPr lang="en-GB" dirty="0"/>
          </a:p>
        </p:txBody>
      </p:sp>
      <p:pic>
        <p:nvPicPr>
          <p:cNvPr id="6146" name="Picture 2" descr="C:\Users\mogentho.OAG\Desktop\Presentation pictures\Resear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895600"/>
            <a:ext cx="4572000" cy="247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05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04800"/>
            <a:ext cx="6781800" cy="1371600"/>
          </a:xfrm>
        </p:spPr>
        <p:txBody>
          <a:bodyPr/>
          <a:lstStyle/>
          <a:p>
            <a:pPr algn="l"/>
            <a:r>
              <a:rPr lang="en-GB" sz="3200" dirty="0"/>
              <a:t/>
            </a:r>
            <a:br>
              <a:rPr lang="en-GB" sz="3200" dirty="0"/>
            </a:br>
            <a:r>
              <a:rPr lang="en-GB" sz="4000" dirty="0" smtClean="0"/>
              <a:t>Generation and dissemination and experience </a:t>
            </a:r>
            <a:r>
              <a:rPr lang="en-GB" sz="3600" dirty="0" smtClean="0"/>
              <a:t> </a:t>
            </a:r>
            <a:r>
              <a:rPr lang="en-GB" sz="3200" dirty="0"/>
              <a:t/>
            </a:r>
            <a:br>
              <a:rPr lang="en-GB" sz="3200" dirty="0"/>
            </a:b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4118"/>
            <a:ext cx="8458200" cy="449580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i. </a:t>
            </a:r>
            <a:r>
              <a:rPr lang="en-GB" dirty="0" smtClean="0"/>
              <a:t>Training avenues for EI within SAIs  </a:t>
            </a:r>
            <a:r>
              <a:rPr lang="en-GB" dirty="0" smtClean="0"/>
              <a:t>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GB" dirty="0" smtClean="0"/>
              <a:t>Jaipur –India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GB" dirty="0" smtClean="0"/>
              <a:t>GAO- Centre of excellence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GB" dirty="0" smtClean="0"/>
              <a:t>Jakarta-Indonesia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GB" dirty="0" smtClean="0"/>
              <a:t>AFROSAI-E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GB" dirty="0" smtClean="0"/>
              <a:t>National Resource Governance Institute(NRGI)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 smtClean="0"/>
              <a:t> 1</a:t>
            </a:r>
            <a:r>
              <a:rPr lang="en-GB" baseline="30000" dirty="0" smtClean="0"/>
              <a:t>st</a:t>
            </a:r>
            <a:r>
              <a:rPr lang="en-GB" dirty="0" smtClean="0"/>
              <a:t> training based on the EI curriculum</a:t>
            </a:r>
          </a:p>
          <a:p>
            <a:pPr>
              <a:buFont typeface="Wingdings" panose="05000000000000000000" pitchFamily="2" charset="2"/>
              <a:buChar char="v"/>
            </a:pPr>
            <a:endParaRPr lang="en-GB" dirty="0" smtClean="0"/>
          </a:p>
          <a:p>
            <a:pPr>
              <a:buFont typeface="Wingdings" panose="05000000000000000000" pitchFamily="2" charset="2"/>
              <a:buChar char="v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426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04800"/>
            <a:ext cx="6781800" cy="1371600"/>
          </a:xfrm>
        </p:spPr>
        <p:txBody>
          <a:bodyPr/>
          <a:lstStyle/>
          <a:p>
            <a:pPr algn="l"/>
            <a:r>
              <a:rPr lang="en-GB" sz="3200" dirty="0"/>
              <a:t/>
            </a:r>
            <a:br>
              <a:rPr lang="en-GB" sz="3200" dirty="0"/>
            </a:br>
            <a:r>
              <a:rPr lang="en-GB" sz="4000" dirty="0" smtClean="0"/>
              <a:t>Generation and dissemination and experience </a:t>
            </a:r>
            <a:r>
              <a:rPr lang="en-GB" sz="3600" dirty="0" smtClean="0"/>
              <a:t> </a:t>
            </a:r>
            <a:r>
              <a:rPr lang="en-GB" sz="3200" dirty="0"/>
              <a:t/>
            </a:r>
            <a:br>
              <a:rPr lang="en-GB" sz="3200" dirty="0"/>
            </a:b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4118"/>
            <a:ext cx="8458200" cy="4745282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ii. </a:t>
            </a:r>
            <a:r>
              <a:rPr lang="en-GB" dirty="0" smtClean="0"/>
              <a:t>Trainings undertaken: SAI Uganda-other trainings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457200" lvl="1" indent="0">
              <a:buNone/>
            </a:pPr>
            <a:endParaRPr lang="en-GB" dirty="0" smtClean="0"/>
          </a:p>
          <a:p>
            <a:pPr marL="457200" lvl="1" indent="0">
              <a:buNone/>
            </a:pPr>
            <a:r>
              <a:rPr lang="en-GB" dirty="0" smtClean="0"/>
              <a:t>SAI Uganda, September 2017: </a:t>
            </a:r>
            <a:r>
              <a:rPr lang="en-GB" dirty="0"/>
              <a:t>Iraq, Vietnam, Botswana, Ghana, Kenya, Tanzania, Saudi Arabia, Sudan, Zambia and Uganda. 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>
              <a:buFont typeface="Wingdings" panose="05000000000000000000" pitchFamily="2" charset="2"/>
              <a:buChar char="v"/>
            </a:pPr>
            <a:endParaRPr lang="en-GB" dirty="0"/>
          </a:p>
        </p:txBody>
      </p:sp>
      <p:pic>
        <p:nvPicPr>
          <p:cNvPr id="8194" name="Picture 2" descr="C:\Users\mogentho.OAG\Desktop\Presentation pictures\IMG_3606-900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90800"/>
            <a:ext cx="83058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8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04800"/>
            <a:ext cx="6781800" cy="1371600"/>
          </a:xfrm>
        </p:spPr>
        <p:txBody>
          <a:bodyPr/>
          <a:lstStyle/>
          <a:p>
            <a:pPr algn="l"/>
            <a:r>
              <a:rPr lang="en-GB" sz="3200" dirty="0"/>
              <a:t/>
            </a:r>
            <a:br>
              <a:rPr lang="en-GB" sz="3200" dirty="0"/>
            </a:br>
            <a:r>
              <a:rPr lang="en-GB" sz="4000" dirty="0" smtClean="0"/>
              <a:t>Generation and dissemination and experience </a:t>
            </a:r>
            <a:r>
              <a:rPr lang="en-GB" sz="3600" dirty="0" smtClean="0"/>
              <a:t> </a:t>
            </a:r>
            <a:r>
              <a:rPr lang="en-GB" sz="3200" dirty="0"/>
              <a:t/>
            </a:r>
            <a:br>
              <a:rPr lang="en-GB" sz="3200" dirty="0"/>
            </a:br>
            <a:endParaRPr lang="en-GB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600200"/>
            <a:ext cx="8458200" cy="51054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GB" dirty="0" smtClean="0"/>
              <a:t>Benchmarking among SAIs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GB" dirty="0" smtClean="0"/>
              <a:t>Visits among themselves or through Chair WGEI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GB" dirty="0" smtClean="0"/>
              <a:t>Notable benchmarks SAI Kenya, Zambia with Uganda, USA and India.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 smtClean="0"/>
              <a:t>Consultative meetings</a:t>
            </a:r>
          </a:p>
          <a:p>
            <a:pPr marL="1028700" lvl="1" indent="-571500">
              <a:buFont typeface="+mj-lt"/>
              <a:buAutoNum type="romanLcPeriod"/>
            </a:pPr>
            <a:r>
              <a:rPr lang="en-GB" dirty="0" smtClean="0"/>
              <a:t>Monthly steering committee electronic coordination meetings- shift to use facility within KSC –IDI Community portal and physical meeting annually</a:t>
            </a:r>
          </a:p>
          <a:p>
            <a:pPr marL="1028700" lvl="1" indent="-571500">
              <a:buFont typeface="+mj-lt"/>
              <a:buAutoNum type="romanLcPeriod"/>
            </a:pPr>
            <a:r>
              <a:rPr lang="en-GB" dirty="0" smtClean="0"/>
              <a:t>All members annual meeting every three years –next 2019.</a:t>
            </a:r>
          </a:p>
          <a:p>
            <a:pPr marL="1028700" lvl="1" indent="-571500">
              <a:buFont typeface="+mj-lt"/>
              <a:buAutoNum type="romanLcPeriod"/>
            </a:pPr>
            <a:endParaRPr lang="en-GB" dirty="0" smtClean="0"/>
          </a:p>
          <a:p>
            <a:pPr marL="1028700" lvl="1" indent="-571500">
              <a:buFont typeface="+mj-lt"/>
              <a:buAutoNum type="romanL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202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04800"/>
            <a:ext cx="6781800" cy="1143000"/>
          </a:xfrm>
        </p:spPr>
        <p:txBody>
          <a:bodyPr/>
          <a:lstStyle/>
          <a:p>
            <a:pPr algn="l"/>
            <a:r>
              <a:rPr lang="en-GB" sz="3200" dirty="0"/>
              <a:t/>
            </a:r>
            <a:br>
              <a:rPr lang="en-GB" sz="3200" dirty="0"/>
            </a:br>
            <a:r>
              <a:rPr lang="en-GB" sz="4000" dirty="0" smtClean="0"/>
              <a:t>3.</a:t>
            </a:r>
            <a:r>
              <a:rPr lang="en-GB" sz="3200" dirty="0" smtClean="0"/>
              <a:t> </a:t>
            </a:r>
            <a:r>
              <a:rPr lang="en-GB" sz="4000" dirty="0" smtClean="0"/>
              <a:t>Working </a:t>
            </a:r>
            <a:r>
              <a:rPr lang="en-GB" sz="4000" dirty="0"/>
              <a:t>with IDI, CBC &amp; other INTOSAI entities </a:t>
            </a:r>
            <a:r>
              <a:rPr lang="en-GB" sz="3600" dirty="0"/>
              <a:t/>
            </a:r>
            <a:br>
              <a:rPr lang="en-GB" sz="3600" dirty="0"/>
            </a:b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5029200"/>
          </a:xfrm>
        </p:spPr>
        <p:txBody>
          <a:bodyPr/>
          <a:lstStyle/>
          <a:p>
            <a:pPr marL="571500" indent="-571500">
              <a:buFont typeface="+mj-lt"/>
              <a:buAutoNum type="romanLcPeriod"/>
            </a:pPr>
            <a:r>
              <a:rPr lang="en-GB" dirty="0" smtClean="0"/>
              <a:t> </a:t>
            </a:r>
            <a:r>
              <a:rPr lang="en-GB" sz="3600" dirty="0" smtClean="0"/>
              <a:t>Collaboration with CBC/IDI and WGEA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Initiated on matters of capacity building </a:t>
            </a:r>
          </a:p>
          <a:p>
            <a:pPr marL="800100" lvl="2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ii.	Engagement with stakeholders- 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SAI Norway  developed briefing note on role of SAI 	in good governance in EI as a sensitization 	material</a:t>
            </a:r>
            <a:endParaRPr lang="en-GB" dirty="0"/>
          </a:p>
          <a:p>
            <a:pPr marL="914400" lvl="2" indent="0">
              <a:buNone/>
            </a:pPr>
            <a:endParaRPr lang="en-GB" dirty="0" smtClean="0"/>
          </a:p>
          <a:p>
            <a:pPr marL="914400" lvl="2" indent="0">
              <a:buNone/>
            </a:pPr>
            <a:endParaRPr lang="en-GB" dirty="0"/>
          </a:p>
          <a:p>
            <a:pPr marL="914400" lvl="2" indent="0">
              <a:buNone/>
            </a:pPr>
            <a:endParaRPr lang="en-GB" dirty="0" smtClean="0"/>
          </a:p>
          <a:p>
            <a:pPr>
              <a:buFont typeface="Wingdings" panose="05000000000000000000" pitchFamily="2" charset="2"/>
              <a:buChar char="v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974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28600"/>
            <a:ext cx="6553200" cy="1143000"/>
          </a:xfrm>
        </p:spPr>
        <p:txBody>
          <a:bodyPr/>
          <a:lstStyle/>
          <a:p>
            <a:r>
              <a:rPr lang="en-GB" dirty="0" smtClean="0"/>
              <a:t>Way forward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GB" dirty="0" smtClean="0"/>
              <a:t> Popularise WGEI activities at all seven INTOSAI regions: </a:t>
            </a:r>
          </a:p>
          <a:p>
            <a:pPr marL="0" indent="0">
              <a:buNone/>
            </a:pPr>
            <a:endParaRPr lang="en-GB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GB" dirty="0" smtClean="0"/>
              <a:t>Attract more </a:t>
            </a:r>
            <a:r>
              <a:rPr lang="en-GB" dirty="0" smtClean="0"/>
              <a:t>participation in WGEI projects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GB" dirty="0" smtClean="0"/>
              <a:t>Encourage more SAIs to participate in sharing their experience and those of others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en-GB" sz="2800" dirty="0" smtClean="0"/>
          </a:p>
          <a:p>
            <a:pPr marL="914400" lvl="2" indent="0">
              <a:buNone/>
            </a:pPr>
            <a:r>
              <a:rPr lang="en-GB" dirty="0" smtClean="0"/>
              <a:t> </a:t>
            </a:r>
            <a:endParaRPr lang="en-GB" dirty="0"/>
          </a:p>
          <a:p>
            <a:pPr marL="914400" lvl="2" indent="0">
              <a:buNone/>
            </a:pPr>
            <a:endParaRPr lang="en-GB" dirty="0" smtClean="0"/>
          </a:p>
          <a:p>
            <a:pPr marL="914400" lvl="2" indent="0">
              <a:buNone/>
            </a:pPr>
            <a:endParaRPr lang="en-GB" dirty="0"/>
          </a:p>
          <a:p>
            <a:pPr marL="914400" lvl="2" indent="0">
              <a:buNone/>
            </a:pPr>
            <a:endParaRPr lang="en-GB" dirty="0" smtClean="0"/>
          </a:p>
          <a:p>
            <a:pPr>
              <a:buFont typeface="Wingdings" panose="05000000000000000000" pitchFamily="2" charset="2"/>
              <a:buChar char="v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212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574"/>
            <a:ext cx="8382000" cy="5991226"/>
          </a:xfrm>
        </p:spPr>
        <p:txBody>
          <a:bodyPr>
            <a:normAutofit/>
          </a:bodyPr>
          <a:lstStyle/>
          <a:p>
            <a:pPr algn="ctr"/>
            <a:r>
              <a:rPr lang="en-US" sz="60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60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0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60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0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60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0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60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0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60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1253405" cy="783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mogentho\Pictures\Muchison Falls\Murchison Falls 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18807"/>
            <a:ext cx="92963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mogentho\Pictures\Uganda Fla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555" y="10237"/>
            <a:ext cx="1327445" cy="84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70704"/>
            <a:ext cx="1371600" cy="857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440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4099" name="Picture 3" descr="C:\Users\mogentho.OAG\Desktop\Presentation pictures\oil &amp; Ga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86868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87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584" y="228600"/>
            <a:ext cx="6343816" cy="1066800"/>
          </a:xfrm>
        </p:spPr>
        <p:txBody>
          <a:bodyPr/>
          <a:lstStyle/>
          <a:p>
            <a:r>
              <a:rPr lang="en-GB" dirty="0" smtClean="0"/>
              <a:t>Background information to WGEI 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876800"/>
          </a:xfrm>
        </p:spPr>
        <p:txBody>
          <a:bodyPr/>
          <a:lstStyle/>
          <a:p>
            <a:r>
              <a:rPr lang="en-GB" sz="4000" dirty="0" smtClean="0"/>
              <a:t>Membership of working group -45</a:t>
            </a:r>
          </a:p>
          <a:p>
            <a:r>
              <a:rPr lang="en-GB" sz="4000" dirty="0" smtClean="0"/>
              <a:t>Steering Committee:</a:t>
            </a:r>
          </a:p>
          <a:p>
            <a:pPr lvl="1"/>
            <a:r>
              <a:rPr lang="en-GB" sz="3600" dirty="0" smtClean="0"/>
              <a:t>SAI Uganda, Norway , USA, South Africa, Iraq &amp;</a:t>
            </a:r>
          </a:p>
          <a:p>
            <a:pPr lvl="1"/>
            <a:r>
              <a:rPr lang="en-GB" sz="3600" dirty="0" smtClean="0"/>
              <a:t>SAI India, Fiji, Zambia, Ghana Ecuador</a:t>
            </a:r>
          </a:p>
          <a:p>
            <a:r>
              <a:rPr lang="en-GB" sz="4000" dirty="0" smtClean="0"/>
              <a:t>Community of Practice –Sheila Ngira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099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584" y="228600"/>
            <a:ext cx="6343816" cy="1066800"/>
          </a:xfrm>
        </p:spPr>
        <p:txBody>
          <a:bodyPr/>
          <a:lstStyle/>
          <a:p>
            <a:r>
              <a:rPr lang="en-GB" sz="4000" dirty="0" smtClean="0"/>
              <a:t>WGEI contribution to INTOSAI </a:t>
            </a:r>
            <a:r>
              <a:rPr lang="en-GB" sz="4000" dirty="0" smtClean="0"/>
              <a:t>Strategic objectives </a:t>
            </a:r>
            <a:endParaRPr lang="en-GB" sz="4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1588989"/>
              </p:ext>
            </p:extLst>
          </p:nvPr>
        </p:nvGraphicFramePr>
        <p:xfrm>
          <a:off x="381000" y="1371600"/>
          <a:ext cx="8620125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701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584" y="228600"/>
            <a:ext cx="6343816" cy="1066800"/>
          </a:xfrm>
        </p:spPr>
        <p:txBody>
          <a:bodyPr/>
          <a:lstStyle/>
          <a:p>
            <a:r>
              <a:rPr lang="en-GB" sz="4000" dirty="0" smtClean="0"/>
              <a:t>Develop </a:t>
            </a:r>
            <a:r>
              <a:rPr lang="en-GB" sz="4000" dirty="0"/>
              <a:t>&amp; maintain expertise in public sector </a:t>
            </a:r>
            <a:r>
              <a:rPr lang="en-GB" sz="4000" dirty="0" smtClean="0"/>
              <a:t>fields 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451" y="1450667"/>
            <a:ext cx="8620450" cy="525493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sz="3600" dirty="0" smtClean="0"/>
              <a:t>New INTOSAI </a:t>
            </a:r>
            <a:r>
              <a:rPr lang="en-GB" sz="3600" dirty="0" smtClean="0"/>
              <a:t>products: </a:t>
            </a:r>
            <a:r>
              <a:rPr lang="en-GB" sz="3200" dirty="0" smtClean="0"/>
              <a:t>Non </a:t>
            </a:r>
            <a:r>
              <a:rPr lang="en-GB" sz="3200" dirty="0" smtClean="0"/>
              <a:t>IFPP </a:t>
            </a:r>
            <a:r>
              <a:rPr lang="en-GB" sz="3200" dirty="0" smtClean="0"/>
              <a:t>: </a:t>
            </a:r>
          </a:p>
          <a:p>
            <a:pPr marL="971550" lvl="1" indent="-571500">
              <a:buAutoNum type="romanLcPeriod"/>
            </a:pPr>
            <a:r>
              <a:rPr lang="en-GB" sz="4000" dirty="0" smtClean="0"/>
              <a:t>EI </a:t>
            </a:r>
            <a:r>
              <a:rPr lang="en-GB" sz="4000" dirty="0" smtClean="0"/>
              <a:t>toolkit</a:t>
            </a:r>
          </a:p>
          <a:p>
            <a:pPr marL="400050" lvl="1" indent="0">
              <a:buNone/>
            </a:pPr>
            <a:endParaRPr lang="en-GB" dirty="0" smtClean="0"/>
          </a:p>
          <a:p>
            <a:pPr marL="800100" lvl="2" indent="0">
              <a:buNone/>
            </a:pPr>
            <a:endParaRPr lang="en-GB" dirty="0" smtClean="0"/>
          </a:p>
          <a:p>
            <a:pPr marL="800100" lvl="2" indent="0">
              <a:buNone/>
            </a:pPr>
            <a:endParaRPr lang="en-GB" dirty="0" smtClean="0"/>
          </a:p>
          <a:p>
            <a:pPr marL="800100" lvl="2" indent="0">
              <a:buNone/>
            </a:pPr>
            <a:endParaRPr lang="en-GB" dirty="0"/>
          </a:p>
          <a:p>
            <a:pPr marL="800100" lvl="2" indent="0">
              <a:buNone/>
            </a:pPr>
            <a:endParaRPr lang="en-GB" dirty="0" smtClean="0"/>
          </a:p>
          <a:p>
            <a:pPr marL="800100" lvl="2" indent="0">
              <a:buNone/>
            </a:pPr>
            <a:endParaRPr lang="en-GB" sz="3200" dirty="0" smtClean="0"/>
          </a:p>
          <a:p>
            <a:pPr marL="800100" lvl="2" indent="0">
              <a:buNone/>
            </a:pPr>
            <a:r>
              <a:rPr lang="en-GB" sz="3200" dirty="0" smtClean="0"/>
              <a:t>SAI USA, </a:t>
            </a:r>
            <a:r>
              <a:rPr lang="en-GB" sz="3200" dirty="0" smtClean="0"/>
              <a:t>Iraq, South Africa, Uganda, Ecuador, Zimbabwe &amp; </a:t>
            </a:r>
            <a:r>
              <a:rPr lang="en-GB" sz="3200" dirty="0" smtClean="0"/>
              <a:t>Vietnam</a:t>
            </a:r>
          </a:p>
          <a:p>
            <a:pPr marL="800100" lvl="2" indent="0">
              <a:buNone/>
            </a:pPr>
            <a:endParaRPr lang="en-GB" sz="3200" dirty="0" smtClean="0"/>
          </a:p>
          <a:p>
            <a:pPr marL="800100" lvl="2" indent="0">
              <a:buNone/>
            </a:pPr>
            <a:endParaRPr lang="en-GB" dirty="0"/>
          </a:p>
          <a:p>
            <a:pPr marL="800100" lvl="2" indent="0">
              <a:buNone/>
            </a:pPr>
            <a:endParaRPr lang="en-GB" dirty="0" smtClean="0"/>
          </a:p>
          <a:p>
            <a:pPr marL="800100" lvl="2" indent="0">
              <a:buNone/>
            </a:pPr>
            <a:endParaRPr lang="en-GB" dirty="0"/>
          </a:p>
          <a:p>
            <a:pPr marL="800100" lvl="2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2" descr="C:\Users\mogentho.OAG\Desktop\Presentation pictures\trainingcomput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95600"/>
            <a:ext cx="57912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28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584" y="228600"/>
            <a:ext cx="6343816" cy="1066800"/>
          </a:xfrm>
        </p:spPr>
        <p:txBody>
          <a:bodyPr/>
          <a:lstStyle/>
          <a:p>
            <a:r>
              <a:rPr lang="en-GB" sz="4000" dirty="0" smtClean="0"/>
              <a:t>Develop </a:t>
            </a:r>
            <a:r>
              <a:rPr lang="en-GB" sz="4000" dirty="0"/>
              <a:t>&amp; maintain expertise in public sector </a:t>
            </a:r>
            <a:r>
              <a:rPr lang="en-GB" sz="4000" dirty="0" smtClean="0"/>
              <a:t>fields 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451" y="1450667"/>
            <a:ext cx="8620450" cy="5254934"/>
          </a:xfrm>
        </p:spPr>
        <p:txBody>
          <a:bodyPr/>
          <a:lstStyle/>
          <a:p>
            <a:pPr marL="400050" lvl="1" indent="0">
              <a:buNone/>
            </a:pPr>
            <a:r>
              <a:rPr lang="en-GB" dirty="0" smtClean="0"/>
              <a:t>ii.	</a:t>
            </a:r>
            <a:r>
              <a:rPr lang="en-GB" sz="3600" dirty="0" smtClean="0"/>
              <a:t>EI </a:t>
            </a:r>
            <a:r>
              <a:rPr lang="en-GB" sz="3600" dirty="0" smtClean="0"/>
              <a:t>training </a:t>
            </a:r>
            <a:r>
              <a:rPr lang="en-GB" sz="3600" dirty="0" smtClean="0"/>
              <a:t>Curriculum </a:t>
            </a:r>
            <a:r>
              <a:rPr lang="en-GB" dirty="0" smtClean="0"/>
              <a:t>–Jaipur India –draft 1</a:t>
            </a:r>
          </a:p>
          <a:p>
            <a:pPr marL="400050" lvl="1" indent="0">
              <a:buNone/>
            </a:pPr>
            <a:endParaRPr lang="en-GB" dirty="0" smtClean="0"/>
          </a:p>
          <a:p>
            <a:pPr marL="1371600" lvl="2" indent="-571500">
              <a:buFont typeface="+mj-lt"/>
              <a:buAutoNum type="alphaLcPeriod"/>
            </a:pPr>
            <a:endParaRPr lang="en-GB" dirty="0"/>
          </a:p>
          <a:p>
            <a:pPr marL="800100" lvl="2" indent="0">
              <a:buNone/>
            </a:pPr>
            <a:endParaRPr lang="en-GB" dirty="0" smtClean="0"/>
          </a:p>
          <a:p>
            <a:pPr marL="1371600" lvl="2" indent="-571500">
              <a:buFont typeface="+mj-lt"/>
              <a:buAutoNum type="alphaLcPeriod"/>
            </a:pPr>
            <a:endParaRPr lang="en-GB" dirty="0" smtClean="0"/>
          </a:p>
          <a:p>
            <a:pPr marL="1371600" lvl="2" indent="-571500">
              <a:buFont typeface="+mj-lt"/>
              <a:buAutoNum type="alphaLcPeriod"/>
            </a:pPr>
            <a:endParaRPr lang="en-GB" dirty="0" smtClean="0"/>
          </a:p>
          <a:p>
            <a:pPr marL="1371600" lvl="2" indent="-571500">
              <a:buFont typeface="+mj-lt"/>
              <a:buAutoNum type="alphaLcPeriod"/>
            </a:pPr>
            <a:endParaRPr lang="en-GB" dirty="0"/>
          </a:p>
          <a:p>
            <a:pPr marL="800100" lvl="2" indent="0">
              <a:buNone/>
            </a:pPr>
            <a:endParaRPr lang="en-GB" dirty="0" smtClean="0"/>
          </a:p>
          <a:p>
            <a:pPr marL="800100" lvl="2" indent="0">
              <a:buNone/>
            </a:pPr>
            <a:r>
              <a:rPr lang="en-GB" sz="2000" dirty="0" smtClean="0"/>
              <a:t>Present: SAI Uganda</a:t>
            </a:r>
            <a:r>
              <a:rPr lang="en-GB" sz="2000" dirty="0" smtClean="0"/>
              <a:t>, </a:t>
            </a:r>
            <a:r>
              <a:rPr lang="en-GB" sz="2000" dirty="0" smtClean="0"/>
              <a:t>India</a:t>
            </a:r>
            <a:r>
              <a:rPr lang="en-GB" sz="2000" dirty="0" smtClean="0"/>
              <a:t>, </a:t>
            </a:r>
            <a:r>
              <a:rPr lang="en-GB" sz="2000" dirty="0"/>
              <a:t>Ghana</a:t>
            </a:r>
            <a:r>
              <a:rPr lang="en-GB" sz="2000" dirty="0" smtClean="0"/>
              <a:t>, Zambia</a:t>
            </a:r>
            <a:r>
              <a:rPr lang="en-GB" sz="2000" dirty="0" smtClean="0"/>
              <a:t>, AFROSAI-E ; Written comments &amp; remarks from SAI: </a:t>
            </a:r>
            <a:r>
              <a:rPr lang="en-GB" sz="2000" dirty="0" smtClean="0"/>
              <a:t>Iraq, Vietnam, </a:t>
            </a:r>
            <a:r>
              <a:rPr lang="en-GB" sz="2000" dirty="0" smtClean="0"/>
              <a:t>Fiji, </a:t>
            </a:r>
            <a:r>
              <a:rPr lang="en-GB" sz="2000" dirty="0" smtClean="0"/>
              <a:t>Ecuador, </a:t>
            </a:r>
            <a:r>
              <a:rPr lang="en-GB" sz="2000" dirty="0" smtClean="0"/>
              <a:t>Zimbabwe, SA, Estonia, China, Kuwait, Mali,  Nigeria, Qatar, USA, Indonesia</a:t>
            </a:r>
            <a:endParaRPr lang="en-GB" sz="20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28622"/>
            <a:ext cx="4724400" cy="268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365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584" y="228600"/>
            <a:ext cx="6343816" cy="1066800"/>
          </a:xfrm>
        </p:spPr>
        <p:txBody>
          <a:bodyPr/>
          <a:lstStyle/>
          <a:p>
            <a:r>
              <a:rPr lang="en-GB" sz="4000" dirty="0" smtClean="0"/>
              <a:t>Develop </a:t>
            </a:r>
            <a:r>
              <a:rPr lang="en-GB" sz="4000" dirty="0"/>
              <a:t>&amp; maintain expertise in public sector </a:t>
            </a:r>
            <a:r>
              <a:rPr lang="en-GB" sz="4000" dirty="0" smtClean="0"/>
              <a:t>fields 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451" y="1450667"/>
            <a:ext cx="8620450" cy="5254934"/>
          </a:xfrm>
        </p:spPr>
        <p:txBody>
          <a:bodyPr/>
          <a:lstStyle/>
          <a:p>
            <a:pPr marL="400050" lvl="1" indent="0">
              <a:buNone/>
            </a:pPr>
            <a:r>
              <a:rPr lang="en-GB" dirty="0" smtClean="0"/>
              <a:t>ii.	</a:t>
            </a:r>
            <a:r>
              <a:rPr lang="en-GB" sz="3600" dirty="0" smtClean="0"/>
              <a:t>EI </a:t>
            </a:r>
            <a:r>
              <a:rPr lang="en-GB" sz="3600" dirty="0" smtClean="0"/>
              <a:t>training </a:t>
            </a:r>
            <a:r>
              <a:rPr lang="en-GB" sz="3600" dirty="0" smtClean="0"/>
              <a:t>Curriculum </a:t>
            </a:r>
            <a:r>
              <a:rPr lang="en-GB" dirty="0" smtClean="0"/>
              <a:t>–Lusaka Zambia–final 1</a:t>
            </a:r>
          </a:p>
          <a:p>
            <a:pPr marL="400050" lvl="1" indent="0">
              <a:buNone/>
            </a:pPr>
            <a:endParaRPr lang="en-GB" dirty="0" smtClean="0"/>
          </a:p>
          <a:p>
            <a:pPr marL="1371600" lvl="2" indent="-571500">
              <a:buFont typeface="+mj-lt"/>
              <a:buAutoNum type="alphaLcPeriod"/>
            </a:pPr>
            <a:endParaRPr lang="en-GB" dirty="0"/>
          </a:p>
          <a:p>
            <a:pPr marL="800100" lvl="2" indent="0">
              <a:buNone/>
            </a:pPr>
            <a:endParaRPr lang="en-GB" dirty="0" smtClean="0"/>
          </a:p>
          <a:p>
            <a:pPr marL="1371600" lvl="2" indent="-571500">
              <a:buFont typeface="+mj-lt"/>
              <a:buAutoNum type="alphaLcPeriod"/>
            </a:pPr>
            <a:endParaRPr lang="en-GB" dirty="0" smtClean="0"/>
          </a:p>
          <a:p>
            <a:pPr marL="1371600" lvl="2" indent="-571500">
              <a:buFont typeface="+mj-lt"/>
              <a:buAutoNum type="alphaLcPeriod"/>
            </a:pPr>
            <a:endParaRPr lang="en-GB" dirty="0" smtClean="0"/>
          </a:p>
          <a:p>
            <a:pPr marL="1371600" lvl="2" indent="-571500">
              <a:buFont typeface="+mj-lt"/>
              <a:buAutoNum type="alphaLcPeriod"/>
            </a:pPr>
            <a:endParaRPr lang="en-GB" dirty="0"/>
          </a:p>
          <a:p>
            <a:pPr marL="800100" lvl="2" indent="0">
              <a:buNone/>
            </a:pPr>
            <a:endParaRPr lang="en-GB" dirty="0" smtClean="0"/>
          </a:p>
          <a:p>
            <a:pPr marL="800100" lvl="2" indent="0">
              <a:buNone/>
            </a:pPr>
            <a:endParaRPr lang="en-GB" dirty="0" smtClean="0"/>
          </a:p>
          <a:p>
            <a:pPr marL="800100" lvl="2" indent="0">
              <a:buNone/>
            </a:pPr>
            <a:r>
              <a:rPr lang="en-GB" dirty="0" smtClean="0"/>
              <a:t>Present: </a:t>
            </a:r>
            <a:r>
              <a:rPr lang="en-GB" dirty="0" smtClean="0"/>
              <a:t>SAI Uganda</a:t>
            </a:r>
            <a:r>
              <a:rPr lang="en-GB" dirty="0" smtClean="0"/>
              <a:t>, Ghana, India, Norway, Iraq, Vietnam, Zambia, </a:t>
            </a:r>
            <a:r>
              <a:rPr lang="en-GB" dirty="0" smtClean="0"/>
              <a:t>Zimbabwe &amp; AFROSAI-E</a:t>
            </a:r>
            <a:endParaRPr lang="en-GB" dirty="0" smtClean="0"/>
          </a:p>
        </p:txBody>
      </p:sp>
      <p:pic>
        <p:nvPicPr>
          <p:cNvPr id="7170" name="Picture 2" descr="C:\Users\mogentho.OAG\Desktop\Presentation pictures\Lusaka Zambi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181225"/>
            <a:ext cx="5867400" cy="3507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57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584" y="228600"/>
            <a:ext cx="6343816" cy="1066800"/>
          </a:xfrm>
        </p:spPr>
        <p:txBody>
          <a:bodyPr/>
          <a:lstStyle/>
          <a:p>
            <a:r>
              <a:rPr lang="en-GB" sz="4000" dirty="0" smtClean="0"/>
              <a:t>Documents approval &amp; utilization 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450" y="1450667"/>
            <a:ext cx="8709349" cy="5254933"/>
          </a:xfrm>
        </p:spPr>
        <p:txBody>
          <a:bodyPr/>
          <a:lstStyle/>
          <a:p>
            <a:pPr marL="971550" lvl="1" indent="-571500">
              <a:buFont typeface="+mj-lt"/>
              <a:buAutoNum type="romanLcPeriod"/>
            </a:pPr>
            <a:r>
              <a:rPr lang="en-GB" dirty="0" smtClean="0"/>
              <a:t>Final comments -received and incorporated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GB" dirty="0" smtClean="0"/>
              <a:t>Chair </a:t>
            </a:r>
            <a:r>
              <a:rPr lang="en-GB" dirty="0"/>
              <a:t>WGEI to launch and release the final extractive industry audit learning curriculum as a product for implementation by any WGEI member SAI or training centre -15th </a:t>
            </a:r>
            <a:r>
              <a:rPr lang="en-GB" dirty="0" smtClean="0"/>
              <a:t>July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GB" dirty="0" smtClean="0"/>
              <a:t>Upload </a:t>
            </a:r>
            <a:r>
              <a:rPr lang="en-GB" dirty="0"/>
              <a:t>the curriculum on the WGEI website </a:t>
            </a:r>
            <a:r>
              <a:rPr lang="en-GB" dirty="0" smtClean="0"/>
              <a:t>– wait for feedback &amp; comments to </a:t>
            </a:r>
            <a:r>
              <a:rPr lang="en-GB" dirty="0"/>
              <a:t>the </a:t>
            </a:r>
            <a:r>
              <a:rPr lang="en-GB" dirty="0" smtClean="0"/>
              <a:t>secretariat.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GB" dirty="0" smtClean="0"/>
              <a:t>Seek </a:t>
            </a:r>
            <a:r>
              <a:rPr lang="en-GB" dirty="0"/>
              <a:t>input </a:t>
            </a:r>
            <a:r>
              <a:rPr lang="en-GB" dirty="0" smtClean="0"/>
              <a:t>-developing </a:t>
            </a:r>
            <a:r>
              <a:rPr lang="en-GB" dirty="0"/>
              <a:t>and implementing e-learning </a:t>
            </a:r>
            <a:r>
              <a:rPr lang="en-GB" dirty="0" smtClean="0"/>
              <a:t>course. Expects input </a:t>
            </a:r>
            <a:r>
              <a:rPr lang="en-GB" dirty="0"/>
              <a:t>from e. g. SAI Norway, USA, and India &amp; AFROSAI-E</a:t>
            </a:r>
            <a:r>
              <a:rPr lang="en-GB" dirty="0" smtClean="0"/>
              <a:t>.</a:t>
            </a:r>
          </a:p>
          <a:p>
            <a:pPr marL="857250" lvl="1" indent="-457200">
              <a:buFont typeface="Wingdings" panose="05000000000000000000" pitchFamily="2" charset="2"/>
              <a:buChar char="q"/>
            </a:pPr>
            <a:r>
              <a:rPr lang="en-GB" dirty="0" smtClean="0"/>
              <a:t>Input of KSC is appreciated.</a:t>
            </a:r>
            <a:endParaRPr lang="en-GB" dirty="0"/>
          </a:p>
          <a:p>
            <a:pPr marL="971550" lvl="1" indent="-571500">
              <a:buFont typeface="+mj-lt"/>
              <a:buAutoNum type="romanLcPeriod"/>
            </a:pPr>
            <a:endParaRPr lang="en-GB" dirty="0"/>
          </a:p>
          <a:p>
            <a:pPr marL="800100" lvl="2" indent="0">
              <a:buNone/>
            </a:pPr>
            <a:endParaRPr lang="en-GB" dirty="0" smtClean="0"/>
          </a:p>
          <a:p>
            <a:pPr marL="1371600" lvl="2" indent="-571500">
              <a:buFont typeface="+mj-lt"/>
              <a:buAutoNum type="alphaLcPeriod"/>
            </a:pPr>
            <a:endParaRPr lang="en-GB" dirty="0" smtClean="0"/>
          </a:p>
          <a:p>
            <a:pPr marL="1371600" lvl="2" indent="-571500">
              <a:buFont typeface="+mj-lt"/>
              <a:buAutoNum type="alphaLcPeriod"/>
            </a:pPr>
            <a:endParaRPr lang="en-GB" dirty="0" smtClean="0"/>
          </a:p>
          <a:p>
            <a:pPr marL="1371600" lvl="2" indent="-571500">
              <a:buFont typeface="+mj-lt"/>
              <a:buAutoNum type="alphaLcPeriod"/>
            </a:pPr>
            <a:endParaRPr lang="en-GB" dirty="0"/>
          </a:p>
          <a:p>
            <a:pPr marL="800100" lvl="2" indent="0">
              <a:buNone/>
            </a:pPr>
            <a:endParaRPr lang="en-GB" dirty="0" smtClean="0"/>
          </a:p>
          <a:p>
            <a:pPr marL="800100" lvl="2" indent="0">
              <a:buNone/>
            </a:pPr>
            <a:endParaRPr lang="en-GB" dirty="0" smtClean="0"/>
          </a:p>
          <a:p>
            <a:pPr marL="800100" lvl="2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79327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04800"/>
            <a:ext cx="6781800" cy="1752600"/>
          </a:xfrm>
        </p:spPr>
        <p:txBody>
          <a:bodyPr/>
          <a:lstStyle/>
          <a:p>
            <a:pPr algn="l"/>
            <a:r>
              <a:rPr lang="en-GB" sz="3200" dirty="0"/>
              <a:t/>
            </a:r>
            <a:br>
              <a:rPr lang="en-GB" sz="3200" dirty="0"/>
            </a:br>
            <a:r>
              <a:rPr lang="en-GB" sz="4000" dirty="0"/>
              <a:t>2</a:t>
            </a:r>
            <a:r>
              <a:rPr lang="en-GB" sz="4000" dirty="0" smtClean="0"/>
              <a:t>.</a:t>
            </a:r>
            <a:r>
              <a:rPr lang="en-GB" sz="3200" dirty="0" smtClean="0"/>
              <a:t> </a:t>
            </a:r>
            <a:r>
              <a:rPr lang="en-GB" sz="4000" dirty="0" smtClean="0"/>
              <a:t>Enable wide exchange of knowledge &amp; experience among INTOSAI members </a:t>
            </a:r>
            <a:r>
              <a:rPr lang="en-GB" sz="3600" dirty="0"/>
              <a:t/>
            </a:r>
            <a:br>
              <a:rPr lang="en-GB" sz="3600" dirty="0"/>
            </a:b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458200" cy="4495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GB" dirty="0" smtClean="0"/>
              <a:t> </a:t>
            </a:r>
            <a:r>
              <a:rPr lang="en-GB" dirty="0" smtClean="0"/>
              <a:t>Use of INTOSAI KSC IDI Community Portal: COP</a:t>
            </a:r>
          </a:p>
          <a:p>
            <a:pPr marL="457200" lvl="1" indent="0">
              <a:buNone/>
            </a:pPr>
            <a:r>
              <a:rPr lang="en-GB" dirty="0" smtClean="0"/>
              <a:t>i. Share audit report &amp; resources-over 70 resources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en-GB" dirty="0"/>
          </a:p>
          <a:p>
            <a:pPr lvl="1">
              <a:buFont typeface="Wingdings" panose="05000000000000000000" pitchFamily="2" charset="2"/>
              <a:buChar char="v"/>
            </a:pPr>
            <a:endParaRPr lang="en-GB" dirty="0" smtClean="0"/>
          </a:p>
          <a:p>
            <a:pPr lvl="1">
              <a:buFont typeface="Wingdings" panose="05000000000000000000" pitchFamily="2" charset="2"/>
              <a:buChar char="v"/>
            </a:pPr>
            <a:endParaRPr lang="en-GB" dirty="0"/>
          </a:p>
          <a:p>
            <a:pPr lvl="1">
              <a:buFont typeface="Wingdings" panose="05000000000000000000" pitchFamily="2" charset="2"/>
              <a:buChar char="v"/>
            </a:pPr>
            <a:endParaRPr lang="en-GB" dirty="0" smtClean="0"/>
          </a:p>
          <a:p>
            <a:pPr lvl="1">
              <a:buFont typeface="Wingdings" panose="05000000000000000000" pitchFamily="2" charset="2"/>
              <a:buChar char="v"/>
            </a:pPr>
            <a:endParaRPr lang="en-GB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GB" dirty="0" smtClean="0"/>
              <a:t>Iraq, Fiji, Norway, </a:t>
            </a:r>
            <a:r>
              <a:rPr lang="en-GB" dirty="0"/>
              <a:t>E</a:t>
            </a:r>
            <a:r>
              <a:rPr lang="en-GB" dirty="0" smtClean="0"/>
              <a:t>cuador &amp; Zimbabwe </a:t>
            </a:r>
            <a:endParaRPr lang="en-GB" dirty="0"/>
          </a:p>
        </p:txBody>
      </p:sp>
      <p:pic>
        <p:nvPicPr>
          <p:cNvPr id="3075" name="Picture 3" descr="C:\Users\mogentho.OAG\Desktop\Presentation pictures\shar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352800"/>
            <a:ext cx="6019800" cy="2343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54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 Powerpoint Templat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Powerpoint Template2</Template>
  <TotalTime>1984</TotalTime>
  <Words>465</Words>
  <Application>Microsoft Office PowerPoint</Application>
  <PresentationFormat>On-screen Show (4:3)</PresentationFormat>
  <Paragraphs>135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New Powerpoint Template2</vt:lpstr>
      <vt:lpstr>PowerPoint Presentation</vt:lpstr>
      <vt:lpstr>.</vt:lpstr>
      <vt:lpstr>Background information to WGEI  </vt:lpstr>
      <vt:lpstr>WGEI contribution to INTOSAI Strategic objectives </vt:lpstr>
      <vt:lpstr>Develop &amp; maintain expertise in public sector fields </vt:lpstr>
      <vt:lpstr>Develop &amp; maintain expertise in public sector fields </vt:lpstr>
      <vt:lpstr>Develop &amp; maintain expertise in public sector fields </vt:lpstr>
      <vt:lpstr>Documents approval &amp; utilization </vt:lpstr>
      <vt:lpstr> 2. Enable wide exchange of knowledge &amp; experience among INTOSAI members  </vt:lpstr>
      <vt:lpstr> 2. Enable wide exchange of knowledge &amp; experience among INTOSAI members  </vt:lpstr>
      <vt:lpstr> 2. Enable wide exchange of knowledge &amp; experience among INTOSAI members  </vt:lpstr>
      <vt:lpstr> Generation and dissemination and experience   </vt:lpstr>
      <vt:lpstr> Generation and dissemination and experience   </vt:lpstr>
      <vt:lpstr> Generation and dissemination and experience   </vt:lpstr>
      <vt:lpstr> 3. Working with IDI, CBC &amp; other INTOSAI entities  </vt:lpstr>
      <vt:lpstr>Way forward</vt:lpstr>
      <vt:lpstr>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Edward Ssali</dc:creator>
  <cp:lastModifiedBy>Maxwell P. Ogentho</cp:lastModifiedBy>
  <cp:revision>139</cp:revision>
  <dcterms:created xsi:type="dcterms:W3CDTF">2016-08-19T07:05:00Z</dcterms:created>
  <dcterms:modified xsi:type="dcterms:W3CDTF">2018-08-21T11:52:00Z</dcterms:modified>
</cp:coreProperties>
</file>