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57" r:id="rId3"/>
    <p:sldId id="260" r:id="rId4"/>
    <p:sldId id="295" r:id="rId5"/>
    <p:sldId id="262" r:id="rId6"/>
    <p:sldId id="285" r:id="rId7"/>
    <p:sldId id="296" r:id="rId8"/>
    <p:sldId id="261" r:id="rId9"/>
    <p:sldId id="297" r:id="rId10"/>
    <p:sldId id="299" r:id="rId11"/>
    <p:sldId id="300" r:id="rId12"/>
    <p:sldId id="288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A9B7"/>
    <a:srgbClr val="35838D"/>
    <a:srgbClr val="4D4D4D"/>
    <a:srgbClr val="D38D42"/>
    <a:srgbClr val="FC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73214" autoAdjust="0"/>
  </p:normalViewPr>
  <p:slideViewPr>
    <p:cSldViewPr snapToGrid="0">
      <p:cViewPr>
        <p:scale>
          <a:sx n="74" d="100"/>
          <a:sy n="74" d="100"/>
        </p:scale>
        <p:origin x="1512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E4322-B63C-4171-AC19-26E9213CB69F}" type="datetimeFigureOut">
              <a:rPr lang="pt-BR" smtClean="0"/>
              <a:t>19/08/18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9E554-787C-4CDE-A27C-3914CCB3308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021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762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706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880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581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770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5551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134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1376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547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769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54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19/08/18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31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19/08/18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97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19/08/18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1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19/08/18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54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19/08/18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09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19/08/18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95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19/08/18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4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19/08/18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880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19/08/18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08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19/08/18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96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19/08/18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51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95F2F-4143-4AB7-803B-907EB1970032}" type="datetimeFigureOut">
              <a:rPr lang="pt-BR" smtClean="0"/>
              <a:t>19/08/18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02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mailto:dutraph@tcu.gov.b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>
            <a:extLst>
              <a:ext uri="{FF2B5EF4-FFF2-40B4-BE49-F238E27FC236}">
                <a16:creationId xmlns:a16="http://schemas.microsoft.com/office/drawing/2014/main" id="{3DF891A0-3555-5844-B195-CA0456BF1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81" y="4263359"/>
            <a:ext cx="4714875" cy="1438275"/>
          </a:xfrm>
          <a:prstGeom prst="rect">
            <a:avLst/>
          </a:prstGeom>
        </p:spPr>
      </p:pic>
      <p:sp>
        <p:nvSpPr>
          <p:cNvPr id="5" name="CaixaDeTexto 1">
            <a:extLst>
              <a:ext uri="{FF2B5EF4-FFF2-40B4-BE49-F238E27FC236}">
                <a16:creationId xmlns:a16="http://schemas.microsoft.com/office/drawing/2014/main" id="{F71FF7FE-7CC5-0245-ADF7-CBB3C040A16C}"/>
              </a:ext>
            </a:extLst>
          </p:cNvPr>
          <p:cNvSpPr txBox="1"/>
          <p:nvPr/>
        </p:nvSpPr>
        <p:spPr>
          <a:xfrm>
            <a:off x="1050529" y="1153303"/>
            <a:ext cx="9664327" cy="266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pt-BR" sz="8400" b="1" dirty="0">
                <a:solidFill>
                  <a:srgbClr val="6CA9B7"/>
                </a:solidFill>
              </a:rPr>
              <a:t>Professional</a:t>
            </a:r>
          </a:p>
          <a:p>
            <a:pPr algn="ctr">
              <a:lnSpc>
                <a:spcPts val="6500"/>
              </a:lnSpc>
            </a:pPr>
            <a:r>
              <a:rPr lang="pt-BR" sz="8400" b="1" dirty="0">
                <a:solidFill>
                  <a:srgbClr val="6CA9B7"/>
                </a:solidFill>
              </a:rPr>
              <a:t>Standards </a:t>
            </a:r>
          </a:p>
          <a:p>
            <a:pPr algn="ctr">
              <a:lnSpc>
                <a:spcPts val="6500"/>
              </a:lnSpc>
            </a:pPr>
            <a:r>
              <a:rPr lang="pt-BR" sz="8400" b="1" dirty="0" err="1">
                <a:solidFill>
                  <a:srgbClr val="6CA9B7"/>
                </a:solidFill>
              </a:rPr>
              <a:t>Committee</a:t>
            </a:r>
            <a:r>
              <a:rPr lang="pt-BR" sz="8400" b="1" dirty="0">
                <a:solidFill>
                  <a:srgbClr val="6CA9B7"/>
                </a:solidFill>
              </a:rPr>
              <a:t> - PSC</a:t>
            </a:r>
          </a:p>
        </p:txBody>
      </p:sp>
    </p:spTree>
    <p:extLst>
      <p:ext uri="{BB962C8B-B14F-4D97-AF65-F5344CB8AC3E}">
        <p14:creationId xmlns:p14="http://schemas.microsoft.com/office/powerpoint/2010/main" val="3676584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BE0F66-B579-6A4D-90F0-44899ADAA6A0}"/>
              </a:ext>
            </a:extLst>
          </p:cNvPr>
          <p:cNvSpPr txBox="1"/>
          <p:nvPr/>
        </p:nvSpPr>
        <p:spPr>
          <a:xfrm>
            <a:off x="9730596" y="17252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16D5DA-EEE3-EE43-BFC7-5319AB73F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347" y="484517"/>
            <a:ext cx="5517072" cy="5517072"/>
          </a:xfrm>
          <a:prstGeom prst="rect">
            <a:avLst/>
          </a:prstGeom>
        </p:spPr>
      </p:pic>
      <p:sp>
        <p:nvSpPr>
          <p:cNvPr id="7" name="CaixaDeTexto 8">
            <a:extLst>
              <a:ext uri="{FF2B5EF4-FFF2-40B4-BE49-F238E27FC236}">
                <a16:creationId xmlns:a16="http://schemas.microsoft.com/office/drawing/2014/main" id="{59E0A739-4868-1E4D-A76C-5129FF99CEB2}"/>
              </a:ext>
            </a:extLst>
          </p:cNvPr>
          <p:cNvSpPr txBox="1"/>
          <p:nvPr/>
        </p:nvSpPr>
        <p:spPr>
          <a:xfrm>
            <a:off x="362310" y="426897"/>
            <a:ext cx="77496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6CA9B7"/>
                </a:solidFill>
              </a:rPr>
              <a:t>Outdated design </a:t>
            </a:r>
          </a:p>
          <a:p>
            <a:endParaRPr lang="en-US" sz="6000" b="1" dirty="0">
              <a:solidFill>
                <a:srgbClr val="6CA9B7"/>
              </a:solidFill>
            </a:endParaRPr>
          </a:p>
          <a:p>
            <a:r>
              <a:rPr lang="en-US" sz="6000" b="1" dirty="0">
                <a:solidFill>
                  <a:srgbClr val="6CA9B7"/>
                </a:solidFill>
              </a:rPr>
              <a:t>Lost in the maze</a:t>
            </a:r>
          </a:p>
          <a:p>
            <a:endParaRPr lang="en-US" sz="6000" b="1" dirty="0">
              <a:solidFill>
                <a:srgbClr val="6CA9B7"/>
              </a:solidFill>
            </a:endParaRPr>
          </a:p>
          <a:p>
            <a:r>
              <a:rPr lang="en-US" sz="6000" b="1" dirty="0">
                <a:solidFill>
                  <a:srgbClr val="6CA9B7"/>
                </a:solidFill>
              </a:rPr>
              <a:t>Turning the </a:t>
            </a:r>
          </a:p>
          <a:p>
            <a:r>
              <a:rPr lang="en-US" sz="6000" b="1" dirty="0">
                <a:solidFill>
                  <a:srgbClr val="6CA9B7"/>
                </a:solidFill>
              </a:rPr>
              <a:t>first page</a:t>
            </a:r>
          </a:p>
        </p:txBody>
      </p:sp>
    </p:spTree>
    <p:extLst>
      <p:ext uri="{BB962C8B-B14F-4D97-AF65-F5344CB8AC3E}">
        <p14:creationId xmlns:p14="http://schemas.microsoft.com/office/powerpoint/2010/main" val="4247987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4D7D32-7094-6A46-8C89-0CC2731FE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91177" cy="4891177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3692106" y="2445588"/>
            <a:ext cx="819141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0" b="1" dirty="0" err="1">
                <a:ln w="19050">
                  <a:solidFill>
                    <a:schemeClr val="bg1"/>
                  </a:solidFill>
                </a:ln>
                <a:solidFill>
                  <a:srgbClr val="6CA9B7"/>
                </a:solidFill>
              </a:rPr>
              <a:t>Enhancing</a:t>
            </a:r>
            <a:r>
              <a:rPr lang="pt-BR" sz="12000" b="1" dirty="0">
                <a:ln w="19050">
                  <a:solidFill>
                    <a:schemeClr val="bg1"/>
                  </a:solidFill>
                </a:ln>
                <a:solidFill>
                  <a:srgbClr val="6CA9B7"/>
                </a:solidFill>
              </a:rPr>
              <a:t> </a:t>
            </a:r>
          </a:p>
          <a:p>
            <a:pPr algn="r"/>
            <a:r>
              <a:rPr lang="pt-BR" sz="12000" b="1" dirty="0" err="1">
                <a:ln w="19050">
                  <a:solidFill>
                    <a:schemeClr val="bg1"/>
                  </a:solidFill>
                </a:ln>
                <a:solidFill>
                  <a:srgbClr val="6CA9B7"/>
                </a:solidFill>
              </a:rPr>
              <a:t>Partnerships</a:t>
            </a:r>
            <a:endParaRPr lang="pt-BR" sz="12000" b="1" dirty="0">
              <a:ln w="19050">
                <a:solidFill>
                  <a:schemeClr val="bg1"/>
                </a:solidFill>
              </a:ln>
              <a:solidFill>
                <a:srgbClr val="6CA9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537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10819" y="1210220"/>
            <a:ext cx="4459554" cy="96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500"/>
              </a:lnSpc>
            </a:pPr>
            <a:r>
              <a:rPr lang="pt-BR" sz="7200" b="1" dirty="0" err="1">
                <a:solidFill>
                  <a:srgbClr val="6CA9B7"/>
                </a:solidFill>
              </a:rPr>
              <a:t>Thank</a:t>
            </a:r>
            <a:r>
              <a:rPr lang="pt-BR" sz="7200" b="1" dirty="0">
                <a:solidFill>
                  <a:srgbClr val="6CA9B7"/>
                </a:solidFill>
              </a:rPr>
              <a:t> </a:t>
            </a:r>
            <a:r>
              <a:rPr lang="pt-BR" sz="7200" b="1" dirty="0" err="1">
                <a:solidFill>
                  <a:srgbClr val="6CA9B7"/>
                </a:solidFill>
              </a:rPr>
              <a:t>you</a:t>
            </a:r>
            <a:r>
              <a:rPr lang="pt-BR" sz="7200" b="1" dirty="0">
                <a:solidFill>
                  <a:srgbClr val="6CA9B7"/>
                </a:solidFill>
              </a:rPr>
              <a:t>!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810819" y="5604669"/>
            <a:ext cx="7749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Paula Hebling Dutra</a:t>
            </a: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dutraph@tcu.gov.br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Imagem 2">
            <a:extLst>
              <a:ext uri="{FF2B5EF4-FFF2-40B4-BE49-F238E27FC236}">
                <a16:creationId xmlns:a16="http://schemas.microsoft.com/office/drawing/2014/main" id="{38B7065D-0FE3-294D-8C93-630FA11133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666" y="2646725"/>
            <a:ext cx="8138533" cy="248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2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71750" y="-59923"/>
            <a:ext cx="849418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0" b="1" dirty="0">
                <a:solidFill>
                  <a:srgbClr val="FCA100"/>
                </a:solidFill>
              </a:rPr>
              <a:t>TOPICS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417584" y="4178757"/>
            <a:ext cx="939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6CA9B7"/>
                </a:solidFill>
              </a:rPr>
              <a:t>SDP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40134" y="6207527"/>
            <a:ext cx="1767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err="1">
                <a:solidFill>
                  <a:srgbClr val="6CA9B7"/>
                </a:solidFill>
              </a:rPr>
              <a:t>Issai.org</a:t>
            </a:r>
            <a:endParaRPr lang="pt-BR" sz="3600" b="1" dirty="0">
              <a:solidFill>
                <a:srgbClr val="6CA9B7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379230" y="4771848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6CA9B7"/>
                </a:solidFill>
              </a:rPr>
              <a:t>IFPP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AB0313-798A-AD4F-A0FD-E5D266443E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0304"/>
            <a:ext cx="12192000" cy="4291921"/>
          </a:xfrm>
          <a:prstGeom prst="rect">
            <a:avLst/>
          </a:prstGeom>
        </p:spPr>
      </p:pic>
      <p:sp>
        <p:nvSpPr>
          <p:cNvPr id="9" name="CaixaDeTexto 5">
            <a:extLst>
              <a:ext uri="{FF2B5EF4-FFF2-40B4-BE49-F238E27FC236}">
                <a16:creationId xmlns:a16="http://schemas.microsoft.com/office/drawing/2014/main" id="{BF67EC6F-4380-F04A-B799-DD2B0731B0BC}"/>
              </a:ext>
            </a:extLst>
          </p:cNvPr>
          <p:cNvSpPr txBox="1"/>
          <p:nvPr/>
        </p:nvSpPr>
        <p:spPr>
          <a:xfrm>
            <a:off x="4188234" y="5418179"/>
            <a:ext cx="841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6CA9B7"/>
                </a:solidFill>
              </a:rPr>
              <a:t>TSF</a:t>
            </a:r>
          </a:p>
        </p:txBody>
      </p:sp>
    </p:spTree>
    <p:extLst>
      <p:ext uri="{BB962C8B-B14F-4D97-AF65-F5344CB8AC3E}">
        <p14:creationId xmlns:p14="http://schemas.microsoft.com/office/powerpoint/2010/main" val="653310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to 11">
            <a:extLst>
              <a:ext uri="{FF2B5EF4-FFF2-40B4-BE49-F238E27FC236}">
                <a16:creationId xmlns:a16="http://schemas.microsoft.com/office/drawing/2014/main" id="{308D1791-871B-1B4F-8B2E-43112D6F5940}"/>
              </a:ext>
            </a:extLst>
          </p:cNvPr>
          <p:cNvCxnSpPr/>
          <p:nvPr/>
        </p:nvCxnSpPr>
        <p:spPr>
          <a:xfrm flipH="1">
            <a:off x="3553694" y="4426527"/>
            <a:ext cx="2722417" cy="0"/>
          </a:xfrm>
          <a:prstGeom prst="line">
            <a:avLst/>
          </a:prstGeom>
          <a:ln w="57150">
            <a:solidFill>
              <a:srgbClr val="D38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5041102" y="1605074"/>
            <a:ext cx="2539478" cy="687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500"/>
              </a:lnSpc>
            </a:pPr>
            <a:r>
              <a:rPr lang="pt-BR" sz="4800" b="1" dirty="0" err="1">
                <a:solidFill>
                  <a:srgbClr val="6CA9B7"/>
                </a:solidFill>
              </a:rPr>
              <a:t>Priority</a:t>
            </a:r>
            <a:r>
              <a:rPr lang="pt-BR" sz="4800" b="1" dirty="0">
                <a:solidFill>
                  <a:srgbClr val="6CA9B7"/>
                </a:solidFill>
              </a:rPr>
              <a:t> 1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977807" y="3204550"/>
            <a:ext cx="5231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1.1 Preamble INTOSAI P-10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08753" y="81551"/>
            <a:ext cx="3036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SDP 2017-2019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232499" y="4762733"/>
            <a:ext cx="357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1.3 Practice Notes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Conector reto 8"/>
          <p:cNvCxnSpPr/>
          <p:nvPr/>
        </p:nvCxnSpPr>
        <p:spPr>
          <a:xfrm flipH="1">
            <a:off x="3881006" y="3605643"/>
            <a:ext cx="1797627" cy="0"/>
          </a:xfrm>
          <a:prstGeom prst="line">
            <a:avLst/>
          </a:prstGeom>
          <a:ln w="57150">
            <a:solidFill>
              <a:srgbClr val="D38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H="1">
            <a:off x="4317425" y="5169477"/>
            <a:ext cx="2722417" cy="0"/>
          </a:xfrm>
          <a:prstGeom prst="line">
            <a:avLst/>
          </a:prstGeom>
          <a:ln w="57150">
            <a:solidFill>
              <a:srgbClr val="D38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74" y="1633537"/>
            <a:ext cx="2849457" cy="388186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162" y="151052"/>
            <a:ext cx="364305" cy="507328"/>
          </a:xfrm>
          <a:prstGeom prst="rect">
            <a:avLst/>
          </a:prstGeom>
        </p:spPr>
      </p:pic>
      <p:sp>
        <p:nvSpPr>
          <p:cNvPr id="13" name="CaixaDeTexto 7">
            <a:extLst>
              <a:ext uri="{FF2B5EF4-FFF2-40B4-BE49-F238E27FC236}">
                <a16:creationId xmlns:a16="http://schemas.microsoft.com/office/drawing/2014/main" id="{4826AFFE-CEA8-7444-99D5-36185160F9EA}"/>
              </a:ext>
            </a:extLst>
          </p:cNvPr>
          <p:cNvSpPr txBox="1"/>
          <p:nvPr/>
        </p:nvSpPr>
        <p:spPr>
          <a:xfrm>
            <a:off x="6559705" y="4116402"/>
            <a:ext cx="2601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1.2 ISSAI 200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97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ector reto 8">
            <a:extLst>
              <a:ext uri="{FF2B5EF4-FFF2-40B4-BE49-F238E27FC236}">
                <a16:creationId xmlns:a16="http://schemas.microsoft.com/office/drawing/2014/main" id="{30DB043B-CC71-2B4C-815A-70E49B94AE8F}"/>
              </a:ext>
            </a:extLst>
          </p:cNvPr>
          <p:cNvCxnSpPr/>
          <p:nvPr/>
        </p:nvCxnSpPr>
        <p:spPr>
          <a:xfrm flipH="1">
            <a:off x="4033791" y="3841171"/>
            <a:ext cx="1797627" cy="0"/>
          </a:xfrm>
          <a:prstGeom prst="line">
            <a:avLst/>
          </a:prstGeom>
          <a:ln w="57150">
            <a:solidFill>
              <a:srgbClr val="D38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8">
            <a:extLst>
              <a:ext uri="{FF2B5EF4-FFF2-40B4-BE49-F238E27FC236}">
                <a16:creationId xmlns:a16="http://schemas.microsoft.com/office/drawing/2014/main" id="{65DD11F3-28FC-D141-8423-3BD94A81F46C}"/>
              </a:ext>
            </a:extLst>
          </p:cNvPr>
          <p:cNvCxnSpPr/>
          <p:nvPr/>
        </p:nvCxnSpPr>
        <p:spPr>
          <a:xfrm flipH="1">
            <a:off x="3709939" y="3234584"/>
            <a:ext cx="1797627" cy="0"/>
          </a:xfrm>
          <a:prstGeom prst="line">
            <a:avLst/>
          </a:prstGeom>
          <a:ln w="57150">
            <a:solidFill>
              <a:srgbClr val="D38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1">
            <a:extLst>
              <a:ext uri="{FF2B5EF4-FFF2-40B4-BE49-F238E27FC236}">
                <a16:creationId xmlns:a16="http://schemas.microsoft.com/office/drawing/2014/main" id="{308D1791-871B-1B4F-8B2E-43112D6F5940}"/>
              </a:ext>
            </a:extLst>
          </p:cNvPr>
          <p:cNvCxnSpPr/>
          <p:nvPr/>
        </p:nvCxnSpPr>
        <p:spPr>
          <a:xfrm flipH="1">
            <a:off x="3418611" y="4441169"/>
            <a:ext cx="2722417" cy="0"/>
          </a:xfrm>
          <a:prstGeom prst="line">
            <a:avLst/>
          </a:prstGeom>
          <a:ln w="57150">
            <a:solidFill>
              <a:srgbClr val="D38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5235141" y="1349920"/>
            <a:ext cx="2539478" cy="687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500"/>
              </a:lnSpc>
            </a:pPr>
            <a:r>
              <a:rPr lang="pt-BR" sz="4800" b="1" dirty="0" err="1">
                <a:solidFill>
                  <a:srgbClr val="6CA9B7"/>
                </a:solidFill>
              </a:rPr>
              <a:t>Priority</a:t>
            </a:r>
            <a:r>
              <a:rPr lang="pt-BR" sz="4800" b="1" dirty="0">
                <a:solidFill>
                  <a:srgbClr val="6CA9B7"/>
                </a:solidFill>
              </a:rPr>
              <a:t> 2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412082" y="2112066"/>
            <a:ext cx="4466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2.1 Financial Reporting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08753" y="81551"/>
            <a:ext cx="3036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SDP 2017-2019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687655" y="4625239"/>
            <a:ext cx="4024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2.6 Internal Auditors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Conector reto 8"/>
          <p:cNvCxnSpPr/>
          <p:nvPr/>
        </p:nvCxnSpPr>
        <p:spPr>
          <a:xfrm flipH="1">
            <a:off x="3418611" y="2567834"/>
            <a:ext cx="1797627" cy="0"/>
          </a:xfrm>
          <a:prstGeom prst="line">
            <a:avLst/>
          </a:prstGeom>
          <a:ln w="57150">
            <a:solidFill>
              <a:srgbClr val="D38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H="1">
            <a:off x="3855029" y="5026899"/>
            <a:ext cx="2722417" cy="0"/>
          </a:xfrm>
          <a:prstGeom prst="line">
            <a:avLst/>
          </a:prstGeom>
          <a:ln w="57150">
            <a:solidFill>
              <a:srgbClr val="D38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74" y="1633537"/>
            <a:ext cx="2849457" cy="388186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162" y="151052"/>
            <a:ext cx="364305" cy="507328"/>
          </a:xfrm>
          <a:prstGeom prst="rect">
            <a:avLst/>
          </a:prstGeom>
        </p:spPr>
      </p:pic>
      <p:sp>
        <p:nvSpPr>
          <p:cNvPr id="13" name="CaixaDeTexto 7">
            <a:extLst>
              <a:ext uri="{FF2B5EF4-FFF2-40B4-BE49-F238E27FC236}">
                <a16:creationId xmlns:a16="http://schemas.microsoft.com/office/drawing/2014/main" id="{4826AFFE-CEA8-7444-99D5-36185160F9EA}"/>
              </a:ext>
            </a:extLst>
          </p:cNvPr>
          <p:cNvSpPr txBox="1"/>
          <p:nvPr/>
        </p:nvSpPr>
        <p:spPr>
          <a:xfrm>
            <a:off x="6283047" y="3983736"/>
            <a:ext cx="3824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2.5 Internal Control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CaixaDeTexto 2">
            <a:extLst>
              <a:ext uri="{FF2B5EF4-FFF2-40B4-BE49-F238E27FC236}">
                <a16:creationId xmlns:a16="http://schemas.microsoft.com/office/drawing/2014/main" id="{9B82D8FA-082F-9647-B41E-FFD315FAB76F}"/>
              </a:ext>
            </a:extLst>
          </p:cNvPr>
          <p:cNvSpPr txBox="1"/>
          <p:nvPr/>
        </p:nvSpPr>
        <p:spPr>
          <a:xfrm>
            <a:off x="5678633" y="2790467"/>
            <a:ext cx="6403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2.2 Regularity and Proprietary CA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CaixaDeTexto 2">
            <a:extLst>
              <a:ext uri="{FF2B5EF4-FFF2-40B4-BE49-F238E27FC236}">
                <a16:creationId xmlns:a16="http://schemas.microsoft.com/office/drawing/2014/main" id="{AA0929A5-11C2-0C48-AB73-645F5288A1AC}"/>
              </a:ext>
            </a:extLst>
          </p:cNvPr>
          <p:cNvSpPr txBox="1"/>
          <p:nvPr/>
        </p:nvSpPr>
        <p:spPr>
          <a:xfrm>
            <a:off x="5959670" y="3439679"/>
            <a:ext cx="4091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2.3 Combined Audits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55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2">
            <a:extLst>
              <a:ext uri="{FF2B5EF4-FFF2-40B4-BE49-F238E27FC236}">
                <a16:creationId xmlns:a16="http://schemas.microsoft.com/office/drawing/2014/main" id="{C6D96D81-4B76-EA42-9995-7CF2E983BE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07" y="541958"/>
            <a:ext cx="4275162" cy="5304782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104182" y="769460"/>
            <a:ext cx="750558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0" b="1" dirty="0">
                <a:solidFill>
                  <a:srgbClr val="D38D42"/>
                </a:solidFill>
              </a:rPr>
              <a:t>IFPP</a:t>
            </a:r>
          </a:p>
          <a:p>
            <a:r>
              <a:rPr lang="pt-BR" sz="14000" b="1" dirty="0" err="1">
                <a:ln w="19050">
                  <a:solidFill>
                    <a:schemeClr val="bg1"/>
                  </a:solidFill>
                </a:ln>
                <a:solidFill>
                  <a:srgbClr val="6CA9B7"/>
                </a:solidFill>
              </a:rPr>
              <a:t>Migration</a:t>
            </a:r>
            <a:endParaRPr lang="pt-BR" sz="14000" b="1" dirty="0">
              <a:ln w="19050">
                <a:solidFill>
                  <a:schemeClr val="bg1"/>
                </a:solidFill>
              </a:ln>
              <a:solidFill>
                <a:srgbClr val="6CA9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5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52" y="1110581"/>
            <a:ext cx="1819275" cy="225742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10644" y="2399314"/>
            <a:ext cx="4087979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7000" b="1" dirty="0">
                <a:ln w="19050">
                  <a:solidFill>
                    <a:schemeClr val="bg1"/>
                  </a:solidFill>
                </a:ln>
                <a:solidFill>
                  <a:srgbClr val="6CA9B7"/>
                </a:solidFill>
              </a:rPr>
              <a:t>IFPP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40" y="582930"/>
            <a:ext cx="6923384" cy="528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78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104182" y="769460"/>
            <a:ext cx="7246023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0" b="1" dirty="0">
                <a:solidFill>
                  <a:srgbClr val="D38D42"/>
                </a:solidFill>
              </a:rPr>
              <a:t>TSF</a:t>
            </a:r>
          </a:p>
          <a:p>
            <a:r>
              <a:rPr lang="pt-BR" sz="8000" b="1" dirty="0" err="1">
                <a:ln w="19050">
                  <a:solidFill>
                    <a:schemeClr val="bg1"/>
                  </a:solidFill>
                </a:ln>
                <a:solidFill>
                  <a:srgbClr val="6CA9B7"/>
                </a:solidFill>
              </a:rPr>
              <a:t>Support</a:t>
            </a:r>
            <a:r>
              <a:rPr lang="pt-BR" sz="8000" b="1" dirty="0">
                <a:ln w="19050">
                  <a:solidFill>
                    <a:schemeClr val="bg1"/>
                  </a:solidFill>
                </a:ln>
                <a:solidFill>
                  <a:srgbClr val="6CA9B7"/>
                </a:solidFill>
              </a:rPr>
              <a:t> </a:t>
            </a:r>
            <a:r>
              <a:rPr lang="pt-BR" sz="8000" b="1" dirty="0" err="1">
                <a:ln w="19050">
                  <a:solidFill>
                    <a:schemeClr val="bg1"/>
                  </a:solidFill>
                </a:ln>
                <a:solidFill>
                  <a:srgbClr val="6CA9B7"/>
                </a:solidFill>
              </a:rPr>
              <a:t>to</a:t>
            </a:r>
            <a:r>
              <a:rPr lang="pt-BR" sz="8000" b="1" dirty="0">
                <a:ln w="19050">
                  <a:solidFill>
                    <a:schemeClr val="bg1"/>
                  </a:solidFill>
                </a:ln>
                <a:solidFill>
                  <a:srgbClr val="6CA9B7"/>
                </a:solidFill>
              </a:rPr>
              <a:t> </a:t>
            </a:r>
          </a:p>
          <a:p>
            <a:r>
              <a:rPr lang="pt-BR" sz="8000" b="1" dirty="0">
                <a:ln w="19050">
                  <a:solidFill>
                    <a:schemeClr val="bg1"/>
                  </a:solidFill>
                </a:ln>
                <a:solidFill>
                  <a:srgbClr val="6CA9B7"/>
                </a:solidFill>
              </a:rPr>
              <a:t>Standard Setting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A2279E-FBB6-ED4D-B9A8-6C431043C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509" y="1499798"/>
            <a:ext cx="5237433" cy="494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42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9" y="1850016"/>
            <a:ext cx="12089067" cy="450922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12002" y="1021855"/>
            <a:ext cx="3511474" cy="1118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00"/>
              </a:lnSpc>
            </a:pPr>
            <a:r>
              <a:rPr lang="pt-BR" sz="3600" b="1" dirty="0" err="1">
                <a:solidFill>
                  <a:srgbClr val="6CA9B7"/>
                </a:solidFill>
              </a:rPr>
              <a:t>Proof</a:t>
            </a:r>
            <a:r>
              <a:rPr lang="pt-BR" sz="3600" b="1" dirty="0">
                <a:solidFill>
                  <a:srgbClr val="6CA9B7"/>
                </a:solidFill>
              </a:rPr>
              <a:t> </a:t>
            </a:r>
            <a:r>
              <a:rPr lang="pt-BR" sz="3600" b="1" dirty="0" err="1">
                <a:solidFill>
                  <a:srgbClr val="6CA9B7"/>
                </a:solidFill>
              </a:rPr>
              <a:t>of</a:t>
            </a:r>
            <a:r>
              <a:rPr lang="pt-BR" sz="3600" b="1" dirty="0">
                <a:solidFill>
                  <a:srgbClr val="6CA9B7"/>
                </a:solidFill>
              </a:rPr>
              <a:t> </a:t>
            </a:r>
            <a:r>
              <a:rPr lang="pt-BR" sz="3600" b="1" dirty="0" err="1">
                <a:solidFill>
                  <a:srgbClr val="6CA9B7"/>
                </a:solidFill>
              </a:rPr>
              <a:t>Concept</a:t>
            </a:r>
            <a:r>
              <a:rPr lang="pt-BR" sz="3600" b="1" dirty="0">
                <a:solidFill>
                  <a:srgbClr val="6CA9B7"/>
                </a:solidFill>
              </a:rPr>
              <a:t> </a:t>
            </a:r>
          </a:p>
          <a:p>
            <a:pPr>
              <a:lnSpc>
                <a:spcPts val="4000"/>
              </a:lnSpc>
            </a:pPr>
            <a:r>
              <a:rPr lang="pt-BR" sz="3600" b="1" dirty="0">
                <a:solidFill>
                  <a:srgbClr val="6CA9B7"/>
                </a:solidFill>
              </a:rPr>
              <a:t>for 2020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2504" y="4497495"/>
            <a:ext cx="1919691" cy="822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Goal 1</a:t>
            </a:r>
          </a:p>
          <a:p>
            <a:pPr algn="ctr">
              <a:lnSpc>
                <a:spcPts val="2800"/>
              </a:lnSpc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</a:t>
            </a:r>
            <a:endParaRPr lang="pt-BR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08753" y="81551"/>
            <a:ext cx="5242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Technical Support Function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71504" y="3170118"/>
            <a:ext cx="2728824" cy="1181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to</a:t>
            </a:r>
          </a:p>
          <a:p>
            <a:pPr algn="ctr">
              <a:lnSpc>
                <a:spcPts val="2800"/>
              </a:lnSpc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PGs on standard</a:t>
            </a:r>
          </a:p>
          <a:p>
            <a:pPr algn="ctr">
              <a:lnSpc>
                <a:spcPts val="2800"/>
              </a:lnSpc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setting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913990" y="3581416"/>
            <a:ext cx="3221972" cy="1540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years</a:t>
            </a:r>
          </a:p>
          <a:p>
            <a:pPr algn="ctr">
              <a:lnSpc>
                <a:spcPts val="2800"/>
              </a:lnSpc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3-5 staff</a:t>
            </a:r>
          </a:p>
          <a:p>
            <a:pPr algn="ctr">
              <a:lnSpc>
                <a:spcPts val="2800"/>
              </a:lnSpc>
            </a:pPr>
            <a:r>
              <a:rPr lang="en-US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Secondment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model</a:t>
            </a:r>
          </a:p>
          <a:p>
            <a:pPr algn="ctr">
              <a:lnSpc>
                <a:spcPts val="2800"/>
              </a:lnSpc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Host SAI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911906" y="2758980"/>
            <a:ext cx="2364365" cy="822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 </a:t>
            </a:r>
          </a:p>
          <a:p>
            <a:pPr algn="ctr">
              <a:lnSpc>
                <a:spcPts val="2800"/>
              </a:lnSpc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 PSC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0388278" y="3581256"/>
            <a:ext cx="1505541" cy="822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>
              <a:lnSpc>
                <a:spcPts val="2800"/>
              </a:lnSpc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GB 2018</a:t>
            </a:r>
          </a:p>
        </p:txBody>
      </p:sp>
    </p:spTree>
    <p:extLst>
      <p:ext uri="{BB962C8B-B14F-4D97-AF65-F5344CB8AC3E}">
        <p14:creationId xmlns:p14="http://schemas.microsoft.com/office/powerpoint/2010/main" val="1447243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727275" y="2760454"/>
            <a:ext cx="74647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0" b="1" dirty="0" err="1">
                <a:solidFill>
                  <a:srgbClr val="D38D42"/>
                </a:solidFill>
              </a:rPr>
              <a:t>issai.org</a:t>
            </a:r>
            <a:endParaRPr lang="pt-BR" sz="14000" b="1" dirty="0">
              <a:solidFill>
                <a:srgbClr val="D38D42"/>
              </a:solidFill>
            </a:endParaRPr>
          </a:p>
          <a:p>
            <a:r>
              <a:rPr lang="pt-BR" sz="8000" b="1" dirty="0" err="1">
                <a:ln w="19050">
                  <a:solidFill>
                    <a:schemeClr val="bg1"/>
                  </a:solidFill>
                </a:ln>
                <a:solidFill>
                  <a:srgbClr val="6CA9B7"/>
                </a:solidFill>
              </a:rPr>
              <a:t>Communicating</a:t>
            </a:r>
            <a:endParaRPr lang="pt-BR" sz="8000" b="1" dirty="0">
              <a:ln w="19050">
                <a:solidFill>
                  <a:schemeClr val="bg1"/>
                </a:solidFill>
              </a:ln>
              <a:solidFill>
                <a:srgbClr val="6CA9B7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EB8036-0996-0841-B179-6EB68417C0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76963" cy="49769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BE0F66-B579-6A4D-90F0-44899ADAA6A0}"/>
              </a:ext>
            </a:extLst>
          </p:cNvPr>
          <p:cNvSpPr txBox="1"/>
          <p:nvPr/>
        </p:nvSpPr>
        <p:spPr>
          <a:xfrm>
            <a:off x="9730596" y="17252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54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126</Words>
  <Application>Microsoft Macintosh PowerPoint</Application>
  <PresentationFormat>Widescreen</PresentationFormat>
  <Paragraphs>66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TCU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Carolina Barreto Ribeiro Alvarenga</dc:creator>
  <cp:lastModifiedBy>Paula Hebling Dutra</cp:lastModifiedBy>
  <cp:revision>93</cp:revision>
  <dcterms:created xsi:type="dcterms:W3CDTF">2017-08-14T21:15:23Z</dcterms:created>
  <dcterms:modified xsi:type="dcterms:W3CDTF">2018-08-19T17:54:28Z</dcterms:modified>
</cp:coreProperties>
</file>