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57" r:id="rId3"/>
    <p:sldId id="260" r:id="rId4"/>
    <p:sldId id="261" r:id="rId5"/>
    <p:sldId id="262" r:id="rId6"/>
    <p:sldId id="291" r:id="rId7"/>
    <p:sldId id="265" r:id="rId8"/>
    <p:sldId id="264" r:id="rId9"/>
    <p:sldId id="266" r:id="rId10"/>
    <p:sldId id="268" r:id="rId11"/>
    <p:sldId id="269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92" r:id="rId20"/>
    <p:sldId id="285" r:id="rId21"/>
    <p:sldId id="294" r:id="rId22"/>
    <p:sldId id="287" r:id="rId23"/>
    <p:sldId id="28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9B7"/>
    <a:srgbClr val="35838D"/>
    <a:srgbClr val="4D4D4D"/>
    <a:srgbClr val="D38D42"/>
    <a:srgbClr val="FC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188" autoAdjust="0"/>
  </p:normalViewPr>
  <p:slideViewPr>
    <p:cSldViewPr snapToGrid="0">
      <p:cViewPr varScale="1">
        <p:scale>
          <a:sx n="81" d="100"/>
          <a:sy n="81" d="100"/>
        </p:scale>
        <p:origin x="16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322-B63C-4171-AC19-26E9213CB69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9E554-787C-4CDE-A27C-3914CCB330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02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6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614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221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64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030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306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255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422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02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35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13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581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218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747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88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4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55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43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226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07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40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37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issai.or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issai.org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utraph@tcu.gov.br" TargetMode="External"/><Relationship Id="rId5" Type="http://schemas.openxmlformats.org/officeDocument/2006/relationships/hyperlink" Target="mailto:eca-psc@eca.europa.eu" TargetMode="External"/><Relationship Id="rId4" Type="http://schemas.openxmlformats.org/officeDocument/2006/relationships/hyperlink" Target="mailto:psc@tcu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09182" y="1490774"/>
            <a:ext cx="9641742" cy="1794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err="1">
                <a:solidFill>
                  <a:srgbClr val="6CA9B7"/>
                </a:solidFill>
              </a:rPr>
              <a:t>Changes</a:t>
            </a:r>
            <a:r>
              <a:rPr lang="pt-BR" sz="7200" b="1" dirty="0">
                <a:solidFill>
                  <a:srgbClr val="6CA9B7"/>
                </a:solidFill>
              </a:rPr>
              <a:t> in INTOSAI</a:t>
            </a:r>
          </a:p>
          <a:p>
            <a:pPr>
              <a:lnSpc>
                <a:spcPts val="6500"/>
              </a:lnSpc>
            </a:pPr>
            <a:r>
              <a:rPr lang="pt-BR" sz="7200" b="1" dirty="0">
                <a:solidFill>
                  <a:srgbClr val="6CA9B7"/>
                </a:solidFill>
              </a:rPr>
              <a:t>Standard Setting </a:t>
            </a:r>
            <a:r>
              <a:rPr lang="pt-BR" sz="7200" b="1" dirty="0" err="1">
                <a:solidFill>
                  <a:srgbClr val="6CA9B7"/>
                </a:solidFill>
              </a:rPr>
              <a:t>Process</a:t>
            </a:r>
            <a:endParaRPr lang="pt-BR" sz="7200" b="1" dirty="0">
              <a:solidFill>
                <a:srgbClr val="6CA9B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30" y="4360400"/>
            <a:ext cx="5729287" cy="14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1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05908" y="3490300"/>
            <a:ext cx="2079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11997" y="2760447"/>
            <a:ext cx="6320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allocates resources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considers timeliness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–Strategic Plan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839959" y="1948084"/>
            <a:ext cx="285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 Chair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45" y="519501"/>
            <a:ext cx="4890297" cy="1440000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5329320" y="5315719"/>
            <a:ext cx="1021278" cy="458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493551" y="5243982"/>
            <a:ext cx="409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efers project to FIPP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1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05908" y="3490300"/>
            <a:ext cx="2079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09127" y="2691569"/>
            <a:ext cx="6766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approves that project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addresses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identified issues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provides sufficient direction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adequate organization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timeline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50005" y="1900568"/>
            <a:ext cx="285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FIPP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460568"/>
            <a:ext cx="4890297" cy="1440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166683" y="5553891"/>
            <a:ext cx="6766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Approved project proposal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  <a:hlinkClick r:id="rId6" action="ppaction://hlinkfile"/>
              </a:rPr>
              <a:t>issai.org</a:t>
            </a:r>
            <a:endParaRPr lang="pt-BR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27" y="5909957"/>
            <a:ext cx="556549" cy="9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2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681" y="3490300"/>
            <a:ext cx="2423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exposure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draft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733574" y="3603008"/>
            <a:ext cx="2571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 to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</a:t>
            </a:r>
            <a:endParaRPr lang="pt-BR" sz="36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98" y="409505"/>
            <a:ext cx="4890297" cy="144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62" y="3488942"/>
            <a:ext cx="2183130" cy="46075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162452" y="1779873"/>
            <a:ext cx="316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21188" y="2634407"/>
            <a:ext cx="748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Develops draft </a:t>
            </a:r>
            <a:r>
              <a:rPr lang="en-US" sz="3600" dirty="0" smtClean="0"/>
              <a:t>pronouncement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45" y="495748"/>
            <a:ext cx="4890297" cy="1440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2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681" y="3490300"/>
            <a:ext cx="2423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exposure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draft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76800" y="2597458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approves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 draft that: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fulfils 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 of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</a:t>
            </a:r>
          </a:p>
          <a:p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in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approved project proposal</a:t>
            </a:r>
          </a:p>
          <a:p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high 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</a:p>
          <a:p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US" sz="36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adressed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overlaps 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inconsistencies (IFPP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68706" y="1751779"/>
            <a:ext cx="285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FIPP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2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3681" y="3490300"/>
            <a:ext cx="2423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exposure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draft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353690"/>
            <a:ext cx="4890297" cy="144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109127" y="2394687"/>
            <a:ext cx="6766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Approved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 draft on </a:t>
            </a:r>
            <a:r>
              <a:rPr lang="en-US" sz="3600" u="sng" dirty="0" smtClean="0">
                <a:solidFill>
                  <a:schemeClr val="accent5">
                    <a:lumMod val="75000"/>
                  </a:schemeClr>
                </a:solidFill>
                <a:hlinkClick r:id="rId5" action="ppaction://hlinkfile"/>
              </a:rPr>
              <a:t>issai.org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comments (90 days)</a:t>
            </a:r>
            <a:endParaRPr lang="pt-BR" sz="36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41" y="3421720"/>
            <a:ext cx="3874529" cy="348707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538129" y="1793690"/>
            <a:ext cx="285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685902" y="4187508"/>
            <a:ext cx="22900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INTOSAI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3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9003" y="3490300"/>
            <a:ext cx="3133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endorsement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28368" y="2610651"/>
            <a:ext cx="5709705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collects and post comments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analyses comments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finalises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endorsement </a:t>
            </a:r>
            <a:r>
              <a:rPr lang="en-US" sz="36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</a:p>
          <a:p>
            <a:endParaRPr lang="en-US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might be necessary</a:t>
            </a:r>
            <a:endParaRPr lang="en-US" sz="3600" spc="-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600" spc="-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98" y="409505"/>
            <a:ext cx="4890297" cy="144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162452" y="1779873"/>
            <a:ext cx="316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13" y="5123464"/>
            <a:ext cx="2903697" cy="18595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43" y="5689988"/>
            <a:ext cx="3700463" cy="17653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106" y="5689988"/>
            <a:ext cx="861082" cy="97553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9268090" y="5934285"/>
            <a:ext cx="1817453" cy="9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 to</a:t>
            </a:r>
          </a:p>
          <a:p>
            <a:pPr>
              <a:lnSpc>
                <a:spcPts val="3300"/>
              </a:lnSpc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stage 2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3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9003" y="3490300"/>
            <a:ext cx="3133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endorsement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45" y="495748"/>
            <a:ext cx="4890297" cy="14400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768706" y="1751779"/>
            <a:ext cx="285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FIPP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69739" y="2489688"/>
            <a:ext cx="6766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…approves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comments are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reflected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 is ready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endorsement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966623" y="2964702"/>
            <a:ext cx="6920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comments, conclusions and endorsement version are published on issai.org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translate pronouncement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into 5 official 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INTOSAI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3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9003" y="3490300"/>
            <a:ext cx="3133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endorsement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353690"/>
            <a:ext cx="4890297" cy="1440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463792" y="1748356"/>
            <a:ext cx="316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198965" y="363678"/>
            <a:ext cx="2390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 </a:t>
            </a:r>
            <a:r>
              <a:rPr lang="en-U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</a:t>
            </a:r>
            <a:endParaRPr lang="pt-BR" sz="4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b="1" dirty="0">
                <a:solidFill>
                  <a:srgbClr val="4D4D4D"/>
                </a:solidFill>
              </a:rPr>
              <a:t>4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6251" y="3490300"/>
            <a:ext cx="2878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pronouncement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78" y="1013817"/>
            <a:ext cx="943531" cy="212126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890063" y="6093411"/>
            <a:ext cx="7232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INCOSAI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for final endorsement</a:t>
            </a:r>
            <a:endParaRPr lang="pt-BR" sz="36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21711" y="1516351"/>
            <a:ext cx="1886034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</a:p>
          <a:p>
            <a:pPr algn="r">
              <a:lnSpc>
                <a:spcPts val="2400"/>
              </a:lnSpc>
            </a:pP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Endorsement</a:t>
            </a:r>
          </a:p>
          <a:p>
            <a:pPr algn="r">
              <a:lnSpc>
                <a:spcPts val="2400"/>
              </a:lnSpc>
            </a:pP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  <a:endParaRPr lang="pt-BR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680941" y="1516351"/>
            <a:ext cx="1886034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Assures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rocess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</a:p>
          <a:p>
            <a:pPr algn="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followed</a:t>
            </a:r>
            <a:endParaRPr lang="pt-BR" sz="24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01124" y="3176150"/>
            <a:ext cx="5132567" cy="58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Governing Board</a:t>
            </a:r>
            <a:endParaRPr lang="pt-BR" sz="4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95" y="3733761"/>
            <a:ext cx="943531" cy="21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6032" y="1556347"/>
            <a:ext cx="298671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b="1" dirty="0" smtClean="0">
                <a:solidFill>
                  <a:srgbClr val="4D4D4D"/>
                </a:solidFill>
              </a:rPr>
              <a:t>The</a:t>
            </a:r>
          </a:p>
          <a:p>
            <a:r>
              <a:rPr lang="en-US" sz="14000" b="1" dirty="0" smtClean="0">
                <a:solidFill>
                  <a:srgbClr val="4D4D4D"/>
                </a:solidFill>
              </a:rPr>
              <a:t>End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38800" y="1516351"/>
            <a:ext cx="72320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600"/>
              </a:lnSpc>
            </a:pP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prepares Executive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Summaries for INTOSAI website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decides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maintenance frequency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600"/>
              </a:lnSpc>
            </a:pPr>
            <a:endParaRPr lang="en-US" sz="4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600"/>
              </a:lnSpc>
            </a:pPr>
            <a:endParaRPr lang="en-US" sz="4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ts val="3600"/>
              </a:lnSpc>
            </a:pPr>
            <a:endParaRPr lang="pt-BR" sz="36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71750" y="-59923"/>
            <a:ext cx="849418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0" b="1" dirty="0" smtClean="0">
                <a:solidFill>
                  <a:srgbClr val="FCA100"/>
                </a:solidFill>
              </a:rPr>
              <a:t>TOPICS</a:t>
            </a:r>
            <a:endParaRPr lang="pt-BR" sz="22000" b="1" dirty="0">
              <a:solidFill>
                <a:srgbClr val="FCA1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4" y="1827146"/>
            <a:ext cx="11532249" cy="44949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73584" y="306532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6CA9B7"/>
                </a:solidFill>
              </a:rPr>
              <a:t>SDP</a:t>
            </a:r>
            <a:endParaRPr lang="pt-BR" sz="3600" b="1" dirty="0">
              <a:solidFill>
                <a:srgbClr val="6CA9B7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54064" y="5117200"/>
            <a:ext cx="2508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 smtClean="0">
                <a:solidFill>
                  <a:srgbClr val="6CA9B7"/>
                </a:solidFill>
              </a:rPr>
              <a:t>Due</a:t>
            </a:r>
            <a:r>
              <a:rPr lang="pt-BR" sz="3600" b="1" dirty="0" smtClean="0">
                <a:solidFill>
                  <a:srgbClr val="6CA9B7"/>
                </a:solidFill>
              </a:rPr>
              <a:t> </a:t>
            </a:r>
            <a:r>
              <a:rPr lang="pt-BR" sz="3600" b="1" dirty="0" err="1" smtClean="0">
                <a:solidFill>
                  <a:srgbClr val="6CA9B7"/>
                </a:solidFill>
              </a:rPr>
              <a:t>Process</a:t>
            </a:r>
            <a:endParaRPr lang="pt-BR" sz="3600" b="1" dirty="0">
              <a:solidFill>
                <a:srgbClr val="6CA9B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60829" y="4259277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6CA9B7"/>
                </a:solidFill>
              </a:rPr>
              <a:t>IFPP</a:t>
            </a:r>
            <a:endParaRPr lang="pt-BR" sz="3600" b="1" dirty="0"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52" y="1110581"/>
            <a:ext cx="1819275" cy="22574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10644" y="2399314"/>
            <a:ext cx="408797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IFPP</a:t>
            </a:r>
            <a:endParaRPr lang="pt-BR" sz="17000" b="1" dirty="0">
              <a:ln w="19050">
                <a:solidFill>
                  <a:schemeClr val="bg1"/>
                </a:solidFill>
              </a:ln>
              <a:solidFill>
                <a:srgbClr val="6CA9B7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40" y="582930"/>
            <a:ext cx="6923384" cy="528066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411000" y="3368006"/>
            <a:ext cx="4361649" cy="2495584"/>
          </a:xfrm>
          <a:prstGeom prst="rect">
            <a:avLst/>
          </a:prstGeom>
          <a:noFill/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52" y="1110581"/>
            <a:ext cx="1819275" cy="22574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10644" y="2399314"/>
            <a:ext cx="408797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0" b="1" dirty="0" smtClean="0">
                <a:ln w="19050">
                  <a:solidFill>
                    <a:schemeClr val="bg1"/>
                  </a:solidFill>
                </a:ln>
                <a:solidFill>
                  <a:srgbClr val="6CA9B7"/>
                </a:solidFill>
              </a:rPr>
              <a:t>IFPP</a:t>
            </a:r>
            <a:endParaRPr lang="pt-BR" sz="17000" b="1" dirty="0">
              <a:ln w="19050">
                <a:solidFill>
                  <a:schemeClr val="bg1"/>
                </a:solidFill>
              </a:ln>
              <a:solidFill>
                <a:srgbClr val="6CA9B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03796" y="681017"/>
            <a:ext cx="550984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00" b="1" dirty="0" smtClean="0">
                <a:solidFill>
                  <a:srgbClr val="6CA9B7"/>
                </a:solidFill>
              </a:rPr>
              <a:t>2017-2019:</a:t>
            </a:r>
            <a:endParaRPr lang="pt-BR" sz="8600" b="1" dirty="0">
              <a:solidFill>
                <a:srgbClr val="6CA9B7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03796" y="2399314"/>
            <a:ext cx="550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5838D"/>
                </a:solidFill>
              </a:rPr>
              <a:t>Migration to </a:t>
            </a:r>
            <a:endParaRPr lang="en-US" sz="3600" b="1" dirty="0" smtClean="0">
              <a:solidFill>
                <a:srgbClr val="35838D"/>
              </a:solidFill>
            </a:endParaRPr>
          </a:p>
          <a:p>
            <a:r>
              <a:rPr lang="en-US" sz="3600" b="1" dirty="0" smtClean="0">
                <a:solidFill>
                  <a:srgbClr val="35838D"/>
                </a:solidFill>
              </a:rPr>
              <a:t>new framework (SDP)</a:t>
            </a:r>
            <a:endParaRPr lang="pt-BR" sz="3600" b="1" dirty="0">
              <a:solidFill>
                <a:srgbClr val="35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475">
            <a:off x="5511850" y="4968618"/>
            <a:ext cx="2693040" cy="98504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475">
            <a:off x="416715" y="1214129"/>
            <a:ext cx="2173888" cy="98504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475">
            <a:off x="6776979" y="3241231"/>
            <a:ext cx="2173888" cy="9850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08753" y="81551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IFPP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21567" y="3383153"/>
            <a:ext cx="829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CA9B7"/>
                </a:solidFill>
              </a:rPr>
              <a:t>Opportunity to systematically   </a:t>
            </a:r>
            <a:r>
              <a:rPr lang="en-US" sz="3600" b="1" dirty="0" smtClean="0">
                <a:solidFill>
                  <a:schemeClr val="bg1"/>
                </a:solidFill>
              </a:rPr>
              <a:t>review</a:t>
            </a:r>
            <a:r>
              <a:rPr lang="en-US" sz="3600" b="1" dirty="0" smtClean="0">
                <a:solidFill>
                  <a:srgbClr val="6CA9B7"/>
                </a:solidFill>
              </a:rPr>
              <a:t> existing </a:t>
            </a:r>
            <a:r>
              <a:rPr lang="en-US" sz="3600" b="1" dirty="0" smtClean="0">
                <a:solidFill>
                  <a:srgbClr val="6CA9B7"/>
                </a:solidFill>
              </a:rPr>
              <a:t>documents</a:t>
            </a:r>
            <a:endParaRPr lang="pt-BR" sz="3600" b="1" dirty="0">
              <a:solidFill>
                <a:srgbClr val="6CA9B7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29" y="151631"/>
            <a:ext cx="407926" cy="50617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1749" y="1396327"/>
            <a:ext cx="774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Clarifies</a:t>
            </a:r>
            <a:r>
              <a:rPr lang="en-US" sz="3600" b="1" dirty="0" smtClean="0">
                <a:solidFill>
                  <a:srgbClr val="6CA9B7"/>
                </a:solidFill>
              </a:rPr>
              <a:t> </a:t>
            </a:r>
            <a:r>
              <a:rPr lang="en-US" sz="3600" b="1" dirty="0">
                <a:solidFill>
                  <a:srgbClr val="6CA9B7"/>
                </a:solidFill>
              </a:rPr>
              <a:t>scope of the framework </a:t>
            </a:r>
            <a:r>
              <a:rPr lang="en-US" sz="3600" b="1" dirty="0" smtClean="0">
                <a:solidFill>
                  <a:srgbClr val="6CA9B7"/>
                </a:solidFill>
              </a:rPr>
              <a:t>and claim </a:t>
            </a:r>
            <a:r>
              <a:rPr lang="en-US" sz="3600" b="1" dirty="0">
                <a:solidFill>
                  <a:srgbClr val="6CA9B7"/>
                </a:solidFill>
              </a:rPr>
              <a:t>of ISSAI compliance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60262" y="5090285"/>
            <a:ext cx="829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CA9B7"/>
                </a:solidFill>
              </a:rPr>
              <a:t>Concern with </a:t>
            </a:r>
            <a:r>
              <a:rPr lang="en-US" sz="3600" b="1" dirty="0" smtClean="0">
                <a:solidFill>
                  <a:schemeClr val="bg1"/>
                </a:solidFill>
              </a:rPr>
              <a:t>overloading</a:t>
            </a:r>
            <a:r>
              <a:rPr lang="en-US" sz="3600" b="1" dirty="0" smtClean="0">
                <a:solidFill>
                  <a:srgbClr val="6CA9B7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6CA9B7"/>
                </a:solidFill>
              </a:rPr>
              <a:t>the framework</a:t>
            </a:r>
            <a:endParaRPr lang="pt-BR" sz="3600" b="1" dirty="0"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819" y="1210220"/>
            <a:ext cx="4459554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err="1" smtClean="0">
                <a:solidFill>
                  <a:srgbClr val="6CA9B7"/>
                </a:solidFill>
              </a:rPr>
              <a:t>Thank</a:t>
            </a:r>
            <a:r>
              <a:rPr lang="pt-BR" sz="7200" b="1" dirty="0" smtClean="0">
                <a:solidFill>
                  <a:srgbClr val="6CA9B7"/>
                </a:solidFill>
              </a:rPr>
              <a:t> </a:t>
            </a:r>
            <a:r>
              <a:rPr lang="pt-BR" sz="7200" b="1" dirty="0" err="1" smtClean="0">
                <a:solidFill>
                  <a:srgbClr val="6CA9B7"/>
                </a:solidFill>
              </a:rPr>
              <a:t>you</a:t>
            </a:r>
            <a:r>
              <a:rPr lang="pt-BR" sz="7200" b="1" dirty="0" smtClean="0">
                <a:solidFill>
                  <a:srgbClr val="6CA9B7"/>
                </a:solidFill>
              </a:rPr>
              <a:t>!</a:t>
            </a:r>
            <a:endParaRPr lang="pt-BR" sz="7200" b="1" dirty="0">
              <a:solidFill>
                <a:srgbClr val="6CA9B7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14427" y="2450887"/>
            <a:ext cx="7749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PSC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Secretariat 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psc@tcu.gov.br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eca-psc@eca.europa.eu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10819" y="5604669"/>
            <a:ext cx="77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Paula Hebling Dutra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dutraph@tcu.gov.br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22" y="4594985"/>
            <a:ext cx="5225747" cy="13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41102" y="1605074"/>
            <a:ext cx="4435638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smtClean="0">
                <a:solidFill>
                  <a:srgbClr val="6CA9B7"/>
                </a:solidFill>
              </a:rPr>
              <a:t>General </a:t>
            </a:r>
            <a:r>
              <a:rPr lang="pt-BR" sz="4800" b="1" dirty="0" err="1" smtClean="0">
                <a:solidFill>
                  <a:srgbClr val="6CA9B7"/>
                </a:solidFill>
              </a:rPr>
              <a:t>Strategy</a:t>
            </a:r>
            <a:endParaRPr lang="pt-BR" sz="4800" b="1" dirty="0" smtClean="0">
              <a:solidFill>
                <a:srgbClr val="6CA9B7"/>
              </a:solidFill>
            </a:endParaRPr>
          </a:p>
          <a:p>
            <a:pPr>
              <a:lnSpc>
                <a:spcPts val="4500"/>
              </a:lnSpc>
            </a:pPr>
            <a:r>
              <a:rPr lang="pt-BR" sz="4800" b="1" dirty="0" smtClean="0">
                <a:solidFill>
                  <a:srgbClr val="6CA9B7"/>
                </a:solidFill>
              </a:rPr>
              <a:t>+ </a:t>
            </a:r>
            <a:r>
              <a:rPr lang="pt-BR" sz="4800" b="1" dirty="0" err="1" smtClean="0">
                <a:solidFill>
                  <a:srgbClr val="6CA9B7"/>
                </a:solidFill>
              </a:rPr>
              <a:t>Working</a:t>
            </a:r>
            <a:r>
              <a:rPr lang="pt-BR" sz="4800" b="1" dirty="0" smtClean="0">
                <a:solidFill>
                  <a:srgbClr val="6CA9B7"/>
                </a:solidFill>
              </a:rPr>
              <a:t> </a:t>
            </a:r>
            <a:r>
              <a:rPr lang="pt-BR" sz="4800" b="1" dirty="0" err="1" smtClean="0">
                <a:solidFill>
                  <a:srgbClr val="6CA9B7"/>
                </a:solidFill>
              </a:rPr>
              <a:t>Plan</a:t>
            </a:r>
            <a:endParaRPr lang="pt-BR" sz="4800" b="1" dirty="0">
              <a:solidFill>
                <a:srgbClr val="6CA9B7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77807" y="3204550"/>
            <a:ext cx="445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 implementation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SDP 2017-2019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82692" y="4077387"/>
            <a:ext cx="323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revision in 2017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4031674" y="3574472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4031675" y="4426527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4" y="1633537"/>
            <a:ext cx="2849457" cy="38818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62" y="151052"/>
            <a:ext cx="364305" cy="5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" y="1850016"/>
            <a:ext cx="12089067" cy="45092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2002" y="1021855"/>
            <a:ext cx="4800032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pt-BR" sz="3600" b="1" dirty="0" err="1" smtClean="0">
                <a:solidFill>
                  <a:srgbClr val="6CA9B7"/>
                </a:solidFill>
              </a:rPr>
              <a:t>Recommendations</a:t>
            </a:r>
            <a:r>
              <a:rPr lang="pt-BR" sz="3600" b="1" dirty="0" smtClean="0">
                <a:solidFill>
                  <a:srgbClr val="6CA9B7"/>
                </a:solidFill>
              </a:rPr>
              <a:t> </a:t>
            </a:r>
            <a:r>
              <a:rPr lang="pt-BR" sz="3600" b="1" dirty="0" err="1" smtClean="0">
                <a:solidFill>
                  <a:srgbClr val="6CA9B7"/>
                </a:solidFill>
              </a:rPr>
              <a:t>from</a:t>
            </a:r>
            <a:endParaRPr lang="pt-BR" sz="3600" b="1" dirty="0" smtClean="0">
              <a:solidFill>
                <a:srgbClr val="6CA9B7"/>
              </a:solidFill>
            </a:endParaRPr>
          </a:p>
          <a:p>
            <a:pPr>
              <a:lnSpc>
                <a:spcPts val="4000"/>
              </a:lnSpc>
            </a:pPr>
            <a:r>
              <a:rPr lang="pt-BR" sz="3600" b="1" dirty="0" err="1" smtClean="0">
                <a:solidFill>
                  <a:srgbClr val="6CA9B7"/>
                </a:solidFill>
              </a:rPr>
              <a:t>the</a:t>
            </a:r>
            <a:r>
              <a:rPr lang="pt-BR" sz="3600" b="1" dirty="0" smtClean="0">
                <a:solidFill>
                  <a:srgbClr val="6CA9B7"/>
                </a:solidFill>
              </a:rPr>
              <a:t> PSC-SC (</a:t>
            </a:r>
            <a:r>
              <a:rPr lang="pt-BR" sz="3600" b="1" dirty="0" err="1">
                <a:solidFill>
                  <a:srgbClr val="6CA9B7"/>
                </a:solidFill>
              </a:rPr>
              <a:t>J</a:t>
            </a:r>
            <a:r>
              <a:rPr lang="pt-BR" sz="3600" b="1" dirty="0" err="1" smtClean="0">
                <a:solidFill>
                  <a:srgbClr val="6CA9B7"/>
                </a:solidFill>
              </a:rPr>
              <a:t>une</a:t>
            </a:r>
            <a:r>
              <a:rPr lang="pt-BR" sz="3600" b="1" dirty="0" smtClean="0">
                <a:solidFill>
                  <a:srgbClr val="6CA9B7"/>
                </a:solidFill>
              </a:rPr>
              <a:t> 2017)</a:t>
            </a:r>
            <a:endParaRPr lang="pt-BR" sz="3600" b="1" dirty="0">
              <a:solidFill>
                <a:srgbClr val="6CA9B7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504" y="4601013"/>
            <a:ext cx="1919691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pt-B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SDP 2017-2019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994895" y="3170118"/>
            <a:ext cx="22820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Fit into</a:t>
            </a:r>
          </a:p>
          <a:p>
            <a:pPr algn="ctr">
              <a:lnSpc>
                <a:spcPts val="28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categories of 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 IFPP</a:t>
            </a:r>
            <a:endParaRPr lang="pt-B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64575" y="3934430"/>
            <a:ext cx="2959720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 of</a:t>
            </a:r>
          </a:p>
          <a:p>
            <a:pPr algn="ctr">
              <a:lnSpc>
                <a:spcPts val="2800"/>
              </a:lnSpc>
            </a:pPr>
            <a:r>
              <a:rPr lang="pt-BR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scope</a:t>
            </a:r>
            <a:r>
              <a:rPr lang="pt-BR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pt-BR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relevance</a:t>
            </a:r>
            <a:endParaRPr lang="pt-B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135962" y="2548071"/>
            <a:ext cx="166494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</a:t>
            </a:r>
          </a:p>
          <a:p>
            <a:pPr algn="ctr">
              <a:lnSpc>
                <a:spcPts val="28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withdraw</a:t>
            </a:r>
            <a:endParaRPr lang="pt-B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338504" y="3778737"/>
            <a:ext cx="146706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</a:t>
            </a:r>
          </a:p>
          <a:p>
            <a:pPr algn="ctr">
              <a:lnSpc>
                <a:spcPts val="2800"/>
              </a:lnSpc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apacity</a:t>
            </a:r>
            <a:endParaRPr lang="pt-B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62" y="151052"/>
            <a:ext cx="364305" cy="5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3" y="611650"/>
            <a:ext cx="979454" cy="136398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08314" y="1832665"/>
            <a:ext cx="107844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7200" b="1" dirty="0" err="1" smtClean="0">
                <a:solidFill>
                  <a:srgbClr val="6CA9B7"/>
                </a:solidFill>
              </a:rPr>
              <a:t>Strategic</a:t>
            </a:r>
            <a:r>
              <a:rPr lang="pt-BR" sz="7200" b="1" dirty="0" smtClean="0">
                <a:solidFill>
                  <a:srgbClr val="6CA9B7"/>
                </a:solidFill>
              </a:rPr>
              <a:t> </a:t>
            </a:r>
            <a:r>
              <a:rPr lang="pt-BR" sz="7200" b="1" dirty="0" err="1" smtClean="0">
                <a:solidFill>
                  <a:srgbClr val="6CA9B7"/>
                </a:solidFill>
              </a:rPr>
              <a:t>Development</a:t>
            </a:r>
            <a:r>
              <a:rPr lang="pt-BR" sz="7200" b="1" dirty="0" smtClean="0">
                <a:solidFill>
                  <a:srgbClr val="6CA9B7"/>
                </a:solidFill>
              </a:rPr>
              <a:t> </a:t>
            </a:r>
            <a:r>
              <a:rPr lang="pt-BR" sz="7200" b="1" dirty="0" err="1" smtClean="0">
                <a:solidFill>
                  <a:srgbClr val="6CA9B7"/>
                </a:solidFill>
              </a:rPr>
              <a:t>Plan</a:t>
            </a:r>
            <a:endParaRPr lang="pt-BR" sz="7200" b="1" dirty="0">
              <a:solidFill>
                <a:srgbClr val="6CA9B7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97812" y="2432830"/>
            <a:ext cx="86054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err="1" smtClean="0">
                <a:solidFill>
                  <a:srgbClr val="D38D42"/>
                </a:solidFill>
              </a:rPr>
              <a:t>Stage</a:t>
            </a:r>
            <a:r>
              <a:rPr lang="pt-BR" sz="14000" b="1" dirty="0" smtClean="0">
                <a:solidFill>
                  <a:srgbClr val="D38D42"/>
                </a:solidFill>
              </a:rPr>
              <a:t> ZERO</a:t>
            </a:r>
            <a:endParaRPr lang="pt-BR" sz="14000" b="1" dirty="0">
              <a:solidFill>
                <a:srgbClr val="D38D4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47418" y="4254010"/>
            <a:ext cx="7192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BR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</a:t>
            </a:r>
            <a:r>
              <a:rPr lang="pt-BR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7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endParaRPr lang="pt-BR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36" y="2419350"/>
            <a:ext cx="9963528" cy="365933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480539" y="218262"/>
            <a:ext cx="573041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00" b="1" dirty="0" err="1" smtClean="0">
                <a:solidFill>
                  <a:srgbClr val="6CA9B7"/>
                </a:solidFill>
              </a:rPr>
              <a:t>Due</a:t>
            </a:r>
            <a:r>
              <a:rPr lang="pt-BR" sz="8600" b="1" dirty="0" smtClean="0">
                <a:solidFill>
                  <a:srgbClr val="6CA9B7"/>
                </a:solidFill>
              </a:rPr>
              <a:t> </a:t>
            </a:r>
            <a:r>
              <a:rPr lang="pt-BR" sz="8600" b="1" dirty="0" err="1" smtClean="0">
                <a:solidFill>
                  <a:srgbClr val="6CA9B7"/>
                </a:solidFill>
              </a:rPr>
              <a:t>Process</a:t>
            </a:r>
            <a:endParaRPr lang="pt-BR" sz="8600" b="1" dirty="0">
              <a:solidFill>
                <a:srgbClr val="6CA9B7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12335" y="739111"/>
            <a:ext cx="88529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0" b="1" dirty="0" smtClean="0">
                <a:solidFill>
                  <a:srgbClr val="D38D42"/>
                </a:solidFill>
              </a:rPr>
              <a:t>4 </a:t>
            </a:r>
            <a:r>
              <a:rPr lang="pt-BR" sz="12000" b="1" dirty="0" err="1" smtClean="0">
                <a:solidFill>
                  <a:srgbClr val="D38D42"/>
                </a:solidFill>
              </a:rPr>
              <a:t>main</a:t>
            </a:r>
            <a:r>
              <a:rPr lang="pt-BR" sz="12000" b="1" dirty="0" smtClean="0">
                <a:solidFill>
                  <a:srgbClr val="D38D42"/>
                </a:solidFill>
              </a:rPr>
              <a:t> </a:t>
            </a:r>
            <a:r>
              <a:rPr lang="pt-BR" sz="12000" b="1" dirty="0" err="1" smtClean="0">
                <a:solidFill>
                  <a:srgbClr val="D38D42"/>
                </a:solidFill>
              </a:rPr>
              <a:t>stages</a:t>
            </a:r>
            <a:endParaRPr lang="pt-BR" sz="12000" b="1" dirty="0">
              <a:solidFill>
                <a:srgbClr val="D38D4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0" y="739111"/>
            <a:ext cx="1314525" cy="129967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888674" y="3198952"/>
            <a:ext cx="8032172" cy="1310703"/>
          </a:xfrm>
          <a:prstGeom prst="rect">
            <a:avLst/>
          </a:prstGeom>
          <a:noFill/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7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1732597"/>
            <a:ext cx="11832250" cy="36623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96444" y="2056414"/>
            <a:ext cx="7441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00" b="1" dirty="0" smtClean="0">
                <a:solidFill>
                  <a:schemeClr val="bg1"/>
                </a:solidFill>
              </a:rPr>
              <a:t>1</a:t>
            </a:r>
            <a:endParaRPr lang="pt-BR" sz="86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36696" y="2056414"/>
            <a:ext cx="7441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00" b="1" dirty="0" smtClean="0">
                <a:solidFill>
                  <a:schemeClr val="bg1"/>
                </a:solidFill>
              </a:rPr>
              <a:t>2</a:t>
            </a:r>
            <a:endParaRPr lang="pt-BR" sz="8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76948" y="2056414"/>
            <a:ext cx="7441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00" b="1" dirty="0" smtClean="0">
                <a:solidFill>
                  <a:schemeClr val="bg1"/>
                </a:solidFill>
              </a:rPr>
              <a:t>3</a:t>
            </a:r>
            <a:endParaRPr lang="pt-BR" sz="86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048620" y="2056414"/>
            <a:ext cx="7441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600" b="1" dirty="0" smtClean="0">
                <a:solidFill>
                  <a:schemeClr val="bg1"/>
                </a:solidFill>
              </a:rPr>
              <a:t>4</a:t>
            </a:r>
            <a:endParaRPr lang="pt-BR" sz="86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99590" y="3908883"/>
            <a:ext cx="1606401" cy="71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675997" y="3908883"/>
            <a:ext cx="1865512" cy="71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exposure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draft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350664" y="3908883"/>
            <a:ext cx="2396683" cy="71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endorsement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387737" y="3908883"/>
            <a:ext cx="2203040" cy="712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final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pronouncement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04993" y="34168"/>
            <a:ext cx="827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Process – developing pronouncement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20900489">
            <a:off x="674199" y="1285034"/>
            <a:ext cx="2921377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 smtClean="0">
                <a:solidFill>
                  <a:srgbClr val="6CA9B7"/>
                </a:solidFill>
              </a:rPr>
              <a:t>Applies</a:t>
            </a:r>
            <a:r>
              <a:rPr lang="pt-BR" sz="4800" b="1" dirty="0" smtClean="0">
                <a:solidFill>
                  <a:srgbClr val="6CA9B7"/>
                </a:solidFill>
              </a:rPr>
              <a:t> </a:t>
            </a:r>
            <a:r>
              <a:rPr lang="pt-BR" sz="4800" b="1" dirty="0" err="1" smtClean="0">
                <a:solidFill>
                  <a:srgbClr val="6CA9B7"/>
                </a:solidFill>
              </a:rPr>
              <a:t>to</a:t>
            </a:r>
            <a:r>
              <a:rPr lang="pt-BR" sz="4800" b="1" dirty="0" smtClean="0">
                <a:solidFill>
                  <a:srgbClr val="6CA9B7"/>
                </a:solidFill>
              </a:rPr>
              <a:t>:</a:t>
            </a:r>
            <a:endParaRPr lang="pt-BR" sz="4800" b="1" dirty="0">
              <a:solidFill>
                <a:srgbClr val="6CA9B7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0772" y="4228923"/>
            <a:ext cx="3038844" cy="918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pronouncements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04993" y="34168"/>
            <a:ext cx="827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Process – developing pronouncement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57" y="1067525"/>
            <a:ext cx="8763953" cy="402308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427993" y="5218336"/>
            <a:ext cx="2242089" cy="918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of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substance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62985" y="4343223"/>
            <a:ext cx="3473259" cy="1739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INCORPORATION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pronouncements</a:t>
            </a:r>
          </a:p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issued by other</a:t>
            </a:r>
          </a:p>
          <a:p>
            <a:pPr algn="ctr">
              <a:lnSpc>
                <a:spcPts val="3200"/>
              </a:lnSpc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organisations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7935" y="1516351"/>
            <a:ext cx="10951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smtClean="0">
                <a:solidFill>
                  <a:srgbClr val="4D4D4D"/>
                </a:solidFill>
              </a:rPr>
              <a:t>1</a:t>
            </a:r>
            <a:endParaRPr lang="pt-BR" sz="14000" b="1" dirty="0">
              <a:solidFill>
                <a:srgbClr val="4D4D4D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05908" y="3490300"/>
            <a:ext cx="2079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11996" y="2760447"/>
            <a:ext cx="5998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Makes Initial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ssessment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Makes Project Proposal: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urpose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timeline / project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7" y="309601"/>
            <a:ext cx="1216328" cy="12067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162452" y="1934248"/>
            <a:ext cx="316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50" y="494248"/>
            <a:ext cx="489029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419</Words>
  <Application>Microsoft Office PowerPoint</Application>
  <PresentationFormat>Widescreen</PresentationFormat>
  <Paragraphs>189</Paragraphs>
  <Slides>23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>Paula Hebling Dutra</cp:lastModifiedBy>
  <cp:revision>82</cp:revision>
  <dcterms:created xsi:type="dcterms:W3CDTF">2017-08-14T21:15:23Z</dcterms:created>
  <dcterms:modified xsi:type="dcterms:W3CDTF">2017-08-16T21:07:58Z</dcterms:modified>
</cp:coreProperties>
</file>