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70104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79218" autoAdjust="0"/>
  </p:normalViewPr>
  <p:slideViewPr>
    <p:cSldViewPr snapToGrid="0" showGuides="1">
      <p:cViewPr>
        <p:scale>
          <a:sx n="70" d="100"/>
          <a:sy n="70" d="100"/>
        </p:scale>
        <p:origin x="-8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userdata\FR_Data\santosh\Desktop\2019%20INCOSAI\Website%20Stats%20April%2030%202018%20to%20Feb%2025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Traffic Type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3959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Organic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Traffic Type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4683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Referral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Traffic Type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650496"/>
        <c:axId val="198660480"/>
      </c:barChart>
      <c:catAx>
        <c:axId val="19865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8660480"/>
        <c:crosses val="autoZero"/>
        <c:auto val="1"/>
        <c:lblAlgn val="ctr"/>
        <c:lblOffset val="100"/>
        <c:noMultiLvlLbl val="0"/>
      </c:catAx>
      <c:valAx>
        <c:axId val="19866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8650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Sheet1!$A$8:$A$10</c:f>
              <c:strCache>
                <c:ptCount val="3"/>
                <c:pt idx="0">
                  <c:v>Desktop</c:v>
                </c:pt>
                <c:pt idx="1">
                  <c:v>Mobile Device</c:v>
                </c:pt>
                <c:pt idx="2">
                  <c:v>Tablet</c:v>
                </c:pt>
              </c:strCache>
            </c:strRef>
          </c:cat>
          <c:val>
            <c:numRef>
              <c:f>Sheet1!$B$8:$B$10</c:f>
              <c:numCache>
                <c:formatCode>0.00%</c:formatCode>
                <c:ptCount val="3"/>
                <c:pt idx="0" formatCode="0%">
                  <c:v>0.77200000000000002</c:v>
                </c:pt>
                <c:pt idx="1">
                  <c:v>0.20200000000000001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901716727396242E-3"/>
                  <c:y val="1.477548934791926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Twitter</c:v>
                </c:pt>
                <c:pt idx="1">
                  <c:v>Instagram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901716727396242E-3"/>
                  <c:y val="2.955097869583845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652238736186242E-17"/>
                  <c:y val="-1.477548934791926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Twitter</c:v>
                </c:pt>
                <c:pt idx="1">
                  <c:v>Instagram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1452</c:v>
                </c:pt>
                <c:pt idx="1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69120"/>
        <c:axId val="207670656"/>
      </c:barChart>
      <c:catAx>
        <c:axId val="2076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670656"/>
        <c:crosses val="autoZero"/>
        <c:auto val="1"/>
        <c:lblAlgn val="ctr"/>
        <c:lblOffset val="100"/>
        <c:noMultiLvlLbl val="0"/>
      </c:catAx>
      <c:valAx>
        <c:axId val="207670656"/>
        <c:scaling>
          <c:orientation val="minMax"/>
        </c:scaling>
        <c:delete val="0"/>
        <c:axPos val="l"/>
        <c:majorGridlines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766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5/13/2019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5/13/2019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Measured April 30,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9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900020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642" y="1600200"/>
            <a:ext cx="389625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67" y="344384"/>
            <a:ext cx="8550234" cy="581891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 userDrawn="1"/>
        </p:nvCxnSpPr>
        <p:spPr>
          <a:xfrm>
            <a:off x="678238" y="6743526"/>
            <a:ext cx="10888329" cy="0"/>
          </a:xfrm>
          <a:prstGeom prst="line">
            <a:avLst/>
          </a:prstGeom>
          <a:ln w="50800" cap="sq" cmpd="thinThick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078182"/>
            <a:ext cx="10984675" cy="4085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algn="l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642" y="1600200"/>
            <a:ext cx="5414158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394366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66" y="1600200"/>
            <a:ext cx="5430606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66" y="2424112"/>
            <a:ext cx="5430606" cy="3748088"/>
          </a:xfrm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5400456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09" y="2424112"/>
            <a:ext cx="5388581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2530" y="6356350"/>
            <a:ext cx="10034649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Insert Module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578930"/>
            <a:ext cx="601683" cy="2790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8238" y="6743526"/>
            <a:ext cx="10888329" cy="0"/>
          </a:xfrm>
          <a:prstGeom prst="line">
            <a:avLst/>
          </a:prstGeom>
          <a:ln w="50800" cap="sq" cmpd="thinThick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924718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66" y="1600200"/>
            <a:ext cx="4895682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2530" y="6356350"/>
            <a:ext cx="10034649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578930"/>
            <a:ext cx="601683" cy="2790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0800000">
            <a:off x="0" y="6555147"/>
            <a:ext cx="12192000" cy="317238"/>
            <a:chOff x="0" y="5391397"/>
            <a:chExt cx="12192000" cy="317238"/>
          </a:xfrm>
        </p:grpSpPr>
        <p:sp>
          <p:nvSpPr>
            <p:cNvPr id="27" name="Rectangle 26"/>
            <p:cNvSpPr/>
            <p:nvPr/>
          </p:nvSpPr>
          <p:spPr>
            <a:xfrm>
              <a:off x="0" y="5391397"/>
              <a:ext cx="12192000" cy="1909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28" name="Group 27"/>
            <p:cNvGrpSpPr/>
            <p:nvPr/>
          </p:nvGrpSpPr>
          <p:grpSpPr>
            <a:xfrm rot="10800000">
              <a:off x="0" y="5645510"/>
              <a:ext cx="12192000" cy="63125"/>
              <a:chOff x="507492" y="1501519"/>
              <a:chExt cx="8129016" cy="6312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274" y="788700"/>
            <a:ext cx="10972291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2113787"/>
            <a:ext cx="10984675" cy="40613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</a:t>
            </a:r>
            <a:r>
              <a:rPr dirty="0" smtClean="0"/>
              <a:t>level</a:t>
            </a:r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593766" y="1896076"/>
            <a:ext cx="10972800" cy="87085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1143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International journal of government auditing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298034"/>
            <a:ext cx="5734050" cy="955565"/>
          </a:xfrm>
        </p:spPr>
        <p:txBody>
          <a:bodyPr>
            <a:noAutofit/>
          </a:bodyPr>
          <a:lstStyle/>
          <a:p>
            <a:r>
              <a:rPr lang="en-US" sz="1600" i="1" dirty="0" smtClean="0"/>
              <a:t>11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KSC Steering Committee Meeting</a:t>
            </a:r>
          </a:p>
          <a:p>
            <a:r>
              <a:rPr lang="en-US" sz="1600" i="1" dirty="0" smtClean="0"/>
              <a:t>Pampanga, </a:t>
            </a:r>
            <a:r>
              <a:rPr lang="en-US" sz="1600" i="1" dirty="0" smtClean="0"/>
              <a:t>Philippines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June 2019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0" b="13723"/>
          <a:stretch/>
        </p:blipFill>
        <p:spPr>
          <a:xfrm>
            <a:off x="6970816" y="1235035"/>
            <a:ext cx="5221185" cy="43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WEBSITE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New website launched in April 2018</a:t>
            </a:r>
          </a:p>
          <a:p>
            <a:r>
              <a:rPr lang="en-US" sz="2600" dirty="0" smtClean="0"/>
              <a:t>Responsive, engaging, modern, navigable design</a:t>
            </a:r>
          </a:p>
          <a:p>
            <a:r>
              <a:rPr lang="en-US" sz="2600" dirty="0" smtClean="0"/>
              <a:t>Increased multimedia use</a:t>
            </a:r>
          </a:p>
          <a:p>
            <a:r>
              <a:rPr lang="en-US" sz="2600" dirty="0" smtClean="0"/>
              <a:t>Dynamic, consistent customer experience with sharing, feedback capabilities</a:t>
            </a:r>
          </a:p>
          <a:p>
            <a:r>
              <a:rPr lang="en-US" sz="2600" dirty="0" smtClean="0"/>
              <a:t>Ability to provide more timely, relevant news</a:t>
            </a:r>
          </a:p>
        </p:txBody>
      </p:sp>
    </p:spTree>
    <p:extLst>
      <p:ext uri="{BB962C8B-B14F-4D97-AF65-F5344CB8AC3E}">
        <p14:creationId xmlns:p14="http://schemas.microsoft.com/office/powerpoint/2010/main" val="40420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1682" y="4267265"/>
            <a:ext cx="4046477" cy="2286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1682" y="1992696"/>
            <a:ext cx="4051737" cy="2286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WEBSITE STATISTICS: FIRST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890" y="2078182"/>
            <a:ext cx="6402233" cy="446450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10,266 site visits</a:t>
            </a:r>
          </a:p>
          <a:p>
            <a:r>
              <a:rPr lang="en-US" sz="2600" dirty="0" smtClean="0"/>
              <a:t>Most traffic organically sourced</a:t>
            </a:r>
          </a:p>
          <a:p>
            <a:r>
              <a:rPr lang="en-US" sz="2600" dirty="0" smtClean="0"/>
              <a:t>77% readers use desktop, followed by 20.2% accessing site via mobile device</a:t>
            </a:r>
            <a:endParaRPr lang="en-US" sz="2600" dirty="0"/>
          </a:p>
          <a:p>
            <a:r>
              <a:rPr lang="en-US" sz="2600" dirty="0" smtClean="0"/>
              <a:t>Top Pages</a:t>
            </a:r>
          </a:p>
          <a:p>
            <a:pPr marL="457200" lvl="1" indent="-173038"/>
            <a:r>
              <a:rPr lang="en-US" sz="2200" dirty="0" smtClean="0"/>
              <a:t>Home</a:t>
            </a:r>
          </a:p>
          <a:p>
            <a:pPr marL="457200" lvl="1" indent="-173038"/>
            <a:r>
              <a:rPr lang="en-US" sz="2200" dirty="0" smtClean="0"/>
              <a:t>Current Journal Landing Page</a:t>
            </a:r>
          </a:p>
          <a:p>
            <a:pPr marL="457200" lvl="1" indent="-173038"/>
            <a:r>
              <a:rPr lang="en-US" sz="2200" dirty="0" smtClean="0"/>
              <a:t>Archives</a:t>
            </a:r>
          </a:p>
          <a:p>
            <a:r>
              <a:rPr lang="en-US" sz="2600" dirty="0" smtClean="0"/>
              <a:t>Top Nations Accessing Site</a:t>
            </a:r>
          </a:p>
          <a:p>
            <a:pPr marL="457200" lvl="1" indent="-173038"/>
            <a:r>
              <a:rPr lang="en-US" sz="2200" dirty="0" smtClean="0"/>
              <a:t>United States</a:t>
            </a:r>
          </a:p>
          <a:p>
            <a:pPr marL="457200" lvl="1" indent="-173038"/>
            <a:r>
              <a:rPr lang="en-US" sz="2200" dirty="0" smtClean="0"/>
              <a:t>Indonesia</a:t>
            </a:r>
          </a:p>
          <a:p>
            <a:pPr marL="457200" lvl="1" indent="-173038"/>
            <a:r>
              <a:rPr lang="en-US" sz="2200" dirty="0" smtClean="0"/>
              <a:t>India</a:t>
            </a:r>
          </a:p>
          <a:p>
            <a:pPr marL="457200" lvl="1" indent="-173038"/>
            <a:r>
              <a:rPr lang="en-US" sz="2200" dirty="0" smtClean="0"/>
              <a:t>Germany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7871578"/>
              </p:ext>
            </p:extLst>
          </p:nvPr>
        </p:nvGraphicFramePr>
        <p:xfrm>
          <a:off x="7539183" y="2049517"/>
          <a:ext cx="4080003" cy="223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2066"/>
              </p:ext>
            </p:extLst>
          </p:nvPr>
        </p:nvGraphicFramePr>
        <p:xfrm>
          <a:off x="7334250" y="4288221"/>
          <a:ext cx="4263909" cy="227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7517" y="6161362"/>
            <a:ext cx="1430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Traffic Mobility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66467" y="4378874"/>
            <a:ext cx="402216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PRESENCE, GROWTH,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078182"/>
            <a:ext cx="4686144" cy="40851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Key Social Media Points:</a:t>
            </a:r>
          </a:p>
          <a:p>
            <a:pPr marL="519113" lvl="1" indent="-231775">
              <a:spcAft>
                <a:spcPts val="1200"/>
              </a:spcAft>
            </a:pPr>
            <a:r>
              <a:rPr lang="en-US" sz="1800" dirty="0" smtClean="0"/>
              <a:t>Twitter is primary news-sharing platform, particularly for live event coverage</a:t>
            </a:r>
          </a:p>
          <a:p>
            <a:pPr marL="519113" lvl="1" indent="-231775">
              <a:spcAft>
                <a:spcPts val="1200"/>
              </a:spcAft>
            </a:pPr>
            <a:r>
              <a:rPr lang="en-US" sz="1800" dirty="0"/>
              <a:t>Promoting stronger efforts to capitalize on INTOSAI-member </a:t>
            </a:r>
            <a:r>
              <a:rPr lang="en-US" sz="1800" dirty="0" smtClean="0"/>
              <a:t>coordination, tagging </a:t>
            </a:r>
            <a:r>
              <a:rPr lang="en-US" sz="1800" dirty="0"/>
              <a:t>and hashtag use to increase event exposure</a:t>
            </a:r>
          </a:p>
          <a:p>
            <a:pPr marL="519113" lvl="1" indent="-231775">
              <a:spcAft>
                <a:spcPts val="1200"/>
              </a:spcAft>
            </a:pPr>
            <a:r>
              <a:rPr lang="en-US" sz="1800" dirty="0" smtClean="0"/>
              <a:t>Social media used as drivers to web content</a:t>
            </a:r>
          </a:p>
          <a:p>
            <a:pPr marL="519113" lvl="1" indent="-231775">
              <a:spcAft>
                <a:spcPts val="1200"/>
              </a:spcAft>
            </a:pPr>
            <a:r>
              <a:rPr lang="en-US" sz="1800" dirty="0" smtClean="0"/>
              <a:t>Social </a:t>
            </a:r>
            <a:r>
              <a:rPr lang="en-US" sz="1800" dirty="0"/>
              <a:t>media outreach extends well-beyond INTOSAI and member-SAIs, which greatly enhances global communications, </a:t>
            </a:r>
            <a:r>
              <a:rPr lang="en-US" sz="1800" dirty="0" smtClean="0"/>
              <a:t>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64492260"/>
              </p:ext>
            </p:extLst>
          </p:nvPr>
        </p:nvGraphicFramePr>
        <p:xfrm>
          <a:off x="5688281" y="2037827"/>
          <a:ext cx="5920509" cy="42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9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NEWS RELEVANCY, TIMELINESS, SYNERGIES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/>
              <a:t>More thematic approach to </a:t>
            </a:r>
            <a:r>
              <a:rPr lang="en-US" sz="2600" i="1" dirty="0"/>
              <a:t>Journal</a:t>
            </a:r>
            <a:r>
              <a:rPr lang="en-US" sz="2600" dirty="0"/>
              <a:t> issues</a:t>
            </a:r>
          </a:p>
          <a:p>
            <a:pPr algn="just"/>
            <a:r>
              <a:rPr lang="en-US" sz="2600" dirty="0" smtClean="0"/>
              <a:t>Increasing timeliness by posting on website followed by publication incorporation</a:t>
            </a:r>
          </a:p>
          <a:p>
            <a:pPr algn="just"/>
            <a:r>
              <a:rPr lang="en-US" sz="2600" dirty="0" smtClean="0"/>
              <a:t>Boosting visibility through continued Journal presence at INTOSAI and regional events and expanding reach through coordination and connectivity with INTOSAI community to push news via social media</a:t>
            </a:r>
          </a:p>
          <a:p>
            <a:pPr algn="just"/>
            <a:r>
              <a:rPr lang="en-US" sz="2600" dirty="0" smtClean="0"/>
              <a:t>Collaborating to synergize communication efforts, share meaningful information, best practices, events with global audit community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Grateful for continued in-kind contributions for translations, as well as SAI article, editorial, news, special contribution submissions</a:t>
            </a:r>
          </a:p>
          <a:p>
            <a:r>
              <a:rPr lang="en-US" sz="2600" dirty="0" smtClean="0"/>
              <a:t>Continue to serve as INTOSAI’s voice for information and resource sharing</a:t>
            </a:r>
          </a:p>
          <a:p>
            <a:r>
              <a:rPr lang="en-US" sz="2600" dirty="0" smtClean="0"/>
              <a:t>Desire increased value through content relevancy, timeliness</a:t>
            </a:r>
          </a:p>
          <a:p>
            <a:r>
              <a:rPr lang="en-US" sz="2600" dirty="0" smtClean="0"/>
              <a:t>Always welcoming suggestions for improvement</a:t>
            </a:r>
          </a:p>
          <a:p>
            <a:r>
              <a:rPr lang="en-US" sz="2600" dirty="0" smtClean="0"/>
              <a:t>Budgetary </a:t>
            </a:r>
            <a:r>
              <a:rPr lang="en-US" sz="2600" dirty="0"/>
              <a:t>oversight and </a:t>
            </a:r>
            <a:r>
              <a:rPr lang="en-US" sz="2600" dirty="0" smtClean="0"/>
              <a:t>diligence continues to ensure innovation and efficiency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ternational journal of government auditing&amp;quot;&quot;/&gt;&lt;property id=&quot;20307&quot; value=&quot;256&quot;/&gt;&lt;/object&gt;&lt;object type=&quot;3&quot; unique_id=&quot;26708&quot;&gt;&lt;property id=&quot;20148&quot; value=&quot;5&quot;/&gt;&lt;property id=&quot;20300&quot; value=&quot;Slide 2 - &amp;quot;JOURNAL WEBSITE&amp;quot;&quot;/&gt;&lt;property id=&quot;20307&quot; value=&quot;257&quot;/&gt;&lt;/object&gt;&lt;object type=&quot;3&quot; unique_id=&quot;26769&quot;&gt;&lt;property id=&quot;20148&quot; value=&quot;5&quot;/&gt;&lt;property id=&quot;20300&quot; value=&quot;Slide 4 - &amp;quot;SOCIAL MEDIA PRESENCE, GROWTH, IMPACT&amp;quot;&quot;/&gt;&lt;property id=&quot;20307&quot; value=&quot;258&quot;/&gt;&lt;/object&gt;&lt;object type=&quot;3&quot; unique_id=&quot;26771&quot;&gt;&lt;property id=&quot;20148&quot; value=&quot;5&quot;/&gt;&lt;property id=&quot;20300&quot; value=&quot;Slide 5 - &amp;quot;INCREASED NEWS RELEVANCY, TIMELINESS, SYNERGIES&amp;quot;&quot;/&gt;&lt;property id=&quot;20307&quot; value=&quot;260&quot;/&gt;&lt;/object&gt;&lt;object type=&quot;3&quot; unique_id=&quot;26793&quot;&gt;&lt;property id=&quot;20148&quot; value=&quot;5&quot;/&gt;&lt;property id=&quot;20300&quot; value=&quot;Slide 6 - &amp;quot;CONCLUSION&amp;quot;&quot;/&gt;&lt;property id=&quot;20307&quot; value=&quot;261&quot;/&gt;&lt;/object&gt;&lt;object type=&quot;3&quot; unique_id=&quot;26816&quot;&gt;&lt;property id=&quot;20148&quot; value=&quot;5&quot;/&gt;&lt;property id=&quot;20300&quot; value=&quot;Slide 3 - &amp;quot;KEY WEBSITE STATISTICS: FIRST YEAR&amp;quot;&quot;/&gt;&lt;property id=&quot;20307&quot; value=&quot;26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ademic Literature 16x9">
  <a:themeElements>
    <a:clrScheme name="INTOSAI Journal">
      <a:dk1>
        <a:srgbClr val="0F336D"/>
      </a:dk1>
      <a:lt1>
        <a:sysClr val="window" lastClr="FFFFFF"/>
      </a:lt1>
      <a:dk2>
        <a:srgbClr val="0F336D"/>
      </a:dk2>
      <a:lt2>
        <a:srgbClr val="FFFFFF"/>
      </a:lt2>
      <a:accent1>
        <a:srgbClr val="0F336D"/>
      </a:accent1>
      <a:accent2>
        <a:srgbClr val="0080C4"/>
      </a:accent2>
      <a:accent3>
        <a:srgbClr val="8BB3D7"/>
      </a:accent3>
      <a:accent4>
        <a:srgbClr val="BFBFBF"/>
      </a:accent4>
      <a:accent5>
        <a:srgbClr val="C00000"/>
      </a:accent5>
      <a:accent6>
        <a:srgbClr val="C5D9EB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4565</TotalTime>
  <Words>302</Words>
  <Application>Microsoft Office PowerPoint</Application>
  <PresentationFormat>Custom</PresentationFormat>
  <Paragraphs>53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Academic Literature 16x9</vt:lpstr>
      <vt:lpstr>International journal of government auditing</vt:lpstr>
      <vt:lpstr>JOURNAL WEBSITE</vt:lpstr>
      <vt:lpstr>KEY WEBSITE STATISTICS: FIRST YEAR</vt:lpstr>
      <vt:lpstr>SOCIAL MEDIA PRESENCE, GROWTH, IMPACT</vt:lpstr>
      <vt:lpstr>INCREASED NEWS RELEVANCY, TIMELINESS, SYNERGIES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Santos, Heather</dc:creator>
  <cp:lastModifiedBy>Heather Santos</cp:lastModifiedBy>
  <cp:revision>441</cp:revision>
  <cp:lastPrinted>2016-07-18T19:02:21Z</cp:lastPrinted>
  <dcterms:created xsi:type="dcterms:W3CDTF">2014-04-17T22:28:38Z</dcterms:created>
  <dcterms:modified xsi:type="dcterms:W3CDTF">2019-05-13T07:58:37Z</dcterms:modified>
</cp:coreProperties>
</file>