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9" r:id="rId3"/>
    <p:sldId id="263" r:id="rId4"/>
    <p:sldId id="264" r:id="rId5"/>
    <p:sldId id="262" r:id="rId6"/>
    <p:sldId id="260" r:id="rId7"/>
    <p:sldId id="261" r:id="rId8"/>
  </p:sldIdLst>
  <p:sldSz cx="12192000" cy="6858000"/>
  <p:notesSz cx="7010400" cy="92964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0" autoAdjust="0"/>
    <p:restoredTop sz="86906" autoAdjust="0"/>
  </p:normalViewPr>
  <p:slideViewPr>
    <p:cSldViewPr snapToGrid="0" showGuides="1">
      <p:cViewPr>
        <p:scale>
          <a:sx n="70" d="100"/>
          <a:sy n="70" d="100"/>
        </p:scale>
        <p:origin x="-804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2" d="100"/>
          <a:sy n="92" d="100"/>
        </p:scale>
        <p:origin x="373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GAOPUB01\PUBLISH\PUBLISHING\Work%20in%20Process\Mission%20Support\FY17\SPEL\FY%2017%20HAS\17-0083%20Journal%20Social%20Media%20Engagement\SAI%20Social%20Media%20Presenc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GAOPUB01\PUBLISH\PUBLISHING\Work%20in%20Process\Mission%20Support\FY17\SPEL\FY%2017%20HAS\17-0083%20Journal%20Social%20Media%20Engagement\SAI%20Social%20Media%20Presen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AUDIENCE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Audience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Facebook</c:v>
                </c:pt>
                <c:pt idx="1">
                  <c:v>Twitter</c:v>
                </c:pt>
                <c:pt idx="2">
                  <c:v>Instagram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747</c:v>
                </c:pt>
                <c:pt idx="1">
                  <c:v>450</c:v>
                </c:pt>
                <c:pt idx="2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8"/>
        <c:axId val="183088640"/>
        <c:axId val="183090176"/>
      </c:barChart>
      <c:catAx>
        <c:axId val="183088640"/>
        <c:scaling>
          <c:orientation val="minMax"/>
        </c:scaling>
        <c:delete val="0"/>
        <c:axPos val="b"/>
        <c:majorTickMark val="out"/>
        <c:minorTickMark val="none"/>
        <c:tickLblPos val="nextTo"/>
        <c:crossAx val="183090176"/>
        <c:crosses val="autoZero"/>
        <c:auto val="1"/>
        <c:lblAlgn val="ctr"/>
        <c:lblOffset val="100"/>
        <c:noMultiLvlLbl val="0"/>
      </c:catAx>
      <c:valAx>
        <c:axId val="183090176"/>
        <c:scaling>
          <c:orientation val="minMax"/>
          <c:max val="1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3088640"/>
        <c:crosses val="autoZero"/>
        <c:crossBetween val="between"/>
        <c:majorUnit val="10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AUDIENCE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Audience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Facebook</c:v>
                </c:pt>
                <c:pt idx="1">
                  <c:v>Twitter</c:v>
                </c:pt>
                <c:pt idx="2">
                  <c:v>Instagram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877</c:v>
                </c:pt>
                <c:pt idx="1">
                  <c:v>642</c:v>
                </c:pt>
                <c:pt idx="2">
                  <c:v>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373696"/>
        <c:axId val="193375232"/>
      </c:barChart>
      <c:catAx>
        <c:axId val="193373696"/>
        <c:scaling>
          <c:orientation val="minMax"/>
        </c:scaling>
        <c:delete val="0"/>
        <c:axPos val="b"/>
        <c:majorTickMark val="out"/>
        <c:minorTickMark val="none"/>
        <c:tickLblPos val="nextTo"/>
        <c:crossAx val="193375232"/>
        <c:crosses val="autoZero"/>
        <c:auto val="1"/>
        <c:lblAlgn val="ctr"/>
        <c:lblOffset val="100"/>
        <c:noMultiLvlLbl val="0"/>
      </c:catAx>
      <c:valAx>
        <c:axId val="193375232"/>
        <c:scaling>
          <c:orientation val="minMax"/>
          <c:max val="1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3373696"/>
        <c:crosses val="autoZero"/>
        <c:crossBetween val="between"/>
        <c:majorUnit val="10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FACEBOOK</c:v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ELECTRONIC ENGAGEMENT</c:v>
              </c:pt>
            </c:strLit>
          </c:cat>
          <c:val>
            <c:numRef>
              <c:f>Stats!$A$196</c:f>
              <c:numCache>
                <c:formatCode>0.00%</c:formatCode>
                <c:ptCount val="1"/>
                <c:pt idx="0">
                  <c:v>0.15544041450777202</c:v>
                </c:pt>
              </c:numCache>
            </c:numRef>
          </c:val>
        </c:ser>
        <c:ser>
          <c:idx val="1"/>
          <c:order val="1"/>
          <c:tx>
            <c:v>TWITTER</c:v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ELECTRONIC ENGAGEMENT</c:v>
              </c:pt>
            </c:strLit>
          </c:cat>
          <c:val>
            <c:numRef>
              <c:f>Stats!$B$196</c:f>
              <c:numCache>
                <c:formatCode>0.00%</c:formatCode>
                <c:ptCount val="1"/>
                <c:pt idx="0">
                  <c:v>0.17098445595854922</c:v>
                </c:pt>
              </c:numCache>
            </c:numRef>
          </c:val>
        </c:ser>
        <c:ser>
          <c:idx val="2"/>
          <c:order val="2"/>
          <c:tx>
            <c:strRef>
              <c:f>Stats!$C$1</c:f>
              <c:strCache>
                <c:ptCount val="1"/>
                <c:pt idx="0">
                  <c:v>WEB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ELECTRONIC ENGAGEMENT</c:v>
              </c:pt>
            </c:strLit>
          </c:cat>
          <c:val>
            <c:numRef>
              <c:f>Stats!$C$196</c:f>
              <c:numCache>
                <c:formatCode>0.00%</c:formatCode>
                <c:ptCount val="1"/>
                <c:pt idx="0">
                  <c:v>0.84974093264248707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671680"/>
        <c:axId val="167673216"/>
      </c:barChart>
      <c:catAx>
        <c:axId val="167671680"/>
        <c:scaling>
          <c:orientation val="minMax"/>
        </c:scaling>
        <c:delete val="0"/>
        <c:axPos val="b"/>
        <c:majorTickMark val="out"/>
        <c:minorTickMark val="none"/>
        <c:tickLblPos val="nextTo"/>
        <c:crossAx val="167673216"/>
        <c:crosses val="autoZero"/>
        <c:auto val="1"/>
        <c:lblAlgn val="ctr"/>
        <c:lblOffset val="100"/>
        <c:noMultiLvlLbl val="0"/>
      </c:catAx>
      <c:valAx>
        <c:axId val="16767321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67671680"/>
        <c:crosses val="autoZero"/>
        <c:crossBetween val="between"/>
        <c:majorUnit val="0.25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v>WEB UTILIZATION</c:v>
          </c:tx>
          <c:explosion val="25"/>
          <c:dLbls>
            <c:dLbl>
              <c:idx val="1"/>
              <c:layout>
                <c:manualLayout>
                  <c:x val="-0.10890647977513448"/>
                  <c:y val="-0.202784448043285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2793749185607117"/>
                  <c:y val="-0.15150810049453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Stats!$C$199:$F$199</c:f>
              <c:strCache>
                <c:ptCount val="4"/>
                <c:pt idx="0">
                  <c:v>FULLY FUNCTIONAL</c:v>
                </c:pt>
                <c:pt idx="1">
                  <c:v>TRANSLATION ISSUES</c:v>
                </c:pt>
                <c:pt idx="2">
                  <c:v>FUNCTIONALITY</c:v>
                </c:pt>
                <c:pt idx="3">
                  <c:v>NO RECENT NEWS</c:v>
                </c:pt>
              </c:strCache>
            </c:strRef>
          </c:cat>
          <c:val>
            <c:numRef>
              <c:f>Stats!$C$200:$F$200</c:f>
              <c:numCache>
                <c:formatCode>0.00%</c:formatCode>
                <c:ptCount val="4"/>
                <c:pt idx="0">
                  <c:v>0.29880000000000001</c:v>
                </c:pt>
                <c:pt idx="1">
                  <c:v>0.28660000000000002</c:v>
                </c:pt>
                <c:pt idx="2">
                  <c:v>0.1159</c:v>
                </c:pt>
                <c:pt idx="3">
                  <c:v>0.29880000000000001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pPr/>
              <a:t>8/16/2017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pPr/>
              <a:t>8/16/2017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551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454" y="81246"/>
            <a:ext cx="963005" cy="963005"/>
          </a:xfrm>
          <a:prstGeom prst="rect">
            <a:avLst/>
          </a:prstGeom>
          <a:effectLst>
            <a:innerShdw blurRad="76200" dist="25400" dir="162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900020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5642" y="1600200"/>
            <a:ext cx="3896254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78225"/>
            <a:ext cx="12192000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i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Module Here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90317" y="6187055"/>
            <a:ext cx="601683" cy="36809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78225"/>
            <a:ext cx="12192000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i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Module Here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90317" y="6187055"/>
            <a:ext cx="601683" cy="36809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372600" y="365125"/>
            <a:ext cx="1714500" cy="5811838"/>
          </a:xfrm>
        </p:spPr>
        <p:txBody>
          <a:bodyPr vert="eaVert">
            <a:normAutofit/>
          </a:bodyPr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67" y="344384"/>
            <a:ext cx="8550234" cy="5818910"/>
          </a:xfrm>
        </p:spPr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 userDrawn="1"/>
        </p:nvCxnSpPr>
        <p:spPr>
          <a:xfrm>
            <a:off x="678238" y="6743526"/>
            <a:ext cx="10888329" cy="0"/>
          </a:xfrm>
          <a:prstGeom prst="line">
            <a:avLst/>
          </a:prstGeom>
          <a:ln w="50800" cap="sq" cmpd="thinThick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78225"/>
            <a:ext cx="12192000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i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Module Here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90317" y="6187055"/>
            <a:ext cx="601683" cy="36809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2078182"/>
            <a:ext cx="10984675" cy="408511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78225"/>
            <a:ext cx="12192000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i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Module Here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90317" y="6187055"/>
            <a:ext cx="601683" cy="36809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 algn="l"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454" y="81246"/>
            <a:ext cx="963005" cy="963005"/>
          </a:xfrm>
          <a:prstGeom prst="rect">
            <a:avLst/>
          </a:prstGeom>
          <a:effectLst>
            <a:innerShdw blurRad="76200" dist="25400" dir="162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5642" y="1600200"/>
            <a:ext cx="5414158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394366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78225"/>
            <a:ext cx="12192000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i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Module Here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90317" y="6187055"/>
            <a:ext cx="601683" cy="36809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766" y="1600200"/>
            <a:ext cx="5430606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766" y="2424112"/>
            <a:ext cx="5430606" cy="3748088"/>
          </a:xfrm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5400456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09" y="2424112"/>
            <a:ext cx="5388581" cy="3748088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178225"/>
            <a:ext cx="12192000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i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Module Here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590317" y="6187055"/>
            <a:ext cx="601683" cy="36809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78225"/>
            <a:ext cx="12192000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i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Module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90317" y="6187055"/>
            <a:ext cx="601683" cy="36809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2530" y="6356350"/>
            <a:ext cx="10034649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i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Insert Module Here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90317" y="6578930"/>
            <a:ext cx="601683" cy="2790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78238" y="6743526"/>
            <a:ext cx="10888329" cy="0"/>
          </a:xfrm>
          <a:prstGeom prst="line">
            <a:avLst/>
          </a:prstGeom>
          <a:ln w="50800" cap="sq" cmpd="thinThick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CAE Logo.png"/>
          <p:cNvPicPr>
            <a:picLocks noChangeAspect="1"/>
          </p:cNvPicPr>
          <p:nvPr userDrawn="1"/>
        </p:nvPicPr>
        <p:blipFill>
          <a:blip r:embed="rId2" cstate="print"/>
          <a:srcRect b="1859"/>
          <a:stretch>
            <a:fillRect/>
          </a:stretch>
        </p:blipFill>
        <p:spPr>
          <a:xfrm>
            <a:off x="301441" y="6067273"/>
            <a:ext cx="601080" cy="70226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924718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766" y="1600200"/>
            <a:ext cx="4895682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2530" y="6356350"/>
            <a:ext cx="10034649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i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Insert Module Here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90317" y="6578930"/>
            <a:ext cx="601683" cy="2790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 rot="10800000">
            <a:off x="0" y="6555147"/>
            <a:ext cx="12192000" cy="317238"/>
            <a:chOff x="0" y="5391397"/>
            <a:chExt cx="12192000" cy="317238"/>
          </a:xfrm>
        </p:grpSpPr>
        <p:sp>
          <p:nvSpPr>
            <p:cNvPr id="27" name="Rectangle 26"/>
            <p:cNvSpPr/>
            <p:nvPr/>
          </p:nvSpPr>
          <p:spPr>
            <a:xfrm>
              <a:off x="0" y="5391397"/>
              <a:ext cx="12192000" cy="1909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28" name="Group 27"/>
            <p:cNvGrpSpPr/>
            <p:nvPr/>
          </p:nvGrpSpPr>
          <p:grpSpPr>
            <a:xfrm rot="10800000">
              <a:off x="0" y="5645510"/>
              <a:ext cx="12192000" cy="63125"/>
              <a:chOff x="507492" y="1501519"/>
              <a:chExt cx="8129016" cy="63125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274" y="788700"/>
            <a:ext cx="10972291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891" y="2113787"/>
            <a:ext cx="10984675" cy="40613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</a:t>
            </a:r>
            <a:r>
              <a:rPr dirty="0" smtClean="0"/>
              <a:t>level</a:t>
            </a:r>
            <a:endParaRPr dirty="0"/>
          </a:p>
        </p:txBody>
      </p:sp>
      <p:grpSp>
        <p:nvGrpSpPr>
          <p:cNvPr id="15" name="Group 14"/>
          <p:cNvGrpSpPr/>
          <p:nvPr/>
        </p:nvGrpSpPr>
        <p:grpSpPr>
          <a:xfrm>
            <a:off x="593766" y="1896076"/>
            <a:ext cx="10972800" cy="87085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78225"/>
            <a:ext cx="12192000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i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Module Here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90317" y="6187055"/>
            <a:ext cx="601683" cy="36809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" y="-1"/>
            <a:ext cx="12192001" cy="1143000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/>
          <a:p>
            <a:r>
              <a:rPr lang="en-US" sz="3200" dirty="0" smtClean="0"/>
              <a:t>International journal of government auditing</a:t>
            </a:r>
            <a:endParaRPr lang="en-US" sz="32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104900" y="4298034"/>
            <a:ext cx="5734050" cy="955565"/>
          </a:xfrm>
        </p:spPr>
        <p:txBody>
          <a:bodyPr>
            <a:noAutofit/>
          </a:bodyPr>
          <a:lstStyle/>
          <a:p>
            <a:r>
              <a:rPr lang="en-US" sz="1600" i="1" dirty="0" smtClean="0"/>
              <a:t>9</a:t>
            </a:r>
            <a:r>
              <a:rPr lang="en-US" sz="1600" i="1" baseline="30000" dirty="0" smtClean="0"/>
              <a:t>th</a:t>
            </a:r>
            <a:r>
              <a:rPr lang="en-US" sz="1600" i="1" dirty="0" smtClean="0"/>
              <a:t> Meeting </a:t>
            </a:r>
            <a:r>
              <a:rPr lang="en-US" sz="1600" i="1" dirty="0"/>
              <a:t>of the Steering Committee of the </a:t>
            </a:r>
            <a:endParaRPr lang="en-US" sz="1600" i="1" dirty="0" smtClean="0"/>
          </a:p>
          <a:p>
            <a:r>
              <a:rPr lang="en-US" sz="1600" i="1" dirty="0" smtClean="0"/>
              <a:t>INTOSAI Committee on </a:t>
            </a:r>
            <a:r>
              <a:rPr lang="en-US" sz="1600" i="1" dirty="0"/>
              <a:t>Knowledge Sharing and Knowledge </a:t>
            </a:r>
            <a:r>
              <a:rPr lang="en-US" sz="1600" i="1" dirty="0" smtClean="0"/>
              <a:t>Services</a:t>
            </a:r>
          </a:p>
          <a:p>
            <a:endParaRPr lang="en-US" sz="1600" i="1" dirty="0" smtClean="0"/>
          </a:p>
          <a:p>
            <a:r>
              <a:rPr lang="en-US" sz="1600" i="1" smtClean="0"/>
              <a:t>August 23-25-2017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0" b="13723"/>
          <a:stretch/>
        </p:blipFill>
        <p:spPr>
          <a:xfrm>
            <a:off x="6970816" y="1235035"/>
            <a:ext cx="5221185" cy="434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Transformation of </a:t>
            </a:r>
            <a:r>
              <a:rPr lang="en-US" sz="2600" i="1" dirty="0" smtClean="0"/>
              <a:t>Journal</a:t>
            </a:r>
            <a:r>
              <a:rPr lang="en-US" sz="2600" dirty="0" smtClean="0"/>
              <a:t>’s </a:t>
            </a:r>
            <a:r>
              <a:rPr lang="en-US" sz="2600" dirty="0"/>
              <a:t>online </a:t>
            </a:r>
            <a:r>
              <a:rPr lang="en-US" sz="2600" dirty="0" smtClean="0"/>
              <a:t>presence underway </a:t>
            </a:r>
            <a:r>
              <a:rPr lang="en-US" sz="2400" i="1" dirty="0" smtClean="0"/>
              <a:t>(finalizing contract now)</a:t>
            </a:r>
          </a:p>
          <a:p>
            <a:r>
              <a:rPr lang="en-US" dirty="0" smtClean="0"/>
              <a:t>Engage audience via modern</a:t>
            </a:r>
            <a:r>
              <a:rPr lang="en-US" dirty="0"/>
              <a:t>, </a:t>
            </a:r>
            <a:r>
              <a:rPr lang="en-US" dirty="0" smtClean="0"/>
              <a:t>clean, intuitive website</a:t>
            </a:r>
          </a:p>
          <a:p>
            <a:r>
              <a:rPr lang="en-US" sz="2600" dirty="0" smtClean="0"/>
              <a:t>Desired end-state </a:t>
            </a:r>
            <a:r>
              <a:rPr lang="en-US" sz="2600" dirty="0"/>
              <a:t>is </a:t>
            </a:r>
            <a:r>
              <a:rPr lang="en-US" sz="2600" dirty="0" smtClean="0"/>
              <a:t>enhanced site </a:t>
            </a:r>
          </a:p>
          <a:p>
            <a:pPr lvl="1"/>
            <a:r>
              <a:rPr lang="en-US" dirty="0" smtClean="0"/>
              <a:t>Brand consistent </a:t>
            </a:r>
          </a:p>
          <a:p>
            <a:pPr lvl="1"/>
            <a:r>
              <a:rPr lang="en-US" dirty="0" smtClean="0"/>
              <a:t>Helpful</a:t>
            </a:r>
            <a:r>
              <a:rPr lang="en-US" dirty="0"/>
              <a:t>, relevant </a:t>
            </a:r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Increased use of imagery, both video and still</a:t>
            </a:r>
          </a:p>
          <a:p>
            <a:pPr lvl="1"/>
            <a:r>
              <a:rPr lang="en-US" dirty="0" smtClean="0"/>
              <a:t>Online submissions</a:t>
            </a:r>
          </a:p>
          <a:p>
            <a:pPr lvl="1"/>
            <a:r>
              <a:rPr lang="en-US" dirty="0"/>
              <a:t>Pop-up subscription form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178225"/>
            <a:ext cx="12192000" cy="365126"/>
          </a:xfrm>
        </p:spPr>
        <p:txBody>
          <a:bodyPr/>
          <a:lstStyle/>
          <a:p>
            <a:r>
              <a:rPr lang="en-US" dirty="0" smtClean="0"/>
              <a:t>INTOSAI Journal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4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JOURNAL’S SOCIAL MEDIA PRESENCE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2" y="2078182"/>
            <a:ext cx="4999512" cy="4085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STATS (2016)</a:t>
            </a:r>
          </a:p>
          <a:p>
            <a:r>
              <a:rPr lang="en-US" sz="2400" dirty="0" smtClean="0"/>
              <a:t>Facebook followers 747</a:t>
            </a:r>
          </a:p>
          <a:p>
            <a:r>
              <a:rPr lang="en-US" sz="2400" dirty="0" smtClean="0"/>
              <a:t>Twitter audience 450 </a:t>
            </a:r>
          </a:p>
          <a:p>
            <a:r>
              <a:rPr lang="en-US" sz="2400" dirty="0" smtClean="0"/>
              <a:t>Instagram followers 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85003912"/>
              </p:ext>
            </p:extLst>
          </p:nvPr>
        </p:nvGraphicFramePr>
        <p:xfrm>
          <a:off x="4681181" y="2060990"/>
          <a:ext cx="6858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178225"/>
            <a:ext cx="12192000" cy="365126"/>
          </a:xfrm>
        </p:spPr>
        <p:txBody>
          <a:bodyPr/>
          <a:lstStyle/>
          <a:p>
            <a:r>
              <a:rPr lang="en-US" dirty="0" smtClean="0"/>
              <a:t>INTOSAI Journal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65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JOURNAL’S SOCIAL MEDIA PRESENCE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2" y="2078182"/>
            <a:ext cx="4999512" cy="4085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STATS (2017)</a:t>
            </a:r>
          </a:p>
          <a:p>
            <a:r>
              <a:rPr lang="en-US" sz="2400" dirty="0" smtClean="0"/>
              <a:t>Facebook followers 877</a:t>
            </a:r>
          </a:p>
          <a:p>
            <a:r>
              <a:rPr lang="en-US" sz="2400" dirty="0" smtClean="0"/>
              <a:t>Twitter audience 642 </a:t>
            </a:r>
          </a:p>
          <a:p>
            <a:r>
              <a:rPr lang="en-US" sz="2400" dirty="0" smtClean="0"/>
              <a:t>Instagram followers 58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178225"/>
            <a:ext cx="12192000" cy="365126"/>
          </a:xfrm>
        </p:spPr>
        <p:txBody>
          <a:bodyPr/>
          <a:lstStyle/>
          <a:p>
            <a:r>
              <a:rPr lang="en-US" dirty="0" smtClean="0"/>
              <a:t>INTOSAI Journal Overview</a:t>
            </a:r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807600268"/>
              </p:ext>
            </p:extLst>
          </p:nvPr>
        </p:nvGraphicFramePr>
        <p:xfrm>
          <a:off x="4694830" y="2056203"/>
          <a:ext cx="6858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857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SAI WEB AND SOCIAL MEDIA PRESENCE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INTOSAI Journal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4324824"/>
              </p:ext>
            </p:extLst>
          </p:nvPr>
        </p:nvGraphicFramePr>
        <p:xfrm>
          <a:off x="565632" y="2192184"/>
          <a:ext cx="5858919" cy="3961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8915065"/>
              </p:ext>
            </p:extLst>
          </p:nvPr>
        </p:nvGraphicFramePr>
        <p:xfrm>
          <a:off x="6210177" y="2592013"/>
          <a:ext cx="5427641" cy="3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898346" y="5820352"/>
            <a:ext cx="2668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Environmental Scan June 2017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79834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COVERAGE AND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Increased, More Robust On-Site Coverage</a:t>
            </a:r>
          </a:p>
          <a:p>
            <a:pPr lvl="1"/>
            <a:r>
              <a:rPr lang="en-US" dirty="0" smtClean="0"/>
              <a:t>Congresses, General Assemblies</a:t>
            </a:r>
          </a:p>
          <a:p>
            <a:pPr lvl="1"/>
            <a:r>
              <a:rPr lang="en-US" dirty="0" smtClean="0"/>
              <a:t>Goal Chair Meetings</a:t>
            </a:r>
          </a:p>
          <a:p>
            <a:pPr lvl="1"/>
            <a:r>
              <a:rPr lang="en-US" dirty="0" smtClean="0"/>
              <a:t>Relevant, Innovative Topics</a:t>
            </a:r>
          </a:p>
          <a:p>
            <a:pPr lvl="1"/>
            <a:r>
              <a:rPr lang="en-US" dirty="0" smtClean="0"/>
              <a:t>Live Reporting and Follow Up Article for Larger Events</a:t>
            </a:r>
          </a:p>
          <a:p>
            <a:pPr lvl="1"/>
            <a:r>
              <a:rPr lang="en-US" dirty="0" smtClean="0"/>
              <a:t>Sharing attendees’ and organization’s tweets, posts, photos</a:t>
            </a:r>
          </a:p>
          <a:p>
            <a:pPr lvl="1"/>
            <a:r>
              <a:rPr lang="en-US" dirty="0" smtClean="0"/>
              <a:t>Capitalize on using trends, handles</a:t>
            </a:r>
          </a:p>
          <a:p>
            <a:r>
              <a:rPr lang="en-US" dirty="0" smtClean="0"/>
              <a:t>Grass roots, networking, collaborative </a:t>
            </a:r>
            <a:r>
              <a:rPr lang="en-US" dirty="0"/>
              <a:t>approach </a:t>
            </a:r>
            <a:endParaRPr lang="en-US" dirty="0" smtClean="0"/>
          </a:p>
          <a:p>
            <a:pPr lvl="1"/>
            <a:r>
              <a:rPr lang="en-US" dirty="0" smtClean="0"/>
              <a:t>Help solicit increased interest, contributions in Journal as communications resource</a:t>
            </a:r>
          </a:p>
          <a:p>
            <a:r>
              <a:rPr lang="en-US" dirty="0" smtClean="0"/>
              <a:t>Focus on content (auditing, outcomes-, achievement-based stories)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178225"/>
            <a:ext cx="12192000" cy="365126"/>
          </a:xfrm>
        </p:spPr>
        <p:txBody>
          <a:bodyPr/>
          <a:lstStyle/>
          <a:p>
            <a:r>
              <a:rPr lang="en-US" dirty="0" smtClean="0"/>
              <a:t>INTOSAI Journal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32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Grateful for:</a:t>
            </a:r>
          </a:p>
          <a:p>
            <a:pPr lvl="1"/>
            <a:r>
              <a:rPr lang="en-US" dirty="0" smtClean="0"/>
              <a:t>In-kind contributions for translations</a:t>
            </a:r>
          </a:p>
          <a:p>
            <a:pPr lvl="1"/>
            <a:r>
              <a:rPr lang="en-US" dirty="0" smtClean="0"/>
              <a:t>SAI article submissions</a:t>
            </a:r>
          </a:p>
          <a:p>
            <a:r>
              <a:rPr lang="en-US" dirty="0" smtClean="0"/>
              <a:t>Continue to serve as INTOSAI’s voice for information and resource sharing</a:t>
            </a:r>
          </a:p>
          <a:p>
            <a:r>
              <a:rPr lang="en-US" dirty="0" smtClean="0"/>
              <a:t>Desire to add value through unique, relevant content relevancy </a:t>
            </a:r>
          </a:p>
          <a:p>
            <a:r>
              <a:rPr lang="en-US" dirty="0" smtClean="0"/>
              <a:t>Always welcoming suggestions for improvement</a:t>
            </a:r>
          </a:p>
          <a:p>
            <a:r>
              <a:rPr lang="en-US" dirty="0" smtClean="0"/>
              <a:t>Budgetary </a:t>
            </a:r>
            <a:r>
              <a:rPr lang="en-US" dirty="0"/>
              <a:t>oversight and diligence </a:t>
            </a:r>
            <a:r>
              <a:rPr lang="en-US" dirty="0" smtClean="0"/>
              <a:t>to ensure innovation and efficiency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178225"/>
            <a:ext cx="12192000" cy="365126"/>
          </a:xfrm>
        </p:spPr>
        <p:txBody>
          <a:bodyPr/>
          <a:lstStyle/>
          <a:p>
            <a:r>
              <a:rPr lang="en-US" dirty="0" smtClean="0"/>
              <a:t>INTOSAI Journal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5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International journal of government auditing&amp;quot;&quot;/&gt;&lt;property id=&quot;20307&quot; value=&quot;256&quot;/&gt;&lt;/object&gt;&lt;object type=&quot;3&quot; unique_id=&quot;26770&quot;&gt;&lt;property id=&quot;20148&quot; value=&quot;5&quot;/&gt;&lt;property id=&quot;20300&quot; value=&quot;Slide 2 - &amp;quot;WEBSITE&amp;quot;&quot;/&gt;&lt;property id=&quot;20307&quot; value=&quot;259&quot;/&gt;&lt;/object&gt;&lt;object type=&quot;3&quot; unique_id=&quot;26771&quot;&gt;&lt;property id=&quot;20148&quot; value=&quot;5&quot;/&gt;&lt;property id=&quot;20300&quot; value=&quot;Slide 6 - &amp;quot;EVENT COVERAGE AND REPORTING&amp;quot;&quot;/&gt;&lt;property id=&quot;20307&quot; value=&quot;260&quot;/&gt;&lt;/object&gt;&lt;object type=&quot;3&quot; unique_id=&quot;26793&quot;&gt;&lt;property id=&quot;20148&quot; value=&quot;5&quot;/&gt;&lt;property id=&quot;20300&quot; value=&quot;Slide 7 - &amp;quot;CONCLUSION&amp;quot;&quot;/&gt;&lt;property id=&quot;20307&quot; value=&quot;261&quot;/&gt;&lt;/object&gt;&lt;object type=&quot;3&quot; unique_id=&quot;26827&quot;&gt;&lt;property id=&quot;20148&quot; value=&quot;5&quot;/&gt;&lt;property id=&quot;20300&quot; value=&quot;Slide 5 - &amp;quot;SAI WEB AND SOCIAL MEDIA PRESENCE&amp;quot;&quot;/&gt;&lt;property id=&quot;20307&quot; value=&quot;262&quot;/&gt;&lt;/object&gt;&lt;object type=&quot;3&quot; unique_id=&quot;26885&quot;&gt;&lt;property id=&quot;20148&quot; value=&quot;5&quot;/&gt;&lt;property id=&quot;20300&quot; value=&quot;Slide 3 - &amp;quot;THE JOURNAL’S SOCIAL MEDIA PRESENCE&amp;quot;&quot;/&gt;&lt;property id=&quot;20307&quot; value=&quot;263&quot;/&gt;&lt;/object&gt;&lt;object type=&quot;3&quot; unique_id=&quot;26886&quot;&gt;&lt;property id=&quot;20148&quot; value=&quot;5&quot;/&gt;&lt;property id=&quot;20300&quot; value=&quot;Slide 4 - &amp;quot;THE JOURNAL’S SOCIAL MEDIA PRESENCE&amp;quot;&quot;/&gt;&lt;property id=&quot;20307&quot; value=&quot;264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Academic Literature 16x9">
  <a:themeElements>
    <a:clrScheme name="INTOSAI Journal">
      <a:dk1>
        <a:srgbClr val="0F336D"/>
      </a:dk1>
      <a:lt1>
        <a:sysClr val="window" lastClr="FFFFFF"/>
      </a:lt1>
      <a:dk2>
        <a:srgbClr val="0F336D"/>
      </a:dk2>
      <a:lt2>
        <a:srgbClr val="FFFFFF"/>
      </a:lt2>
      <a:accent1>
        <a:srgbClr val="0F336D"/>
      </a:accent1>
      <a:accent2>
        <a:srgbClr val="0080C4"/>
      </a:accent2>
      <a:accent3>
        <a:srgbClr val="8BB3D7"/>
      </a:accent3>
      <a:accent4>
        <a:srgbClr val="BFBFBF"/>
      </a:accent4>
      <a:accent5>
        <a:srgbClr val="C00000"/>
      </a:accent5>
      <a:accent6>
        <a:srgbClr val="C5D9EB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4587</TotalTime>
  <Words>273</Words>
  <Application>Microsoft Office PowerPoint</Application>
  <PresentationFormat>Custom</PresentationFormat>
  <Paragraphs>65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Academic Literature 16x9</vt:lpstr>
      <vt:lpstr>International journal of government auditing</vt:lpstr>
      <vt:lpstr>WEBSITE</vt:lpstr>
      <vt:lpstr>THE JOURNAL’S SOCIAL MEDIA PRESENCE</vt:lpstr>
      <vt:lpstr>THE JOURNAL’S SOCIAL MEDIA PRESENCE</vt:lpstr>
      <vt:lpstr>SAI WEB AND SOCIAL MEDIA PRESENCE</vt:lpstr>
      <vt:lpstr>EVENT COVERAGE AND REPORTING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With Picture Layout</dc:title>
  <dc:creator/>
  <cp:lastModifiedBy>Heather Santos</cp:lastModifiedBy>
  <cp:revision>420</cp:revision>
  <cp:lastPrinted>2016-07-18T19:02:21Z</cp:lastPrinted>
  <dcterms:created xsi:type="dcterms:W3CDTF">2014-04-17T22:28:38Z</dcterms:created>
  <dcterms:modified xsi:type="dcterms:W3CDTF">2017-08-16T15:48:26Z</dcterms:modified>
</cp:coreProperties>
</file>