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8"/>
  </p:notesMasterIdLst>
  <p:sldIdLst>
    <p:sldId id="256" r:id="rId2"/>
    <p:sldId id="264" r:id="rId3"/>
    <p:sldId id="269" r:id="rId4"/>
    <p:sldId id="270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97"/>
    <a:srgbClr val="004677"/>
    <a:srgbClr val="2EBCDE"/>
    <a:srgbClr val="0065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756"/>
    <p:restoredTop sz="94613"/>
  </p:normalViewPr>
  <p:slideViewPr>
    <p:cSldViewPr snapToGrid="0" snapToObjects="1">
      <p:cViewPr varScale="1">
        <p:scale>
          <a:sx n="77" d="100"/>
          <a:sy n="77" d="100"/>
        </p:scale>
        <p:origin x="32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2752B2-E627-714F-BE98-5B5190590F6F}" type="datetimeFigureOut">
              <a:rPr lang="en-US" smtClean="0"/>
              <a:t>6/28/2018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41005-1A46-A342-9B1C-F2D0C77DC2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4567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41005-1A46-A342-9B1C-F2D0C77DC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7810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A141005-1A46-A342-9B1C-F2D0C77DC2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169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38200" y="1122363"/>
            <a:ext cx="7472082" cy="2387600"/>
          </a:xfrm>
          <a:prstGeom prst="rect">
            <a:avLst/>
          </a:prstGeom>
        </p:spPr>
        <p:txBody>
          <a:bodyPr anchor="b"/>
          <a:lstStyle>
            <a:lvl1pPr algn="l">
              <a:defRPr sz="60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602038"/>
            <a:ext cx="6087035" cy="165576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rgbClr val="0065B0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Background 1">
    <p:bg>
      <p:bgPr>
        <a:blipFill dpi="0" rotWithShape="1">
          <a:blip r:embed="rId2">
            <a:alphaModFix amt="60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622177"/>
            <a:ext cx="10515600" cy="33922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38200" y="1690688"/>
            <a:ext cx="10515600" cy="635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rgbClr val="2EBCDE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INTOSAI-Donor Cooperation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3CCEFE05-6772-1B40-B9AC-DF4DB2219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- No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838200" y="2622177"/>
            <a:ext cx="10515600" cy="33922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38200" y="1690688"/>
            <a:ext cx="10515600" cy="635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rgbClr val="2EBCDE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INTOSAI-Donor Cooperation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3CCEFE05-6772-1B40-B9AC-DF4DB2219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Slide - Background 1">
    <p:bg>
      <p:bgPr>
        <a:blipFill dpi="0" rotWithShape="1">
          <a:blip r:embed="rId2">
            <a:alphaModFix amt="6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6567152" cy="1325563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873829"/>
            <a:ext cx="6567152" cy="31406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38200" y="1690688"/>
            <a:ext cx="6567152" cy="104246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rgbClr val="00A49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INTOSAI-Donor Cooperation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3CCEFE05-6772-1B40-B9AC-DF4DB221965E}" type="slidenum">
              <a:rPr lang="en-US" smtClean="0"/>
              <a:pPr/>
              <a:t>‹#›</a:t>
            </a:fld>
            <a:endParaRPr lang="en-US" dirty="0"/>
          </a:p>
        </p:txBody>
      </p:sp>
    </p:spTree>
    <p:extLst/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Option 2 - No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t"/>
          <a:lstStyle>
            <a:lvl1pPr>
              <a:defRPr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INTOSAI-Donor Cooperation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3CCEFE05-6772-1B40-B9AC-DF4DB221965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838200" y="2622177"/>
            <a:ext cx="10515600" cy="33922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838200" y="1690688"/>
            <a:ext cx="10515600" cy="63565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600" b="1" i="0">
                <a:solidFill>
                  <a:srgbClr val="00A49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/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r>
              <a:rPr lang="en-US" dirty="0"/>
              <a:t>INTOSAI-Donor Cooperation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 b="1" i="0">
                <a:solidFill>
                  <a:srgbClr val="004677"/>
                </a:solidFill>
                <a:latin typeface="Arial Narrow" charset="0"/>
                <a:ea typeface="Arial Narrow" charset="0"/>
                <a:cs typeface="Arial Narrow" charset="0"/>
              </a:defRPr>
            </a:lvl1pPr>
          </a:lstStyle>
          <a:p>
            <a:fld id="{3CCEFE05-6772-1B40-B9AC-DF4DB221965E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838200" y="6104586"/>
            <a:ext cx="10515600" cy="0"/>
          </a:xfrm>
          <a:prstGeom prst="line">
            <a:avLst/>
          </a:prstGeom>
          <a:ln w="12700" cmpd="sng">
            <a:solidFill>
              <a:srgbClr val="00467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049" y="1861399"/>
            <a:ext cx="7472082" cy="2387600"/>
          </a:xfrm>
        </p:spPr>
        <p:txBody>
          <a:bodyPr anchor="b"/>
          <a:lstStyle/>
          <a:p>
            <a:r>
              <a:rPr lang="en-US" dirty="0"/>
              <a:t>SAI Capacity Development Database &amp; MoU Principles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03D65B-CF34-4FFD-8FB9-2B0FAEB62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SAI </a:t>
            </a:r>
            <a:r>
              <a:rPr lang="en-US" dirty="0"/>
              <a:t>Capacity</a:t>
            </a:r>
            <a:r>
              <a:rPr lang="nb-NO" dirty="0"/>
              <a:t> Development Database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E9D07637-2F87-47FC-9BC8-E2A0D0E517FA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838200" y="2479827"/>
            <a:ext cx="10515600" cy="635653"/>
          </a:xfrm>
        </p:spPr>
        <p:txBody>
          <a:bodyPr>
            <a:noAutofit/>
          </a:bodyPr>
          <a:lstStyle/>
          <a:p>
            <a:r>
              <a:rPr lang="nb-NO" sz="4800" dirty="0"/>
              <a:t>http://intosaidonor.org/project-database/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D0D285-364F-401A-8444-05E6AE42722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INTOSAI-Donor Cooperation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EBD5E2-D31C-4082-B9D8-95501114E7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EFE05-6772-1B40-B9AC-DF4DB221965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813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7918B7D-E467-4CA0-8725-3E8E717C71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909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59555-A4C0-479D-B634-C193A9EFD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What</a:t>
            </a:r>
            <a:r>
              <a:rPr lang="nb-NO" dirty="0"/>
              <a:t>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database </a:t>
            </a:r>
            <a:r>
              <a:rPr lang="nb-NO" dirty="0" err="1"/>
              <a:t>help</a:t>
            </a:r>
            <a:r>
              <a:rPr lang="nb-NO" dirty="0"/>
              <a:t> </a:t>
            </a:r>
            <a:r>
              <a:rPr lang="nb-NO" dirty="0" err="1"/>
              <a:t>you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3550-3613-4D01-900A-EBC63CAD11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0389"/>
            <a:ext cx="10515600" cy="4624045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nb-NO" sz="2500" dirty="0"/>
              <a:t>See </a:t>
            </a:r>
            <a:r>
              <a:rPr lang="nb-NO" sz="2500" dirty="0" err="1"/>
              <a:t>capacity</a:t>
            </a:r>
            <a:r>
              <a:rPr lang="nb-NO" sz="2500" dirty="0"/>
              <a:t> </a:t>
            </a:r>
            <a:r>
              <a:rPr lang="nb-NO" sz="2500" dirty="0" err="1"/>
              <a:t>development</a:t>
            </a:r>
            <a:r>
              <a:rPr lang="nb-NO" sz="2500" dirty="0"/>
              <a:t> </a:t>
            </a:r>
            <a:r>
              <a:rPr lang="nb-NO" sz="2500" dirty="0" err="1"/>
              <a:t>projects</a:t>
            </a:r>
            <a:r>
              <a:rPr lang="nb-NO" sz="2500" dirty="0"/>
              <a:t> </a:t>
            </a:r>
            <a:r>
              <a:rPr lang="nb-NO" sz="2500" dirty="0" err="1"/>
              <a:t>around</a:t>
            </a:r>
            <a:r>
              <a:rPr lang="nb-NO" sz="2500" dirty="0"/>
              <a:t> </a:t>
            </a:r>
            <a:r>
              <a:rPr lang="nb-NO" sz="2500" dirty="0" err="1"/>
              <a:t>the</a:t>
            </a:r>
            <a:r>
              <a:rPr lang="nb-NO" sz="2500" dirty="0"/>
              <a:t> </a:t>
            </a:r>
            <a:r>
              <a:rPr lang="nb-NO" sz="2500" dirty="0" err="1"/>
              <a:t>world</a:t>
            </a:r>
            <a:endParaRPr lang="nb-NO" sz="2500" dirty="0"/>
          </a:p>
          <a:p>
            <a:pPr>
              <a:lnSpc>
                <a:spcPct val="150000"/>
              </a:lnSpc>
            </a:pPr>
            <a:r>
              <a:rPr lang="nb-NO" sz="2500" dirty="0"/>
              <a:t>Monitor donor </a:t>
            </a:r>
            <a:r>
              <a:rPr lang="nb-NO" sz="2500" dirty="0" err="1"/>
              <a:t>activity</a:t>
            </a:r>
            <a:endParaRPr lang="nb-NO" sz="2500" dirty="0"/>
          </a:p>
          <a:p>
            <a:pPr>
              <a:lnSpc>
                <a:spcPct val="150000"/>
              </a:lnSpc>
            </a:pPr>
            <a:r>
              <a:rPr lang="nb-NO" sz="2500" dirty="0"/>
              <a:t>Monitor regional </a:t>
            </a:r>
            <a:r>
              <a:rPr lang="nb-NO" sz="2500" dirty="0" err="1"/>
              <a:t>activity</a:t>
            </a:r>
            <a:endParaRPr lang="nb-NO" sz="2500" dirty="0"/>
          </a:p>
          <a:p>
            <a:pPr>
              <a:lnSpc>
                <a:spcPct val="150000"/>
              </a:lnSpc>
            </a:pPr>
            <a:r>
              <a:rPr lang="nb-NO" sz="2500" dirty="0" err="1"/>
              <a:t>Highlight</a:t>
            </a:r>
            <a:r>
              <a:rPr lang="nb-NO" sz="2500" dirty="0"/>
              <a:t> </a:t>
            </a:r>
            <a:r>
              <a:rPr lang="nb-NO" sz="2500" dirty="0" err="1"/>
              <a:t>completed</a:t>
            </a:r>
            <a:r>
              <a:rPr lang="nb-NO" sz="2500" dirty="0"/>
              <a:t> and </a:t>
            </a:r>
            <a:r>
              <a:rPr lang="nb-NO" sz="2500" dirty="0" err="1"/>
              <a:t>ongoing</a:t>
            </a:r>
            <a:r>
              <a:rPr lang="nb-NO" sz="2500" dirty="0"/>
              <a:t> </a:t>
            </a:r>
            <a:r>
              <a:rPr lang="nb-NO" sz="2500" dirty="0" err="1"/>
              <a:t>projects</a:t>
            </a:r>
            <a:r>
              <a:rPr lang="nb-NO" sz="2500" dirty="0"/>
              <a:t> in </a:t>
            </a:r>
            <a:r>
              <a:rPr lang="nb-NO" sz="2500" dirty="0" err="1"/>
              <a:t>your</a:t>
            </a:r>
            <a:r>
              <a:rPr lang="nb-NO" sz="2500" dirty="0"/>
              <a:t> region to donors</a:t>
            </a:r>
          </a:p>
          <a:p>
            <a:pPr>
              <a:lnSpc>
                <a:spcPct val="150000"/>
              </a:lnSpc>
            </a:pPr>
            <a:r>
              <a:rPr lang="nb-NO" sz="2500" dirty="0" err="1"/>
              <a:t>Identify</a:t>
            </a:r>
            <a:r>
              <a:rPr lang="nb-NO" sz="2500" dirty="0"/>
              <a:t> </a:t>
            </a:r>
            <a:r>
              <a:rPr lang="nb-NO" sz="2500" dirty="0" err="1"/>
              <a:t>needs</a:t>
            </a:r>
            <a:r>
              <a:rPr lang="nb-NO" sz="25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500" dirty="0"/>
              <a:t>Showcase</a:t>
            </a:r>
            <a:r>
              <a:rPr lang="nb-NO" sz="2500" dirty="0"/>
              <a:t> </a:t>
            </a:r>
            <a:r>
              <a:rPr lang="nb-NO" sz="2500" dirty="0" err="1"/>
              <a:t>projects</a:t>
            </a:r>
            <a:r>
              <a:rPr lang="nb-NO" sz="2500" dirty="0"/>
              <a:t> </a:t>
            </a:r>
            <a:r>
              <a:rPr lang="nb-NO" sz="2500" dirty="0" err="1"/>
              <a:t>that</a:t>
            </a:r>
            <a:r>
              <a:rPr lang="nb-NO" sz="2500" dirty="0"/>
              <a:t> have </a:t>
            </a:r>
            <a:r>
              <a:rPr lang="nb-NO" sz="2500" dirty="0" err="1"/>
              <a:t>been</a:t>
            </a:r>
            <a:r>
              <a:rPr lang="nb-NO" sz="2500" dirty="0"/>
              <a:t> </a:t>
            </a:r>
            <a:r>
              <a:rPr lang="nb-NO" sz="2500" dirty="0" err="1"/>
              <a:t>carried</a:t>
            </a:r>
            <a:r>
              <a:rPr lang="nb-NO" sz="2500" dirty="0"/>
              <a:t> </a:t>
            </a:r>
            <a:r>
              <a:rPr lang="nb-NO" sz="2500" dirty="0" err="1"/>
              <a:t>out</a:t>
            </a:r>
            <a:r>
              <a:rPr lang="nb-NO" sz="2500" dirty="0"/>
              <a:t> </a:t>
            </a:r>
            <a:r>
              <a:rPr lang="nb-NO" sz="2500" dirty="0" err="1"/>
              <a:t>according</a:t>
            </a:r>
            <a:r>
              <a:rPr lang="nb-NO" sz="2500" dirty="0"/>
              <a:t> to </a:t>
            </a:r>
            <a:r>
              <a:rPr lang="nb-NO" sz="2500" dirty="0" err="1"/>
              <a:t>MoU</a:t>
            </a:r>
            <a:r>
              <a:rPr lang="nb-NO" sz="2500" dirty="0"/>
              <a:t> </a:t>
            </a:r>
            <a:r>
              <a:rPr lang="nb-NO" sz="2500" dirty="0" err="1"/>
              <a:t>principles</a:t>
            </a:r>
            <a:endParaRPr lang="nb-NO" sz="25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BFAB70-B6C5-4594-BEB2-923B445BBE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INTOSAI-Donor Cooperation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5E294-D02E-4B77-892F-B6EE11EBA7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3CCEFE05-6772-1B40-B9AC-DF4DB221965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726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What are the MoU Principles?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782305"/>
            <a:ext cx="10421319" cy="4232129"/>
          </a:xfrm>
        </p:spPr>
        <p:txBody>
          <a:bodyPr numCol="2"/>
          <a:lstStyle/>
          <a:p>
            <a:pPr marL="514350" indent="-514350">
              <a:lnSpc>
                <a:spcPct val="150000"/>
              </a:lnSpc>
              <a:buAutoNum type="arabicParenR"/>
            </a:pPr>
            <a:r>
              <a:rPr lang="en-US" sz="3200" b="1" dirty="0"/>
              <a:t>Scaled-up support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2) SAI-led strategies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3) Harmonization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b="1" dirty="0"/>
              <a:t>4) Coordination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677"/>
                </a:solidFill>
                <a:effectLst/>
                <a:uLnTx/>
                <a:uFillTx/>
                <a:latin typeface="Arial Narrow" charset="0"/>
              </a:rPr>
              <a:t>INTOSAI-Donor Cooperation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677"/>
              </a:solidFill>
              <a:effectLst/>
              <a:uLnTx/>
              <a:uFillTx/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EFE05-6772-1B40-B9AC-DF4DB221965E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4677"/>
                </a:solidFill>
                <a:effectLst/>
                <a:uLnTx/>
                <a:uFillTx/>
                <a:latin typeface="Arial Narrow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677"/>
              </a:solidFill>
              <a:effectLst/>
              <a:uLnTx/>
              <a:uFillTx/>
              <a:latin typeface="Arial Narrow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5F96B3-612E-4EC3-9F2E-260196C28B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4623" y="1782305"/>
            <a:ext cx="6277905" cy="376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873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1219" y="1254265"/>
            <a:ext cx="11840705" cy="4760169"/>
          </a:xfrm>
        </p:spPr>
        <p:txBody>
          <a:bodyPr/>
          <a:lstStyle/>
          <a:p>
            <a:pPr marL="514350" indent="-514350">
              <a:buAutoNum type="arabicParenR"/>
            </a:pPr>
            <a:r>
              <a:rPr lang="en-US" dirty="0"/>
              <a:t>Are the MoU Principles being followed in your region? </a:t>
            </a:r>
          </a:p>
          <a:p>
            <a:pPr marL="0" indent="0">
              <a:buNone/>
            </a:pPr>
            <a:r>
              <a:rPr lang="en-US" dirty="0"/>
              <a:t>     Why/why not?</a:t>
            </a:r>
          </a:p>
          <a:p>
            <a:pPr marL="514350" indent="-514350">
              <a:buAutoNum type="arabicParenR"/>
            </a:pPr>
            <a:endParaRPr lang="en-US" sz="1600" dirty="0"/>
          </a:p>
          <a:p>
            <a:pPr marL="542925" indent="-542925">
              <a:buNone/>
            </a:pPr>
            <a:r>
              <a:rPr lang="en-US" dirty="0"/>
              <a:t>2)  What activities do you currently undertake at the regional level to promote the MoU Principles?</a:t>
            </a:r>
          </a:p>
          <a:p>
            <a:pPr marL="0" indent="0" defTabSz="628650">
              <a:buNone/>
            </a:pPr>
            <a:r>
              <a:rPr lang="en-US" dirty="0"/>
              <a:t>     What activities or initiatives could you undertake in the future?</a:t>
            </a:r>
          </a:p>
          <a:p>
            <a:pPr marL="0" indent="0">
              <a:buNone/>
            </a:pPr>
            <a:endParaRPr lang="en-US" sz="1600" dirty="0"/>
          </a:p>
          <a:p>
            <a:pPr marL="542925" indent="-542925">
              <a:buNone/>
            </a:pPr>
            <a:r>
              <a:rPr lang="en-US" dirty="0"/>
              <a:t>3)  What can the INTOSAI Donor-Cooperation do to help the regions and SAIs ensure that donor-funded capacity building projects follow MoU principles? 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>
                <a:ln>
                  <a:noFill/>
                </a:ln>
                <a:solidFill>
                  <a:srgbClr val="004677"/>
                </a:solidFill>
                <a:effectLst/>
                <a:uLnTx/>
                <a:uFillTx/>
                <a:latin typeface="Arial Narrow" charset="0"/>
              </a:rPr>
              <a:t>INTOSAI-Donor Cooperation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677"/>
              </a:solidFill>
              <a:effectLst/>
              <a:uLnTx/>
              <a:uFillTx/>
              <a:latin typeface="Arial Narrow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CCEFE05-6772-1B40-B9AC-DF4DB221965E}" type="slidenum">
              <a:rPr kumimoji="0" lang="en-US" sz="1600" b="1" i="0" u="none" strike="noStrike" kern="1200" cap="none" spc="0" normalizeH="0" baseline="0" noProof="0" smtClean="0">
                <a:ln>
                  <a:noFill/>
                </a:ln>
                <a:solidFill>
                  <a:srgbClr val="004677"/>
                </a:solidFill>
                <a:effectLst/>
                <a:uLnTx/>
                <a:uFillTx/>
                <a:latin typeface="Arial Narrow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004677"/>
              </a:solidFill>
              <a:effectLst/>
              <a:uLnTx/>
              <a:uFillTx/>
              <a:latin typeface="Arial Narrow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INTOSAI-Donor Cooperation 1">
      <a:dk1>
        <a:srgbClr val="184677"/>
      </a:dk1>
      <a:lt1>
        <a:srgbClr val="FFFFFF"/>
      </a:lt1>
      <a:dk2>
        <a:srgbClr val="184677"/>
      </a:dk2>
      <a:lt2>
        <a:srgbClr val="FFFFFF"/>
      </a:lt2>
      <a:accent1>
        <a:srgbClr val="184677"/>
      </a:accent1>
      <a:accent2>
        <a:srgbClr val="0065AF"/>
      </a:accent2>
      <a:accent3>
        <a:srgbClr val="2EBCDE"/>
      </a:accent3>
      <a:accent4>
        <a:srgbClr val="00A3BF"/>
      </a:accent4>
      <a:accent5>
        <a:srgbClr val="68B3D1"/>
      </a:accent5>
      <a:accent6>
        <a:srgbClr val="00A396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470</TotalTime>
  <Words>167</Words>
  <Application>Microsoft Office PowerPoint</Application>
  <PresentationFormat>Widescreen</PresentationFormat>
  <Paragraphs>33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Arial Narrow</vt:lpstr>
      <vt:lpstr>Calibri</vt:lpstr>
      <vt:lpstr>Office Theme</vt:lpstr>
      <vt:lpstr>SAI Capacity Development Database &amp; MoU Principles</vt:lpstr>
      <vt:lpstr>SAI Capacity Development Database</vt:lpstr>
      <vt:lpstr>PowerPoint Presentation</vt:lpstr>
      <vt:lpstr>What can the database help you with?</vt:lpstr>
      <vt:lpstr>What are the MoU Principles?</vt:lpstr>
      <vt:lpstr>Discussion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Microsoft Office User</dc:creator>
  <cp:lastModifiedBy>Matthew Price</cp:lastModifiedBy>
  <cp:revision>28</cp:revision>
  <dcterms:created xsi:type="dcterms:W3CDTF">2017-11-28T07:27:18Z</dcterms:created>
  <dcterms:modified xsi:type="dcterms:W3CDTF">2018-06-27T22:58:32Z</dcterms:modified>
</cp:coreProperties>
</file>