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642" r:id="rId6"/>
    <p:sldId id="647" r:id="rId7"/>
    <p:sldId id="641" r:id="rId8"/>
    <p:sldId id="299" r:id="rId9"/>
    <p:sldId id="645" r:id="rId10"/>
    <p:sldId id="64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njar Wiersholm" initials="BW" lastIdx="2" clrIdx="0">
    <p:extLst>
      <p:ext uri="{19B8F6BF-5375-455C-9EA6-DF929625EA0E}">
        <p15:presenceInfo xmlns:p15="http://schemas.microsoft.com/office/powerpoint/2012/main" userId="S::Brynjar.Wiersholm@idi.no::6b38c304-b8fb-4c06-8458-370e16e7ab7e" providerId="AD"/>
      </p:ext>
    </p:extLst>
  </p:cmAuthor>
  <p:cmAuthor id="2" name="Petra Schirnhofer" initials="PS" lastIdx="2" clrIdx="1">
    <p:extLst>
      <p:ext uri="{19B8F6BF-5375-455C-9EA6-DF929625EA0E}">
        <p15:presenceInfo xmlns:p15="http://schemas.microsoft.com/office/powerpoint/2012/main" userId="S::petra.schirnhofer@idi.no::9e3366a2-0247-44ff-800d-ddfd95428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E"/>
    <a:srgbClr val="ADACAC"/>
    <a:srgbClr val="00AEEF"/>
    <a:srgbClr val="FFC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di.no/work-streams/relevant-sais/auditing-sdgs/audit-sdgs-implementation/isam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idi.no/work-streams/relevant-sais/auditing-sdgs/audit-sdgs-implementation/isa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35AE2-BDB0-4493-A2EB-E9F8317C626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392D2E-2FD5-4D57-AA21-D76623E81DBB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GB" sz="1800" dirty="0"/>
            <a:t>Independent SAIs Work Stream</a:t>
          </a:r>
        </a:p>
      </dgm:t>
    </dgm:pt>
    <dgm:pt modelId="{D8BBCA6D-6BCD-46DB-A959-EE14ECA2CE55}" type="parTrans" cxnId="{43D06F0A-D564-4447-A1A6-5176D4F6248D}">
      <dgm:prSet/>
      <dgm:spPr/>
      <dgm:t>
        <a:bodyPr/>
        <a:lstStyle/>
        <a:p>
          <a:endParaRPr lang="en-GB"/>
        </a:p>
      </dgm:t>
    </dgm:pt>
    <dgm:pt modelId="{9827A628-3AFD-4B5C-A256-57468FEC7DDA}" type="sibTrans" cxnId="{43D06F0A-D564-4447-A1A6-5176D4F6248D}">
      <dgm:prSet/>
      <dgm:spPr/>
      <dgm:t>
        <a:bodyPr/>
        <a:lstStyle/>
        <a:p>
          <a:endParaRPr lang="en-GB"/>
        </a:p>
      </dgm:t>
    </dgm:pt>
    <dgm:pt modelId="{ECE224C3-AD29-4000-AA6F-22A4678637CF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GB" sz="1800" dirty="0"/>
            <a:t>Well-Governed SAIs Work Stream</a:t>
          </a:r>
        </a:p>
      </dgm:t>
    </dgm:pt>
    <dgm:pt modelId="{BE02B085-3B00-49A9-A55F-3364D20E4DDF}" type="parTrans" cxnId="{C51064E4-DA4E-4065-BF56-D60E959CFD83}">
      <dgm:prSet/>
      <dgm:spPr/>
      <dgm:t>
        <a:bodyPr/>
        <a:lstStyle/>
        <a:p>
          <a:endParaRPr lang="en-GB"/>
        </a:p>
      </dgm:t>
    </dgm:pt>
    <dgm:pt modelId="{488FDAF9-60CB-4389-A4D0-08F35DEC8081}" type="sibTrans" cxnId="{C51064E4-DA4E-4065-BF56-D60E959CFD83}">
      <dgm:prSet/>
      <dgm:spPr/>
      <dgm:t>
        <a:bodyPr/>
        <a:lstStyle/>
        <a:p>
          <a:endParaRPr lang="en-GB"/>
        </a:p>
      </dgm:t>
    </dgm:pt>
    <dgm:pt modelId="{4C8468A7-B3FC-4AAB-A332-6CF4D0984053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GB" sz="1800" dirty="0"/>
            <a:t>Professional SAIs Work Stream</a:t>
          </a:r>
        </a:p>
      </dgm:t>
    </dgm:pt>
    <dgm:pt modelId="{04D05B89-8183-4A77-83C0-FF8598BA73BC}" type="parTrans" cxnId="{A7212DCC-16EA-4437-80E0-382B93249AFF}">
      <dgm:prSet/>
      <dgm:spPr/>
      <dgm:t>
        <a:bodyPr/>
        <a:lstStyle/>
        <a:p>
          <a:endParaRPr lang="en-GB"/>
        </a:p>
      </dgm:t>
    </dgm:pt>
    <dgm:pt modelId="{6CC9F558-A61A-4285-8B1B-F2EF5DDE9CDA}" type="sibTrans" cxnId="{A7212DCC-16EA-4437-80E0-382B93249AFF}">
      <dgm:prSet/>
      <dgm:spPr/>
      <dgm:t>
        <a:bodyPr/>
        <a:lstStyle/>
        <a:p>
          <a:endParaRPr lang="en-GB"/>
        </a:p>
      </dgm:t>
    </dgm:pt>
    <dgm:pt modelId="{0597BC6D-E724-4618-AC18-2CACDF35D5FC}">
      <dgm:prSet custT="1"/>
      <dgm:spPr>
        <a:solidFill>
          <a:srgbClr val="00AEEF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Coordinated advocacy efforts through SIRAM</a:t>
          </a:r>
        </a:p>
      </dgm:t>
    </dgm:pt>
    <dgm:pt modelId="{800D250D-BF1D-4416-89B6-7E46AC950039}" type="parTrans" cxnId="{33BD8ED3-F62E-4AA3-A513-C099FF56D36A}">
      <dgm:prSet/>
      <dgm:spPr/>
      <dgm:t>
        <a:bodyPr/>
        <a:lstStyle/>
        <a:p>
          <a:endParaRPr lang="en-GB"/>
        </a:p>
      </dgm:t>
    </dgm:pt>
    <dgm:pt modelId="{0D62311D-7237-4F8E-BAF5-921A5AD49AD6}" type="sibTrans" cxnId="{33BD8ED3-F62E-4AA3-A513-C099FF56D36A}">
      <dgm:prSet/>
      <dgm:spPr/>
      <dgm:t>
        <a:bodyPr/>
        <a:lstStyle/>
        <a:p>
          <a:endParaRPr lang="en-GB"/>
        </a:p>
      </dgm:t>
    </dgm:pt>
    <dgm:pt modelId="{0E2A7F08-BB3E-42B6-9258-79387C147427}">
      <dgm:prSet custT="1"/>
      <dgm:spPr>
        <a:solidFill>
          <a:srgbClr val="92D050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TAI launched to support 50+ SAIs to audit use of emergency funds</a:t>
          </a:r>
        </a:p>
      </dgm:t>
    </dgm:pt>
    <dgm:pt modelId="{C24CEF0F-5074-4824-B3EC-B7082CCDE9D8}" type="parTrans" cxnId="{2EE81822-2709-481D-A8C2-E08DA839151B}">
      <dgm:prSet/>
      <dgm:spPr/>
      <dgm:t>
        <a:bodyPr/>
        <a:lstStyle/>
        <a:p>
          <a:endParaRPr lang="en-GB"/>
        </a:p>
      </dgm:t>
    </dgm:pt>
    <dgm:pt modelId="{17098FBC-D67A-425E-9B4E-E17E8B8230C6}" type="sibTrans" cxnId="{2EE81822-2709-481D-A8C2-E08DA839151B}">
      <dgm:prSet/>
      <dgm:spPr/>
      <dgm:t>
        <a:bodyPr/>
        <a:lstStyle/>
        <a:p>
          <a:endParaRPr lang="en-GB"/>
        </a:p>
      </dgm:t>
    </dgm:pt>
    <dgm:pt modelId="{23FCF4A8-AEEA-4B01-BDAC-B34688DF8343}">
      <dgm:prSet custT="1"/>
      <dgm:spPr>
        <a:solidFill>
          <a:srgbClr val="00AEEF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SAI Independence Resource Centre launched to support independence in a digital age</a:t>
          </a:r>
        </a:p>
      </dgm:t>
    </dgm:pt>
    <dgm:pt modelId="{63684DDE-BE8C-4D1F-965E-7070D7DBABD1}" type="sibTrans" cxnId="{1C8DBD87-34A0-41F4-A54C-097DE8894157}">
      <dgm:prSet/>
      <dgm:spPr/>
      <dgm:t>
        <a:bodyPr/>
        <a:lstStyle/>
        <a:p>
          <a:endParaRPr lang="en-GB"/>
        </a:p>
      </dgm:t>
    </dgm:pt>
    <dgm:pt modelId="{B2E34D9E-CDE7-4EAA-BD1C-4E7C2723D21C}" type="parTrans" cxnId="{1C8DBD87-34A0-41F4-A54C-097DE8894157}">
      <dgm:prSet/>
      <dgm:spPr/>
      <dgm:t>
        <a:bodyPr/>
        <a:lstStyle/>
        <a:p>
          <a:endParaRPr lang="en-GB"/>
        </a:p>
      </dgm:t>
    </dgm:pt>
    <dgm:pt modelId="{0E693068-4D3C-44F9-9F9C-DA93EA5C615D}">
      <dgm:prSet custT="1"/>
      <dgm:spPr>
        <a:solidFill>
          <a:srgbClr val="0070C0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43 SAIs supported on strategic planning during COVID</a:t>
          </a:r>
        </a:p>
      </dgm:t>
    </dgm:pt>
    <dgm:pt modelId="{DD5B8D4E-055F-47AE-896A-B1C378133D11}" type="parTrans" cxnId="{92856DA5-1411-40D0-B8C0-8F02D13C210A}">
      <dgm:prSet/>
      <dgm:spPr/>
      <dgm:t>
        <a:bodyPr/>
        <a:lstStyle/>
        <a:p>
          <a:endParaRPr lang="en-GB"/>
        </a:p>
      </dgm:t>
    </dgm:pt>
    <dgm:pt modelId="{F3B9D325-FB42-4761-8976-B9C384C94F66}" type="sibTrans" cxnId="{92856DA5-1411-40D0-B8C0-8F02D13C210A}">
      <dgm:prSet/>
      <dgm:spPr/>
      <dgm:t>
        <a:bodyPr/>
        <a:lstStyle/>
        <a:p>
          <a:endParaRPr lang="en-GB"/>
        </a:p>
      </dgm:t>
    </dgm:pt>
    <dgm:pt modelId="{6293A6F9-1F8C-49DA-8DEA-CB4D8D9C2EA1}">
      <dgm:prSet custT="1"/>
      <dgm:spPr>
        <a:solidFill>
          <a:srgbClr val="0070C0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Over 30 ongoing SAI PMFs and 77 finalised</a:t>
          </a:r>
        </a:p>
      </dgm:t>
    </dgm:pt>
    <dgm:pt modelId="{5708D435-D65C-40D4-BB4C-6BF5C7DC29B0}" type="parTrans" cxnId="{D5DA8C77-6CA1-44F9-88D3-E469BAC5EC5D}">
      <dgm:prSet/>
      <dgm:spPr/>
      <dgm:t>
        <a:bodyPr/>
        <a:lstStyle/>
        <a:p>
          <a:endParaRPr lang="nb-NO"/>
        </a:p>
      </dgm:t>
    </dgm:pt>
    <dgm:pt modelId="{E522D528-AF88-4B02-BA69-E5BF40051D4F}" type="sibTrans" cxnId="{D5DA8C77-6CA1-44F9-88D3-E469BAC5EC5D}">
      <dgm:prSet/>
      <dgm:spPr/>
      <dgm:t>
        <a:bodyPr/>
        <a:lstStyle/>
        <a:p>
          <a:endParaRPr lang="nb-NO"/>
        </a:p>
      </dgm:t>
    </dgm:pt>
    <dgm:pt modelId="{02F7A743-52FD-42CF-8243-3A37BECCC261}">
      <dgm:prSet custT="1"/>
      <dgm:spPr>
        <a:solidFill>
          <a:srgbClr val="92D050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21 SYLs supported SAI change &amp; graduated</a:t>
          </a:r>
        </a:p>
      </dgm:t>
    </dgm:pt>
    <dgm:pt modelId="{5CE8B524-D458-46B5-956C-7A237543B82F}" type="parTrans" cxnId="{622ED7E6-3C1E-44B0-8384-C16356E57E9E}">
      <dgm:prSet/>
      <dgm:spPr/>
      <dgm:t>
        <a:bodyPr/>
        <a:lstStyle/>
        <a:p>
          <a:endParaRPr lang="nb-NO"/>
        </a:p>
      </dgm:t>
    </dgm:pt>
    <dgm:pt modelId="{CE3ECE24-B0A9-4DEB-955A-433689872562}" type="sibTrans" cxnId="{622ED7E6-3C1E-44B0-8384-C16356E57E9E}">
      <dgm:prSet/>
      <dgm:spPr/>
      <dgm:t>
        <a:bodyPr/>
        <a:lstStyle/>
        <a:p>
          <a:endParaRPr lang="nb-NO"/>
        </a:p>
      </dgm:t>
    </dgm:pt>
    <dgm:pt modelId="{058B90BC-3BCE-4002-8D9E-9A6C853C797E}">
      <dgm:prSet custT="1"/>
      <dgm:spPr>
        <a:solidFill>
          <a:srgbClr val="92D050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8 SAIs in South East Asia supported in financial audit</a:t>
          </a:r>
        </a:p>
      </dgm:t>
    </dgm:pt>
    <dgm:pt modelId="{DA26044E-0439-42D7-9283-66F1AABB1CD4}" type="parTrans" cxnId="{1F34662D-48A8-45CD-A3AC-C3055B456678}">
      <dgm:prSet/>
      <dgm:spPr/>
      <dgm:t>
        <a:bodyPr/>
        <a:lstStyle/>
        <a:p>
          <a:endParaRPr lang="nb-NO"/>
        </a:p>
      </dgm:t>
    </dgm:pt>
    <dgm:pt modelId="{C400DA56-DA44-40BE-80EA-49EC0B773FB8}" type="sibTrans" cxnId="{1F34662D-48A8-45CD-A3AC-C3055B456678}">
      <dgm:prSet/>
      <dgm:spPr/>
      <dgm:t>
        <a:bodyPr/>
        <a:lstStyle/>
        <a:p>
          <a:endParaRPr lang="nb-NO"/>
        </a:p>
      </dgm:t>
    </dgm:pt>
    <dgm:pt modelId="{E556BB56-E3B0-40FF-A905-491D26E62AD7}">
      <dgm:prSet custT="1"/>
      <dgm:spPr>
        <a:solidFill>
          <a:srgbClr val="0070C0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SAI Strategic Management Handbook Published</a:t>
          </a:r>
        </a:p>
      </dgm:t>
    </dgm:pt>
    <dgm:pt modelId="{0CE71AE8-838A-41B4-A4D2-561E76221191}" type="parTrans" cxnId="{3B833C41-37A9-4FA6-B36B-B57685DF0F96}">
      <dgm:prSet/>
      <dgm:spPr/>
      <dgm:t>
        <a:bodyPr/>
        <a:lstStyle/>
        <a:p>
          <a:endParaRPr lang="nb-NO"/>
        </a:p>
      </dgm:t>
    </dgm:pt>
    <dgm:pt modelId="{399AEFD2-B55D-43D1-B9A8-089928A66919}" type="sibTrans" cxnId="{3B833C41-37A9-4FA6-B36B-B57685DF0F96}">
      <dgm:prSet/>
      <dgm:spPr/>
      <dgm:t>
        <a:bodyPr/>
        <a:lstStyle/>
        <a:p>
          <a:endParaRPr lang="nb-NO"/>
        </a:p>
      </dgm:t>
    </dgm:pt>
    <dgm:pt modelId="{59AD812C-4C3E-40CB-9C8D-0E016D4D70F8}" type="pres">
      <dgm:prSet presAssocID="{3FE35AE2-BDB0-4493-A2EB-E9F8317C6260}" presName="Name0" presStyleCnt="0">
        <dgm:presLayoutVars>
          <dgm:dir/>
          <dgm:animLvl val="lvl"/>
          <dgm:resizeHandles val="exact"/>
        </dgm:presLayoutVars>
      </dgm:prSet>
      <dgm:spPr/>
    </dgm:pt>
    <dgm:pt modelId="{9132F987-AA1C-4936-A31A-93E718B96FD8}" type="pres">
      <dgm:prSet presAssocID="{3C392D2E-2FD5-4D57-AA21-D76623E81DBB}" presName="composite" presStyleCnt="0"/>
      <dgm:spPr/>
    </dgm:pt>
    <dgm:pt modelId="{45EB3A2C-F9FD-443E-AEBF-9B6DAEB50A1C}" type="pres">
      <dgm:prSet presAssocID="{3C392D2E-2FD5-4D57-AA21-D76623E81DB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E132B85-6E61-40AA-B6A1-2634E2DF5143}" type="pres">
      <dgm:prSet presAssocID="{3C392D2E-2FD5-4D57-AA21-D76623E81DBB}" presName="desTx" presStyleLbl="alignAccFollowNode1" presStyleIdx="0" presStyleCnt="3">
        <dgm:presLayoutVars>
          <dgm:bulletEnabled val="1"/>
        </dgm:presLayoutVars>
      </dgm:prSet>
      <dgm:spPr/>
    </dgm:pt>
    <dgm:pt modelId="{DAD15896-E203-453F-9DFA-A7A0EC49C412}" type="pres">
      <dgm:prSet presAssocID="{9827A628-3AFD-4B5C-A256-57468FEC7DDA}" presName="space" presStyleCnt="0"/>
      <dgm:spPr/>
    </dgm:pt>
    <dgm:pt modelId="{CBDDB91A-5F59-4A39-85C9-97D8A848EDD2}" type="pres">
      <dgm:prSet presAssocID="{ECE224C3-AD29-4000-AA6F-22A4678637CF}" presName="composite" presStyleCnt="0"/>
      <dgm:spPr/>
    </dgm:pt>
    <dgm:pt modelId="{F625E3CF-7209-4410-997D-249FCC076FEC}" type="pres">
      <dgm:prSet presAssocID="{ECE224C3-AD29-4000-AA6F-22A4678637C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BA2FA3C-7C78-495A-8385-1BA749E8DAB1}" type="pres">
      <dgm:prSet presAssocID="{ECE224C3-AD29-4000-AA6F-22A4678637CF}" presName="desTx" presStyleLbl="alignAccFollowNode1" presStyleIdx="1" presStyleCnt="3">
        <dgm:presLayoutVars>
          <dgm:bulletEnabled val="1"/>
        </dgm:presLayoutVars>
      </dgm:prSet>
      <dgm:spPr/>
    </dgm:pt>
    <dgm:pt modelId="{89B14D6E-2676-4B87-BCBF-A11411BC6191}" type="pres">
      <dgm:prSet presAssocID="{488FDAF9-60CB-4389-A4D0-08F35DEC8081}" presName="space" presStyleCnt="0"/>
      <dgm:spPr/>
    </dgm:pt>
    <dgm:pt modelId="{BE1492E0-67DE-483C-BAD3-83ACFAFA99C0}" type="pres">
      <dgm:prSet presAssocID="{4C8468A7-B3FC-4AAB-A332-6CF4D0984053}" presName="composite" presStyleCnt="0"/>
      <dgm:spPr/>
    </dgm:pt>
    <dgm:pt modelId="{03E91904-3B41-496D-9012-ECC2034E70AF}" type="pres">
      <dgm:prSet presAssocID="{4C8468A7-B3FC-4AAB-A332-6CF4D098405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E6D2B20-B0F8-4D69-A538-0622575CDF04}" type="pres">
      <dgm:prSet presAssocID="{4C8468A7-B3FC-4AAB-A332-6CF4D098405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3D06F0A-D564-4447-A1A6-5176D4F6248D}" srcId="{3FE35AE2-BDB0-4493-A2EB-E9F8317C6260}" destId="{3C392D2E-2FD5-4D57-AA21-D76623E81DBB}" srcOrd="0" destOrd="0" parTransId="{D8BBCA6D-6BCD-46DB-A959-EE14ECA2CE55}" sibTransId="{9827A628-3AFD-4B5C-A256-57468FEC7DDA}"/>
    <dgm:cxn modelId="{FDFC1720-CBE0-4862-991C-06F5076BEF16}" type="presOf" srcId="{0E2A7F08-BB3E-42B6-9258-79387C147427}" destId="{4E6D2B20-B0F8-4D69-A538-0622575CDF04}" srcOrd="0" destOrd="0" presId="urn:microsoft.com/office/officeart/2005/8/layout/hList1"/>
    <dgm:cxn modelId="{2EE81822-2709-481D-A8C2-E08DA839151B}" srcId="{4C8468A7-B3FC-4AAB-A332-6CF4D0984053}" destId="{0E2A7F08-BB3E-42B6-9258-79387C147427}" srcOrd="0" destOrd="0" parTransId="{C24CEF0F-5074-4824-B3EC-B7082CCDE9D8}" sibTransId="{17098FBC-D67A-425E-9B4E-E17E8B8230C6}"/>
    <dgm:cxn modelId="{6B346024-18C2-4EE9-98FD-D27890863A14}" type="presOf" srcId="{E556BB56-E3B0-40FF-A905-491D26E62AD7}" destId="{0BA2FA3C-7C78-495A-8385-1BA749E8DAB1}" srcOrd="0" destOrd="1" presId="urn:microsoft.com/office/officeart/2005/8/layout/hList1"/>
    <dgm:cxn modelId="{6400E528-7E0F-42A1-880B-767BA15307C6}" type="presOf" srcId="{058B90BC-3BCE-4002-8D9E-9A6C853C797E}" destId="{4E6D2B20-B0F8-4D69-A538-0622575CDF04}" srcOrd="0" destOrd="2" presId="urn:microsoft.com/office/officeart/2005/8/layout/hList1"/>
    <dgm:cxn modelId="{1F34662D-48A8-45CD-A3AC-C3055B456678}" srcId="{4C8468A7-B3FC-4AAB-A332-6CF4D0984053}" destId="{058B90BC-3BCE-4002-8D9E-9A6C853C797E}" srcOrd="2" destOrd="0" parTransId="{DA26044E-0439-42D7-9283-66F1AABB1CD4}" sibTransId="{C400DA56-DA44-40BE-80EA-49EC0B773FB8}"/>
    <dgm:cxn modelId="{3B833C41-37A9-4FA6-B36B-B57685DF0F96}" srcId="{ECE224C3-AD29-4000-AA6F-22A4678637CF}" destId="{E556BB56-E3B0-40FF-A905-491D26E62AD7}" srcOrd="1" destOrd="0" parTransId="{0CE71AE8-838A-41B4-A4D2-561E76221191}" sibTransId="{399AEFD2-B55D-43D1-B9A8-089928A66919}"/>
    <dgm:cxn modelId="{ED722A4F-7025-4DE7-B4E2-10622211AE90}" type="presOf" srcId="{4C8468A7-B3FC-4AAB-A332-6CF4D0984053}" destId="{03E91904-3B41-496D-9012-ECC2034E70AF}" srcOrd="0" destOrd="0" presId="urn:microsoft.com/office/officeart/2005/8/layout/hList1"/>
    <dgm:cxn modelId="{A357EF56-1768-440C-8BC3-ACCB2537B58E}" type="presOf" srcId="{3C392D2E-2FD5-4D57-AA21-D76623E81DBB}" destId="{45EB3A2C-F9FD-443E-AEBF-9B6DAEB50A1C}" srcOrd="0" destOrd="0" presId="urn:microsoft.com/office/officeart/2005/8/layout/hList1"/>
    <dgm:cxn modelId="{D5DA8C77-6CA1-44F9-88D3-E469BAC5EC5D}" srcId="{ECE224C3-AD29-4000-AA6F-22A4678637CF}" destId="{6293A6F9-1F8C-49DA-8DEA-CB4D8D9C2EA1}" srcOrd="2" destOrd="0" parTransId="{5708D435-D65C-40D4-BB4C-6BF5C7DC29B0}" sibTransId="{E522D528-AF88-4B02-BA69-E5BF40051D4F}"/>
    <dgm:cxn modelId="{D41DFE81-8789-46D2-9FF0-3F5928CD6828}" type="presOf" srcId="{6293A6F9-1F8C-49DA-8DEA-CB4D8D9C2EA1}" destId="{0BA2FA3C-7C78-495A-8385-1BA749E8DAB1}" srcOrd="0" destOrd="2" presId="urn:microsoft.com/office/officeart/2005/8/layout/hList1"/>
    <dgm:cxn modelId="{1C8DBD87-34A0-41F4-A54C-097DE8894157}" srcId="{3C392D2E-2FD5-4D57-AA21-D76623E81DBB}" destId="{23FCF4A8-AEEA-4B01-BDAC-B34688DF8343}" srcOrd="1" destOrd="0" parTransId="{B2E34D9E-CDE7-4EAA-BD1C-4E7C2723D21C}" sibTransId="{63684DDE-BE8C-4D1F-965E-7070D7DBABD1}"/>
    <dgm:cxn modelId="{44808596-4C00-4C6D-BD63-DA2B5288FEEA}" type="presOf" srcId="{02F7A743-52FD-42CF-8243-3A37BECCC261}" destId="{4E6D2B20-B0F8-4D69-A538-0622575CDF04}" srcOrd="0" destOrd="1" presId="urn:microsoft.com/office/officeart/2005/8/layout/hList1"/>
    <dgm:cxn modelId="{92856DA5-1411-40D0-B8C0-8F02D13C210A}" srcId="{ECE224C3-AD29-4000-AA6F-22A4678637CF}" destId="{0E693068-4D3C-44F9-9F9C-DA93EA5C615D}" srcOrd="0" destOrd="0" parTransId="{DD5B8D4E-055F-47AE-896A-B1C378133D11}" sibTransId="{F3B9D325-FB42-4761-8976-B9C384C94F66}"/>
    <dgm:cxn modelId="{1B06BBBC-FF8B-408B-AFCD-430953B70C0E}" type="presOf" srcId="{0597BC6D-E724-4618-AC18-2CACDF35D5FC}" destId="{9E132B85-6E61-40AA-B6A1-2634E2DF5143}" srcOrd="0" destOrd="0" presId="urn:microsoft.com/office/officeart/2005/8/layout/hList1"/>
    <dgm:cxn modelId="{C8FCDFC9-A224-4F02-8026-F6359B1F80F1}" type="presOf" srcId="{0E693068-4D3C-44F9-9F9C-DA93EA5C615D}" destId="{0BA2FA3C-7C78-495A-8385-1BA749E8DAB1}" srcOrd="0" destOrd="0" presId="urn:microsoft.com/office/officeart/2005/8/layout/hList1"/>
    <dgm:cxn modelId="{A7212DCC-16EA-4437-80E0-382B93249AFF}" srcId="{3FE35AE2-BDB0-4493-A2EB-E9F8317C6260}" destId="{4C8468A7-B3FC-4AAB-A332-6CF4D0984053}" srcOrd="2" destOrd="0" parTransId="{04D05B89-8183-4A77-83C0-FF8598BA73BC}" sibTransId="{6CC9F558-A61A-4285-8B1B-F2EF5DDE9CDA}"/>
    <dgm:cxn modelId="{33BD8ED3-F62E-4AA3-A513-C099FF56D36A}" srcId="{3C392D2E-2FD5-4D57-AA21-D76623E81DBB}" destId="{0597BC6D-E724-4618-AC18-2CACDF35D5FC}" srcOrd="0" destOrd="0" parTransId="{800D250D-BF1D-4416-89B6-7E46AC950039}" sibTransId="{0D62311D-7237-4F8E-BAF5-921A5AD49AD6}"/>
    <dgm:cxn modelId="{10D26EE0-EE3A-499E-83D1-457EBE8F5FF6}" type="presOf" srcId="{23FCF4A8-AEEA-4B01-BDAC-B34688DF8343}" destId="{9E132B85-6E61-40AA-B6A1-2634E2DF5143}" srcOrd="0" destOrd="1" presId="urn:microsoft.com/office/officeart/2005/8/layout/hList1"/>
    <dgm:cxn modelId="{C51064E4-DA4E-4065-BF56-D60E959CFD83}" srcId="{3FE35AE2-BDB0-4493-A2EB-E9F8317C6260}" destId="{ECE224C3-AD29-4000-AA6F-22A4678637CF}" srcOrd="1" destOrd="0" parTransId="{BE02B085-3B00-49A9-A55F-3364D20E4DDF}" sibTransId="{488FDAF9-60CB-4389-A4D0-08F35DEC8081}"/>
    <dgm:cxn modelId="{622ED7E6-3C1E-44B0-8384-C16356E57E9E}" srcId="{4C8468A7-B3FC-4AAB-A332-6CF4D0984053}" destId="{02F7A743-52FD-42CF-8243-3A37BECCC261}" srcOrd="1" destOrd="0" parTransId="{5CE8B524-D458-46B5-956C-7A237543B82F}" sibTransId="{CE3ECE24-B0A9-4DEB-955A-433689872562}"/>
    <dgm:cxn modelId="{348B65E7-A7ED-43DB-BA1E-72F1AD1A4F58}" type="presOf" srcId="{ECE224C3-AD29-4000-AA6F-22A4678637CF}" destId="{F625E3CF-7209-4410-997D-249FCC076FEC}" srcOrd="0" destOrd="0" presId="urn:microsoft.com/office/officeart/2005/8/layout/hList1"/>
    <dgm:cxn modelId="{1D0D8FF5-6624-408A-90B6-FB256B63FFB2}" type="presOf" srcId="{3FE35AE2-BDB0-4493-A2EB-E9F8317C6260}" destId="{59AD812C-4C3E-40CB-9C8D-0E016D4D70F8}" srcOrd="0" destOrd="0" presId="urn:microsoft.com/office/officeart/2005/8/layout/hList1"/>
    <dgm:cxn modelId="{5586F1C9-1C28-431B-AEE8-570A9F1735D2}" type="presParOf" srcId="{59AD812C-4C3E-40CB-9C8D-0E016D4D70F8}" destId="{9132F987-AA1C-4936-A31A-93E718B96FD8}" srcOrd="0" destOrd="0" presId="urn:microsoft.com/office/officeart/2005/8/layout/hList1"/>
    <dgm:cxn modelId="{4538376D-C13C-43B7-802F-D9CBE419F9B1}" type="presParOf" srcId="{9132F987-AA1C-4936-A31A-93E718B96FD8}" destId="{45EB3A2C-F9FD-443E-AEBF-9B6DAEB50A1C}" srcOrd="0" destOrd="0" presId="urn:microsoft.com/office/officeart/2005/8/layout/hList1"/>
    <dgm:cxn modelId="{C53F4BD9-EBA3-4245-8EDE-97D24866951F}" type="presParOf" srcId="{9132F987-AA1C-4936-A31A-93E718B96FD8}" destId="{9E132B85-6E61-40AA-B6A1-2634E2DF5143}" srcOrd="1" destOrd="0" presId="urn:microsoft.com/office/officeart/2005/8/layout/hList1"/>
    <dgm:cxn modelId="{382D4F27-0893-4D92-AB64-391AB5D41553}" type="presParOf" srcId="{59AD812C-4C3E-40CB-9C8D-0E016D4D70F8}" destId="{DAD15896-E203-453F-9DFA-A7A0EC49C412}" srcOrd="1" destOrd="0" presId="urn:microsoft.com/office/officeart/2005/8/layout/hList1"/>
    <dgm:cxn modelId="{688AF9AD-7B49-4C48-A57B-6A0379201119}" type="presParOf" srcId="{59AD812C-4C3E-40CB-9C8D-0E016D4D70F8}" destId="{CBDDB91A-5F59-4A39-85C9-97D8A848EDD2}" srcOrd="2" destOrd="0" presId="urn:microsoft.com/office/officeart/2005/8/layout/hList1"/>
    <dgm:cxn modelId="{8AEFA9F0-6513-4B62-B5E4-DBA9A166CDB7}" type="presParOf" srcId="{CBDDB91A-5F59-4A39-85C9-97D8A848EDD2}" destId="{F625E3CF-7209-4410-997D-249FCC076FEC}" srcOrd="0" destOrd="0" presId="urn:microsoft.com/office/officeart/2005/8/layout/hList1"/>
    <dgm:cxn modelId="{3F47B7BB-8029-43DC-93B2-FA5506E104D3}" type="presParOf" srcId="{CBDDB91A-5F59-4A39-85C9-97D8A848EDD2}" destId="{0BA2FA3C-7C78-495A-8385-1BA749E8DAB1}" srcOrd="1" destOrd="0" presId="urn:microsoft.com/office/officeart/2005/8/layout/hList1"/>
    <dgm:cxn modelId="{3EA7C65A-3FA5-4BB0-9BC9-D112380C57E7}" type="presParOf" srcId="{59AD812C-4C3E-40CB-9C8D-0E016D4D70F8}" destId="{89B14D6E-2676-4B87-BCBF-A11411BC6191}" srcOrd="3" destOrd="0" presId="urn:microsoft.com/office/officeart/2005/8/layout/hList1"/>
    <dgm:cxn modelId="{8709A90C-4106-424D-98FC-9AA05351EEE7}" type="presParOf" srcId="{59AD812C-4C3E-40CB-9C8D-0E016D4D70F8}" destId="{BE1492E0-67DE-483C-BAD3-83ACFAFA99C0}" srcOrd="4" destOrd="0" presId="urn:microsoft.com/office/officeart/2005/8/layout/hList1"/>
    <dgm:cxn modelId="{7820EA41-0D99-4CF2-9C6F-F76F569629D8}" type="presParOf" srcId="{BE1492E0-67DE-483C-BAD3-83ACFAFA99C0}" destId="{03E91904-3B41-496D-9012-ECC2034E70AF}" srcOrd="0" destOrd="0" presId="urn:microsoft.com/office/officeart/2005/8/layout/hList1"/>
    <dgm:cxn modelId="{053560A9-71E3-4F36-89A4-8949B72B19B6}" type="presParOf" srcId="{BE1492E0-67DE-483C-BAD3-83ACFAFA99C0}" destId="{4E6D2B20-B0F8-4D69-A538-0622575CDF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35AE2-BDB0-4493-A2EB-E9F8317C626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392D2E-2FD5-4D57-AA21-D76623E81DBB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GB" sz="2000" dirty="0"/>
            <a:t>Relevant</a:t>
          </a:r>
          <a:r>
            <a:rPr lang="en-GB" sz="2400" dirty="0"/>
            <a:t> </a:t>
          </a:r>
          <a:r>
            <a:rPr lang="en-GB" sz="2000" dirty="0"/>
            <a:t>SAIs Work Stream</a:t>
          </a:r>
          <a:endParaRPr lang="en-GB" sz="2400" dirty="0"/>
        </a:p>
      </dgm:t>
    </dgm:pt>
    <dgm:pt modelId="{D8BBCA6D-6BCD-46DB-A959-EE14ECA2CE55}" type="parTrans" cxnId="{43D06F0A-D564-4447-A1A6-5176D4F6248D}">
      <dgm:prSet/>
      <dgm:spPr/>
      <dgm:t>
        <a:bodyPr/>
        <a:lstStyle/>
        <a:p>
          <a:endParaRPr lang="en-GB"/>
        </a:p>
      </dgm:t>
    </dgm:pt>
    <dgm:pt modelId="{9827A628-3AFD-4B5C-A256-57468FEC7DDA}" type="sibTrans" cxnId="{43D06F0A-D564-4447-A1A6-5176D4F6248D}">
      <dgm:prSet/>
      <dgm:spPr/>
      <dgm:t>
        <a:bodyPr/>
        <a:lstStyle/>
        <a:p>
          <a:endParaRPr lang="en-GB"/>
        </a:p>
      </dgm:t>
    </dgm:pt>
    <dgm:pt modelId="{ECE224C3-AD29-4000-AA6F-22A4678637CF}">
      <dgm:prSet phldrT="[Text]" custT="1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en-GB" sz="2000" dirty="0"/>
            <a:t>Bilateral Support</a:t>
          </a:r>
        </a:p>
      </dgm:t>
    </dgm:pt>
    <dgm:pt modelId="{BE02B085-3B00-49A9-A55F-3364D20E4DDF}" type="parTrans" cxnId="{C51064E4-DA4E-4065-BF56-D60E959CFD83}">
      <dgm:prSet/>
      <dgm:spPr/>
      <dgm:t>
        <a:bodyPr/>
        <a:lstStyle/>
        <a:p>
          <a:endParaRPr lang="en-GB"/>
        </a:p>
      </dgm:t>
    </dgm:pt>
    <dgm:pt modelId="{488FDAF9-60CB-4389-A4D0-08F35DEC8081}" type="sibTrans" cxnId="{C51064E4-DA4E-4065-BF56-D60E959CFD83}">
      <dgm:prSet/>
      <dgm:spPr/>
      <dgm:t>
        <a:bodyPr/>
        <a:lstStyle/>
        <a:p>
          <a:endParaRPr lang="en-GB"/>
        </a:p>
      </dgm:t>
    </dgm:pt>
    <dgm:pt modelId="{4C8468A7-B3FC-4AAB-A332-6CF4D0984053}">
      <dgm:prSet phldrT="[Text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GB" sz="2000" dirty="0"/>
            <a:t>Global Foundations</a:t>
          </a:r>
        </a:p>
      </dgm:t>
    </dgm:pt>
    <dgm:pt modelId="{04D05B89-8183-4A77-83C0-FF8598BA73BC}" type="parTrans" cxnId="{A7212DCC-16EA-4437-80E0-382B93249AFF}">
      <dgm:prSet/>
      <dgm:spPr/>
      <dgm:t>
        <a:bodyPr/>
        <a:lstStyle/>
        <a:p>
          <a:endParaRPr lang="en-GB"/>
        </a:p>
      </dgm:t>
    </dgm:pt>
    <dgm:pt modelId="{6CC9F558-A61A-4285-8B1B-F2EF5DDE9CDA}" type="sibTrans" cxnId="{A7212DCC-16EA-4437-80E0-382B93249AFF}">
      <dgm:prSet/>
      <dgm:spPr/>
      <dgm:t>
        <a:bodyPr/>
        <a:lstStyle/>
        <a:p>
          <a:endParaRPr lang="en-GB"/>
        </a:p>
      </dgm:t>
    </dgm:pt>
    <dgm:pt modelId="{B44F2CBB-1E56-47BF-A4C2-88E939B7DB60}">
      <dgm:prSet custT="1"/>
      <dgm:spPr>
        <a:solidFill>
          <a:srgbClr val="FFC000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SAI Innovations webinars on flexibility, agility &amp; resilience for 500+ auditors</a:t>
          </a:r>
        </a:p>
      </dgm:t>
    </dgm:pt>
    <dgm:pt modelId="{B41AD7B1-3EE8-4D6E-BBCA-9CFB794143E6}" type="parTrans" cxnId="{E9CF365D-D94C-4641-BC26-DC1A2D018EA6}">
      <dgm:prSet/>
      <dgm:spPr/>
      <dgm:t>
        <a:bodyPr/>
        <a:lstStyle/>
        <a:p>
          <a:endParaRPr lang="en-GB"/>
        </a:p>
      </dgm:t>
    </dgm:pt>
    <dgm:pt modelId="{559FD5DA-8B0E-40F2-8CA8-11C522DA0283}" type="sibTrans" cxnId="{E9CF365D-D94C-4641-BC26-DC1A2D018EA6}">
      <dgm:prSet/>
      <dgm:spPr/>
      <dgm:t>
        <a:bodyPr/>
        <a:lstStyle/>
        <a:p>
          <a:endParaRPr lang="en-GB"/>
        </a:p>
      </dgm:t>
    </dgm:pt>
    <dgm:pt modelId="{9D5ED62F-8701-4C78-A2F0-07915118BC8A}">
      <dgm:prSet custT="1"/>
      <dgm:spPr>
        <a:solidFill>
          <a:srgbClr val="7030A0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South Sudan &amp; Somalia deliver critical audits with IDI support</a:t>
          </a:r>
        </a:p>
      </dgm:t>
    </dgm:pt>
    <dgm:pt modelId="{A3CB0D89-83ED-4B69-9CD0-7B54C766D266}" type="parTrans" cxnId="{6C077866-6419-4BDE-9637-9F741F5E8BA6}">
      <dgm:prSet/>
      <dgm:spPr/>
      <dgm:t>
        <a:bodyPr/>
        <a:lstStyle/>
        <a:p>
          <a:endParaRPr lang="en-GB"/>
        </a:p>
      </dgm:t>
    </dgm:pt>
    <dgm:pt modelId="{AF015AF7-BEC5-4688-9A2B-FAE7C704C1BA}" type="sibTrans" cxnId="{6C077866-6419-4BDE-9637-9F741F5E8BA6}">
      <dgm:prSet/>
      <dgm:spPr/>
      <dgm:t>
        <a:bodyPr/>
        <a:lstStyle/>
        <a:p>
          <a:endParaRPr lang="en-GB"/>
        </a:p>
      </dgm:t>
    </dgm:pt>
    <dgm:pt modelId="{79628494-C660-4618-8A5A-D53513AF187B}">
      <dgm:prSet custT="1"/>
      <dgm:spPr>
        <a:solidFill>
          <a:schemeClr val="bg1">
            <a:lumMod val="65000"/>
            <a:alpha val="20000"/>
          </a:schemeClr>
        </a:solidFill>
        <a:ln>
          <a:noFill/>
        </a:ln>
      </dgm:spPr>
      <dgm:t>
        <a:bodyPr/>
        <a:lstStyle/>
        <a:p>
          <a:r>
            <a:rPr lang="en-GB" sz="1600" dirty="0"/>
            <a:t>“All Hands on Deck” joint report with IBP published &amp; launched, calling for stronger accountability &amp; oversight</a:t>
          </a:r>
        </a:p>
      </dgm:t>
    </dgm:pt>
    <dgm:pt modelId="{59F4A2FB-505F-4869-B8A1-05BC637D60A9}" type="parTrans" cxnId="{C6294089-7A29-42B4-B3D0-F61066B2FDD0}">
      <dgm:prSet/>
      <dgm:spPr/>
      <dgm:t>
        <a:bodyPr/>
        <a:lstStyle/>
        <a:p>
          <a:endParaRPr lang="en-GB"/>
        </a:p>
      </dgm:t>
    </dgm:pt>
    <dgm:pt modelId="{C86EF387-EE3C-42D4-B863-3A92F2EA3963}" type="sibTrans" cxnId="{C6294089-7A29-42B4-B3D0-F61066B2FDD0}">
      <dgm:prSet/>
      <dgm:spPr/>
      <dgm:t>
        <a:bodyPr/>
        <a:lstStyle/>
        <a:p>
          <a:endParaRPr lang="en-GB"/>
        </a:p>
      </dgm:t>
    </dgm:pt>
    <dgm:pt modelId="{5265D4E4-2BE3-4F18-85AF-212E5C90B204}">
      <dgm:prSet custT="1"/>
      <dgm:spPr>
        <a:solidFill>
          <a:srgbClr val="FFC000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55 SAIs auditing SDG implementation issues – health, sustainable procurement, and gender based violence</a:t>
          </a:r>
        </a:p>
      </dgm:t>
    </dgm:pt>
    <dgm:pt modelId="{A29F674F-7F5C-4363-9D11-315A70E9F85C}" type="parTrans" cxnId="{097C517A-A57D-4DE3-9CF5-2CB0B50D4A53}">
      <dgm:prSet/>
      <dgm:spPr/>
      <dgm:t>
        <a:bodyPr/>
        <a:lstStyle/>
        <a:p>
          <a:endParaRPr lang="nb-NO"/>
        </a:p>
      </dgm:t>
    </dgm:pt>
    <dgm:pt modelId="{268E44E8-9506-498D-9671-32E156F63041}" type="sibTrans" cxnId="{097C517A-A57D-4DE3-9CF5-2CB0B50D4A53}">
      <dgm:prSet/>
      <dgm:spPr/>
      <dgm:t>
        <a:bodyPr/>
        <a:lstStyle/>
        <a:p>
          <a:endParaRPr lang="nb-NO"/>
        </a:p>
      </dgm:t>
    </dgm:pt>
    <dgm:pt modelId="{FE2DFABB-4A9E-4FCC-BEDD-44C92432ACDD}">
      <dgm:prSet custT="1"/>
      <dgm:spPr>
        <a:solidFill>
          <a:srgbClr val="7030A0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Major peer-peer support mobilised for Madagascar &amp; Gambia (IDI-led), and Niger</a:t>
          </a:r>
        </a:p>
      </dgm:t>
    </dgm:pt>
    <dgm:pt modelId="{2E7B2D70-A8D9-41CB-8C95-E25DFCD5F29A}" type="parTrans" cxnId="{981FFA90-FF6E-4C68-9342-54D8F0539A3F}">
      <dgm:prSet/>
      <dgm:spPr/>
      <dgm:t>
        <a:bodyPr/>
        <a:lstStyle/>
        <a:p>
          <a:endParaRPr lang="nb-NO"/>
        </a:p>
      </dgm:t>
    </dgm:pt>
    <dgm:pt modelId="{E8023286-A368-4C7C-B312-F8447A35909C}" type="sibTrans" cxnId="{981FFA90-FF6E-4C68-9342-54D8F0539A3F}">
      <dgm:prSet/>
      <dgm:spPr/>
      <dgm:t>
        <a:bodyPr/>
        <a:lstStyle/>
        <a:p>
          <a:endParaRPr lang="nb-NO"/>
        </a:p>
      </dgm:t>
    </dgm:pt>
    <dgm:pt modelId="{3791CE60-27A4-4C12-AA1D-F79C50FA586B}">
      <dgm:prSet custT="1"/>
      <dgm:spPr>
        <a:solidFill>
          <a:srgbClr val="7030A0">
            <a:alpha val="20000"/>
          </a:srgbClr>
        </a:solidFill>
        <a:ln>
          <a:noFill/>
        </a:ln>
      </dgm:spPr>
      <dgm:t>
        <a:bodyPr/>
        <a:lstStyle/>
        <a:p>
          <a:r>
            <a:rPr lang="en-GB" sz="1800" dirty="0"/>
            <a:t>4 SAIs supported to report publicly on their performance</a:t>
          </a:r>
        </a:p>
      </dgm:t>
    </dgm:pt>
    <dgm:pt modelId="{33375E75-2DCB-4D3F-A8BF-532E698D03F8}" type="parTrans" cxnId="{23FD7A48-E580-4D53-9945-98DBEFDA4C45}">
      <dgm:prSet/>
      <dgm:spPr/>
      <dgm:t>
        <a:bodyPr/>
        <a:lstStyle/>
        <a:p>
          <a:endParaRPr lang="nb-NO"/>
        </a:p>
      </dgm:t>
    </dgm:pt>
    <dgm:pt modelId="{CFD34489-6B2D-4BC7-8858-59392B3EE3F7}" type="sibTrans" cxnId="{23FD7A48-E580-4D53-9945-98DBEFDA4C45}">
      <dgm:prSet/>
      <dgm:spPr/>
      <dgm:t>
        <a:bodyPr/>
        <a:lstStyle/>
        <a:p>
          <a:endParaRPr lang="nb-NO"/>
        </a:p>
      </dgm:t>
    </dgm:pt>
    <dgm:pt modelId="{BF86115C-58D6-4C56-9501-762D2EF629DE}">
      <dgm:prSet custT="1"/>
      <dgm:spPr>
        <a:solidFill>
          <a:schemeClr val="bg1">
            <a:lumMod val="65000"/>
            <a:alpha val="20000"/>
          </a:schemeClr>
        </a:solidFill>
        <a:ln>
          <a:noFill/>
        </a:ln>
      </dgm:spPr>
      <dgm:t>
        <a:bodyPr/>
        <a:lstStyle/>
        <a:p>
          <a:r>
            <a:rPr lang="en-GB" sz="1600" dirty="0"/>
            <a:t>34 SAIs funded under INTOSAI Continuity of Operations grant, with IDI support</a:t>
          </a:r>
        </a:p>
      </dgm:t>
    </dgm:pt>
    <dgm:pt modelId="{6BAF9219-BD25-419E-A9B0-A753924E7591}" type="parTrans" cxnId="{26DC7CD2-DBEC-4265-880B-0C67F3F16D08}">
      <dgm:prSet/>
      <dgm:spPr/>
      <dgm:t>
        <a:bodyPr/>
        <a:lstStyle/>
        <a:p>
          <a:endParaRPr lang="nb-NO"/>
        </a:p>
      </dgm:t>
    </dgm:pt>
    <dgm:pt modelId="{CF9E8F5E-76CA-438B-8204-0700F471A24B}" type="sibTrans" cxnId="{26DC7CD2-DBEC-4265-880B-0C67F3F16D08}">
      <dgm:prSet/>
      <dgm:spPr/>
      <dgm:t>
        <a:bodyPr/>
        <a:lstStyle/>
        <a:p>
          <a:endParaRPr lang="nb-NO"/>
        </a:p>
      </dgm:t>
    </dgm:pt>
    <dgm:pt modelId="{F737A2E8-D5D1-4E2A-B10B-5BEDF039B6AB}">
      <dgm:prSet custT="1"/>
      <dgm:spPr>
        <a:solidFill>
          <a:schemeClr val="bg1">
            <a:lumMod val="65000"/>
            <a:alpha val="20000"/>
          </a:schemeClr>
        </a:solidFill>
        <a:ln>
          <a:noFill/>
        </a:ln>
      </dgm:spPr>
      <dgm:t>
        <a:bodyPr/>
        <a:lstStyle/>
        <a:p>
          <a:r>
            <a:rPr lang="en-GB" sz="1600" dirty="0"/>
            <a:t>SAI Stocktaking and Global Survey 2020</a:t>
          </a:r>
        </a:p>
      </dgm:t>
    </dgm:pt>
    <dgm:pt modelId="{16F32B73-DA45-4A03-88E8-22531BE3E2B8}" type="parTrans" cxnId="{A5CC004F-9FC9-4DD8-9C02-65F219880E58}">
      <dgm:prSet/>
      <dgm:spPr/>
      <dgm:t>
        <a:bodyPr/>
        <a:lstStyle/>
        <a:p>
          <a:endParaRPr lang="nb-NO"/>
        </a:p>
      </dgm:t>
    </dgm:pt>
    <dgm:pt modelId="{2BD27BF8-C68D-4E6A-AB20-077ED31ACF1C}" type="sibTrans" cxnId="{A5CC004F-9FC9-4DD8-9C02-65F219880E58}">
      <dgm:prSet/>
      <dgm:spPr/>
      <dgm:t>
        <a:bodyPr/>
        <a:lstStyle/>
        <a:p>
          <a:endParaRPr lang="nb-NO"/>
        </a:p>
      </dgm:t>
    </dgm:pt>
    <dgm:pt modelId="{59AD812C-4C3E-40CB-9C8D-0E016D4D70F8}" type="pres">
      <dgm:prSet presAssocID="{3FE35AE2-BDB0-4493-A2EB-E9F8317C6260}" presName="Name0" presStyleCnt="0">
        <dgm:presLayoutVars>
          <dgm:dir/>
          <dgm:animLvl val="lvl"/>
          <dgm:resizeHandles val="exact"/>
        </dgm:presLayoutVars>
      </dgm:prSet>
      <dgm:spPr/>
    </dgm:pt>
    <dgm:pt modelId="{9132F987-AA1C-4936-A31A-93E718B96FD8}" type="pres">
      <dgm:prSet presAssocID="{3C392D2E-2FD5-4D57-AA21-D76623E81DBB}" presName="composite" presStyleCnt="0"/>
      <dgm:spPr/>
    </dgm:pt>
    <dgm:pt modelId="{45EB3A2C-F9FD-443E-AEBF-9B6DAEB50A1C}" type="pres">
      <dgm:prSet presAssocID="{3C392D2E-2FD5-4D57-AA21-D76623E81DB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E132B85-6E61-40AA-B6A1-2634E2DF5143}" type="pres">
      <dgm:prSet presAssocID="{3C392D2E-2FD5-4D57-AA21-D76623E81DBB}" presName="desTx" presStyleLbl="alignAccFollowNode1" presStyleIdx="0" presStyleCnt="3">
        <dgm:presLayoutVars>
          <dgm:bulletEnabled val="1"/>
        </dgm:presLayoutVars>
      </dgm:prSet>
      <dgm:spPr/>
    </dgm:pt>
    <dgm:pt modelId="{DAD15896-E203-453F-9DFA-A7A0EC49C412}" type="pres">
      <dgm:prSet presAssocID="{9827A628-3AFD-4B5C-A256-57468FEC7DDA}" presName="space" presStyleCnt="0"/>
      <dgm:spPr/>
    </dgm:pt>
    <dgm:pt modelId="{CBDDB91A-5F59-4A39-85C9-97D8A848EDD2}" type="pres">
      <dgm:prSet presAssocID="{ECE224C3-AD29-4000-AA6F-22A4678637CF}" presName="composite" presStyleCnt="0"/>
      <dgm:spPr/>
    </dgm:pt>
    <dgm:pt modelId="{F625E3CF-7209-4410-997D-249FCC076FEC}" type="pres">
      <dgm:prSet presAssocID="{ECE224C3-AD29-4000-AA6F-22A4678637C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BA2FA3C-7C78-495A-8385-1BA749E8DAB1}" type="pres">
      <dgm:prSet presAssocID="{ECE224C3-AD29-4000-AA6F-22A4678637CF}" presName="desTx" presStyleLbl="alignAccFollowNode1" presStyleIdx="1" presStyleCnt="3">
        <dgm:presLayoutVars>
          <dgm:bulletEnabled val="1"/>
        </dgm:presLayoutVars>
      </dgm:prSet>
      <dgm:spPr/>
    </dgm:pt>
    <dgm:pt modelId="{89B14D6E-2676-4B87-BCBF-A11411BC6191}" type="pres">
      <dgm:prSet presAssocID="{488FDAF9-60CB-4389-A4D0-08F35DEC8081}" presName="space" presStyleCnt="0"/>
      <dgm:spPr/>
    </dgm:pt>
    <dgm:pt modelId="{BE1492E0-67DE-483C-BAD3-83ACFAFA99C0}" type="pres">
      <dgm:prSet presAssocID="{4C8468A7-B3FC-4AAB-A332-6CF4D0984053}" presName="composite" presStyleCnt="0"/>
      <dgm:spPr/>
    </dgm:pt>
    <dgm:pt modelId="{03E91904-3B41-496D-9012-ECC2034E70AF}" type="pres">
      <dgm:prSet presAssocID="{4C8468A7-B3FC-4AAB-A332-6CF4D098405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E6D2B20-B0F8-4D69-A538-0622575CDF04}" type="pres">
      <dgm:prSet presAssocID="{4C8468A7-B3FC-4AAB-A332-6CF4D0984053}" presName="desTx" presStyleLbl="alignAccFollowNode1" presStyleIdx="2" presStyleCnt="3" custAng="10800000" custFlipVert="1" custScaleY="100000">
        <dgm:presLayoutVars>
          <dgm:bulletEnabled val="1"/>
        </dgm:presLayoutVars>
      </dgm:prSet>
      <dgm:spPr/>
    </dgm:pt>
  </dgm:ptLst>
  <dgm:cxnLst>
    <dgm:cxn modelId="{43D06F0A-D564-4447-A1A6-5176D4F6248D}" srcId="{3FE35AE2-BDB0-4493-A2EB-E9F8317C6260}" destId="{3C392D2E-2FD5-4D57-AA21-D76623E81DBB}" srcOrd="0" destOrd="0" parTransId="{D8BBCA6D-6BCD-46DB-A959-EE14ECA2CE55}" sibTransId="{9827A628-3AFD-4B5C-A256-57468FEC7DDA}"/>
    <dgm:cxn modelId="{9EE5153E-B614-4742-97B5-36DF8C7FF8F4}" type="presOf" srcId="{F737A2E8-D5D1-4E2A-B10B-5BEDF039B6AB}" destId="{4E6D2B20-B0F8-4D69-A538-0622575CDF04}" srcOrd="0" destOrd="2" presId="urn:microsoft.com/office/officeart/2005/8/layout/hList1"/>
    <dgm:cxn modelId="{E9CF365D-D94C-4641-BC26-DC1A2D018EA6}" srcId="{3C392D2E-2FD5-4D57-AA21-D76623E81DBB}" destId="{B44F2CBB-1E56-47BF-A4C2-88E939B7DB60}" srcOrd="0" destOrd="0" parTransId="{B41AD7B1-3EE8-4D6E-BBCA-9CFB794143E6}" sibTransId="{559FD5DA-8B0E-40F2-8CA8-11C522DA0283}"/>
    <dgm:cxn modelId="{6C077866-6419-4BDE-9637-9F741F5E8BA6}" srcId="{ECE224C3-AD29-4000-AA6F-22A4678637CF}" destId="{9D5ED62F-8701-4C78-A2F0-07915118BC8A}" srcOrd="0" destOrd="0" parTransId="{A3CB0D89-83ED-4B69-9CD0-7B54C766D266}" sibTransId="{AF015AF7-BEC5-4688-9A2B-FAE7C704C1BA}"/>
    <dgm:cxn modelId="{23FD7A48-E580-4D53-9945-98DBEFDA4C45}" srcId="{ECE224C3-AD29-4000-AA6F-22A4678637CF}" destId="{3791CE60-27A4-4C12-AA1D-F79C50FA586B}" srcOrd="2" destOrd="0" parTransId="{33375E75-2DCB-4D3F-A8BF-532E698D03F8}" sibTransId="{CFD34489-6B2D-4BC7-8858-59392B3EE3F7}"/>
    <dgm:cxn modelId="{A5CC004F-9FC9-4DD8-9C02-65F219880E58}" srcId="{4C8468A7-B3FC-4AAB-A332-6CF4D0984053}" destId="{F737A2E8-D5D1-4E2A-B10B-5BEDF039B6AB}" srcOrd="2" destOrd="0" parTransId="{16F32B73-DA45-4A03-88E8-22531BE3E2B8}" sibTransId="{2BD27BF8-C68D-4E6A-AB20-077ED31ACF1C}"/>
    <dgm:cxn modelId="{ED722A4F-7025-4DE7-B4E2-10622211AE90}" type="presOf" srcId="{4C8468A7-B3FC-4AAB-A332-6CF4D0984053}" destId="{03E91904-3B41-496D-9012-ECC2034E70AF}" srcOrd="0" destOrd="0" presId="urn:microsoft.com/office/officeart/2005/8/layout/hList1"/>
    <dgm:cxn modelId="{3FD27D54-F9BF-4A9E-9F15-CDA4A792B2E7}" type="presOf" srcId="{3791CE60-27A4-4C12-AA1D-F79C50FA586B}" destId="{0BA2FA3C-7C78-495A-8385-1BA749E8DAB1}" srcOrd="0" destOrd="2" presId="urn:microsoft.com/office/officeart/2005/8/layout/hList1"/>
    <dgm:cxn modelId="{A357EF56-1768-440C-8BC3-ACCB2537B58E}" type="presOf" srcId="{3C392D2E-2FD5-4D57-AA21-D76623E81DBB}" destId="{45EB3A2C-F9FD-443E-AEBF-9B6DAEB50A1C}" srcOrd="0" destOrd="0" presId="urn:microsoft.com/office/officeart/2005/8/layout/hList1"/>
    <dgm:cxn modelId="{097C517A-A57D-4DE3-9CF5-2CB0B50D4A53}" srcId="{3C392D2E-2FD5-4D57-AA21-D76623E81DBB}" destId="{5265D4E4-2BE3-4F18-85AF-212E5C90B204}" srcOrd="1" destOrd="0" parTransId="{A29F674F-7F5C-4363-9D11-315A70E9F85C}" sibTransId="{268E44E8-9506-498D-9671-32E156F63041}"/>
    <dgm:cxn modelId="{2D1F777B-672D-4E43-96CB-E9331DC10DE0}" type="presOf" srcId="{9D5ED62F-8701-4C78-A2F0-07915118BC8A}" destId="{0BA2FA3C-7C78-495A-8385-1BA749E8DAB1}" srcOrd="0" destOrd="0" presId="urn:microsoft.com/office/officeart/2005/8/layout/hList1"/>
    <dgm:cxn modelId="{433FFA7F-25A0-446B-862B-9B80BF07128E}" type="presOf" srcId="{BF86115C-58D6-4C56-9501-762D2EF629DE}" destId="{4E6D2B20-B0F8-4D69-A538-0622575CDF04}" srcOrd="0" destOrd="1" presId="urn:microsoft.com/office/officeart/2005/8/layout/hList1"/>
    <dgm:cxn modelId="{C6294089-7A29-42B4-B3D0-F61066B2FDD0}" srcId="{4C8468A7-B3FC-4AAB-A332-6CF4D0984053}" destId="{79628494-C660-4618-8A5A-D53513AF187B}" srcOrd="0" destOrd="0" parTransId="{59F4A2FB-505F-4869-B8A1-05BC637D60A9}" sibTransId="{C86EF387-EE3C-42D4-B863-3A92F2EA3963}"/>
    <dgm:cxn modelId="{981FFA90-FF6E-4C68-9342-54D8F0539A3F}" srcId="{ECE224C3-AD29-4000-AA6F-22A4678637CF}" destId="{FE2DFABB-4A9E-4FCC-BEDD-44C92432ACDD}" srcOrd="1" destOrd="0" parTransId="{2E7B2D70-A8D9-41CB-8C95-E25DFCD5F29A}" sibTransId="{E8023286-A368-4C7C-B312-F8447A35909C}"/>
    <dgm:cxn modelId="{FB0E2CA1-6EF0-4C11-908B-CD2F1849DD74}" type="presOf" srcId="{FE2DFABB-4A9E-4FCC-BEDD-44C92432ACDD}" destId="{0BA2FA3C-7C78-495A-8385-1BA749E8DAB1}" srcOrd="0" destOrd="1" presId="urn:microsoft.com/office/officeart/2005/8/layout/hList1"/>
    <dgm:cxn modelId="{B1F4DCC6-8627-4E16-A356-F585653076FD}" type="presOf" srcId="{79628494-C660-4618-8A5A-D53513AF187B}" destId="{4E6D2B20-B0F8-4D69-A538-0622575CDF04}" srcOrd="0" destOrd="0" presId="urn:microsoft.com/office/officeart/2005/8/layout/hList1"/>
    <dgm:cxn modelId="{A7212DCC-16EA-4437-80E0-382B93249AFF}" srcId="{3FE35AE2-BDB0-4493-A2EB-E9F8317C6260}" destId="{4C8468A7-B3FC-4AAB-A332-6CF4D0984053}" srcOrd="2" destOrd="0" parTransId="{04D05B89-8183-4A77-83C0-FF8598BA73BC}" sibTransId="{6CC9F558-A61A-4285-8B1B-F2EF5DDE9CDA}"/>
    <dgm:cxn modelId="{26DC7CD2-DBEC-4265-880B-0C67F3F16D08}" srcId="{4C8468A7-B3FC-4AAB-A332-6CF4D0984053}" destId="{BF86115C-58D6-4C56-9501-762D2EF629DE}" srcOrd="1" destOrd="0" parTransId="{6BAF9219-BD25-419E-A9B0-A753924E7591}" sibTransId="{CF9E8F5E-76CA-438B-8204-0700F471A24B}"/>
    <dgm:cxn modelId="{C889BBE3-3EB0-4D6A-A343-B4ED133A69D6}" type="presOf" srcId="{5265D4E4-2BE3-4F18-85AF-212E5C90B204}" destId="{9E132B85-6E61-40AA-B6A1-2634E2DF5143}" srcOrd="0" destOrd="1" presId="urn:microsoft.com/office/officeart/2005/8/layout/hList1"/>
    <dgm:cxn modelId="{C51064E4-DA4E-4065-BF56-D60E959CFD83}" srcId="{3FE35AE2-BDB0-4493-A2EB-E9F8317C6260}" destId="{ECE224C3-AD29-4000-AA6F-22A4678637CF}" srcOrd="1" destOrd="0" parTransId="{BE02B085-3B00-49A9-A55F-3364D20E4DDF}" sibTransId="{488FDAF9-60CB-4389-A4D0-08F35DEC8081}"/>
    <dgm:cxn modelId="{348B65E7-A7ED-43DB-BA1E-72F1AD1A4F58}" type="presOf" srcId="{ECE224C3-AD29-4000-AA6F-22A4678637CF}" destId="{F625E3CF-7209-4410-997D-249FCC076FEC}" srcOrd="0" destOrd="0" presId="urn:microsoft.com/office/officeart/2005/8/layout/hList1"/>
    <dgm:cxn modelId="{1D0D8FF5-6624-408A-90B6-FB256B63FFB2}" type="presOf" srcId="{3FE35AE2-BDB0-4493-A2EB-E9F8317C6260}" destId="{59AD812C-4C3E-40CB-9C8D-0E016D4D70F8}" srcOrd="0" destOrd="0" presId="urn:microsoft.com/office/officeart/2005/8/layout/hList1"/>
    <dgm:cxn modelId="{5A4307F9-476A-4292-B427-6F315F06EB76}" type="presOf" srcId="{B44F2CBB-1E56-47BF-A4C2-88E939B7DB60}" destId="{9E132B85-6E61-40AA-B6A1-2634E2DF5143}" srcOrd="0" destOrd="0" presId="urn:microsoft.com/office/officeart/2005/8/layout/hList1"/>
    <dgm:cxn modelId="{5586F1C9-1C28-431B-AEE8-570A9F1735D2}" type="presParOf" srcId="{59AD812C-4C3E-40CB-9C8D-0E016D4D70F8}" destId="{9132F987-AA1C-4936-A31A-93E718B96FD8}" srcOrd="0" destOrd="0" presId="urn:microsoft.com/office/officeart/2005/8/layout/hList1"/>
    <dgm:cxn modelId="{4538376D-C13C-43B7-802F-D9CBE419F9B1}" type="presParOf" srcId="{9132F987-AA1C-4936-A31A-93E718B96FD8}" destId="{45EB3A2C-F9FD-443E-AEBF-9B6DAEB50A1C}" srcOrd="0" destOrd="0" presId="urn:microsoft.com/office/officeart/2005/8/layout/hList1"/>
    <dgm:cxn modelId="{C53F4BD9-EBA3-4245-8EDE-97D24866951F}" type="presParOf" srcId="{9132F987-AA1C-4936-A31A-93E718B96FD8}" destId="{9E132B85-6E61-40AA-B6A1-2634E2DF5143}" srcOrd="1" destOrd="0" presId="urn:microsoft.com/office/officeart/2005/8/layout/hList1"/>
    <dgm:cxn modelId="{382D4F27-0893-4D92-AB64-391AB5D41553}" type="presParOf" srcId="{59AD812C-4C3E-40CB-9C8D-0E016D4D70F8}" destId="{DAD15896-E203-453F-9DFA-A7A0EC49C412}" srcOrd="1" destOrd="0" presId="urn:microsoft.com/office/officeart/2005/8/layout/hList1"/>
    <dgm:cxn modelId="{688AF9AD-7B49-4C48-A57B-6A0379201119}" type="presParOf" srcId="{59AD812C-4C3E-40CB-9C8D-0E016D4D70F8}" destId="{CBDDB91A-5F59-4A39-85C9-97D8A848EDD2}" srcOrd="2" destOrd="0" presId="urn:microsoft.com/office/officeart/2005/8/layout/hList1"/>
    <dgm:cxn modelId="{8AEFA9F0-6513-4B62-B5E4-DBA9A166CDB7}" type="presParOf" srcId="{CBDDB91A-5F59-4A39-85C9-97D8A848EDD2}" destId="{F625E3CF-7209-4410-997D-249FCC076FEC}" srcOrd="0" destOrd="0" presId="urn:microsoft.com/office/officeart/2005/8/layout/hList1"/>
    <dgm:cxn modelId="{3F47B7BB-8029-43DC-93B2-FA5506E104D3}" type="presParOf" srcId="{CBDDB91A-5F59-4A39-85C9-97D8A848EDD2}" destId="{0BA2FA3C-7C78-495A-8385-1BA749E8DAB1}" srcOrd="1" destOrd="0" presId="urn:microsoft.com/office/officeart/2005/8/layout/hList1"/>
    <dgm:cxn modelId="{3EA7C65A-3FA5-4BB0-9BC9-D112380C57E7}" type="presParOf" srcId="{59AD812C-4C3E-40CB-9C8D-0E016D4D70F8}" destId="{89B14D6E-2676-4B87-BCBF-A11411BC6191}" srcOrd="3" destOrd="0" presId="urn:microsoft.com/office/officeart/2005/8/layout/hList1"/>
    <dgm:cxn modelId="{8709A90C-4106-424D-98FC-9AA05351EEE7}" type="presParOf" srcId="{59AD812C-4C3E-40CB-9C8D-0E016D4D70F8}" destId="{BE1492E0-67DE-483C-BAD3-83ACFAFA99C0}" srcOrd="4" destOrd="0" presId="urn:microsoft.com/office/officeart/2005/8/layout/hList1"/>
    <dgm:cxn modelId="{7820EA41-0D99-4CF2-9C6F-F76F569629D8}" type="presParOf" srcId="{BE1492E0-67DE-483C-BAD3-83ACFAFA99C0}" destId="{03E91904-3B41-496D-9012-ECC2034E70AF}" srcOrd="0" destOrd="0" presId="urn:microsoft.com/office/officeart/2005/8/layout/hList1"/>
    <dgm:cxn modelId="{053560A9-71E3-4F36-89A4-8949B72B19B6}" type="presParOf" srcId="{BE1492E0-67DE-483C-BAD3-83ACFAFA99C0}" destId="{4E6D2B20-B0F8-4D69-A538-0622575CDF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E35AE2-BDB0-4493-A2EB-E9F8317C626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392D2E-2FD5-4D57-AA21-D76623E81DBB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GB" sz="1800" dirty="0"/>
            <a:t>TAI: Transparency, Accountability and Inclusiveness Audits on use of emergency funds</a:t>
          </a:r>
        </a:p>
      </dgm:t>
    </dgm:pt>
    <dgm:pt modelId="{D8BBCA6D-6BCD-46DB-A959-EE14ECA2CE55}" type="parTrans" cxnId="{43D06F0A-D564-4447-A1A6-5176D4F6248D}">
      <dgm:prSet/>
      <dgm:spPr/>
      <dgm:t>
        <a:bodyPr/>
        <a:lstStyle/>
        <a:p>
          <a:endParaRPr lang="en-GB"/>
        </a:p>
      </dgm:t>
    </dgm:pt>
    <dgm:pt modelId="{9827A628-3AFD-4B5C-A256-57468FEC7DDA}" type="sibTrans" cxnId="{43D06F0A-D564-4447-A1A6-5176D4F6248D}">
      <dgm:prSet/>
      <dgm:spPr/>
      <dgm:t>
        <a:bodyPr/>
        <a:lstStyle/>
        <a:p>
          <a:endParaRPr lang="en-GB"/>
        </a:p>
      </dgm:t>
    </dgm:pt>
    <dgm:pt modelId="{4C8468A7-B3FC-4AAB-A332-6CF4D0984053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3D audits: audit of strong and resilient national public health systems</a:t>
          </a:r>
          <a:endParaRPr lang="en-GB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04D05B89-8183-4A77-83C0-FF8598BA73BC}" type="parTrans" cxnId="{A7212DCC-16EA-4437-80E0-382B93249AFF}">
      <dgm:prSet/>
      <dgm:spPr/>
      <dgm:t>
        <a:bodyPr/>
        <a:lstStyle/>
        <a:p>
          <a:endParaRPr lang="en-GB"/>
        </a:p>
      </dgm:t>
    </dgm:pt>
    <dgm:pt modelId="{6CC9F558-A61A-4285-8B1B-F2EF5DDE9CDA}" type="sibTrans" cxnId="{A7212DCC-16EA-4437-80E0-382B93249AFF}">
      <dgm:prSet/>
      <dgm:spPr/>
      <dgm:t>
        <a:bodyPr/>
        <a:lstStyle/>
        <a:p>
          <a:endParaRPr lang="en-GB"/>
        </a:p>
      </dgm:t>
    </dgm:pt>
    <dgm:pt modelId="{ECE224C3-AD29-4000-AA6F-22A4678637CF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GB" sz="1800" dirty="0"/>
            <a:t>Partnering to leverage IMF influence</a:t>
          </a:r>
        </a:p>
      </dgm:t>
    </dgm:pt>
    <dgm:pt modelId="{488FDAF9-60CB-4389-A4D0-08F35DEC8081}" type="sibTrans" cxnId="{C51064E4-DA4E-4065-BF56-D60E959CFD83}">
      <dgm:prSet/>
      <dgm:spPr/>
      <dgm:t>
        <a:bodyPr/>
        <a:lstStyle/>
        <a:p>
          <a:endParaRPr lang="en-GB"/>
        </a:p>
      </dgm:t>
    </dgm:pt>
    <dgm:pt modelId="{BE02B085-3B00-49A9-A55F-3364D20E4DDF}" type="parTrans" cxnId="{C51064E4-DA4E-4065-BF56-D60E959CFD83}">
      <dgm:prSet/>
      <dgm:spPr/>
      <dgm:t>
        <a:bodyPr/>
        <a:lstStyle/>
        <a:p>
          <a:endParaRPr lang="en-GB"/>
        </a:p>
      </dgm:t>
    </dgm:pt>
    <dgm:pt modelId="{0885AE31-F7CB-4568-BEF3-40F0A474D97A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Examination of compliance of transactions in high- risk areas</a:t>
          </a:r>
          <a:endParaRPr lang="en-GB" sz="1400" dirty="0"/>
        </a:p>
      </dgm:t>
    </dgm:pt>
    <dgm:pt modelId="{E223BBBE-F188-47EE-89F5-DB9FAA7F6AB2}" type="parTrans" cxnId="{E42A3D8B-3DF1-42BB-8F95-205A17A9D49F}">
      <dgm:prSet/>
      <dgm:spPr/>
      <dgm:t>
        <a:bodyPr/>
        <a:lstStyle/>
        <a:p>
          <a:endParaRPr lang="nb-NO"/>
        </a:p>
      </dgm:t>
    </dgm:pt>
    <dgm:pt modelId="{85FBC054-4825-43A7-B6D7-22376DC21AE9}" type="sibTrans" cxnId="{E42A3D8B-3DF1-42BB-8F95-205A17A9D49F}">
      <dgm:prSet/>
      <dgm:spPr/>
      <dgm:t>
        <a:bodyPr/>
        <a:lstStyle/>
        <a:p>
          <a:endParaRPr lang="nb-NO"/>
        </a:p>
      </dgm:t>
    </dgm:pt>
    <dgm:pt modelId="{E4501354-3BD1-466B-910C-CFAEA5DCCC08}">
      <dgm:prSet custT="1"/>
      <dgm:spPr/>
      <dgm:t>
        <a:bodyPr/>
        <a:lstStyle/>
        <a:p>
          <a:r>
            <a:rPr lang="en-US" sz="1400" dirty="0"/>
            <a:t>Conclusions on transparency, accountability and inclusiveness of compliance frameworks and transactions</a:t>
          </a:r>
        </a:p>
      </dgm:t>
    </dgm:pt>
    <dgm:pt modelId="{171A8A85-8BDC-4946-8B0D-E0CFBEDC10F4}" type="parTrans" cxnId="{338C8520-C422-4309-8B3F-B48F7B64F56B}">
      <dgm:prSet/>
      <dgm:spPr/>
      <dgm:t>
        <a:bodyPr/>
        <a:lstStyle/>
        <a:p>
          <a:endParaRPr lang="nb-NO"/>
        </a:p>
      </dgm:t>
    </dgm:pt>
    <dgm:pt modelId="{93BB51CB-25E4-4EB0-B897-17F5199543CE}" type="sibTrans" cxnId="{338C8520-C422-4309-8B3F-B48F7B64F56B}">
      <dgm:prSet/>
      <dgm:spPr/>
      <dgm:t>
        <a:bodyPr/>
        <a:lstStyle/>
        <a:p>
          <a:endParaRPr lang="nb-NO"/>
        </a:p>
      </dgm:t>
    </dgm:pt>
    <dgm:pt modelId="{8A329204-F34B-44D9-8C0E-12813FB9A3AE}">
      <dgm:prSet custT="1"/>
      <dgm:spPr/>
      <dgm:t>
        <a:bodyPr/>
        <a:lstStyle/>
        <a:p>
          <a:r>
            <a:rPr lang="en-US" sz="1400" dirty="0"/>
            <a:t>57 participating SAIs from all regions</a:t>
          </a:r>
        </a:p>
      </dgm:t>
    </dgm:pt>
    <dgm:pt modelId="{389A20D2-632F-46CA-B386-5B108F195365}" type="parTrans" cxnId="{8D096BC2-3F16-4BE4-816B-D849DC9992AD}">
      <dgm:prSet/>
      <dgm:spPr/>
      <dgm:t>
        <a:bodyPr/>
        <a:lstStyle/>
        <a:p>
          <a:endParaRPr lang="nb-NO"/>
        </a:p>
      </dgm:t>
    </dgm:pt>
    <dgm:pt modelId="{99F1CB5F-5D06-4A9E-8146-90832B465EFA}" type="sibTrans" cxnId="{8D096BC2-3F16-4BE4-816B-D849DC9992AD}">
      <dgm:prSet/>
      <dgm:spPr/>
      <dgm:t>
        <a:bodyPr/>
        <a:lstStyle/>
        <a:p>
          <a:endParaRPr lang="nb-NO"/>
        </a:p>
      </dgm:t>
    </dgm:pt>
    <dgm:pt modelId="{B68F3F94-F380-4FDF-82F6-DF9A18FC1163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2020-21: IMF provided over US$ 110 billion in Covid-19 related emergency financing to 85 countries. </a:t>
          </a:r>
        </a:p>
      </dgm:t>
    </dgm:pt>
    <dgm:pt modelId="{5FFEE29F-5470-49CE-BC74-563166B2E82B}" type="parTrans" cxnId="{BE7177C6-C48C-4CC9-B6C0-1A6E3236CEFD}">
      <dgm:prSet/>
      <dgm:spPr/>
      <dgm:t>
        <a:bodyPr/>
        <a:lstStyle/>
        <a:p>
          <a:endParaRPr lang="nb-NO"/>
        </a:p>
      </dgm:t>
    </dgm:pt>
    <dgm:pt modelId="{0F0BCBA2-82F4-4ABA-A0C4-E5A32A9CB668}" type="sibTrans" cxnId="{BE7177C6-C48C-4CC9-B6C0-1A6E3236CEFD}">
      <dgm:prSet/>
      <dgm:spPr/>
      <dgm:t>
        <a:bodyPr/>
        <a:lstStyle/>
        <a:p>
          <a:endParaRPr lang="nb-NO"/>
        </a:p>
      </dgm:t>
    </dgm:pt>
    <dgm:pt modelId="{28D62E7D-0788-4D4C-8803-033410E1E37D}">
      <dgm:prSet custT="1"/>
      <dgm:spPr/>
      <dgm:t>
        <a:bodyPr/>
        <a:lstStyle/>
        <a:p>
          <a:r>
            <a:rPr lang="en-GB" sz="1400" dirty="0"/>
            <a:t>Letters of Intent (</a:t>
          </a:r>
          <a:r>
            <a:rPr lang="en-GB" sz="1400" dirty="0" err="1"/>
            <a:t>LoI</a:t>
          </a:r>
          <a:r>
            <a:rPr lang="en-GB" sz="1400" dirty="0"/>
            <a:t>) call for a SAI audit. </a:t>
          </a:r>
          <a:endParaRPr lang="nb-NO" sz="1400" dirty="0"/>
        </a:p>
      </dgm:t>
    </dgm:pt>
    <dgm:pt modelId="{4734C9FD-E740-46AF-9951-9D7B3D5BCB9C}" type="parTrans" cxnId="{DD1B436C-A7C5-4CE8-8306-B88F94571A69}">
      <dgm:prSet/>
      <dgm:spPr/>
      <dgm:t>
        <a:bodyPr/>
        <a:lstStyle/>
        <a:p>
          <a:endParaRPr lang="nb-NO"/>
        </a:p>
      </dgm:t>
    </dgm:pt>
    <dgm:pt modelId="{24C5F001-3502-4466-A830-A5E0D61974B1}" type="sibTrans" cxnId="{DD1B436C-A7C5-4CE8-8306-B88F94571A69}">
      <dgm:prSet/>
      <dgm:spPr/>
      <dgm:t>
        <a:bodyPr/>
        <a:lstStyle/>
        <a:p>
          <a:endParaRPr lang="nb-NO"/>
        </a:p>
      </dgm:t>
    </dgm:pt>
    <dgm:pt modelId="{43CD8FD7-68CB-474C-9A2D-CABDF8D35924}">
      <dgm:prSet custT="1"/>
      <dgm:spPr/>
      <dgm:t>
        <a:bodyPr/>
        <a:lstStyle/>
        <a:p>
          <a:r>
            <a:rPr lang="en-GB" sz="1400" dirty="0"/>
            <a:t>Joint paper prepared which notes that SAIs play a key role in the audits of emergency finance. </a:t>
          </a:r>
        </a:p>
      </dgm:t>
    </dgm:pt>
    <dgm:pt modelId="{F92D53B0-4E6E-4D4B-9DCC-E394A73C8515}" type="parTrans" cxnId="{1C55CB42-2CCB-447A-9707-FF03E6079E6A}">
      <dgm:prSet/>
      <dgm:spPr/>
      <dgm:t>
        <a:bodyPr/>
        <a:lstStyle/>
        <a:p>
          <a:endParaRPr lang="nb-NO"/>
        </a:p>
      </dgm:t>
    </dgm:pt>
    <dgm:pt modelId="{495FF7BA-7F11-46BA-8C06-240350C8DB85}" type="sibTrans" cxnId="{1C55CB42-2CCB-447A-9707-FF03E6079E6A}">
      <dgm:prSet/>
      <dgm:spPr/>
      <dgm:t>
        <a:bodyPr/>
        <a:lstStyle/>
        <a:p>
          <a:endParaRPr lang="nb-NO"/>
        </a:p>
      </dgm:t>
    </dgm:pt>
    <dgm:pt modelId="{6AA0F3B0-F1E9-4286-915E-5597A98D5EC3}">
      <dgm:prSet custT="1"/>
      <dgm:spPr/>
      <dgm:t>
        <a:bodyPr/>
        <a:lstStyle/>
        <a:p>
          <a:r>
            <a:rPr lang="en-GB" sz="1400" dirty="0"/>
            <a:t>Precursor to further cooperation.</a:t>
          </a:r>
        </a:p>
      </dgm:t>
    </dgm:pt>
    <dgm:pt modelId="{645C4744-6291-493F-BD9A-335F53A9E584}" type="parTrans" cxnId="{C7D6267A-9280-4962-A4CD-70E68A9ACA1C}">
      <dgm:prSet/>
      <dgm:spPr/>
      <dgm:t>
        <a:bodyPr/>
        <a:lstStyle/>
        <a:p>
          <a:endParaRPr lang="nb-NO"/>
        </a:p>
      </dgm:t>
    </dgm:pt>
    <dgm:pt modelId="{0EA9C5CF-E1B0-4518-8FDC-5D045725CEAD}" type="sibTrans" cxnId="{C7D6267A-9280-4962-A4CD-70E68A9ACA1C}">
      <dgm:prSet/>
      <dgm:spPr/>
      <dgm:t>
        <a:bodyPr/>
        <a:lstStyle/>
        <a:p>
          <a:endParaRPr lang="nb-NO"/>
        </a:p>
      </dgm:t>
    </dgm:pt>
    <dgm:pt modelId="{FD67CBCA-56BE-4760-B441-21297261D047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IDI, KSC, ASOSAI, ARABOSAI and CAROSAI partner to support a cooperative audit of strong and resilient national public health systems (linked to SDG target 3.d).</a:t>
          </a:r>
          <a:endParaRPr lang="en-GB" sz="1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EC82AB9-04F4-48BE-8369-EFABC8865EFE}" type="parTrans" cxnId="{A6A0B093-72CD-4811-8E70-857BBDFF125B}">
      <dgm:prSet/>
      <dgm:spPr/>
      <dgm:t>
        <a:bodyPr/>
        <a:lstStyle/>
        <a:p>
          <a:endParaRPr lang="nb-NO"/>
        </a:p>
      </dgm:t>
    </dgm:pt>
    <dgm:pt modelId="{C4B1D464-BF0F-4322-8767-0613713824FE}" type="sibTrans" cxnId="{A6A0B093-72CD-4811-8E70-857BBDFF125B}">
      <dgm:prSet/>
      <dgm:spPr/>
      <dgm:t>
        <a:bodyPr/>
        <a:lstStyle/>
        <a:p>
          <a:endParaRPr lang="nb-NO"/>
        </a:p>
      </dgm:t>
    </dgm:pt>
    <dgm:pt modelId="{324F9406-E2C4-4DA8-BD23-6CE13A705DE5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Main objective is to contribute to strong and resilient national public health systems</a:t>
          </a:r>
          <a:endParaRPr lang="en-GB" sz="1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FC4EF3B1-EB50-4B71-A93F-FF16AE5DD087}" type="parTrans" cxnId="{22F0ECB3-8BDF-439E-83C5-B15D2E322485}">
      <dgm:prSet/>
      <dgm:spPr/>
      <dgm:t>
        <a:bodyPr/>
        <a:lstStyle/>
        <a:p>
          <a:endParaRPr lang="nb-NO"/>
        </a:p>
      </dgm:t>
    </dgm:pt>
    <dgm:pt modelId="{76052887-5DF1-4357-B594-E5281F3F4220}" type="sibTrans" cxnId="{22F0ECB3-8BDF-439E-83C5-B15D2E322485}">
      <dgm:prSet/>
      <dgm:spPr/>
      <dgm:t>
        <a:bodyPr/>
        <a:lstStyle/>
        <a:p>
          <a:endParaRPr lang="nb-NO"/>
        </a:p>
      </dgm:t>
    </dgm:pt>
    <dgm:pt modelId="{F47661F1-0BEE-454B-B4E3-0EFB88827996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39 participating SAIs</a:t>
          </a:r>
          <a:endParaRPr lang="en-GB" sz="1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ADDD691-16F9-48CD-B976-71D17A471BD6}" type="parTrans" cxnId="{EBB40DC6-91BC-49ED-AD14-B760B9FF4552}">
      <dgm:prSet/>
      <dgm:spPr/>
      <dgm:t>
        <a:bodyPr/>
        <a:lstStyle/>
        <a:p>
          <a:endParaRPr lang="nb-NO"/>
        </a:p>
      </dgm:t>
    </dgm:pt>
    <dgm:pt modelId="{5351C6D5-E15E-4152-A58F-77A7D98EA1D3}" type="sibTrans" cxnId="{EBB40DC6-91BC-49ED-AD14-B760B9FF4552}">
      <dgm:prSet/>
      <dgm:spPr/>
      <dgm:t>
        <a:bodyPr/>
        <a:lstStyle/>
        <a:p>
          <a:endParaRPr lang="nb-NO"/>
        </a:p>
      </dgm:t>
    </dgm:pt>
    <dgm:pt modelId="{0421805D-30F3-41A0-BF9B-ED8B6CC96CAD}" type="pres">
      <dgm:prSet presAssocID="{3FE35AE2-BDB0-4493-A2EB-E9F8317C6260}" presName="diagram" presStyleCnt="0">
        <dgm:presLayoutVars>
          <dgm:dir/>
          <dgm:resizeHandles val="exact"/>
        </dgm:presLayoutVars>
      </dgm:prSet>
      <dgm:spPr/>
    </dgm:pt>
    <dgm:pt modelId="{6BC4C397-C9C9-474B-BF8E-85681D0B524E}" type="pres">
      <dgm:prSet presAssocID="{3C392D2E-2FD5-4D57-AA21-D76623E81DBB}" presName="node" presStyleLbl="node1" presStyleIdx="0" presStyleCnt="3" custScaleY="115797">
        <dgm:presLayoutVars>
          <dgm:bulletEnabled val="1"/>
        </dgm:presLayoutVars>
      </dgm:prSet>
      <dgm:spPr/>
    </dgm:pt>
    <dgm:pt modelId="{B383B714-250A-4EF6-9D7C-A485F14C9631}" type="pres">
      <dgm:prSet presAssocID="{9827A628-3AFD-4B5C-A256-57468FEC7DDA}" presName="sibTrans" presStyleCnt="0"/>
      <dgm:spPr/>
    </dgm:pt>
    <dgm:pt modelId="{8415B629-BD9A-45F9-AD85-B3AB9963D9E6}" type="pres">
      <dgm:prSet presAssocID="{ECE224C3-AD29-4000-AA6F-22A4678637CF}" presName="node" presStyleLbl="node1" presStyleIdx="1" presStyleCnt="3" custScaleY="116707">
        <dgm:presLayoutVars>
          <dgm:bulletEnabled val="1"/>
        </dgm:presLayoutVars>
      </dgm:prSet>
      <dgm:spPr/>
    </dgm:pt>
    <dgm:pt modelId="{B931F33E-76CA-4943-9804-D2C63C645C2F}" type="pres">
      <dgm:prSet presAssocID="{488FDAF9-60CB-4389-A4D0-08F35DEC8081}" presName="sibTrans" presStyleCnt="0"/>
      <dgm:spPr/>
    </dgm:pt>
    <dgm:pt modelId="{38961CA0-0D07-41F4-A330-095B21BB09C6}" type="pres">
      <dgm:prSet presAssocID="{4C8468A7-B3FC-4AAB-A332-6CF4D0984053}" presName="node" presStyleLbl="node1" presStyleIdx="2" presStyleCnt="3" custScaleX="111213" custScaleY="117616">
        <dgm:presLayoutVars>
          <dgm:bulletEnabled val="1"/>
        </dgm:presLayoutVars>
      </dgm:prSet>
      <dgm:spPr/>
    </dgm:pt>
  </dgm:ptLst>
  <dgm:cxnLst>
    <dgm:cxn modelId="{1EB6EA03-3D52-4879-9CE8-B818080EBEE5}" type="presOf" srcId="{F47661F1-0BEE-454B-B4E3-0EFB88827996}" destId="{38961CA0-0D07-41F4-A330-095B21BB09C6}" srcOrd="0" destOrd="3" presId="urn:microsoft.com/office/officeart/2005/8/layout/default"/>
    <dgm:cxn modelId="{43D06F0A-D564-4447-A1A6-5176D4F6248D}" srcId="{3FE35AE2-BDB0-4493-A2EB-E9F8317C6260}" destId="{3C392D2E-2FD5-4D57-AA21-D76623E81DBB}" srcOrd="0" destOrd="0" parTransId="{D8BBCA6D-6BCD-46DB-A959-EE14ECA2CE55}" sibTransId="{9827A628-3AFD-4B5C-A256-57468FEC7DDA}"/>
    <dgm:cxn modelId="{F7996216-27CF-42B1-8FD3-C1AD66799E91}" type="presOf" srcId="{43CD8FD7-68CB-474C-9A2D-CABDF8D35924}" destId="{8415B629-BD9A-45F9-AD85-B3AB9963D9E6}" srcOrd="0" destOrd="3" presId="urn:microsoft.com/office/officeart/2005/8/layout/default"/>
    <dgm:cxn modelId="{338C8520-C422-4309-8B3F-B48F7B64F56B}" srcId="{3C392D2E-2FD5-4D57-AA21-D76623E81DBB}" destId="{E4501354-3BD1-466B-910C-CFAEA5DCCC08}" srcOrd="1" destOrd="0" parTransId="{171A8A85-8BDC-4946-8B0D-E0CFBEDC10F4}" sibTransId="{93BB51CB-25E4-4EB0-B897-17F5199543CE}"/>
    <dgm:cxn modelId="{15879829-35B6-4D53-8E45-7686E020FA23}" type="presOf" srcId="{3C392D2E-2FD5-4D57-AA21-D76623E81DBB}" destId="{6BC4C397-C9C9-474B-BF8E-85681D0B524E}" srcOrd="0" destOrd="0" presId="urn:microsoft.com/office/officeart/2005/8/layout/default"/>
    <dgm:cxn modelId="{DC25EA3C-C00C-43C3-BADC-DB755086C1CE}" type="presOf" srcId="{3FE35AE2-BDB0-4493-A2EB-E9F8317C6260}" destId="{0421805D-30F3-41A0-BF9B-ED8B6CC96CAD}" srcOrd="0" destOrd="0" presId="urn:microsoft.com/office/officeart/2005/8/layout/default"/>
    <dgm:cxn modelId="{1C55CB42-2CCB-447A-9707-FF03E6079E6A}" srcId="{ECE224C3-AD29-4000-AA6F-22A4678637CF}" destId="{43CD8FD7-68CB-474C-9A2D-CABDF8D35924}" srcOrd="2" destOrd="0" parTransId="{F92D53B0-4E6E-4D4B-9DCC-E394A73C8515}" sibTransId="{495FF7BA-7F11-46BA-8C06-240350C8DB85}"/>
    <dgm:cxn modelId="{DD1B436C-A7C5-4CE8-8306-B88F94571A69}" srcId="{ECE224C3-AD29-4000-AA6F-22A4678637CF}" destId="{28D62E7D-0788-4D4C-8803-033410E1E37D}" srcOrd="1" destOrd="0" parTransId="{4734C9FD-E740-46AF-9951-9D7B3D5BCB9C}" sibTransId="{24C5F001-3502-4466-A830-A5E0D61974B1}"/>
    <dgm:cxn modelId="{5D6D0D74-929C-409B-A69E-DE94A9AA71CA}" type="presOf" srcId="{6AA0F3B0-F1E9-4286-915E-5597A98D5EC3}" destId="{8415B629-BD9A-45F9-AD85-B3AB9963D9E6}" srcOrd="0" destOrd="4" presId="urn:microsoft.com/office/officeart/2005/8/layout/default"/>
    <dgm:cxn modelId="{C7D6267A-9280-4962-A4CD-70E68A9ACA1C}" srcId="{ECE224C3-AD29-4000-AA6F-22A4678637CF}" destId="{6AA0F3B0-F1E9-4286-915E-5597A98D5EC3}" srcOrd="3" destOrd="0" parTransId="{645C4744-6291-493F-BD9A-335F53A9E584}" sibTransId="{0EA9C5CF-E1B0-4518-8FDC-5D045725CEAD}"/>
    <dgm:cxn modelId="{E42A3D8B-3DF1-42BB-8F95-205A17A9D49F}" srcId="{3C392D2E-2FD5-4D57-AA21-D76623E81DBB}" destId="{0885AE31-F7CB-4568-BEF3-40F0A474D97A}" srcOrd="0" destOrd="0" parTransId="{E223BBBE-F188-47EE-89F5-DB9FAA7F6AB2}" sibTransId="{85FBC054-4825-43A7-B6D7-22376DC21AE9}"/>
    <dgm:cxn modelId="{A6A0B093-72CD-4811-8E70-857BBDFF125B}" srcId="{4C8468A7-B3FC-4AAB-A332-6CF4D0984053}" destId="{FD67CBCA-56BE-4760-B441-21297261D047}" srcOrd="0" destOrd="0" parTransId="{DEC82AB9-04F4-48BE-8369-EFABC8865EFE}" sibTransId="{C4B1D464-BF0F-4322-8767-0613713824FE}"/>
    <dgm:cxn modelId="{874DB99C-C733-44E2-AF85-111028DB0AA3}" type="presOf" srcId="{0885AE31-F7CB-4568-BEF3-40F0A474D97A}" destId="{6BC4C397-C9C9-474B-BF8E-85681D0B524E}" srcOrd="0" destOrd="1" presId="urn:microsoft.com/office/officeart/2005/8/layout/default"/>
    <dgm:cxn modelId="{B79D5E9F-D573-49BF-B19D-1EEE3CB46AEB}" type="presOf" srcId="{324F9406-E2C4-4DA8-BD23-6CE13A705DE5}" destId="{38961CA0-0D07-41F4-A330-095B21BB09C6}" srcOrd="0" destOrd="2" presId="urn:microsoft.com/office/officeart/2005/8/layout/default"/>
    <dgm:cxn modelId="{5DC665AA-4851-43B8-9FD3-8617A062183C}" type="presOf" srcId="{B68F3F94-F380-4FDF-82F6-DF9A18FC1163}" destId="{8415B629-BD9A-45F9-AD85-B3AB9963D9E6}" srcOrd="0" destOrd="1" presId="urn:microsoft.com/office/officeart/2005/8/layout/default"/>
    <dgm:cxn modelId="{22F0ECB3-8BDF-439E-83C5-B15D2E322485}" srcId="{4C8468A7-B3FC-4AAB-A332-6CF4D0984053}" destId="{324F9406-E2C4-4DA8-BD23-6CE13A705DE5}" srcOrd="1" destOrd="0" parTransId="{FC4EF3B1-EB50-4B71-A93F-FF16AE5DD087}" sibTransId="{76052887-5DF1-4357-B594-E5281F3F4220}"/>
    <dgm:cxn modelId="{26F7BBB4-C603-455F-907A-FD51465AC047}" type="presOf" srcId="{8A329204-F34B-44D9-8C0E-12813FB9A3AE}" destId="{6BC4C397-C9C9-474B-BF8E-85681D0B524E}" srcOrd="0" destOrd="3" presId="urn:microsoft.com/office/officeart/2005/8/layout/default"/>
    <dgm:cxn modelId="{132232B8-55A0-4B18-92AF-D4A86CEE8BAA}" type="presOf" srcId="{ECE224C3-AD29-4000-AA6F-22A4678637CF}" destId="{8415B629-BD9A-45F9-AD85-B3AB9963D9E6}" srcOrd="0" destOrd="0" presId="urn:microsoft.com/office/officeart/2005/8/layout/default"/>
    <dgm:cxn modelId="{8D096BC2-3F16-4BE4-816B-D849DC9992AD}" srcId="{3C392D2E-2FD5-4D57-AA21-D76623E81DBB}" destId="{8A329204-F34B-44D9-8C0E-12813FB9A3AE}" srcOrd="2" destOrd="0" parTransId="{389A20D2-632F-46CA-B386-5B108F195365}" sibTransId="{99F1CB5F-5D06-4A9E-8146-90832B465EFA}"/>
    <dgm:cxn modelId="{EBB40DC6-91BC-49ED-AD14-B760B9FF4552}" srcId="{4C8468A7-B3FC-4AAB-A332-6CF4D0984053}" destId="{F47661F1-0BEE-454B-B4E3-0EFB88827996}" srcOrd="2" destOrd="0" parTransId="{2ADDD691-16F9-48CD-B976-71D17A471BD6}" sibTransId="{5351C6D5-E15E-4152-A58F-77A7D98EA1D3}"/>
    <dgm:cxn modelId="{BE7177C6-C48C-4CC9-B6C0-1A6E3236CEFD}" srcId="{ECE224C3-AD29-4000-AA6F-22A4678637CF}" destId="{B68F3F94-F380-4FDF-82F6-DF9A18FC1163}" srcOrd="0" destOrd="0" parTransId="{5FFEE29F-5470-49CE-BC74-563166B2E82B}" sibTransId="{0F0BCBA2-82F4-4ABA-A0C4-E5A32A9CB668}"/>
    <dgm:cxn modelId="{A7212DCC-16EA-4437-80E0-382B93249AFF}" srcId="{3FE35AE2-BDB0-4493-A2EB-E9F8317C6260}" destId="{4C8468A7-B3FC-4AAB-A332-6CF4D0984053}" srcOrd="2" destOrd="0" parTransId="{04D05B89-8183-4A77-83C0-FF8598BA73BC}" sibTransId="{6CC9F558-A61A-4285-8B1B-F2EF5DDE9CDA}"/>
    <dgm:cxn modelId="{84234CD4-1719-4215-A6EC-AB2EC4A76EDC}" type="presOf" srcId="{4C8468A7-B3FC-4AAB-A332-6CF4D0984053}" destId="{38961CA0-0D07-41F4-A330-095B21BB09C6}" srcOrd="0" destOrd="0" presId="urn:microsoft.com/office/officeart/2005/8/layout/default"/>
    <dgm:cxn modelId="{2F14ACDA-BFC8-4CAF-9546-C79C2675511C}" type="presOf" srcId="{E4501354-3BD1-466B-910C-CFAEA5DCCC08}" destId="{6BC4C397-C9C9-474B-BF8E-85681D0B524E}" srcOrd="0" destOrd="2" presId="urn:microsoft.com/office/officeart/2005/8/layout/default"/>
    <dgm:cxn modelId="{4ABE93DF-4D13-4B72-A814-F879278414C3}" type="presOf" srcId="{28D62E7D-0788-4D4C-8803-033410E1E37D}" destId="{8415B629-BD9A-45F9-AD85-B3AB9963D9E6}" srcOrd="0" destOrd="2" presId="urn:microsoft.com/office/officeart/2005/8/layout/default"/>
    <dgm:cxn modelId="{C51064E4-DA4E-4065-BF56-D60E959CFD83}" srcId="{3FE35AE2-BDB0-4493-A2EB-E9F8317C6260}" destId="{ECE224C3-AD29-4000-AA6F-22A4678637CF}" srcOrd="1" destOrd="0" parTransId="{BE02B085-3B00-49A9-A55F-3364D20E4DDF}" sibTransId="{488FDAF9-60CB-4389-A4D0-08F35DEC8081}"/>
    <dgm:cxn modelId="{831CCFF5-34A5-4E54-9293-F16F2BE36E5B}" type="presOf" srcId="{FD67CBCA-56BE-4760-B441-21297261D047}" destId="{38961CA0-0D07-41F4-A330-095B21BB09C6}" srcOrd="0" destOrd="1" presId="urn:microsoft.com/office/officeart/2005/8/layout/default"/>
    <dgm:cxn modelId="{15074EA8-6B7E-4F40-929C-25734A95FF34}" type="presParOf" srcId="{0421805D-30F3-41A0-BF9B-ED8B6CC96CAD}" destId="{6BC4C397-C9C9-474B-BF8E-85681D0B524E}" srcOrd="0" destOrd="0" presId="urn:microsoft.com/office/officeart/2005/8/layout/default"/>
    <dgm:cxn modelId="{F5102671-5641-4209-8F34-704EF8813FD0}" type="presParOf" srcId="{0421805D-30F3-41A0-BF9B-ED8B6CC96CAD}" destId="{B383B714-250A-4EF6-9D7C-A485F14C9631}" srcOrd="1" destOrd="0" presId="urn:microsoft.com/office/officeart/2005/8/layout/default"/>
    <dgm:cxn modelId="{934A5575-A2BD-4FE5-B418-E79B2EC24C71}" type="presParOf" srcId="{0421805D-30F3-41A0-BF9B-ED8B6CC96CAD}" destId="{8415B629-BD9A-45F9-AD85-B3AB9963D9E6}" srcOrd="2" destOrd="0" presId="urn:microsoft.com/office/officeart/2005/8/layout/default"/>
    <dgm:cxn modelId="{5ECB4837-0346-48A9-A412-2EDDCE48BD7A}" type="presParOf" srcId="{0421805D-30F3-41A0-BF9B-ED8B6CC96CAD}" destId="{B931F33E-76CA-4943-9804-D2C63C645C2F}" srcOrd="3" destOrd="0" presId="urn:microsoft.com/office/officeart/2005/8/layout/default"/>
    <dgm:cxn modelId="{75C06E3D-ED5A-41DA-BE18-CEDB24DF11E8}" type="presParOf" srcId="{0421805D-30F3-41A0-BF9B-ED8B6CC96CAD}" destId="{38961CA0-0D07-41F4-A330-095B21BB09C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E35AE2-BDB0-4493-A2EB-E9F8317C626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392D2E-2FD5-4D57-AA21-D76623E81DBB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Shadow pandemic: audit of elimination of intimate partner violence against women</a:t>
          </a:r>
          <a:endParaRPr lang="en-GB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8BBCA6D-6BCD-46DB-A959-EE14ECA2CE55}" type="parTrans" cxnId="{43D06F0A-D564-4447-A1A6-5176D4F6248D}">
      <dgm:prSet/>
      <dgm:spPr/>
      <dgm:t>
        <a:bodyPr/>
        <a:lstStyle/>
        <a:p>
          <a:endParaRPr lang="en-GB"/>
        </a:p>
      </dgm:t>
    </dgm:pt>
    <dgm:pt modelId="{9827A628-3AFD-4B5C-A256-57468FEC7DDA}" type="sibTrans" cxnId="{43D06F0A-D564-4447-A1A6-5176D4F6248D}">
      <dgm:prSet/>
      <dgm:spPr/>
      <dgm:t>
        <a:bodyPr/>
        <a:lstStyle/>
        <a:p>
          <a:endParaRPr lang="en-GB"/>
        </a:p>
      </dgm:t>
    </dgm:pt>
    <dgm:pt modelId="{ECE224C3-AD29-4000-AA6F-22A4678637CF}">
      <dgm:prSet phldrT="[Text]" custT="1"/>
      <dgm:spPr>
        <a:solidFill>
          <a:srgbClr val="7030A0"/>
        </a:solidFill>
        <a:ln>
          <a:noFill/>
        </a:ln>
      </dgm:spPr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Compliance audits of use of COVID-19 funds in The Gambia and Madagascar</a:t>
          </a:r>
          <a:endParaRPr lang="en-GB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BE02B085-3B00-49A9-A55F-3364D20E4DDF}" type="parTrans" cxnId="{C51064E4-DA4E-4065-BF56-D60E959CFD83}">
      <dgm:prSet/>
      <dgm:spPr/>
      <dgm:t>
        <a:bodyPr/>
        <a:lstStyle/>
        <a:p>
          <a:endParaRPr lang="en-GB"/>
        </a:p>
      </dgm:t>
    </dgm:pt>
    <dgm:pt modelId="{488FDAF9-60CB-4389-A4D0-08F35DEC8081}" type="sibTrans" cxnId="{C51064E4-DA4E-4065-BF56-D60E959CFD83}">
      <dgm:prSet/>
      <dgm:spPr/>
      <dgm:t>
        <a:bodyPr/>
        <a:lstStyle/>
        <a:p>
          <a:endParaRPr lang="en-GB"/>
        </a:p>
      </dgm:t>
    </dgm:pt>
    <dgm:pt modelId="{4C8468A7-B3FC-4AAB-A332-6CF4D0984053}">
      <dgm:prSet phldrT="[Text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Pilot support to SAIs on ICT governance, and risk &amp; crisis management</a:t>
          </a:r>
          <a:endParaRPr lang="en-GB" sz="1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04D05B89-8183-4A77-83C0-FF8598BA73BC}" type="parTrans" cxnId="{A7212DCC-16EA-4437-80E0-382B93249AFF}">
      <dgm:prSet/>
      <dgm:spPr/>
      <dgm:t>
        <a:bodyPr/>
        <a:lstStyle/>
        <a:p>
          <a:endParaRPr lang="en-GB"/>
        </a:p>
      </dgm:t>
    </dgm:pt>
    <dgm:pt modelId="{6CC9F558-A61A-4285-8B1B-F2EF5DDE9CDA}" type="sibTrans" cxnId="{A7212DCC-16EA-4437-80E0-382B93249AFF}">
      <dgm:prSet/>
      <dgm:spPr/>
      <dgm:t>
        <a:bodyPr/>
        <a:lstStyle/>
        <a:p>
          <a:endParaRPr lang="en-GB"/>
        </a:p>
      </dgm:t>
    </dgm:pt>
    <dgm:pt modelId="{DDF898AE-4F69-4079-AD5E-651B3ABAB8BA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linked to SDG 5.2 - A pilot audit by SAI Uganda</a:t>
          </a:r>
          <a:endParaRPr lang="en-GB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7CA1297-2AE7-4EED-8E2D-C4F8E98E6307}" type="parTrans" cxnId="{061533AC-38EA-4BF1-A111-6480C73B4382}">
      <dgm:prSet/>
      <dgm:spPr/>
      <dgm:t>
        <a:bodyPr/>
        <a:lstStyle/>
        <a:p>
          <a:endParaRPr lang="nb-NO"/>
        </a:p>
      </dgm:t>
    </dgm:pt>
    <dgm:pt modelId="{3CC7ABDB-CA9B-4B51-B9A3-1F3DFF5153DC}" type="sibTrans" cxnId="{061533AC-38EA-4BF1-A111-6480C73B4382}">
      <dgm:prSet/>
      <dgm:spPr/>
      <dgm:t>
        <a:bodyPr/>
        <a:lstStyle/>
        <a:p>
          <a:endParaRPr lang="nb-NO"/>
        </a:p>
      </dgm:t>
    </dgm:pt>
    <dgm:pt modelId="{578D4D19-0E16-46D4-B882-E717603A9441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pPr marL="0" lvl="0" indent="-1143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Examine government efforts in progressing towards nationally agreed targets of elimination of intimate partner violence linked to SDG 5.2.  </a:t>
          </a:r>
          <a:endParaRPr lang="nb-NO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-1143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 audit framework for EIPVW will be based on 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IDI’s SDGs Audit Model (ISAM)</a:t>
          </a:r>
          <a:endParaRPr lang="en-GB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3FAAD162-A627-40C5-8BBA-89EBA3AE7642}" type="parTrans" cxnId="{58B7F6E4-EB3C-416F-8F0D-1DE86287E9F2}">
      <dgm:prSet/>
      <dgm:spPr/>
      <dgm:t>
        <a:bodyPr/>
        <a:lstStyle/>
        <a:p>
          <a:endParaRPr lang="nb-NO"/>
        </a:p>
      </dgm:t>
    </dgm:pt>
    <dgm:pt modelId="{0B9FD945-4167-49A1-8436-97B4DE43188A}" type="sibTrans" cxnId="{58B7F6E4-EB3C-416F-8F0D-1DE86287E9F2}">
      <dgm:prSet/>
      <dgm:spPr/>
      <dgm:t>
        <a:bodyPr/>
        <a:lstStyle/>
        <a:p>
          <a:endParaRPr lang="nb-NO"/>
        </a:p>
      </dgm:t>
    </dgm:pt>
    <dgm:pt modelId="{6AD90B10-D25D-4E09-9DB9-4224EF593A3B}">
      <dgm:prSet phldrT="[Text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Research the possibility of accessing and using the results of existing assessments of SAI ICT needs using tools such as ITSA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Develop a holistic overview of what ICT in a SAI should look like in a standard case.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Choose appropriate risk management framework and adapt for SAIs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Explore and develop crisis management approaches for SAIs and build partnerships with SAIs and other actors</a:t>
          </a:r>
          <a:endParaRPr lang="en-GB" sz="13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B81CF253-96AD-486F-A362-06AAC6584AB1}" type="parTrans" cxnId="{C4D9EC06-4B71-4D34-B4AA-43A3AD0D8B62}">
      <dgm:prSet/>
      <dgm:spPr/>
      <dgm:t>
        <a:bodyPr/>
        <a:lstStyle/>
        <a:p>
          <a:endParaRPr lang="nb-NO"/>
        </a:p>
      </dgm:t>
    </dgm:pt>
    <dgm:pt modelId="{99E7D11D-7CB8-423D-8829-08051CFF80CA}" type="sibTrans" cxnId="{C4D9EC06-4B71-4D34-B4AA-43A3AD0D8B62}">
      <dgm:prSet/>
      <dgm:spPr/>
      <dgm:t>
        <a:bodyPr/>
        <a:lstStyle/>
        <a:p>
          <a:endParaRPr lang="nb-NO"/>
        </a:p>
      </dgm:t>
    </dgm:pt>
    <dgm:pt modelId="{7030E056-433A-46F0-BC1A-44D74366ACF9}">
      <dgm:prSet phldrT="[Text]" custT="1"/>
      <dgm:spPr>
        <a:solidFill>
          <a:srgbClr val="7030A0"/>
        </a:solidFill>
        <a:ln>
          <a:noFill/>
        </a:ln>
      </dgm:spPr>
      <dgm:t>
        <a:bodyPr/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Support to prioritized audits and related capacities, especially COVID-19 compliance audit and policy evaluation</a:t>
          </a:r>
          <a:r>
            <a:rPr lang="en-GB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(The Gambia)</a:t>
          </a:r>
          <a:endParaRPr lang="en-US" sz="13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Support  for compliance audit on COVID-19 and policy evaluation related to water and hygiene  (Madagascar)</a:t>
          </a:r>
          <a:endParaRPr lang="en-GB" sz="13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543395D-3488-46B0-88EC-7B4AAC3426B6}" type="parTrans" cxnId="{16FFFBD3-F835-4255-B6AC-D163853AF379}">
      <dgm:prSet/>
      <dgm:spPr/>
      <dgm:t>
        <a:bodyPr/>
        <a:lstStyle/>
        <a:p>
          <a:endParaRPr lang="nb-NO"/>
        </a:p>
      </dgm:t>
    </dgm:pt>
    <dgm:pt modelId="{D57A7404-AB3E-47BE-AC14-5E47DFB7F834}" type="sibTrans" cxnId="{16FFFBD3-F835-4255-B6AC-D163853AF379}">
      <dgm:prSet/>
      <dgm:spPr/>
      <dgm:t>
        <a:bodyPr/>
        <a:lstStyle/>
        <a:p>
          <a:endParaRPr lang="nb-NO"/>
        </a:p>
      </dgm:t>
    </dgm:pt>
    <dgm:pt modelId="{9F5819BB-AB12-4BFC-B550-21C139C15FCF}" type="pres">
      <dgm:prSet presAssocID="{3FE35AE2-BDB0-4493-A2EB-E9F8317C6260}" presName="diagram" presStyleCnt="0">
        <dgm:presLayoutVars>
          <dgm:dir/>
          <dgm:resizeHandles val="exact"/>
        </dgm:presLayoutVars>
      </dgm:prSet>
      <dgm:spPr/>
    </dgm:pt>
    <dgm:pt modelId="{07D553BF-7EDE-4DCA-BA0A-186C310542AF}" type="pres">
      <dgm:prSet presAssocID="{3C392D2E-2FD5-4D57-AA21-D76623E81DBB}" presName="node" presStyleLbl="node1" presStyleIdx="0" presStyleCnt="3" custScaleX="112563" custScaleY="146588">
        <dgm:presLayoutVars>
          <dgm:bulletEnabled val="1"/>
        </dgm:presLayoutVars>
      </dgm:prSet>
      <dgm:spPr/>
    </dgm:pt>
    <dgm:pt modelId="{72870002-19AE-408C-ACBF-B658761CB235}" type="pres">
      <dgm:prSet presAssocID="{9827A628-3AFD-4B5C-A256-57468FEC7DDA}" presName="sibTrans" presStyleCnt="0"/>
      <dgm:spPr/>
    </dgm:pt>
    <dgm:pt modelId="{1901B40D-DE2C-4D99-9B88-C868D58BD162}" type="pres">
      <dgm:prSet presAssocID="{ECE224C3-AD29-4000-AA6F-22A4678637CF}" presName="node" presStyleLbl="node1" presStyleIdx="1" presStyleCnt="3" custScaleX="115402" custScaleY="140404">
        <dgm:presLayoutVars>
          <dgm:bulletEnabled val="1"/>
        </dgm:presLayoutVars>
      </dgm:prSet>
      <dgm:spPr/>
    </dgm:pt>
    <dgm:pt modelId="{7BA67DB7-942D-4DCA-BA92-2DFFA73A8937}" type="pres">
      <dgm:prSet presAssocID="{488FDAF9-60CB-4389-A4D0-08F35DEC8081}" presName="sibTrans" presStyleCnt="0"/>
      <dgm:spPr/>
    </dgm:pt>
    <dgm:pt modelId="{2E97BB15-163C-4D03-A9B3-3E702750F602}" type="pres">
      <dgm:prSet presAssocID="{4C8468A7-B3FC-4AAB-A332-6CF4D0984053}" presName="node" presStyleLbl="node1" presStyleIdx="2" presStyleCnt="3" custScaleX="146419" custScaleY="145544">
        <dgm:presLayoutVars>
          <dgm:bulletEnabled val="1"/>
        </dgm:presLayoutVars>
      </dgm:prSet>
      <dgm:spPr/>
    </dgm:pt>
  </dgm:ptLst>
  <dgm:cxnLst>
    <dgm:cxn modelId="{C4D9EC06-4B71-4D34-B4AA-43A3AD0D8B62}" srcId="{4C8468A7-B3FC-4AAB-A332-6CF4D0984053}" destId="{6AD90B10-D25D-4E09-9DB9-4224EF593A3B}" srcOrd="0" destOrd="0" parTransId="{B81CF253-96AD-486F-A362-06AAC6584AB1}" sibTransId="{99E7D11D-7CB8-423D-8829-08051CFF80CA}"/>
    <dgm:cxn modelId="{43D06F0A-D564-4447-A1A6-5176D4F6248D}" srcId="{3FE35AE2-BDB0-4493-A2EB-E9F8317C6260}" destId="{3C392D2E-2FD5-4D57-AA21-D76623E81DBB}" srcOrd="0" destOrd="0" parTransId="{D8BBCA6D-6BCD-46DB-A959-EE14ECA2CE55}" sibTransId="{9827A628-3AFD-4B5C-A256-57468FEC7DDA}"/>
    <dgm:cxn modelId="{3EFB3333-65CB-49B8-88B6-AC4C4897C7BB}" type="presOf" srcId="{6AD90B10-D25D-4E09-9DB9-4224EF593A3B}" destId="{2E97BB15-163C-4D03-A9B3-3E702750F602}" srcOrd="0" destOrd="1" presId="urn:microsoft.com/office/officeart/2005/8/layout/default"/>
    <dgm:cxn modelId="{ADFBEF5E-1F15-4EBF-BA43-E89660730CCF}" type="presOf" srcId="{7030E056-433A-46F0-BC1A-44D74366ACF9}" destId="{1901B40D-DE2C-4D99-9B88-C868D58BD162}" srcOrd="0" destOrd="1" presId="urn:microsoft.com/office/officeart/2005/8/layout/default"/>
    <dgm:cxn modelId="{40328142-CC98-4843-BBE2-DA40B4D170F2}" type="presOf" srcId="{3C392D2E-2FD5-4D57-AA21-D76623E81DBB}" destId="{07D553BF-7EDE-4DCA-BA0A-186C310542AF}" srcOrd="0" destOrd="0" presId="urn:microsoft.com/office/officeart/2005/8/layout/default"/>
    <dgm:cxn modelId="{AEE1784F-309E-45EE-9B72-BE2160727BE6}" type="presOf" srcId="{3FE35AE2-BDB0-4493-A2EB-E9F8317C6260}" destId="{9F5819BB-AB12-4BFC-B550-21C139C15FCF}" srcOrd="0" destOrd="0" presId="urn:microsoft.com/office/officeart/2005/8/layout/default"/>
    <dgm:cxn modelId="{250E0D78-FEBD-4AAE-8D9C-57BBA82C7BD1}" type="presOf" srcId="{ECE224C3-AD29-4000-AA6F-22A4678637CF}" destId="{1901B40D-DE2C-4D99-9B88-C868D58BD162}" srcOrd="0" destOrd="0" presId="urn:microsoft.com/office/officeart/2005/8/layout/default"/>
    <dgm:cxn modelId="{37D86479-A157-42D4-8772-CC15B83B622C}" type="presOf" srcId="{578D4D19-0E16-46D4-B882-E717603A9441}" destId="{07D553BF-7EDE-4DCA-BA0A-186C310542AF}" srcOrd="0" destOrd="2" presId="urn:microsoft.com/office/officeart/2005/8/layout/default"/>
    <dgm:cxn modelId="{061533AC-38EA-4BF1-A111-6480C73B4382}" srcId="{3C392D2E-2FD5-4D57-AA21-D76623E81DBB}" destId="{DDF898AE-4F69-4079-AD5E-651B3ABAB8BA}" srcOrd="0" destOrd="0" parTransId="{D7CA1297-2AE7-4EED-8E2D-C4F8E98E6307}" sibTransId="{3CC7ABDB-CA9B-4B51-B9A3-1F3DFF5153DC}"/>
    <dgm:cxn modelId="{044850AF-F91E-445F-B6EF-AC25736758E1}" type="presOf" srcId="{DDF898AE-4F69-4079-AD5E-651B3ABAB8BA}" destId="{07D553BF-7EDE-4DCA-BA0A-186C310542AF}" srcOrd="0" destOrd="1" presId="urn:microsoft.com/office/officeart/2005/8/layout/default"/>
    <dgm:cxn modelId="{A7212DCC-16EA-4437-80E0-382B93249AFF}" srcId="{3FE35AE2-BDB0-4493-A2EB-E9F8317C6260}" destId="{4C8468A7-B3FC-4AAB-A332-6CF4D0984053}" srcOrd="2" destOrd="0" parTransId="{04D05B89-8183-4A77-83C0-FF8598BA73BC}" sibTransId="{6CC9F558-A61A-4285-8B1B-F2EF5DDE9CDA}"/>
    <dgm:cxn modelId="{16FFFBD3-F835-4255-B6AC-D163853AF379}" srcId="{ECE224C3-AD29-4000-AA6F-22A4678637CF}" destId="{7030E056-433A-46F0-BC1A-44D74366ACF9}" srcOrd="0" destOrd="0" parTransId="{D543395D-3488-46B0-88EC-7B4AAC3426B6}" sibTransId="{D57A7404-AB3E-47BE-AC14-5E47DFB7F834}"/>
    <dgm:cxn modelId="{C51064E4-DA4E-4065-BF56-D60E959CFD83}" srcId="{3FE35AE2-BDB0-4493-A2EB-E9F8317C6260}" destId="{ECE224C3-AD29-4000-AA6F-22A4678637CF}" srcOrd="1" destOrd="0" parTransId="{BE02B085-3B00-49A9-A55F-3364D20E4DDF}" sibTransId="{488FDAF9-60CB-4389-A4D0-08F35DEC8081}"/>
    <dgm:cxn modelId="{58B7F6E4-EB3C-416F-8F0D-1DE86287E9F2}" srcId="{3C392D2E-2FD5-4D57-AA21-D76623E81DBB}" destId="{578D4D19-0E16-46D4-B882-E717603A9441}" srcOrd="1" destOrd="0" parTransId="{3FAAD162-A627-40C5-8BBA-89EBA3AE7642}" sibTransId="{0B9FD945-4167-49A1-8436-97B4DE43188A}"/>
    <dgm:cxn modelId="{5AAD06FC-E964-4871-8C28-376AEAAA2528}" type="presOf" srcId="{4C8468A7-B3FC-4AAB-A332-6CF4D0984053}" destId="{2E97BB15-163C-4D03-A9B3-3E702750F602}" srcOrd="0" destOrd="0" presId="urn:microsoft.com/office/officeart/2005/8/layout/default"/>
    <dgm:cxn modelId="{35221F17-2DBC-44F7-BB6C-88B0C1FEF47E}" type="presParOf" srcId="{9F5819BB-AB12-4BFC-B550-21C139C15FCF}" destId="{07D553BF-7EDE-4DCA-BA0A-186C310542AF}" srcOrd="0" destOrd="0" presId="urn:microsoft.com/office/officeart/2005/8/layout/default"/>
    <dgm:cxn modelId="{EB8E76BB-2BE2-426D-B9E4-3D0C605050E5}" type="presParOf" srcId="{9F5819BB-AB12-4BFC-B550-21C139C15FCF}" destId="{72870002-19AE-408C-ACBF-B658761CB235}" srcOrd="1" destOrd="0" presId="urn:microsoft.com/office/officeart/2005/8/layout/default"/>
    <dgm:cxn modelId="{75537720-9359-45E9-A6AC-DA66E3F9D6CD}" type="presParOf" srcId="{9F5819BB-AB12-4BFC-B550-21C139C15FCF}" destId="{1901B40D-DE2C-4D99-9B88-C868D58BD162}" srcOrd="2" destOrd="0" presId="urn:microsoft.com/office/officeart/2005/8/layout/default"/>
    <dgm:cxn modelId="{35E30D07-E182-4490-B022-29F9DB5E6D09}" type="presParOf" srcId="{9F5819BB-AB12-4BFC-B550-21C139C15FCF}" destId="{7BA67DB7-942D-4DCA-BA92-2DFFA73A8937}" srcOrd="3" destOrd="0" presId="urn:microsoft.com/office/officeart/2005/8/layout/default"/>
    <dgm:cxn modelId="{362A78E2-CB81-451E-95DC-2107EBFC5EFA}" type="presParOf" srcId="{9F5819BB-AB12-4BFC-B550-21C139C15FCF}" destId="{2E97BB15-163C-4D03-A9B3-3E702750F60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B3A2C-F9FD-443E-AEBF-9B6DAEB50A1C}">
      <dsp:nvSpPr>
        <dsp:cNvPr id="0" name=""/>
        <dsp:cNvSpPr/>
      </dsp:nvSpPr>
      <dsp:spPr>
        <a:xfrm>
          <a:off x="3506" y="8004"/>
          <a:ext cx="3418966" cy="460800"/>
        </a:xfrm>
        <a:prstGeom prst="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Independent SAIs Work Stream</a:t>
          </a:r>
        </a:p>
      </dsp:txBody>
      <dsp:txXfrm>
        <a:off x="3506" y="8004"/>
        <a:ext cx="3418966" cy="460800"/>
      </dsp:txXfrm>
    </dsp:sp>
    <dsp:sp modelId="{9E132B85-6E61-40AA-B6A1-2634E2DF5143}">
      <dsp:nvSpPr>
        <dsp:cNvPr id="0" name=""/>
        <dsp:cNvSpPr/>
      </dsp:nvSpPr>
      <dsp:spPr>
        <a:xfrm>
          <a:off x="3506" y="468804"/>
          <a:ext cx="3418966" cy="2112277"/>
        </a:xfrm>
        <a:prstGeom prst="rect">
          <a:avLst/>
        </a:prstGeom>
        <a:solidFill>
          <a:srgbClr val="00AEEF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Coordinated advocacy efforts through SIRAM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SAI Independence Resource Centre launched to support independence in a digital age</a:t>
          </a:r>
        </a:p>
      </dsp:txBody>
      <dsp:txXfrm>
        <a:off x="3506" y="468804"/>
        <a:ext cx="3418966" cy="2112277"/>
      </dsp:txXfrm>
    </dsp:sp>
    <dsp:sp modelId="{F625E3CF-7209-4410-997D-249FCC076FEC}">
      <dsp:nvSpPr>
        <dsp:cNvPr id="0" name=""/>
        <dsp:cNvSpPr/>
      </dsp:nvSpPr>
      <dsp:spPr>
        <a:xfrm>
          <a:off x="3901128" y="8004"/>
          <a:ext cx="3418966" cy="460800"/>
        </a:xfrm>
        <a:prstGeom prst="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Well-Governed SAIs Work Stream</a:t>
          </a:r>
        </a:p>
      </dsp:txBody>
      <dsp:txXfrm>
        <a:off x="3901128" y="8004"/>
        <a:ext cx="3418966" cy="460800"/>
      </dsp:txXfrm>
    </dsp:sp>
    <dsp:sp modelId="{0BA2FA3C-7C78-495A-8385-1BA749E8DAB1}">
      <dsp:nvSpPr>
        <dsp:cNvPr id="0" name=""/>
        <dsp:cNvSpPr/>
      </dsp:nvSpPr>
      <dsp:spPr>
        <a:xfrm>
          <a:off x="3901128" y="468804"/>
          <a:ext cx="3418966" cy="2112277"/>
        </a:xfrm>
        <a:prstGeom prst="rect">
          <a:avLst/>
        </a:prstGeom>
        <a:solidFill>
          <a:srgbClr val="0070C0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43 SAIs supported on strategic planning during COVID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SAI Strategic Management Handbook Published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Over 30 ongoing SAI PMFs and 77 finalised</a:t>
          </a:r>
        </a:p>
      </dsp:txBody>
      <dsp:txXfrm>
        <a:off x="3901128" y="468804"/>
        <a:ext cx="3418966" cy="2112277"/>
      </dsp:txXfrm>
    </dsp:sp>
    <dsp:sp modelId="{03E91904-3B41-496D-9012-ECC2034E70AF}">
      <dsp:nvSpPr>
        <dsp:cNvPr id="0" name=""/>
        <dsp:cNvSpPr/>
      </dsp:nvSpPr>
      <dsp:spPr>
        <a:xfrm>
          <a:off x="7798749" y="8004"/>
          <a:ext cx="3418966" cy="460800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Professional SAIs Work Stream</a:t>
          </a:r>
        </a:p>
      </dsp:txBody>
      <dsp:txXfrm>
        <a:off x="7798749" y="8004"/>
        <a:ext cx="3418966" cy="460800"/>
      </dsp:txXfrm>
    </dsp:sp>
    <dsp:sp modelId="{4E6D2B20-B0F8-4D69-A538-0622575CDF04}">
      <dsp:nvSpPr>
        <dsp:cNvPr id="0" name=""/>
        <dsp:cNvSpPr/>
      </dsp:nvSpPr>
      <dsp:spPr>
        <a:xfrm>
          <a:off x="7798749" y="468804"/>
          <a:ext cx="3418966" cy="2112277"/>
        </a:xfrm>
        <a:prstGeom prst="rect">
          <a:avLst/>
        </a:prstGeom>
        <a:solidFill>
          <a:srgbClr val="92D050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TAI launched to support 50+ SAIs to audit use of emergency funds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21 SYLs supported SAI change &amp; graduated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8 SAIs in South East Asia supported in financial audit</a:t>
          </a:r>
        </a:p>
      </dsp:txBody>
      <dsp:txXfrm>
        <a:off x="7798749" y="468804"/>
        <a:ext cx="3418966" cy="2112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B3A2C-F9FD-443E-AEBF-9B6DAEB50A1C}">
      <dsp:nvSpPr>
        <dsp:cNvPr id="0" name=""/>
        <dsp:cNvSpPr/>
      </dsp:nvSpPr>
      <dsp:spPr>
        <a:xfrm>
          <a:off x="12667" y="0"/>
          <a:ext cx="3381004" cy="522452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Relevant</a:t>
          </a:r>
          <a:r>
            <a:rPr lang="en-GB" sz="2400" kern="1200" dirty="0"/>
            <a:t> </a:t>
          </a:r>
          <a:r>
            <a:rPr lang="en-GB" sz="2000" kern="1200" dirty="0"/>
            <a:t>SAIs Work Stream</a:t>
          </a:r>
          <a:endParaRPr lang="en-GB" sz="2400" kern="1200" dirty="0"/>
        </a:p>
      </dsp:txBody>
      <dsp:txXfrm>
        <a:off x="12667" y="0"/>
        <a:ext cx="3381004" cy="522452"/>
      </dsp:txXfrm>
    </dsp:sp>
    <dsp:sp modelId="{9E132B85-6E61-40AA-B6A1-2634E2DF5143}">
      <dsp:nvSpPr>
        <dsp:cNvPr id="0" name=""/>
        <dsp:cNvSpPr/>
      </dsp:nvSpPr>
      <dsp:spPr>
        <a:xfrm>
          <a:off x="12667" y="522452"/>
          <a:ext cx="3381004" cy="2066634"/>
        </a:xfrm>
        <a:prstGeom prst="rect">
          <a:avLst/>
        </a:prstGeom>
        <a:solidFill>
          <a:srgbClr val="FFC000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SAI Innovations webinars on flexibility, agility &amp; resilience for 500+ auditors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55 SAIs auditing SDG implementation issues – health, sustainable procurement, and gender based violence</a:t>
          </a:r>
        </a:p>
      </dsp:txBody>
      <dsp:txXfrm>
        <a:off x="12667" y="522452"/>
        <a:ext cx="3381004" cy="2066634"/>
      </dsp:txXfrm>
    </dsp:sp>
    <dsp:sp modelId="{F625E3CF-7209-4410-997D-249FCC076FEC}">
      <dsp:nvSpPr>
        <dsp:cNvPr id="0" name=""/>
        <dsp:cNvSpPr/>
      </dsp:nvSpPr>
      <dsp:spPr>
        <a:xfrm>
          <a:off x="3867012" y="0"/>
          <a:ext cx="3381004" cy="522452"/>
        </a:xfrm>
        <a:prstGeom prst="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Bilateral Support</a:t>
          </a:r>
        </a:p>
      </dsp:txBody>
      <dsp:txXfrm>
        <a:off x="3867012" y="0"/>
        <a:ext cx="3381004" cy="522452"/>
      </dsp:txXfrm>
    </dsp:sp>
    <dsp:sp modelId="{0BA2FA3C-7C78-495A-8385-1BA749E8DAB1}">
      <dsp:nvSpPr>
        <dsp:cNvPr id="0" name=""/>
        <dsp:cNvSpPr/>
      </dsp:nvSpPr>
      <dsp:spPr>
        <a:xfrm>
          <a:off x="3867012" y="522452"/>
          <a:ext cx="3381004" cy="2066634"/>
        </a:xfrm>
        <a:prstGeom prst="rect">
          <a:avLst/>
        </a:prstGeom>
        <a:solidFill>
          <a:srgbClr val="7030A0">
            <a:alpha val="2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South Sudan &amp; Somalia deliver critical audits with IDI support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Major peer-peer support mobilised for Madagascar &amp; Gambia (IDI-led), and Niger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4 SAIs supported to report publicly on their performance</a:t>
          </a:r>
        </a:p>
      </dsp:txBody>
      <dsp:txXfrm>
        <a:off x="3867012" y="522452"/>
        <a:ext cx="3381004" cy="2066634"/>
      </dsp:txXfrm>
    </dsp:sp>
    <dsp:sp modelId="{03E91904-3B41-496D-9012-ECC2034E70AF}">
      <dsp:nvSpPr>
        <dsp:cNvPr id="0" name=""/>
        <dsp:cNvSpPr/>
      </dsp:nvSpPr>
      <dsp:spPr>
        <a:xfrm>
          <a:off x="7721357" y="-140170"/>
          <a:ext cx="3384309" cy="522452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Global Foundations</a:t>
          </a:r>
        </a:p>
      </dsp:txBody>
      <dsp:txXfrm>
        <a:off x="7721357" y="-140170"/>
        <a:ext cx="3384309" cy="522452"/>
      </dsp:txXfrm>
    </dsp:sp>
    <dsp:sp modelId="{4E6D2B20-B0F8-4D69-A538-0622575CDF04}">
      <dsp:nvSpPr>
        <dsp:cNvPr id="0" name=""/>
        <dsp:cNvSpPr/>
      </dsp:nvSpPr>
      <dsp:spPr>
        <a:xfrm rot="10800000" flipV="1">
          <a:off x="7721357" y="382282"/>
          <a:ext cx="3384309" cy="2346974"/>
        </a:xfrm>
        <a:prstGeom prst="rect">
          <a:avLst/>
        </a:prstGeom>
        <a:solidFill>
          <a:schemeClr val="bg1">
            <a:lumMod val="65000"/>
            <a:alpha val="2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“All Hands on Deck” joint report with IBP published &amp; launched, calling for stronger accountability &amp; oversight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34 SAIs funded under INTOSAI Continuity of Operations grant, with IDI support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SAI Stocktaking and Global Survey 2020</a:t>
          </a:r>
        </a:p>
      </dsp:txBody>
      <dsp:txXfrm rot="-10800000">
        <a:off x="7721357" y="382282"/>
        <a:ext cx="3384309" cy="2346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4C397-C9C9-474B-BF8E-85681D0B524E}">
      <dsp:nvSpPr>
        <dsp:cNvPr id="0" name=""/>
        <dsp:cNvSpPr/>
      </dsp:nvSpPr>
      <dsp:spPr>
        <a:xfrm>
          <a:off x="3023" y="118245"/>
          <a:ext cx="3386091" cy="2352595"/>
        </a:xfrm>
        <a:prstGeom prst="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TAI: Transparency, Accountability and Inclusiveness Audits on use of emergency funds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Examination of compliance of transactions in high- risk areas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Conclusions on transparency, accountability and inclusiveness of compliance frameworks and transactions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57 participating SAIs from all regions</a:t>
          </a:r>
        </a:p>
      </dsp:txBody>
      <dsp:txXfrm>
        <a:off x="3023" y="118245"/>
        <a:ext cx="3386091" cy="2352595"/>
      </dsp:txXfrm>
    </dsp:sp>
    <dsp:sp modelId="{8415B629-BD9A-45F9-AD85-B3AB9963D9E6}">
      <dsp:nvSpPr>
        <dsp:cNvPr id="0" name=""/>
        <dsp:cNvSpPr/>
      </dsp:nvSpPr>
      <dsp:spPr>
        <a:xfrm>
          <a:off x="3727724" y="109001"/>
          <a:ext cx="3386091" cy="2371083"/>
        </a:xfrm>
        <a:prstGeom prst="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Partnering to leverage IMF influence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2020-21: IMF provided over US$ 110 billion in Covid-19 related emergency financing to 85 countries.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Letters of Intent (</a:t>
          </a:r>
          <a:r>
            <a:rPr lang="en-GB" sz="1400" kern="1200" dirty="0" err="1"/>
            <a:t>LoI</a:t>
          </a:r>
          <a:r>
            <a:rPr lang="en-GB" sz="1400" kern="1200" dirty="0"/>
            <a:t>) call for a SAI audit. </a:t>
          </a: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Joint paper prepared which notes that SAIs play a key role in the audits of emergency finance.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Precursor to further cooperation.</a:t>
          </a:r>
        </a:p>
      </dsp:txBody>
      <dsp:txXfrm>
        <a:off x="3727724" y="109001"/>
        <a:ext cx="3386091" cy="2371083"/>
      </dsp:txXfrm>
    </dsp:sp>
    <dsp:sp modelId="{38961CA0-0D07-41F4-A330-095B21BB09C6}">
      <dsp:nvSpPr>
        <dsp:cNvPr id="0" name=""/>
        <dsp:cNvSpPr/>
      </dsp:nvSpPr>
      <dsp:spPr>
        <a:xfrm>
          <a:off x="7452425" y="99767"/>
          <a:ext cx="3765774" cy="2389551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3D audits: audit of strong and resilient national public health systems</a:t>
          </a:r>
          <a:endParaRPr lang="en-GB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-1143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IDI, KSC, ASOSAI, ARABOSAI and CAROSAI partner to support a cooperative audit of strong and resilient national public health systems (linked to SDG target 3.d).</a:t>
          </a:r>
          <a:endParaRPr lang="en-GB" sz="1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-1143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Main objective is to contribute to strong and resilient national public health systems</a:t>
          </a:r>
          <a:endParaRPr lang="en-GB" sz="1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-1143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39 participating SAIs</a:t>
          </a:r>
          <a:endParaRPr lang="en-GB" sz="1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7452425" y="99767"/>
        <a:ext cx="3765774" cy="2389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53BF-7EDE-4DCA-BA0A-186C310542AF}">
      <dsp:nvSpPr>
        <dsp:cNvPr id="0" name=""/>
        <dsp:cNvSpPr/>
      </dsp:nvSpPr>
      <dsp:spPr>
        <a:xfrm>
          <a:off x="3172" y="104525"/>
          <a:ext cx="3231643" cy="2525093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Shadow pandemic: audit of elimination of intimate partner violence against women</a:t>
          </a:r>
          <a:endParaRPr lang="en-GB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-1143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"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linked to SDG 5.2 - A pilot audit by SAI Uganda</a:t>
          </a:r>
          <a:endParaRPr lang="en-GB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-1143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Examine government efforts in progressing towards nationally agreed targets of elimination of intimate partner violence linked to SDG 5.2.  </a:t>
          </a:r>
          <a:endParaRPr lang="nb-NO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-1143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 audit framework for EIPVW will be based on 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IDI’s SDGs Audit Model (ISAM)</a:t>
          </a:r>
          <a:endParaRPr lang="en-GB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172" y="104525"/>
        <a:ext cx="3231643" cy="2525093"/>
      </dsp:txXfrm>
    </dsp:sp>
    <dsp:sp modelId="{1901B40D-DE2C-4D99-9B88-C868D58BD162}">
      <dsp:nvSpPr>
        <dsp:cNvPr id="0" name=""/>
        <dsp:cNvSpPr/>
      </dsp:nvSpPr>
      <dsp:spPr>
        <a:xfrm>
          <a:off x="3521912" y="157787"/>
          <a:ext cx="3313150" cy="2418569"/>
        </a:xfrm>
        <a:prstGeom prst="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Compliance audits of use of COVID-19 funds in The Gambia and Madagascar</a:t>
          </a:r>
          <a:endParaRPr lang="en-GB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Support to prioritized audits and related capacities, especially COVID-19 compliance audit and policy evaluation</a:t>
          </a:r>
          <a:r>
            <a:rPr lang="en-GB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(The Gambia)</a:t>
          </a:r>
          <a:endParaRPr lang="en-US" sz="13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Support  for compliance audit on COVID-19 and policy evaluation related to water and hygiene  (Madagascar)</a:t>
          </a:r>
          <a:endParaRPr lang="en-GB" sz="13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521912" y="157787"/>
        <a:ext cx="3313150" cy="2418569"/>
      </dsp:txXfrm>
    </dsp:sp>
    <dsp:sp modelId="{2E97BB15-163C-4D03-A9B3-3E702750F602}">
      <dsp:nvSpPr>
        <dsp:cNvPr id="0" name=""/>
        <dsp:cNvSpPr/>
      </dsp:nvSpPr>
      <dsp:spPr>
        <a:xfrm>
          <a:off x="7122159" y="113516"/>
          <a:ext cx="4203637" cy="2507110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Pilot support to SAIs on ICT governance, and risk &amp; crisis management</a:t>
          </a:r>
          <a:endParaRPr lang="en-GB" sz="11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Research the possibility of accessing and using the results of existing assessments of SAI ICT needs using tools such as ITSA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Develop a holistic overview of what ICT in a SAI should look like in a standard case.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Choose appropriate risk management framework and adapt for SAIs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Explore and develop crisis management approaches for SAIs and build partnerships with SAIs and other actors</a:t>
          </a:r>
          <a:endParaRPr lang="en-GB" sz="13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7122159" y="113516"/>
        <a:ext cx="4203637" cy="250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0C2E-8C97-0B4B-B1F0-F8E04C02FB89}" type="datetimeFigureOut">
              <a:rPr lang="en-CR" smtClean="0"/>
              <a:t>09/07/2021</a:t>
            </a:fld>
            <a:endParaRPr lang="en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48E13-BC59-E643-9666-A44EE3397A76}" type="slidenum">
              <a:rPr lang="en-CR" smtClean="0"/>
              <a:t>‹#›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34592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48E13-BC59-E643-9666-A44EE3397A76}" type="slidenum">
              <a:rPr lang="en-CR" smtClean="0"/>
              <a:t>5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09436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48E13-BC59-E643-9666-A44EE3397A76}" type="slidenum">
              <a:rPr lang="en-CR" smtClean="0"/>
              <a:t>7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88232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9BDACB-3FEC-C741-AE4B-C8BE8D467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814992"/>
            <a:ext cx="8628994" cy="1472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16439B-DECA-C840-8502-5994A3CE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480" y="4645987"/>
            <a:ext cx="6940062" cy="1006475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Helvetica Neue LT Pro 75" panose="020B0604020202020204" pitchFamily="34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0368C-E5E0-2B4A-BA57-B702DFCFE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480" y="5602387"/>
            <a:ext cx="6940062" cy="7355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15913-87F7-1948-AD7B-D41AF20F87C6}"/>
              </a:ext>
            </a:extLst>
          </p:cNvPr>
          <p:cNvSpPr txBox="1"/>
          <p:nvPr userDrawn="1"/>
        </p:nvSpPr>
        <p:spPr>
          <a:xfrm>
            <a:off x="791297" y="6412664"/>
            <a:ext cx="6424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rgbClr val="00548E"/>
                </a:solidFill>
                <a:latin typeface="Helvetica Neue LT Pro 75" panose="020B0604020202020204" pitchFamily="34" charset="77"/>
              </a:rPr>
              <a:t>Effective, accountable and inclusive Supreme Audit Institutions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75787-F341-754D-9A6B-99D203FA87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983" y="1778000"/>
            <a:ext cx="18669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4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8D2E-A6F9-1048-BDD3-06F679286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271"/>
            <a:ext cx="8565292" cy="611059"/>
          </a:xfrm>
        </p:spPr>
        <p:txBody>
          <a:bodyPr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Helvetica Neue LT Pro 75" panose="020B0604020202020204" pitchFamily="34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FC47-CDA8-BA46-9298-8F48A0E3D9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13581"/>
            <a:ext cx="5809735" cy="435133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73B6E4-C839-C840-8EF1-178C9C4A27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89926"/>
            <a:ext cx="8281086" cy="611059"/>
          </a:xfrm>
        </p:spPr>
        <p:txBody>
          <a:bodyPr/>
          <a:lstStyle>
            <a:lvl1pPr marL="0" indent="0">
              <a:buNone/>
              <a:defRPr b="1" i="0">
                <a:solidFill>
                  <a:srgbClr val="00548E"/>
                </a:solidFill>
                <a:latin typeface="Helvetica Neue LT Pro 75" panose="020B0604020202020204" pitchFamily="34" charset="77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2EC4CC0-3C47-F140-BB65-A8C99435ABE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976818" y="1913581"/>
            <a:ext cx="4675920" cy="43513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D4C1D1-F916-1543-824D-CDC9FAF5F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9538" y="6389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48E"/>
                </a:solidFill>
                <a:latin typeface="Helvetica Neue LT Pro 55 Roman" panose="020B0604020202020204" pitchFamily="34" charset="77"/>
              </a:defRPr>
            </a:lvl1pPr>
          </a:lstStyle>
          <a:p>
            <a:fld id="{E393DDD8-B1F7-3F4F-B99B-F57B5C50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41261C-B649-4C4A-B414-6A9FC3236D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113692"/>
            <a:ext cx="4261338" cy="420858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FF2212D-1017-534F-BEA5-27817E855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87551"/>
            <a:ext cx="4261338" cy="611059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00548E"/>
                </a:solidFill>
                <a:latin typeface="Helvetica Neue LT Pro 75" panose="020B0604020202020204" pitchFamily="34" charset="77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0D25499-D591-2F4C-BB52-E58678F1E78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405926" y="1113692"/>
            <a:ext cx="2249243" cy="420858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4C440E3-E141-0448-AD36-0A52A497488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750541" y="1113692"/>
            <a:ext cx="3603258" cy="420858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725EE-5F93-5F41-93E0-660B86AC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4387" y="6389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48E"/>
                </a:solidFill>
                <a:latin typeface="Helvetica Neue LT Pro 55 Roman" panose="020B0604020202020204" pitchFamily="34" charset="77"/>
              </a:defRPr>
            </a:lvl1pPr>
          </a:lstStyle>
          <a:p>
            <a:fld id="{A6F0F49A-1DA7-E344-A5C4-705BEB92E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8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41261C-B649-4C4A-B414-6A9FC3236D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113693"/>
            <a:ext cx="10310445" cy="438443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FF2212D-1017-534F-BEA5-27817E855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87551"/>
            <a:ext cx="5761892" cy="611059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rgbClr val="00548E"/>
                </a:solidFill>
                <a:latin typeface="Helvetica Neue LT Pro 75" panose="020B0604020202020204" pitchFamily="34" charset="77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3F8035-AAFB-DB4E-9916-47D7FCC4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4387" y="6389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48E"/>
                </a:solidFill>
                <a:latin typeface="Helvetica Neue LT Pro 55 Roman" panose="020B0604020202020204" pitchFamily="34" charset="77"/>
              </a:defRPr>
            </a:lvl1pPr>
          </a:lstStyle>
          <a:p>
            <a:fld id="{A6F0F49A-1DA7-E344-A5C4-705BEB92E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FF2212D-1017-534F-BEA5-27817E855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87551"/>
            <a:ext cx="5855676" cy="611059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rgbClr val="00548E"/>
                </a:solidFill>
                <a:latin typeface="Helvetica Neue LT Pro 75" panose="020B0604020202020204" pitchFamily="34" charset="77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8A43983-D4A4-D24B-A6AC-68095B499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4387" y="6389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48E"/>
                </a:solidFill>
                <a:latin typeface="Helvetica Neue LT Pro 55 Roman" panose="020B0604020202020204" pitchFamily="34" charset="77"/>
              </a:defRPr>
            </a:lvl1pPr>
          </a:lstStyle>
          <a:p>
            <a:fld id="{A6F0F49A-1DA7-E344-A5C4-705BEB92E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7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53545E-108F-6649-ABA5-9126EB6D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AB508-D883-1849-BB8C-E7719FE88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B13B-C007-6244-8419-B4FF59F22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A455B-C7BE-E541-A5A8-736D6D8ADCB0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76A80-E472-0742-95CE-B6ADFC960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CF93F-0FFE-9E46-913E-BE6C8CB35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F49A-1DA7-E344-A5C4-705BEB92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6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525D5F-C6BC-324A-B425-AC21443FE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32" y="0"/>
            <a:ext cx="8552968" cy="4811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62B33E-C9E2-E343-BAE7-5488046C5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479" y="4645987"/>
            <a:ext cx="7989631" cy="107181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Assisting SAIs to remain resilient during the </a:t>
            </a:r>
            <a:r>
              <a:rPr lang="nb-NO" sz="2400" dirty="0" err="1"/>
              <a:t>Pandemic</a:t>
            </a:r>
            <a:br>
              <a:rPr lang="en-US" sz="2400" dirty="0"/>
            </a:br>
            <a:r>
              <a:rPr lang="en-US" sz="2400" b="0" dirty="0"/>
              <a:t>13 KSC SC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F4B65-6C25-3044-AE84-99CE4A91E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263" y="5717797"/>
            <a:ext cx="6940062" cy="735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16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62876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8F98-A376-4167-B9AD-A2979FCC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plan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943E-90A2-4FC6-BE79-58799FADC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1457953"/>
            <a:ext cx="10232254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IDI Performance and Accountability Report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IDI response to COVID</a:t>
            </a:r>
            <a:r>
              <a:rPr lang="en-GB" dirty="0"/>
              <a:t>-19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56ABF-FC1F-442D-A74A-6627CCC7B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0AE7-EB1E-46FC-9DFC-4EE5CFC4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IDI Outreach 2020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7E79E-C5C1-444F-8E17-C31931299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8A2886B-5554-4CE3-A425-7A71E1096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7" y="979714"/>
            <a:ext cx="11840547" cy="51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3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27" y="372569"/>
            <a:ext cx="9517377" cy="611059"/>
          </a:xfrm>
        </p:spPr>
        <p:txBody>
          <a:bodyPr/>
          <a:lstStyle/>
          <a:p>
            <a:r>
              <a:rPr lang="nb-NO" sz="2400" dirty="0"/>
              <a:t> </a:t>
            </a:r>
            <a:r>
              <a:rPr lang="en-US" sz="2400" dirty="0"/>
              <a:t>IDI Performance 2020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63F0F8-E83C-48CA-B60D-C6EB5341B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811040"/>
              </p:ext>
            </p:extLst>
          </p:nvPr>
        </p:nvGraphicFramePr>
        <p:xfrm>
          <a:off x="431515" y="1066684"/>
          <a:ext cx="11221223" cy="258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C7C6824-577D-46A9-9C3B-E142B92F1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37353"/>
              </p:ext>
            </p:extLst>
          </p:nvPr>
        </p:nvGraphicFramePr>
        <p:xfrm>
          <a:off x="534404" y="3800828"/>
          <a:ext cx="11118334" cy="258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54EAF5-5E1F-4FDD-B755-B8AD31E92045}"/>
              </a:ext>
            </a:extLst>
          </p:cNvPr>
          <p:cNvSpPr txBox="1"/>
          <p:nvPr/>
        </p:nvSpPr>
        <p:spPr>
          <a:xfrm>
            <a:off x="3343563" y="6391070"/>
            <a:ext cx="508000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Cross Cutting Priority: Inclusiveness and Gender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55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2849-999F-4049-ABF2-B548E63D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i="1" dirty="0">
                <a:solidFill>
                  <a:prstClr val="white"/>
                </a:solidFill>
              </a:rPr>
              <a:t>IDI response to COVID</a:t>
            </a:r>
            <a:r>
              <a:rPr lang="en-GB" sz="2800" i="1" dirty="0">
                <a:solidFill>
                  <a:prstClr val="white"/>
                </a:solidFill>
              </a:rPr>
              <a:t>-19</a:t>
            </a:r>
            <a:br>
              <a:rPr lang="en-GB" sz="2800" i="1" dirty="0">
                <a:solidFill>
                  <a:prstClr val="white"/>
                </a:solidFill>
              </a:rPr>
            </a:br>
            <a:r>
              <a:rPr lang="en-GB" sz="2800" i="1" dirty="0">
                <a:solidFill>
                  <a:prstClr val="white"/>
                </a:solidFill>
              </a:rPr>
              <a:t>C</a:t>
            </a:r>
            <a:r>
              <a:rPr lang="en-GB" sz="2800" dirty="0"/>
              <a:t>ross-cutting COVID-19 priorities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88EBE2-B516-4E35-B074-34EF2EDA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994" y="1595978"/>
            <a:ext cx="8659906" cy="37927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Supporting SAIs to: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prepare for the new normal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audit relevant to the new normal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enhance ICT and connectivity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leverage new technology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communicate effectively using electronic media</a:t>
            </a:r>
          </a:p>
          <a:p>
            <a:pPr marL="285750" indent="-285750">
              <a:lnSpc>
                <a:spcPct val="100000"/>
              </a:lnSpc>
            </a:pPr>
            <a:endParaRPr lang="en-GB" dirty="0">
              <a:latin typeface="Helvetica Neue LT Pro 55 Roman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BCA5A-3C9D-431C-84E4-1F24267AADCC}"/>
              </a:ext>
            </a:extLst>
          </p:cNvPr>
          <p:cNvSpPr txBox="1"/>
          <p:nvPr/>
        </p:nvSpPr>
        <p:spPr>
          <a:xfrm>
            <a:off x="3003536" y="5153286"/>
            <a:ext cx="577267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/>
              <a:t>Focus on building agility and resilience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74054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27" y="372569"/>
            <a:ext cx="9517377" cy="611059"/>
          </a:xfrm>
        </p:spPr>
        <p:txBody>
          <a:bodyPr/>
          <a:lstStyle/>
          <a:p>
            <a:pPr algn="ctr"/>
            <a:r>
              <a:rPr lang="nb-NO" sz="2400" dirty="0"/>
              <a:t> </a:t>
            </a:r>
            <a:r>
              <a:rPr lang="en-US" sz="2400" i="1" dirty="0">
                <a:solidFill>
                  <a:prstClr val="white"/>
                </a:solidFill>
              </a:rPr>
              <a:t>IDI response to COVID</a:t>
            </a:r>
            <a:r>
              <a:rPr lang="en-GB" sz="2400" i="1" dirty="0">
                <a:solidFill>
                  <a:prstClr val="white"/>
                </a:solidFill>
              </a:rPr>
              <a:t>-19</a:t>
            </a:r>
            <a:br>
              <a:rPr lang="en-GB" sz="2400" i="1" dirty="0">
                <a:solidFill>
                  <a:prstClr val="white"/>
                </a:solidFill>
              </a:rPr>
            </a:br>
            <a:r>
              <a:rPr lang="en-GB" sz="2400" dirty="0"/>
              <a:t>COVID-19 Flagship Initiatives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63F0F8-E83C-48CA-B60D-C6EB5341B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713416"/>
              </p:ext>
            </p:extLst>
          </p:nvPr>
        </p:nvGraphicFramePr>
        <p:xfrm>
          <a:off x="431515" y="1066684"/>
          <a:ext cx="11221223" cy="258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C7C6824-577D-46A9-9C3B-E142B92F1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787142"/>
              </p:ext>
            </p:extLst>
          </p:nvPr>
        </p:nvGraphicFramePr>
        <p:xfrm>
          <a:off x="431515" y="3655771"/>
          <a:ext cx="11328970" cy="273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667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2849-999F-4049-ABF2-B548E63D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i="1" dirty="0">
                <a:solidFill>
                  <a:prstClr val="white"/>
                </a:solidFill>
              </a:rPr>
              <a:t>IDI-KSC Cooperation</a:t>
            </a:r>
            <a:endParaRPr lang="en-GB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88EBE2-B516-4E35-B074-34EF2EDA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994" y="1595978"/>
            <a:ext cx="8659906" cy="37927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R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esearch project on SAI 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Partnership on SDGs with KSC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00000"/>
                </a:solidFill>
              </a:rPr>
              <a:t>IDI-KSC-ASOSAI - ARABOSAI - CAROSAI </a:t>
            </a:r>
            <a:r>
              <a:rPr lang="en-US" sz="1800" dirty="0">
                <a:solidFill>
                  <a:srgbClr val="000000"/>
                </a:solidFill>
              </a:rPr>
              <a:t>Audit of Strong &amp; Resilient National Public Health Systems (linked to SDG 3.d)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Disseminate results from 2020 Global SAI Stocktaking report on areas of interest to KSC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Cooperation with WGITA, WG SDG KSDI, WGBD, WGISTA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latin typeface="Helvetica Neue LT Pro 55 Roman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101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CFC7E-FC6A-458D-A3FA-320BF47D10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6946" y="2649636"/>
            <a:ext cx="4839629" cy="1779043"/>
          </a:xfrm>
        </p:spPr>
        <p:txBody>
          <a:bodyPr>
            <a:normAutofit/>
          </a:bodyPr>
          <a:lstStyle/>
          <a:p>
            <a:pPr algn="ctr"/>
            <a:r>
              <a:rPr lang="nb-NO" sz="4800" dirty="0" err="1"/>
              <a:t>Thank</a:t>
            </a:r>
            <a:r>
              <a:rPr lang="nb-NO" sz="4800" dirty="0"/>
              <a:t> </a:t>
            </a:r>
            <a:r>
              <a:rPr lang="nb-NO" sz="4800" dirty="0" err="1"/>
              <a:t>you</a:t>
            </a:r>
            <a:endParaRPr lang="en-GB" sz="4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DDAEE-77EC-4AE3-A717-0B5D448BC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3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0F2D469BCD946B34C28378DDDDA81" ma:contentTypeVersion="4" ma:contentTypeDescription="Create a new document." ma:contentTypeScope="" ma:versionID="01871ae7585dfe91e61c607e040eec3a">
  <xsd:schema xmlns:xsd="http://www.w3.org/2001/XMLSchema" xmlns:xs="http://www.w3.org/2001/XMLSchema" xmlns:p="http://schemas.microsoft.com/office/2006/metadata/properties" xmlns:ns2="2a1371a5-2d94-477a-be15-de7200d1c46e" targetNamespace="http://schemas.microsoft.com/office/2006/metadata/properties" ma:root="true" ma:fieldsID="1e35b27acf2a8f448a7f40e3f5e285e7" ns2:_="">
    <xsd:import namespace="2a1371a5-2d94-477a-be15-de7200d1c4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371a5-2d94-477a-be15-de7200d1c4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CE9BBE-EDFE-4CDD-9A6D-32F753E0E985}">
  <ds:schemaRefs>
    <ds:schemaRef ds:uri="2a1371a5-2d94-477a-be15-de7200d1c4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5E47C9-2FFC-4430-92F8-80E4774BB088}">
  <ds:schemaRefs>
    <ds:schemaRef ds:uri="2a1371a5-2d94-477a-be15-de7200d1c4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50B9B6-7FD1-40DA-85AA-2990935E12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694</Words>
  <Application>Microsoft Office PowerPoint</Application>
  <PresentationFormat>Widescreen</PresentationFormat>
  <Paragraphs>79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 Neue LT Pro 55 Roman</vt:lpstr>
      <vt:lpstr>Helvetica Neue LT Pro 75</vt:lpstr>
      <vt:lpstr>Office Theme</vt:lpstr>
      <vt:lpstr>Assisting SAIs to remain resilient during the Pandemic 13 KSC SC Meeting</vt:lpstr>
      <vt:lpstr>Presentation plan</vt:lpstr>
      <vt:lpstr>IDI Outreach 2020</vt:lpstr>
      <vt:lpstr> IDI Performance 2020 </vt:lpstr>
      <vt:lpstr>IDI response to COVID-19 Cross-cutting COVID-19 priorities</vt:lpstr>
      <vt:lpstr> IDI response to COVID-19 COVID-19 Flagship Initiatives</vt:lpstr>
      <vt:lpstr>IDI-KSC Cooperation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IDI Board Meeting</dc:title>
  <dc:creator>Petra Schirnhofer</dc:creator>
  <cp:lastModifiedBy>Shourjo Chatterjee</cp:lastModifiedBy>
  <cp:revision>52</cp:revision>
  <dcterms:created xsi:type="dcterms:W3CDTF">2021-03-15T08:26:32Z</dcterms:created>
  <dcterms:modified xsi:type="dcterms:W3CDTF">2021-09-07T06:10:35Z</dcterms:modified>
</cp:coreProperties>
</file>