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57" r:id="rId4"/>
    <p:sldId id="263" r:id="rId5"/>
    <p:sldId id="262" r:id="rId6"/>
    <p:sldId id="258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43"/>
  </p:normalViewPr>
  <p:slideViewPr>
    <p:cSldViewPr snapToGrid="0" snapToObjects="1">
      <p:cViewPr>
        <p:scale>
          <a:sx n="85" d="100"/>
          <a:sy n="85" d="100"/>
        </p:scale>
        <p:origin x="14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787A9E-FDD0-E043-9E89-3C1F9C02146C}" type="datetimeFigureOut">
              <a:rPr lang="en-US" smtClean="0"/>
              <a:t>8/19/18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8E22E6-A0C3-7243-8F59-9C1B71BEF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25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Collaboration dates back to before the approval of the new INTOSAI Strategic Plan,</a:t>
            </a:r>
            <a:r>
              <a:rPr lang="en-US" sz="1200" baseline="0" dirty="0"/>
              <a:t> including with GC’s participating on Steering Committees.</a:t>
            </a:r>
            <a:r>
              <a:rPr lang="en-US" sz="1200" dirty="0"/>
              <a:t>.</a:t>
            </a:r>
            <a:r>
              <a:rPr lang="en-GB" sz="1200" baseline="0" dirty="0"/>
              <a:t> But </a:t>
            </a:r>
            <a:r>
              <a:rPr lang="en-US" sz="1200" baseline="0" dirty="0"/>
              <a:t>n</a:t>
            </a:r>
            <a:r>
              <a:rPr lang="en-US" sz="1200" dirty="0"/>
              <a:t>ew INTOSAI Strategic Plan enhances coordination including coordination between</a:t>
            </a:r>
            <a:r>
              <a:rPr lang="en-US" sz="1200" baseline="0" dirty="0"/>
              <a:t> three goals as a cross cutting priority.</a:t>
            </a:r>
            <a:endParaRPr lang="en-GB" sz="1200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DEC5B-6BFB-420B-AD09-1FD137E5C3AB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358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6980D-5E89-924D-B479-A13BFFAE25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2C0A21-6298-D744-9E9E-336774B40B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A61BD-10EE-3B42-AB7F-47A2537BD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3887-12EE-A140-8CBF-A4ED03BF3084}" type="datetimeFigureOut">
              <a:rPr lang="en-US" smtClean="0"/>
              <a:t>8/19/18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A0E66-D217-324C-8503-F8BE73799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4A071-FC27-0248-BC96-BAA95B803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FE73-6F94-9C43-B4D4-C48CAB887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01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AEDBA-14A0-024F-B5F4-A590A85DF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EEF9C2-F6F8-C04C-A3F2-4228D1CECF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10CBEA-4DF6-8B45-AFBF-B4C186EE9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3887-12EE-A140-8CBF-A4ED03BF3084}" type="datetimeFigureOut">
              <a:rPr lang="en-US" smtClean="0"/>
              <a:t>8/19/18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74F6F-7D2D-8A41-AF21-60F4F5D74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C886C-0CA8-E54F-A190-B4DAFEBA1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FE73-6F94-9C43-B4D4-C48CAB887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1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066C8C-32EC-2244-A5A7-A2DDF6C11D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64A5D7-665F-D54B-AA60-28C84730B3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9835E-CB9D-2047-B88F-35027DE8F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3887-12EE-A140-8CBF-A4ED03BF3084}" type="datetimeFigureOut">
              <a:rPr lang="en-US" smtClean="0"/>
              <a:t>8/19/18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AA671-D995-B04E-B9A5-06C86771A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3BB7E-E9E3-3846-A0C0-80928AFEA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FE73-6F94-9C43-B4D4-C48CAB887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932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 tex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 rot="2700000">
            <a:off x="1339203" y="130242"/>
            <a:ext cx="3024336" cy="403244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5" name="Rectangle 14"/>
          <p:cNvSpPr/>
          <p:nvPr userDrawn="1"/>
        </p:nvSpPr>
        <p:spPr>
          <a:xfrm rot="2700000">
            <a:off x="2223097" y="3623832"/>
            <a:ext cx="1256548" cy="1675397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6" name="Rectangle 15"/>
          <p:cNvSpPr/>
          <p:nvPr userDrawn="1"/>
        </p:nvSpPr>
        <p:spPr>
          <a:xfrm rot="2700000">
            <a:off x="2449070" y="4843937"/>
            <a:ext cx="804604" cy="1072805"/>
          </a:xfrm>
          <a:prstGeom prst="rect">
            <a:avLst/>
          </a:prstGeom>
          <a:solidFill>
            <a:srgbClr val="198F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42631" y="1570799"/>
            <a:ext cx="4417483" cy="1151334"/>
          </a:xfrm>
          <a:prstGeom prst="rect">
            <a:avLst/>
          </a:prstGeom>
        </p:spPr>
        <p:txBody>
          <a:bodyPr/>
          <a:lstStyle>
            <a:lvl1pPr algn="ctr"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Title will go</a:t>
            </a:r>
            <a:br>
              <a:rPr lang="en-US" dirty="0"/>
            </a:br>
            <a:r>
              <a:rPr lang="en-US" dirty="0"/>
              <a:t>HERE</a:t>
            </a:r>
            <a:endParaRPr lang="en-GB" dirty="0"/>
          </a:p>
        </p:txBody>
      </p:sp>
      <p:sp>
        <p:nvSpPr>
          <p:cNvPr id="38" name="Text Placeholder 30"/>
          <p:cNvSpPr>
            <a:spLocks noGrp="1"/>
          </p:cNvSpPr>
          <p:nvPr>
            <p:ph type="body" sz="quarter" idx="18" hasCustomPrompt="1"/>
          </p:nvPr>
        </p:nvSpPr>
        <p:spPr>
          <a:xfrm>
            <a:off x="6096001" y="2124398"/>
            <a:ext cx="5856817" cy="800547"/>
          </a:xfrm>
          <a:prstGeom prst="rect">
            <a:avLst/>
          </a:prstGeom>
        </p:spPr>
        <p:txBody>
          <a:bodyPr/>
          <a:lstStyle>
            <a:lvl1pPr marL="89100" indent="0">
              <a:lnSpc>
                <a:spcPct val="100000"/>
              </a:lnSpc>
              <a:spcBef>
                <a:spcPts val="12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0">
              <a:spcBef>
                <a:spcPts val="0"/>
              </a:spcBef>
              <a:defRPr sz="2000"/>
            </a:lvl2pPr>
            <a:lvl3pPr marL="0">
              <a:spcBef>
                <a:spcPts val="0"/>
              </a:spcBef>
              <a:defRPr sz="1800"/>
            </a:lvl3pPr>
            <a:lvl4pPr marL="0">
              <a:spcBef>
                <a:spcPts val="0"/>
              </a:spcBef>
              <a:defRPr sz="1400"/>
            </a:lvl4pPr>
            <a:lvl5pPr marL="0">
              <a:spcBef>
                <a:spcPts val="0"/>
              </a:spcBef>
              <a:defRPr sz="1000"/>
            </a:lvl5pPr>
          </a:lstStyle>
          <a:p>
            <a:pPr marL="89100" indent="0">
              <a:lnSpc>
                <a:spcPct val="100000"/>
              </a:lnSpc>
              <a:spcBef>
                <a:spcPts val="12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None/>
            </a:pPr>
            <a:r>
              <a:rPr lang="en-GB" sz="2000" kern="12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Aliquam</a:t>
            </a:r>
            <a:r>
              <a:rPr lang="en-GB" sz="2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lang="en-GB" sz="2000" kern="12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pulvinar</a:t>
            </a:r>
            <a:r>
              <a:rPr lang="en-GB" sz="2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 lacus a </a:t>
            </a:r>
            <a:r>
              <a:rPr lang="en-GB" sz="2000" kern="12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volutpat</a:t>
            </a:r>
            <a:r>
              <a:rPr lang="en-GB" sz="2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lang="en-GB" sz="2000" kern="12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efficitur</a:t>
            </a:r>
            <a:r>
              <a:rPr lang="en-GB" sz="2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;</a:t>
            </a:r>
          </a:p>
        </p:txBody>
      </p:sp>
      <p:sp>
        <p:nvSpPr>
          <p:cNvPr id="39" name="Text Placeholder 30"/>
          <p:cNvSpPr>
            <a:spLocks noGrp="1"/>
          </p:cNvSpPr>
          <p:nvPr>
            <p:ph type="body" sz="quarter" idx="19" hasCustomPrompt="1"/>
          </p:nvPr>
        </p:nvSpPr>
        <p:spPr>
          <a:xfrm>
            <a:off x="6096001" y="2996953"/>
            <a:ext cx="5856817" cy="800547"/>
          </a:xfrm>
          <a:prstGeom prst="rect">
            <a:avLst/>
          </a:prstGeom>
        </p:spPr>
        <p:txBody>
          <a:bodyPr/>
          <a:lstStyle>
            <a:lvl1pPr marL="89100" indent="0">
              <a:lnSpc>
                <a:spcPct val="100000"/>
              </a:lnSpc>
              <a:spcBef>
                <a:spcPts val="12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0">
              <a:spcBef>
                <a:spcPts val="0"/>
              </a:spcBef>
              <a:defRPr sz="2000"/>
            </a:lvl2pPr>
            <a:lvl3pPr marL="0">
              <a:spcBef>
                <a:spcPts val="0"/>
              </a:spcBef>
              <a:defRPr sz="1800"/>
            </a:lvl3pPr>
            <a:lvl4pPr marL="0">
              <a:spcBef>
                <a:spcPts val="0"/>
              </a:spcBef>
              <a:defRPr sz="1400"/>
            </a:lvl4pPr>
            <a:lvl5pPr marL="0">
              <a:spcBef>
                <a:spcPts val="0"/>
              </a:spcBef>
              <a:defRPr sz="1000"/>
            </a:lvl5pPr>
          </a:lstStyle>
          <a:p>
            <a:pPr marL="89100" indent="0">
              <a:lnSpc>
                <a:spcPct val="100000"/>
              </a:lnSpc>
              <a:spcBef>
                <a:spcPts val="12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None/>
            </a:pPr>
            <a:r>
              <a:rPr lang="en-GB" sz="2000" kern="12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Aliquam</a:t>
            </a:r>
            <a:r>
              <a:rPr lang="en-GB" sz="2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lang="en-GB" sz="2000" kern="12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pulvinar</a:t>
            </a:r>
            <a:r>
              <a:rPr lang="en-GB" sz="2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 lacus a </a:t>
            </a:r>
            <a:r>
              <a:rPr lang="en-GB" sz="2000" kern="12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volutpat</a:t>
            </a:r>
            <a:r>
              <a:rPr lang="en-GB" sz="2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lang="en-GB" sz="2000" kern="12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efficitur</a:t>
            </a:r>
            <a:r>
              <a:rPr lang="en-GB" sz="2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;</a:t>
            </a:r>
          </a:p>
        </p:txBody>
      </p:sp>
      <p:sp>
        <p:nvSpPr>
          <p:cNvPr id="40" name="Text Placeholder 30"/>
          <p:cNvSpPr>
            <a:spLocks noGrp="1"/>
          </p:cNvSpPr>
          <p:nvPr>
            <p:ph type="body" sz="quarter" idx="20" hasCustomPrompt="1"/>
          </p:nvPr>
        </p:nvSpPr>
        <p:spPr>
          <a:xfrm>
            <a:off x="6096001" y="3884722"/>
            <a:ext cx="5856817" cy="800547"/>
          </a:xfrm>
          <a:prstGeom prst="rect">
            <a:avLst/>
          </a:prstGeom>
        </p:spPr>
        <p:txBody>
          <a:bodyPr/>
          <a:lstStyle>
            <a:lvl1pPr marL="89100" indent="0">
              <a:lnSpc>
                <a:spcPct val="100000"/>
              </a:lnSpc>
              <a:spcBef>
                <a:spcPts val="12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0">
              <a:spcBef>
                <a:spcPts val="0"/>
              </a:spcBef>
              <a:defRPr sz="2000"/>
            </a:lvl2pPr>
            <a:lvl3pPr marL="0">
              <a:spcBef>
                <a:spcPts val="0"/>
              </a:spcBef>
              <a:defRPr sz="1800"/>
            </a:lvl3pPr>
            <a:lvl4pPr marL="0">
              <a:spcBef>
                <a:spcPts val="0"/>
              </a:spcBef>
              <a:defRPr sz="1400"/>
            </a:lvl4pPr>
            <a:lvl5pPr marL="0">
              <a:spcBef>
                <a:spcPts val="0"/>
              </a:spcBef>
              <a:defRPr sz="1000"/>
            </a:lvl5pPr>
          </a:lstStyle>
          <a:p>
            <a:pPr marL="89100" indent="0">
              <a:lnSpc>
                <a:spcPct val="100000"/>
              </a:lnSpc>
              <a:spcBef>
                <a:spcPts val="12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None/>
            </a:pPr>
            <a:r>
              <a:rPr lang="en-GB" sz="2000" kern="12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Aliquam</a:t>
            </a:r>
            <a:r>
              <a:rPr lang="en-GB" sz="2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lang="en-GB" sz="2000" kern="12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pulvinar</a:t>
            </a:r>
            <a:r>
              <a:rPr lang="en-GB" sz="2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 lacus a </a:t>
            </a:r>
            <a:r>
              <a:rPr lang="en-GB" sz="2000" kern="12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volutpat</a:t>
            </a:r>
            <a:r>
              <a:rPr lang="en-GB" sz="2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lang="en-GB" sz="2000" kern="12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efficitur</a:t>
            </a:r>
            <a:r>
              <a:rPr lang="en-GB" sz="2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;</a:t>
            </a:r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1" hasCustomPrompt="1"/>
          </p:nvPr>
        </p:nvSpPr>
        <p:spPr>
          <a:xfrm>
            <a:off x="6096001" y="4785443"/>
            <a:ext cx="5856817" cy="800547"/>
          </a:xfrm>
          <a:prstGeom prst="rect">
            <a:avLst/>
          </a:prstGeom>
        </p:spPr>
        <p:txBody>
          <a:bodyPr/>
          <a:lstStyle>
            <a:lvl1pPr marL="89100" indent="0">
              <a:lnSpc>
                <a:spcPct val="100000"/>
              </a:lnSpc>
              <a:spcBef>
                <a:spcPts val="12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0">
              <a:spcBef>
                <a:spcPts val="0"/>
              </a:spcBef>
              <a:defRPr sz="2000"/>
            </a:lvl2pPr>
            <a:lvl3pPr marL="0">
              <a:spcBef>
                <a:spcPts val="0"/>
              </a:spcBef>
              <a:defRPr sz="1800"/>
            </a:lvl3pPr>
            <a:lvl4pPr marL="0">
              <a:spcBef>
                <a:spcPts val="0"/>
              </a:spcBef>
              <a:defRPr sz="1400"/>
            </a:lvl4pPr>
            <a:lvl5pPr marL="0">
              <a:spcBef>
                <a:spcPts val="0"/>
              </a:spcBef>
              <a:defRPr sz="1000"/>
            </a:lvl5pPr>
          </a:lstStyle>
          <a:p>
            <a:pPr marL="89100" indent="0">
              <a:lnSpc>
                <a:spcPct val="100000"/>
              </a:lnSpc>
              <a:spcBef>
                <a:spcPts val="12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None/>
            </a:pPr>
            <a:r>
              <a:rPr lang="en-GB" sz="2000" kern="12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Aliquam</a:t>
            </a:r>
            <a:r>
              <a:rPr lang="en-GB" sz="2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lang="en-GB" sz="2000" kern="12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pulvinar</a:t>
            </a:r>
            <a:r>
              <a:rPr lang="en-GB" sz="2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 lacus a </a:t>
            </a:r>
            <a:r>
              <a:rPr lang="en-GB" sz="2000" kern="12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volutpat</a:t>
            </a:r>
            <a:r>
              <a:rPr lang="en-GB" sz="2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lang="en-GB" sz="2000" kern="12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efficitur</a:t>
            </a:r>
            <a:r>
              <a:rPr lang="en-GB" sz="2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;</a:t>
            </a:r>
          </a:p>
        </p:txBody>
      </p:sp>
      <p:sp>
        <p:nvSpPr>
          <p:cNvPr id="42" name="Text Placeholder 30"/>
          <p:cNvSpPr>
            <a:spLocks noGrp="1"/>
          </p:cNvSpPr>
          <p:nvPr>
            <p:ph type="body" sz="quarter" idx="22" hasCustomPrompt="1"/>
          </p:nvPr>
        </p:nvSpPr>
        <p:spPr>
          <a:xfrm>
            <a:off x="6096001" y="5661249"/>
            <a:ext cx="5856817" cy="800547"/>
          </a:xfrm>
          <a:prstGeom prst="rect">
            <a:avLst/>
          </a:prstGeom>
        </p:spPr>
        <p:txBody>
          <a:bodyPr/>
          <a:lstStyle>
            <a:lvl1pPr marL="89100" indent="0">
              <a:lnSpc>
                <a:spcPct val="100000"/>
              </a:lnSpc>
              <a:spcBef>
                <a:spcPts val="12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0">
              <a:spcBef>
                <a:spcPts val="0"/>
              </a:spcBef>
              <a:defRPr sz="2000"/>
            </a:lvl2pPr>
            <a:lvl3pPr marL="0">
              <a:spcBef>
                <a:spcPts val="0"/>
              </a:spcBef>
              <a:defRPr sz="1800"/>
            </a:lvl3pPr>
            <a:lvl4pPr marL="0">
              <a:spcBef>
                <a:spcPts val="0"/>
              </a:spcBef>
              <a:defRPr sz="1400"/>
            </a:lvl4pPr>
            <a:lvl5pPr marL="0">
              <a:spcBef>
                <a:spcPts val="0"/>
              </a:spcBef>
              <a:defRPr sz="1000"/>
            </a:lvl5pPr>
          </a:lstStyle>
          <a:p>
            <a:pPr marL="89100" indent="0">
              <a:lnSpc>
                <a:spcPct val="100000"/>
              </a:lnSpc>
              <a:spcBef>
                <a:spcPts val="12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None/>
            </a:pPr>
            <a:r>
              <a:rPr lang="en-GB" sz="2000" kern="12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Aliquam</a:t>
            </a:r>
            <a:r>
              <a:rPr lang="en-GB" sz="2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lang="en-GB" sz="2000" kern="12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pulvinar</a:t>
            </a:r>
            <a:r>
              <a:rPr lang="en-GB" sz="2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 lacus a </a:t>
            </a:r>
            <a:r>
              <a:rPr lang="en-GB" sz="2000" kern="12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volutpat</a:t>
            </a:r>
            <a:r>
              <a:rPr lang="en-GB" sz="2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lang="en-GB" sz="2000" kern="12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efficitur</a:t>
            </a:r>
            <a:r>
              <a:rPr lang="en-GB" sz="2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;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0" y="1124744"/>
            <a:ext cx="5952067" cy="648072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Here you can put some text with bullets: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1031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13240-1250-024C-856F-3472C4A59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38033-84FB-BC42-85E4-2215CDC7E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7305AE-9EFA-6841-BA89-0CCEC40AA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3887-12EE-A140-8CBF-A4ED03BF3084}" type="datetimeFigureOut">
              <a:rPr lang="en-US" smtClean="0"/>
              <a:t>8/19/18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95DAE-C115-4F4A-A863-5B7056E5E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D8DE04-A3FA-8542-ABE4-BC4186F02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FE73-6F94-9C43-B4D4-C48CAB887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4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E6AFB-FCCB-3345-AD32-228440831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E65848-98F1-FB46-9B9D-1C34606AE7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749A6-55DD-B848-8BA4-882C45B54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3887-12EE-A140-8CBF-A4ED03BF3084}" type="datetimeFigureOut">
              <a:rPr lang="en-US" smtClean="0"/>
              <a:t>8/19/18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5DDF0-8181-5F46-95A0-AEC276EC2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D0E3B-CFFA-DF42-B8FF-EF1227B5D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FE73-6F94-9C43-B4D4-C48CAB887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54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8B72B-C95C-6F43-8F9F-7E52ED95B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C79A8-7D30-4449-A640-18DAD7AABE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9F6FC1-0862-3847-B210-FDF9D44139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9D08B1-EBB5-A340-8B95-4599E96FA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3887-12EE-A140-8CBF-A4ED03BF3084}" type="datetimeFigureOut">
              <a:rPr lang="en-US" smtClean="0"/>
              <a:t>8/19/18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5C7C4D-A204-C54B-9593-0A2A27CEA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691EC7-52A3-2548-9537-4382BD518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FE73-6F94-9C43-B4D4-C48CAB887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49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8264D-3583-FF4F-8955-EAF098346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FB9E9-F04D-984B-9D93-796C5D5D03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E422F2-C15A-D846-A882-39B9C65028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1E94F8-5514-0D40-A9FD-CDD28D8955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EBFC2C-E168-2C4F-849B-A7B1FF3F13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199576-38DF-4A45-985B-C43935424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3887-12EE-A140-8CBF-A4ED03BF3084}" type="datetimeFigureOut">
              <a:rPr lang="en-US" smtClean="0"/>
              <a:t>8/19/18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6181CD-1688-D348-8CEB-BD67C29D3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B85DBC-821A-4040-8D2E-7BE3375FB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FE73-6F94-9C43-B4D4-C48CAB887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22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AD892-9728-2D44-91FC-E78D64112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51ADFB-C7F0-814B-832E-AC479511D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3887-12EE-A140-8CBF-A4ED03BF3084}" type="datetimeFigureOut">
              <a:rPr lang="en-US" smtClean="0"/>
              <a:t>8/19/18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252985-1E77-C641-87DD-618D99127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B69E51-25FA-3E44-9EDF-D0ED83CF6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FE73-6F94-9C43-B4D4-C48CAB887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6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25032E-AB74-A14B-81C3-B98E4C617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3887-12EE-A140-8CBF-A4ED03BF3084}" type="datetimeFigureOut">
              <a:rPr lang="en-US" smtClean="0"/>
              <a:t>8/19/18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D8D79F-74A4-5345-9022-78B7C79E2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56254-119D-B842-A375-D6C7E14F3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FE73-6F94-9C43-B4D4-C48CAB887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229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3DA3E-A34F-EC4D-8A06-F0BB5CF91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C54ED-B5F3-E345-81E3-463B5DDF8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CA876D-0C61-0845-BA6D-63E8196D49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78D926-FCE2-C04E-AFDC-EC6E04A55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3887-12EE-A140-8CBF-A4ED03BF3084}" type="datetimeFigureOut">
              <a:rPr lang="en-US" smtClean="0"/>
              <a:t>8/19/18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0494EA-989B-2049-8A08-AC2F09343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35B497-5BDA-C044-AA3A-6F3D79E88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FE73-6F94-9C43-B4D4-C48CAB887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56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54A82-F2B6-0046-AF4D-A2EED348F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92AFD9-586F-8340-B33C-14CF8E21D4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15ABE2-AC49-A64B-A5E4-2A9F892C1A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E7F3A3-84CB-114D-9CA4-3CE9AF964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3887-12EE-A140-8CBF-A4ED03BF3084}" type="datetimeFigureOut">
              <a:rPr lang="en-US" smtClean="0"/>
              <a:t>8/19/18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2978F9-F0F5-C74C-827E-76F9E7169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61EFFB-765F-074A-8AEA-042A37D26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FE73-6F94-9C43-B4D4-C48CAB887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272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854F37-CD7D-0E4F-A0BC-17909A372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A7E829-ED71-D243-900A-E54E32B2CC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13C26-6718-8E4F-ACBE-1E21AD1952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03887-12EE-A140-8CBF-A4ED03BF3084}" type="datetimeFigureOut">
              <a:rPr lang="en-US" smtClean="0"/>
              <a:t>8/19/18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555359-592C-8C41-9577-77AB0437F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34A31-8D10-7642-B753-72F2D9C977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4FE73-6F94-9C43-B4D4-C48CAB887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342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10" descr="D:\Users\anacarolinara\Desktop\topo.png">
            <a:extLst>
              <a:ext uri="{FF2B5EF4-FFF2-40B4-BE49-F238E27FC236}">
                <a16:creationId xmlns:a16="http://schemas.microsoft.com/office/drawing/2014/main" id="{630E30D8-D9EA-1140-986E-65898EB3034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04340" y="14993"/>
            <a:ext cx="18196654" cy="460197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D904015-AC65-764E-A8F9-A349E8DCC3F7}"/>
              </a:ext>
            </a:extLst>
          </p:cNvPr>
          <p:cNvSpPr txBox="1"/>
          <p:nvPr/>
        </p:nvSpPr>
        <p:spPr>
          <a:xfrm>
            <a:off x="452470" y="3500603"/>
            <a:ext cx="1143472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0" dirty="0"/>
              <a:t>2018</a:t>
            </a:r>
          </a:p>
          <a:p>
            <a:r>
              <a:rPr lang="en-US" sz="9000" dirty="0"/>
              <a:t>Improving Coordination</a:t>
            </a:r>
          </a:p>
        </p:txBody>
      </p:sp>
    </p:spTree>
    <p:extLst>
      <p:ext uri="{BB962C8B-B14F-4D97-AF65-F5344CB8AC3E}">
        <p14:creationId xmlns:p14="http://schemas.microsoft.com/office/powerpoint/2010/main" val="2668880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fr-CH" dirty="0"/>
              <a:t>Strategic Plan 2017-2022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5735961" y="1988840"/>
            <a:ext cx="4752653" cy="3024336"/>
          </a:xfrm>
        </p:spPr>
        <p:txBody>
          <a:bodyPr>
            <a:normAutofit/>
          </a:bodyPr>
          <a:lstStyle/>
          <a:p>
            <a:r>
              <a:rPr lang="en-US" sz="2400" dirty="0"/>
              <a:t>“</a:t>
            </a:r>
            <a:r>
              <a:rPr lang="en-US" sz="2400" i="1" dirty="0"/>
              <a:t>Ensuring effective development and coordination among standards setting, capacity development, and knowledge sharing to support SAIs and improve their performance and </a:t>
            </a:r>
            <a:r>
              <a:rPr lang="en-GB" sz="2400" i="1" dirty="0"/>
              <a:t>effectiveness</a:t>
            </a:r>
            <a:r>
              <a:rPr lang="en-GB" sz="2400" dirty="0"/>
              <a:t>”</a:t>
            </a:r>
          </a:p>
          <a:p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6096000" y="1124744"/>
            <a:ext cx="4464050" cy="576064"/>
          </a:xfrm>
        </p:spPr>
        <p:txBody>
          <a:bodyPr>
            <a:normAutofit fontScale="55000" lnSpcReduction="20000"/>
          </a:bodyPr>
          <a:lstStyle/>
          <a:p>
            <a:endParaRPr lang="fr-CH" dirty="0"/>
          </a:p>
          <a:p>
            <a:r>
              <a:rPr lang="fr-CH" dirty="0"/>
              <a:t>Cross-</a:t>
            </a:r>
            <a:r>
              <a:rPr lang="fr-CH" dirty="0" err="1"/>
              <a:t>cutting</a:t>
            </a:r>
            <a:r>
              <a:rPr lang="fr-CH" dirty="0"/>
              <a:t> </a:t>
            </a:r>
            <a:r>
              <a:rPr lang="fr-CH" dirty="0" err="1"/>
              <a:t>Priority</a:t>
            </a:r>
            <a:r>
              <a:rPr lang="fr-CH" dirty="0"/>
              <a:t> 3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145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C9A9C-28E2-4143-ADF2-EFA289DE63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921" y="1316195"/>
            <a:ext cx="11307423" cy="541439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						</a:t>
            </a:r>
            <a:r>
              <a:rPr lang="en-US" sz="5600" dirty="0"/>
              <a:t>Crosscutting Priority 3</a:t>
            </a:r>
            <a:br>
              <a:rPr lang="en-US" sz="5600" dirty="0"/>
            </a:br>
            <a:br>
              <a:rPr lang="en-US" sz="5600" dirty="0"/>
            </a:br>
            <a:r>
              <a:rPr lang="en-US" sz="5600" dirty="0"/>
              <a:t> “</a:t>
            </a:r>
            <a:r>
              <a:rPr lang="en-US" sz="5600" i="1" dirty="0"/>
              <a:t>Ensuring effective development and coordination among standards setting, capacity development, and knowledge sharing to support SAIs and improve their performance and </a:t>
            </a:r>
            <a:r>
              <a:rPr lang="en-GB" sz="5600" i="1" dirty="0"/>
              <a:t>effectiveness</a:t>
            </a:r>
            <a:r>
              <a:rPr lang="en-GB" sz="5600" dirty="0"/>
              <a:t>”</a:t>
            </a:r>
            <a:endParaRPr lang="en-US" sz="5600" dirty="0"/>
          </a:p>
        </p:txBody>
      </p:sp>
      <p:pic>
        <p:nvPicPr>
          <p:cNvPr id="4" name="Imagem 10" descr="D:\Users\anacarolinara\Desktop\topo.png">
            <a:extLst>
              <a:ext uri="{FF2B5EF4-FFF2-40B4-BE49-F238E27FC236}">
                <a16:creationId xmlns:a16="http://schemas.microsoft.com/office/drawing/2014/main" id="{630E30D8-D9EA-1140-986E-65898EB3034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26323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3537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C9A9C-28E2-4143-ADF2-EFA289DE63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4577" y="536706"/>
            <a:ext cx="11307423" cy="541439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					</a:t>
            </a:r>
            <a:r>
              <a:rPr lang="en-US" sz="5600" dirty="0"/>
              <a:t>Terms of Engagement:</a:t>
            </a:r>
            <a:br>
              <a:rPr lang="en-US" sz="5600" dirty="0"/>
            </a:br>
            <a:r>
              <a:rPr lang="en-US" sz="5600" dirty="0"/>
              <a:t>- Flexibility</a:t>
            </a:r>
            <a:br>
              <a:rPr lang="en-US" sz="5600" dirty="0"/>
            </a:br>
            <a:r>
              <a:rPr lang="en-US" sz="5600" dirty="0"/>
              <a:t>- Fulfilling INTOSAI Strategic Plan</a:t>
            </a:r>
            <a:br>
              <a:rPr lang="en-US" sz="5600" dirty="0"/>
            </a:br>
            <a:r>
              <a:rPr lang="en-US" sz="5600" dirty="0"/>
              <a:t>- Joint Statements – Joint Responsibilities </a:t>
            </a:r>
          </a:p>
        </p:txBody>
      </p:sp>
      <p:pic>
        <p:nvPicPr>
          <p:cNvPr id="4" name="Imagem 10" descr="D:\Users\anacarolinara\Desktop\topo.png">
            <a:extLst>
              <a:ext uri="{FF2B5EF4-FFF2-40B4-BE49-F238E27FC236}">
                <a16:creationId xmlns:a16="http://schemas.microsoft.com/office/drawing/2014/main" id="{630E30D8-D9EA-1140-986E-65898EB3034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26323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3623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C9A9C-28E2-4143-ADF2-EFA289DE63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2287" y="2842249"/>
            <a:ext cx="11307423" cy="299243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						From 2017:</a:t>
            </a:r>
            <a:br>
              <a:rPr lang="en-US" dirty="0"/>
            </a:br>
            <a:r>
              <a:rPr lang="en-US" dirty="0"/>
              <a:t>- Quality Assurance</a:t>
            </a:r>
            <a:br>
              <a:rPr lang="en-US" dirty="0"/>
            </a:br>
            <a:r>
              <a:rPr lang="en-US" dirty="0"/>
              <a:t>- Effective Date of Pronouncements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4" name="Imagem 10" descr="D:\Users\anacarolinara\Desktop\topo.png">
            <a:extLst>
              <a:ext uri="{FF2B5EF4-FFF2-40B4-BE49-F238E27FC236}">
                <a16:creationId xmlns:a16="http://schemas.microsoft.com/office/drawing/2014/main" id="{630E30D8-D9EA-1140-986E-65898EB3034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21" y="1"/>
            <a:ext cx="12191999" cy="26323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9868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C9A9C-28E2-4143-ADF2-EFA289DE63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2287" y="3561777"/>
            <a:ext cx="11307423" cy="299243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						2018 Priorities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- INTOSAI Regions Coordination </a:t>
            </a:r>
            <a:br>
              <a:rPr lang="en-US" dirty="0"/>
            </a:br>
            <a:r>
              <a:rPr lang="en-US" dirty="0"/>
              <a:t>Platform Meeting</a:t>
            </a:r>
            <a:br>
              <a:rPr lang="en-US" dirty="0"/>
            </a:br>
            <a:r>
              <a:rPr lang="en-US" dirty="0"/>
              <a:t>- Governance of FIPP</a:t>
            </a:r>
            <a:br>
              <a:rPr lang="en-US" dirty="0"/>
            </a:br>
            <a:r>
              <a:rPr lang="en-US" dirty="0"/>
              <a:t>- New Strategic Development Plan</a:t>
            </a:r>
          </a:p>
        </p:txBody>
      </p:sp>
      <p:pic>
        <p:nvPicPr>
          <p:cNvPr id="4" name="Imagem 10" descr="D:\Users\anacarolinara\Desktop\topo.png">
            <a:extLst>
              <a:ext uri="{FF2B5EF4-FFF2-40B4-BE49-F238E27FC236}">
                <a16:creationId xmlns:a16="http://schemas.microsoft.com/office/drawing/2014/main" id="{630E30D8-D9EA-1140-986E-65898EB3034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92" y="0"/>
            <a:ext cx="12191999" cy="26173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3076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C9A9C-28E2-4143-ADF2-EFA289DE63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2366" y="2617398"/>
            <a:ext cx="11307423" cy="2992437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						Thank You!</a:t>
            </a:r>
            <a:br>
              <a:rPr lang="en-US" dirty="0"/>
            </a:br>
            <a:r>
              <a:rPr lang="en-US" dirty="0" err="1"/>
              <a:t>Paula@PSC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from GCC</a:t>
            </a:r>
          </a:p>
        </p:txBody>
      </p:sp>
      <p:pic>
        <p:nvPicPr>
          <p:cNvPr id="4" name="Imagem 10" descr="D:\Users\anacarolinara\Desktop\topo.png">
            <a:extLst>
              <a:ext uri="{FF2B5EF4-FFF2-40B4-BE49-F238E27FC236}">
                <a16:creationId xmlns:a16="http://schemas.microsoft.com/office/drawing/2014/main" id="{630E30D8-D9EA-1140-986E-65898EB3034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92" y="0"/>
            <a:ext cx="12191999" cy="26173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2629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76</Words>
  <Application>Microsoft Macintosh PowerPoint</Application>
  <PresentationFormat>Widescreen</PresentationFormat>
  <Paragraphs>13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Wingdings</vt:lpstr>
      <vt:lpstr>Office Theme</vt:lpstr>
      <vt:lpstr>PowerPoint Presentation</vt:lpstr>
      <vt:lpstr>PowerPoint Presentation</vt:lpstr>
      <vt:lpstr>      Crosscutting Priority 3   “Ensuring effective development and coordination among standards setting, capacity development, and knowledge sharing to support SAIs and improve their performance and effectiveness”</vt:lpstr>
      <vt:lpstr>     Terms of Engagement: - Flexibility - Fulfilling INTOSAI Strategic Plan - Joint Statements – Joint Responsibilities </vt:lpstr>
      <vt:lpstr>      From 2017: - Quality Assurance - Effective Date of Pronouncements  </vt:lpstr>
      <vt:lpstr>      2018 Priorities  - INTOSAI Regions Coordination  Platform Meeting - Governance of FIPP - New Strategic Development Plan</vt:lpstr>
      <vt:lpstr>      Thank You! Paula@PSC  from GCC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Paula Hebling Dutra</dc:creator>
  <cp:lastModifiedBy>Paula Hebling Dutra</cp:lastModifiedBy>
  <cp:revision>6</cp:revision>
  <dcterms:created xsi:type="dcterms:W3CDTF">2018-08-19T18:05:21Z</dcterms:created>
  <dcterms:modified xsi:type="dcterms:W3CDTF">2018-08-19T18:33:41Z</dcterms:modified>
</cp:coreProperties>
</file>