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2"/>
  </p:notesMasterIdLst>
  <p:sldIdLst>
    <p:sldId id="256" r:id="rId2"/>
    <p:sldId id="258" r:id="rId3"/>
    <p:sldId id="262" r:id="rId4"/>
    <p:sldId id="273" r:id="rId5"/>
    <p:sldId id="274" r:id="rId6"/>
    <p:sldId id="260" r:id="rId7"/>
    <p:sldId id="275" r:id="rId8"/>
    <p:sldId id="276" r:id="rId9"/>
    <p:sldId id="277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2" autoAdjust="0"/>
  </p:normalViewPr>
  <p:slideViewPr>
    <p:cSldViewPr snapToGrid="0">
      <p:cViewPr varScale="1">
        <p:scale>
          <a:sx n="83" d="100"/>
          <a:sy n="83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7BA2F-67C4-4AB9-B4A4-E7C220F4AA2B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F72A0-5DAF-4A24-BB33-DA7E0D3BB975}">
      <dgm:prSet phldrT="[Text]" custT="1"/>
      <dgm:spPr>
        <a:solidFill>
          <a:schemeClr val="accent5">
            <a:hueOff val="0"/>
            <a:satOff val="0"/>
            <a:lumOff val="0"/>
          </a:scheme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b-NO" sz="2000" b="1" dirty="0" err="1" smtClean="0">
              <a:solidFill>
                <a:schemeClr val="bg1"/>
              </a:solidFill>
            </a:rPr>
            <a:t>CoP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</a:p>
        <a:p>
          <a:r>
            <a:rPr lang="nb-NO" sz="2000" b="1" dirty="0" smtClean="0">
              <a:solidFill>
                <a:schemeClr val="bg1"/>
              </a:solidFill>
            </a:rPr>
            <a:t>Auditing </a:t>
          </a:r>
          <a:r>
            <a:rPr lang="nb-NO" sz="2000" b="1" dirty="0" err="1" smtClean="0">
              <a:solidFill>
                <a:schemeClr val="bg1"/>
              </a:solidFill>
            </a:rPr>
            <a:t>Implementation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of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SDGs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endParaRPr lang="en-US" sz="2000" b="1" dirty="0">
            <a:solidFill>
              <a:schemeClr val="bg1"/>
            </a:solidFill>
          </a:endParaRPr>
        </a:p>
      </dgm:t>
    </dgm:pt>
    <dgm:pt modelId="{DBBF1D64-AB62-4587-A3ED-1ED62816EE1B}" type="parTrans" cxnId="{BB6169C1-819E-4188-891E-BAF1B350282B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4B02BFB1-3C10-442B-B4A9-DD5FA0204962}" type="sibTrans" cxnId="{BB6169C1-819E-4188-891E-BAF1B350282B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E1087FED-42F8-43D6-A6C0-3420401F40DF}">
      <dgm:prSet phldrT="[Text]" custT="1"/>
      <dgm:spPr>
        <a:solidFill>
          <a:srgbClr val="1F512D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nb-NO" sz="2000" b="1" dirty="0" smtClean="0">
              <a:solidFill>
                <a:schemeClr val="bg1"/>
              </a:solidFill>
            </a:rPr>
            <a:t>GPG </a:t>
          </a:r>
        </a:p>
        <a:p>
          <a:r>
            <a:rPr lang="nb-NO" sz="2000" b="1" dirty="0" err="1" smtClean="0">
              <a:solidFill>
                <a:schemeClr val="bg1"/>
              </a:solidFill>
            </a:rPr>
            <a:t>Guidance</a:t>
          </a:r>
          <a:r>
            <a:rPr lang="nb-NO" sz="2000" b="1" dirty="0" smtClean="0">
              <a:solidFill>
                <a:schemeClr val="bg1"/>
              </a:solidFill>
            </a:rPr>
            <a:t> Auditing of </a:t>
          </a:r>
          <a:r>
            <a:rPr lang="nb-NO" sz="2000" b="1" dirty="0" err="1" smtClean="0">
              <a:solidFill>
                <a:schemeClr val="bg1"/>
              </a:solidFill>
            </a:rPr>
            <a:t>Preparedness</a:t>
          </a:r>
          <a:r>
            <a:rPr lang="nb-NO" sz="2000" b="1" dirty="0" smtClean="0">
              <a:solidFill>
                <a:schemeClr val="bg1"/>
              </a:solidFill>
            </a:rPr>
            <a:t> for </a:t>
          </a:r>
          <a:r>
            <a:rPr lang="nb-NO" sz="2000" b="1" dirty="0" err="1" smtClean="0">
              <a:solidFill>
                <a:schemeClr val="bg1"/>
              </a:solidFill>
            </a:rPr>
            <a:t>Implementation</a:t>
          </a:r>
          <a:endParaRPr lang="en-US" sz="2000" b="1" dirty="0">
            <a:solidFill>
              <a:schemeClr val="bg1"/>
            </a:solidFill>
          </a:endParaRPr>
        </a:p>
      </dgm:t>
    </dgm:pt>
    <dgm:pt modelId="{912E51DE-BC51-4F07-BA99-220FBACD7BDD}" type="parTrans" cxnId="{3577429C-612E-4D79-BEB7-3E813CDA249C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0EC1BB43-CCB1-4466-B27E-F043D4AE9D9E}" type="sibTrans" cxnId="{3577429C-612E-4D79-BEB7-3E813CDA249C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7A44A913-6C89-4604-B5D9-75BA6D1A74B0}">
      <dgm:prSet phldrT="[Text]" custT="1"/>
      <dgm:spPr>
        <a:solidFill>
          <a:srgbClr val="399754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nb-NO" sz="2000" b="1" dirty="0" smtClean="0">
              <a:solidFill>
                <a:schemeClr val="bg1"/>
              </a:solidFill>
            </a:rPr>
            <a:t>Cooperative </a:t>
          </a:r>
          <a:r>
            <a:rPr lang="nb-NO" sz="2000" b="1" dirty="0" err="1" smtClean="0">
              <a:solidFill>
                <a:schemeClr val="bg1"/>
              </a:solidFill>
            </a:rPr>
            <a:t>Audit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of</a:t>
          </a:r>
          <a:r>
            <a:rPr lang="nb-NO" sz="2000" b="1" dirty="0" smtClean="0">
              <a:solidFill>
                <a:schemeClr val="bg1"/>
              </a:solidFill>
            </a:rPr>
            <a:t>  </a:t>
          </a:r>
          <a:r>
            <a:rPr lang="nb-NO" sz="2000" b="1" dirty="0" err="1" smtClean="0">
              <a:solidFill>
                <a:schemeClr val="bg1"/>
              </a:solidFill>
            </a:rPr>
            <a:t>Preparedness</a:t>
          </a:r>
          <a:r>
            <a:rPr lang="nb-NO" sz="2000" b="1" dirty="0" smtClean="0">
              <a:solidFill>
                <a:schemeClr val="bg1"/>
              </a:solidFill>
            </a:rPr>
            <a:t> for </a:t>
          </a:r>
          <a:r>
            <a:rPr lang="nb-NO" sz="2000" b="1" dirty="0" err="1" smtClean="0">
              <a:solidFill>
                <a:schemeClr val="bg1"/>
              </a:solidFill>
            </a:rPr>
            <a:t>Implementation</a:t>
          </a:r>
          <a:endParaRPr lang="en-US" sz="2000" b="1" dirty="0">
            <a:solidFill>
              <a:schemeClr val="bg1"/>
            </a:solidFill>
          </a:endParaRPr>
        </a:p>
      </dgm:t>
    </dgm:pt>
    <dgm:pt modelId="{275650A0-9B4C-4841-9E8B-CEB5FD6685E5}" type="parTrans" cxnId="{12F7FC4D-2A11-4373-8FBE-750C80D6EC3D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1B8DEE7F-ED68-46BB-BA54-3D1683A0C9AA}" type="sibTrans" cxnId="{12F7FC4D-2A11-4373-8FBE-750C80D6EC3D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5B747606-D25A-4D16-A117-8E89B29EDF3E}">
      <dgm:prSet phldrT="[Text]" custT="1"/>
      <dgm:spPr>
        <a:solidFill>
          <a:srgbClr val="804EA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nb-NO" sz="2000" b="1" dirty="0" err="1" smtClean="0">
              <a:solidFill>
                <a:schemeClr val="bg1"/>
              </a:solidFill>
            </a:rPr>
            <a:t>Lessons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Learned</a:t>
          </a:r>
          <a:r>
            <a:rPr lang="nb-NO" sz="2000" b="1" dirty="0" smtClean="0">
              <a:solidFill>
                <a:schemeClr val="bg1"/>
              </a:solidFill>
            </a:rPr>
            <a:t> and </a:t>
          </a:r>
          <a:r>
            <a:rPr lang="nb-NO" sz="2000" b="1" dirty="0" err="1" smtClean="0">
              <a:solidFill>
                <a:schemeClr val="bg1"/>
              </a:solidFill>
            </a:rPr>
            <a:t>Compendium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of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Audit</a:t>
          </a:r>
          <a:r>
            <a:rPr lang="nb-NO" sz="2000" b="1" dirty="0" smtClean="0">
              <a:solidFill>
                <a:schemeClr val="bg1"/>
              </a:solidFill>
            </a:rPr>
            <a:t> </a:t>
          </a:r>
          <a:r>
            <a:rPr lang="nb-NO" sz="2000" b="1" dirty="0" err="1" smtClean="0">
              <a:solidFill>
                <a:schemeClr val="bg1"/>
              </a:solidFill>
            </a:rPr>
            <a:t>findings</a:t>
          </a:r>
          <a:endParaRPr lang="en-US" sz="2000" b="1" dirty="0">
            <a:solidFill>
              <a:schemeClr val="bg1"/>
            </a:solidFill>
          </a:endParaRPr>
        </a:p>
      </dgm:t>
    </dgm:pt>
    <dgm:pt modelId="{336C6069-D5D2-413D-AAAB-F964BDB48FB9}" type="parTrans" cxnId="{242098D7-28B9-4A57-8E4C-8B3569AEEF3F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FC3FB7E4-F833-4B1C-8C2B-68C8BD0C22D9}" type="sibTrans" cxnId="{242098D7-28B9-4A57-8E4C-8B3569AEEF3F}">
      <dgm:prSet/>
      <dgm:spPr/>
      <dgm:t>
        <a:bodyPr/>
        <a:lstStyle/>
        <a:p>
          <a:endParaRPr lang="en-US" sz="1100" b="1">
            <a:solidFill>
              <a:sysClr val="windowText" lastClr="000000"/>
            </a:solidFill>
          </a:endParaRPr>
        </a:p>
      </dgm:t>
    </dgm:pt>
    <dgm:pt modelId="{85CFC34A-6B08-497B-A238-2AEC80EB6EC5}" type="pres">
      <dgm:prSet presAssocID="{A487BA2F-67C4-4AB9-B4A4-E7C220F4AA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87D42-47B5-405D-978B-683C47A4B599}" type="pres">
      <dgm:prSet presAssocID="{1E8F72A0-5DAF-4A24-BB33-DA7E0D3BB975}" presName="node" presStyleLbl="node1" presStyleIdx="0" presStyleCnt="4" custLinFactNeighborX="-544" custLinFactNeighborY="-90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FB7BA38-49E7-4C5E-B6F4-43177F7B9A90}" type="pres">
      <dgm:prSet presAssocID="{4B02BFB1-3C10-442B-B4A9-DD5FA0204962}" presName="sibTrans" presStyleCnt="0"/>
      <dgm:spPr/>
      <dgm:t>
        <a:bodyPr/>
        <a:lstStyle/>
        <a:p>
          <a:endParaRPr lang="nb-NO"/>
        </a:p>
      </dgm:t>
    </dgm:pt>
    <dgm:pt modelId="{A1A23A99-8929-491B-B2A4-862FA8FAD678}" type="pres">
      <dgm:prSet presAssocID="{E1087FED-42F8-43D6-A6C0-3420401F40DF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D3AB74D-23BA-4A7D-AA46-E5C9DC28C49F}" type="pres">
      <dgm:prSet presAssocID="{0EC1BB43-CCB1-4466-B27E-F043D4AE9D9E}" presName="sibTrans" presStyleCnt="0"/>
      <dgm:spPr/>
      <dgm:t>
        <a:bodyPr/>
        <a:lstStyle/>
        <a:p>
          <a:endParaRPr lang="nb-NO"/>
        </a:p>
      </dgm:t>
    </dgm:pt>
    <dgm:pt modelId="{A35548A6-F9E8-4C29-96EA-62AC5A8577FB}" type="pres">
      <dgm:prSet presAssocID="{7A44A913-6C89-4604-B5D9-75BA6D1A74B0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70029A-FC98-42A5-A468-583E9ABC93D8}" type="pres">
      <dgm:prSet presAssocID="{1B8DEE7F-ED68-46BB-BA54-3D1683A0C9AA}" presName="sibTrans" presStyleCnt="0"/>
      <dgm:spPr/>
      <dgm:t>
        <a:bodyPr/>
        <a:lstStyle/>
        <a:p>
          <a:endParaRPr lang="nb-NO"/>
        </a:p>
      </dgm:t>
    </dgm:pt>
    <dgm:pt modelId="{43587845-47FE-47F7-886E-D3A8E124414C}" type="pres">
      <dgm:prSet presAssocID="{5B747606-D25A-4D16-A117-8E89B29EDF3E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B6169C1-819E-4188-891E-BAF1B350282B}" srcId="{A487BA2F-67C4-4AB9-B4A4-E7C220F4AA2B}" destId="{1E8F72A0-5DAF-4A24-BB33-DA7E0D3BB975}" srcOrd="0" destOrd="0" parTransId="{DBBF1D64-AB62-4587-A3ED-1ED62816EE1B}" sibTransId="{4B02BFB1-3C10-442B-B4A9-DD5FA0204962}"/>
    <dgm:cxn modelId="{3577429C-612E-4D79-BEB7-3E813CDA249C}" srcId="{A487BA2F-67C4-4AB9-B4A4-E7C220F4AA2B}" destId="{E1087FED-42F8-43D6-A6C0-3420401F40DF}" srcOrd="1" destOrd="0" parTransId="{912E51DE-BC51-4F07-BA99-220FBACD7BDD}" sibTransId="{0EC1BB43-CCB1-4466-B27E-F043D4AE9D9E}"/>
    <dgm:cxn modelId="{544DB0EE-0F48-4F3C-B4C2-F07B68E1CFC1}" type="presOf" srcId="{1E8F72A0-5DAF-4A24-BB33-DA7E0D3BB975}" destId="{A8987D42-47B5-405D-978B-683C47A4B599}" srcOrd="0" destOrd="0" presId="urn:microsoft.com/office/officeart/2005/8/layout/default#2"/>
    <dgm:cxn modelId="{446DB73B-8DD2-4041-B943-F3B0E7956E04}" type="presOf" srcId="{7A44A913-6C89-4604-B5D9-75BA6D1A74B0}" destId="{A35548A6-F9E8-4C29-96EA-62AC5A8577FB}" srcOrd="0" destOrd="0" presId="urn:microsoft.com/office/officeart/2005/8/layout/default#2"/>
    <dgm:cxn modelId="{12F7FC4D-2A11-4373-8FBE-750C80D6EC3D}" srcId="{A487BA2F-67C4-4AB9-B4A4-E7C220F4AA2B}" destId="{7A44A913-6C89-4604-B5D9-75BA6D1A74B0}" srcOrd="2" destOrd="0" parTransId="{275650A0-9B4C-4841-9E8B-CEB5FD6685E5}" sibTransId="{1B8DEE7F-ED68-46BB-BA54-3D1683A0C9AA}"/>
    <dgm:cxn modelId="{92CB085E-0DF7-46E6-852E-1712D114538F}" type="presOf" srcId="{5B747606-D25A-4D16-A117-8E89B29EDF3E}" destId="{43587845-47FE-47F7-886E-D3A8E124414C}" srcOrd="0" destOrd="0" presId="urn:microsoft.com/office/officeart/2005/8/layout/default#2"/>
    <dgm:cxn modelId="{DBABACC5-E11E-48C4-8A65-FAC1F56F1386}" type="presOf" srcId="{A487BA2F-67C4-4AB9-B4A4-E7C220F4AA2B}" destId="{85CFC34A-6B08-497B-A238-2AEC80EB6EC5}" srcOrd="0" destOrd="0" presId="urn:microsoft.com/office/officeart/2005/8/layout/default#2"/>
    <dgm:cxn modelId="{242098D7-28B9-4A57-8E4C-8B3569AEEF3F}" srcId="{A487BA2F-67C4-4AB9-B4A4-E7C220F4AA2B}" destId="{5B747606-D25A-4D16-A117-8E89B29EDF3E}" srcOrd="3" destOrd="0" parTransId="{336C6069-D5D2-413D-AAAB-F964BDB48FB9}" sibTransId="{FC3FB7E4-F833-4B1C-8C2B-68C8BD0C22D9}"/>
    <dgm:cxn modelId="{9A14DCD2-2B38-4175-A426-544E5B0050A2}" type="presOf" srcId="{E1087FED-42F8-43D6-A6C0-3420401F40DF}" destId="{A1A23A99-8929-491B-B2A4-862FA8FAD678}" srcOrd="0" destOrd="0" presId="urn:microsoft.com/office/officeart/2005/8/layout/default#2"/>
    <dgm:cxn modelId="{9A85E8BE-D267-4548-8771-3E3B31181D08}" type="presParOf" srcId="{85CFC34A-6B08-497B-A238-2AEC80EB6EC5}" destId="{A8987D42-47B5-405D-978B-683C47A4B599}" srcOrd="0" destOrd="0" presId="urn:microsoft.com/office/officeart/2005/8/layout/default#2"/>
    <dgm:cxn modelId="{2E6DF843-AB59-43EF-896C-B80280121331}" type="presParOf" srcId="{85CFC34A-6B08-497B-A238-2AEC80EB6EC5}" destId="{AFB7BA38-49E7-4C5E-B6F4-43177F7B9A90}" srcOrd="1" destOrd="0" presId="urn:microsoft.com/office/officeart/2005/8/layout/default#2"/>
    <dgm:cxn modelId="{2A21AF8C-77B6-49F1-87AC-5FCC01123484}" type="presParOf" srcId="{85CFC34A-6B08-497B-A238-2AEC80EB6EC5}" destId="{A1A23A99-8929-491B-B2A4-862FA8FAD678}" srcOrd="2" destOrd="0" presId="urn:microsoft.com/office/officeart/2005/8/layout/default#2"/>
    <dgm:cxn modelId="{27AD9F2E-4674-4F9F-B881-47131AF697D5}" type="presParOf" srcId="{85CFC34A-6B08-497B-A238-2AEC80EB6EC5}" destId="{CD3AB74D-23BA-4A7D-AA46-E5C9DC28C49F}" srcOrd="3" destOrd="0" presId="urn:microsoft.com/office/officeart/2005/8/layout/default#2"/>
    <dgm:cxn modelId="{37734FCA-C16B-4E2E-B7BE-132163E3826E}" type="presParOf" srcId="{85CFC34A-6B08-497B-A238-2AEC80EB6EC5}" destId="{A35548A6-F9E8-4C29-96EA-62AC5A8577FB}" srcOrd="4" destOrd="0" presId="urn:microsoft.com/office/officeart/2005/8/layout/default#2"/>
    <dgm:cxn modelId="{A3A8BCEA-D0D4-4AFC-90E2-D80C71C1D2D4}" type="presParOf" srcId="{85CFC34A-6B08-497B-A238-2AEC80EB6EC5}" destId="{AD70029A-FC98-42A5-A468-583E9ABC93D8}" srcOrd="5" destOrd="0" presId="urn:microsoft.com/office/officeart/2005/8/layout/default#2"/>
    <dgm:cxn modelId="{E7346E17-9855-4117-A58D-FE194E292A3D}" type="presParOf" srcId="{85CFC34A-6B08-497B-A238-2AEC80EB6EC5}" destId="{43587845-47FE-47F7-886E-D3A8E124414C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87045-0572-4F19-86FB-E55769D80C9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nb-NO"/>
        </a:p>
      </dgm:t>
    </dgm:pt>
    <dgm:pt modelId="{B5538CE7-70F5-4B89-8A86-3D923F698BD5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nb-NO" sz="1800" b="1" dirty="0" err="1" smtClean="0"/>
            <a:t>Guidance</a:t>
          </a:r>
          <a:r>
            <a:rPr lang="nb-NO" sz="1800" b="1" dirty="0" smtClean="0"/>
            <a:t> </a:t>
          </a:r>
          <a:r>
            <a:rPr lang="nb-NO" sz="1800" b="1" dirty="0" err="1" smtClean="0"/>
            <a:t>on</a:t>
          </a:r>
          <a:r>
            <a:rPr lang="nb-NO" sz="1800" b="1" dirty="0" smtClean="0"/>
            <a:t> Auditing </a:t>
          </a:r>
          <a:r>
            <a:rPr lang="nb-NO" sz="1800" b="1" dirty="0" err="1" smtClean="0"/>
            <a:t>Preparedness</a:t>
          </a:r>
          <a:r>
            <a:rPr lang="nb-NO" sz="1800" b="1" dirty="0" smtClean="0"/>
            <a:t> Q 1 - 2017</a:t>
          </a:r>
          <a:endParaRPr lang="nb-NO" sz="1800" b="1" dirty="0"/>
        </a:p>
      </dgm:t>
    </dgm:pt>
    <dgm:pt modelId="{33E0405C-1BA3-4D89-9B65-62681514B38A}" type="par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272703D7-ABA3-4A73-A1F7-333B2689A8BF}" type="sib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5032D9A6-D86F-430C-9BFB-C0C511A1D5E7}">
      <dgm:prSet phldrT="[Text]" custT="1"/>
      <dgm:spPr/>
      <dgm:t>
        <a:bodyPr/>
        <a:lstStyle/>
        <a:p>
          <a:r>
            <a:rPr lang="nb-NO" sz="1600" b="1" dirty="0" smtClean="0"/>
            <a:t>Agenda 2030</a:t>
          </a:r>
        </a:p>
        <a:p>
          <a:r>
            <a:rPr lang="nb-NO" sz="1600" b="1" dirty="0" smtClean="0"/>
            <a:t>SAIs and SDGS</a:t>
          </a:r>
        </a:p>
        <a:p>
          <a:r>
            <a:rPr lang="nb-NO" sz="1600" b="1" dirty="0" err="1" smtClean="0"/>
            <a:t>Audit</a:t>
          </a:r>
          <a:r>
            <a:rPr lang="nb-NO" sz="1600" b="1" dirty="0" smtClean="0"/>
            <a:t> Model</a:t>
          </a:r>
        </a:p>
        <a:p>
          <a:r>
            <a:rPr lang="nb-NO" sz="1600" b="1" dirty="0" err="1" smtClean="0"/>
            <a:t>Performance</a:t>
          </a:r>
          <a:r>
            <a:rPr lang="nb-NO" sz="1600" b="1" dirty="0" smtClean="0"/>
            <a:t> </a:t>
          </a:r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  <a:r>
            <a:rPr lang="nb-NO" sz="1600" b="1" dirty="0" err="1" smtClean="0"/>
            <a:t>of</a:t>
          </a:r>
          <a:r>
            <a:rPr lang="nb-NO" sz="1600" b="1" dirty="0" smtClean="0"/>
            <a:t> </a:t>
          </a:r>
          <a:r>
            <a:rPr lang="nb-NO" sz="1600" b="1" dirty="0" err="1" smtClean="0"/>
            <a:t>Preparedness</a:t>
          </a:r>
          <a:endParaRPr lang="nb-NO" sz="1600" b="1" dirty="0" smtClean="0"/>
        </a:p>
      </dgm:t>
    </dgm:pt>
    <dgm:pt modelId="{9FA84D0D-CC0A-4372-8484-37D5588588AF}" type="par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15C9F11E-D9F1-4F1F-8E78-0866A0B3865B}" type="sib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F77D1DA5-DB52-413D-B194-61F44C23855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nb-NO" sz="1800" b="1" dirty="0" err="1" smtClean="0"/>
            <a:t>eLearning</a:t>
          </a:r>
          <a:r>
            <a:rPr lang="nb-NO" sz="1800" b="1" dirty="0" smtClean="0"/>
            <a:t> </a:t>
          </a:r>
          <a:r>
            <a:rPr lang="nb-NO" sz="1800" b="1" dirty="0" err="1" smtClean="0"/>
            <a:t>programme</a:t>
          </a:r>
          <a:r>
            <a:rPr lang="nb-NO" sz="1800" b="1" dirty="0" smtClean="0"/>
            <a:t> Q 3 - 2017</a:t>
          </a:r>
          <a:endParaRPr lang="nb-NO" sz="1800" b="1" dirty="0"/>
        </a:p>
      </dgm:t>
    </dgm:pt>
    <dgm:pt modelId="{9058E4DB-9219-45D9-8D6A-7F83C67E0036}" type="par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9EBDBF98-128E-4F7E-9EDA-F20DC6FE0B78}" type="sib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B9F45E41-FD31-4C63-A3E7-2C98D5EFE37D}">
      <dgm:prSet phldrT="[Text]" custT="1"/>
      <dgm:spPr/>
      <dgm:t>
        <a:bodyPr/>
        <a:lstStyle/>
        <a:p>
          <a:r>
            <a:rPr lang="nb-NO" sz="1600" b="1" dirty="0" smtClean="0"/>
            <a:t>1 to 2 </a:t>
          </a:r>
          <a:r>
            <a:rPr lang="nb-NO" sz="1600" b="1" dirty="0" err="1" smtClean="0"/>
            <a:t>week</a:t>
          </a:r>
          <a:r>
            <a:rPr lang="nb-NO" sz="1600" b="1" dirty="0" smtClean="0"/>
            <a:t> mentor training</a:t>
          </a:r>
        </a:p>
        <a:p>
          <a:r>
            <a:rPr lang="nb-NO" sz="1600" b="1" dirty="0" smtClean="0"/>
            <a:t>8 </a:t>
          </a:r>
          <a:r>
            <a:rPr lang="nb-NO" sz="1600" b="1" dirty="0" err="1" smtClean="0"/>
            <a:t>week</a:t>
          </a:r>
          <a:r>
            <a:rPr lang="nb-NO" sz="1600" b="1" dirty="0" smtClean="0"/>
            <a:t> mentor led </a:t>
          </a:r>
          <a:r>
            <a:rPr lang="nb-NO" sz="1600" b="1" dirty="0" err="1" smtClean="0"/>
            <a:t>eLearning</a:t>
          </a:r>
          <a:r>
            <a:rPr lang="nb-NO" sz="1600" b="1" dirty="0" smtClean="0"/>
            <a:t> </a:t>
          </a:r>
          <a:r>
            <a:rPr lang="nb-NO" sz="1600" b="1" dirty="0" err="1" smtClean="0"/>
            <a:t>course</a:t>
          </a:r>
          <a:r>
            <a:rPr lang="nb-NO" sz="1600" b="1" dirty="0" smtClean="0"/>
            <a:t> for </a:t>
          </a:r>
          <a:r>
            <a:rPr lang="nb-NO" sz="1600" b="1" dirty="0" err="1" smtClean="0"/>
            <a:t>audit</a:t>
          </a:r>
          <a:r>
            <a:rPr lang="nb-NO" sz="1600" b="1" dirty="0" smtClean="0"/>
            <a:t> teams </a:t>
          </a:r>
          <a:r>
            <a:rPr lang="nb-NO" sz="1600" b="1" dirty="0" err="1" smtClean="0"/>
            <a:t>on</a:t>
          </a:r>
          <a:r>
            <a:rPr lang="nb-NO" sz="1600" b="1" dirty="0" smtClean="0"/>
            <a:t> </a:t>
          </a:r>
          <a:r>
            <a:rPr lang="nb-NO" sz="1600" b="1" dirty="0" err="1" smtClean="0"/>
            <a:t>subject</a:t>
          </a:r>
          <a:r>
            <a:rPr lang="nb-NO" sz="1600" b="1" dirty="0" smtClean="0"/>
            <a:t> matter &amp; </a:t>
          </a:r>
          <a:r>
            <a:rPr lang="nb-NO" sz="1600" b="1" dirty="0" err="1" smtClean="0"/>
            <a:t>methodology</a:t>
          </a:r>
          <a:r>
            <a:rPr lang="nb-NO" sz="1600" b="1" dirty="0" smtClean="0"/>
            <a:t> </a:t>
          </a:r>
          <a:endParaRPr lang="nb-NO" sz="1600" b="1" dirty="0"/>
        </a:p>
      </dgm:t>
    </dgm:pt>
    <dgm:pt modelId="{8DF0F5A6-1B50-4616-BBA8-9AE1157BAFB0}" type="par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9EDC5839-3F28-428F-BFB3-B5723B59769A}" type="sib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8502CAD2-E671-45BB-9A12-06C5537595D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600" b="1" dirty="0" smtClean="0"/>
            <a:t>Support during </a:t>
          </a:r>
          <a:r>
            <a:rPr lang="nb-NO" sz="1600" b="1" dirty="0" err="1" smtClean="0"/>
            <a:t>the</a:t>
          </a:r>
          <a:r>
            <a:rPr lang="nb-NO" sz="1600" b="1" dirty="0" smtClean="0"/>
            <a:t> </a:t>
          </a:r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  <a:r>
            <a:rPr lang="nb-NO" sz="1600" b="1" dirty="0" err="1" smtClean="0"/>
            <a:t>process</a:t>
          </a:r>
          <a:r>
            <a:rPr lang="nb-NO" sz="1600" b="1" dirty="0" smtClean="0"/>
            <a:t> Q4 2017 </a:t>
          </a:r>
          <a:r>
            <a:rPr lang="nb-NO" sz="1600" b="1" dirty="0" err="1" smtClean="0"/>
            <a:t>onwards</a:t>
          </a:r>
          <a:endParaRPr lang="nb-NO" sz="1600" b="1" dirty="0"/>
        </a:p>
      </dgm:t>
    </dgm:pt>
    <dgm:pt modelId="{6F9F2BD4-BFC0-4566-8454-8CF0F335F63C}" type="par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366F07C2-6D05-4014-BC8E-5E3430B36755}" type="sib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83FF476F-3FC3-4CC3-A073-8877F8DA56D6}">
      <dgm:prSet phldrT="[Text]" custT="1"/>
      <dgm:spPr/>
      <dgm:t>
        <a:bodyPr/>
        <a:lstStyle/>
        <a:p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</a:p>
        <a:p>
          <a:r>
            <a:rPr lang="nb-NO" sz="1600" b="1" dirty="0" smtClean="0"/>
            <a:t>Planning Meeting</a:t>
          </a:r>
        </a:p>
        <a:p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  <a:r>
            <a:rPr lang="nb-NO" sz="1600" b="1" dirty="0" err="1" smtClean="0"/>
            <a:t>Review</a:t>
          </a:r>
          <a:r>
            <a:rPr lang="nb-NO" sz="1600" b="1" dirty="0" smtClean="0"/>
            <a:t> Meeting </a:t>
          </a:r>
          <a:endParaRPr lang="nb-NO" sz="1600" b="1" dirty="0"/>
        </a:p>
      </dgm:t>
    </dgm:pt>
    <dgm:pt modelId="{B960CD68-B728-48EA-AD14-892BEB2CD1A9}" type="par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D14951DF-0681-4F9F-A0D9-1B2C0D38E2EA}" type="sib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A19FF1F9-8938-4811-8A82-8EF0C867895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nb-NO" sz="1600" b="1" dirty="0" err="1" smtClean="0"/>
            <a:t>Quality</a:t>
          </a:r>
          <a:r>
            <a:rPr lang="nb-NO" sz="1600" b="1" dirty="0" smtClean="0"/>
            <a:t> </a:t>
          </a:r>
          <a:r>
            <a:rPr lang="nb-NO" sz="1600" b="1" dirty="0" err="1" smtClean="0"/>
            <a:t>Assurance</a:t>
          </a:r>
          <a:r>
            <a:rPr lang="nb-NO" sz="1600" b="1" dirty="0" smtClean="0"/>
            <a:t> - 2019</a:t>
          </a:r>
          <a:endParaRPr lang="nb-NO" sz="1600" b="1" dirty="0"/>
        </a:p>
      </dgm:t>
    </dgm:pt>
    <dgm:pt modelId="{48EF86F4-5689-4345-A16D-ED044EB638B7}" type="par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8B29C17F-B4E6-4F28-8059-92FEBA03A4B3}" type="sib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55C3EF0C-E6EA-482A-99C1-4916969B5C62}">
      <dgm:prSet custT="1"/>
      <dgm:spPr/>
      <dgm:t>
        <a:bodyPr/>
        <a:lstStyle/>
        <a:p>
          <a:r>
            <a:rPr lang="nb-NO" sz="1600" b="1" dirty="0" err="1" smtClean="0"/>
            <a:t>Independent</a:t>
          </a:r>
          <a:r>
            <a:rPr lang="nb-NO" sz="1600" b="1" dirty="0" smtClean="0"/>
            <a:t> </a:t>
          </a:r>
          <a:r>
            <a:rPr lang="nb-NO" sz="1600" b="1" dirty="0" err="1" smtClean="0"/>
            <a:t>assurance</a:t>
          </a:r>
          <a:r>
            <a:rPr lang="nb-NO" sz="1600" b="1" dirty="0" smtClean="0"/>
            <a:t> of </a:t>
          </a:r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  <a:r>
            <a:rPr lang="nb-NO" sz="1600" b="1" dirty="0" err="1" smtClean="0"/>
            <a:t>quality</a:t>
          </a:r>
          <a:r>
            <a:rPr lang="nb-NO" sz="1600" b="1" dirty="0" smtClean="0"/>
            <a:t> </a:t>
          </a:r>
          <a:endParaRPr lang="nb-NO" sz="1600" b="1" dirty="0"/>
        </a:p>
      </dgm:t>
    </dgm:pt>
    <dgm:pt modelId="{53F2B3B4-2EEC-4524-BC7E-C49813CC66B9}" type="par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CE3A0F76-5C01-4EF3-9B80-A2EB9CBED51B}" type="sib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0B228CFF-491F-4D55-9900-471B41C1888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b-NO" sz="1800" b="1" dirty="0" smtClean="0"/>
            <a:t>SAI </a:t>
          </a:r>
          <a:r>
            <a:rPr lang="nb-NO" sz="1800" b="1" dirty="0" err="1" smtClean="0"/>
            <a:t>Commitment</a:t>
          </a:r>
          <a:r>
            <a:rPr lang="nb-NO" sz="1800" b="1" dirty="0" smtClean="0"/>
            <a:t> and Readiness Q 1 - 2017 </a:t>
          </a:r>
          <a:endParaRPr lang="en-US" sz="1800" b="1" dirty="0"/>
        </a:p>
      </dgm:t>
    </dgm:pt>
    <dgm:pt modelId="{36A8247B-CE87-4119-BC76-F917794FFEA4}" type="parTrans" cxnId="{54880882-DDB5-4050-BEB4-89AD1349EAB0}">
      <dgm:prSet/>
      <dgm:spPr/>
      <dgm:t>
        <a:bodyPr/>
        <a:lstStyle/>
        <a:p>
          <a:endParaRPr lang="en-US"/>
        </a:p>
      </dgm:t>
    </dgm:pt>
    <dgm:pt modelId="{FF8559AA-0AD0-4791-9B33-A4356E37E1AC}" type="sibTrans" cxnId="{54880882-DDB5-4050-BEB4-89AD1349EAB0}">
      <dgm:prSet/>
      <dgm:spPr/>
      <dgm:t>
        <a:bodyPr/>
        <a:lstStyle/>
        <a:p>
          <a:endParaRPr lang="en-US"/>
        </a:p>
      </dgm:t>
    </dgm:pt>
    <dgm:pt modelId="{6194497C-62BC-4780-B3BE-2D7707EC2380}">
      <dgm:prSet custT="1"/>
      <dgm:spPr/>
      <dgm:t>
        <a:bodyPr/>
        <a:lstStyle/>
        <a:p>
          <a:r>
            <a:rPr lang="nb-NO" sz="1400" b="1" dirty="0" smtClean="0"/>
            <a:t>SAI </a:t>
          </a:r>
          <a:r>
            <a:rPr lang="nb-NO" sz="1400" b="1" dirty="0" err="1" smtClean="0"/>
            <a:t>includes</a:t>
          </a:r>
          <a:r>
            <a:rPr lang="nb-NO" sz="1400" b="1" dirty="0" smtClean="0"/>
            <a:t> </a:t>
          </a:r>
          <a:r>
            <a:rPr lang="nb-NO" sz="1400" b="1" dirty="0" err="1" smtClean="0"/>
            <a:t>the</a:t>
          </a:r>
          <a:r>
            <a:rPr lang="nb-NO" sz="1400" b="1" dirty="0" smtClean="0"/>
            <a:t> </a:t>
          </a:r>
          <a:r>
            <a:rPr lang="nb-NO" sz="1400" b="1" dirty="0" err="1" smtClean="0"/>
            <a:t>audit</a:t>
          </a:r>
          <a:r>
            <a:rPr lang="nb-NO" sz="1400" b="1" dirty="0" smtClean="0"/>
            <a:t> in </a:t>
          </a:r>
          <a:r>
            <a:rPr lang="nb-NO" sz="1400" b="1" dirty="0" err="1" smtClean="0"/>
            <a:t>their</a:t>
          </a:r>
          <a:r>
            <a:rPr lang="nb-NO" sz="1400" b="1" dirty="0" smtClean="0"/>
            <a:t> </a:t>
          </a:r>
          <a:r>
            <a:rPr lang="nb-NO" sz="1400" b="1" dirty="0" err="1" smtClean="0"/>
            <a:t>annual</a:t>
          </a:r>
          <a:r>
            <a:rPr lang="nb-NO" sz="1400" b="1" dirty="0" smtClean="0"/>
            <a:t> plan</a:t>
          </a:r>
        </a:p>
        <a:p>
          <a:r>
            <a:rPr lang="nb-NO" sz="1400" b="1" dirty="0" smtClean="0"/>
            <a:t>Readiness to </a:t>
          </a:r>
          <a:r>
            <a:rPr lang="nb-NO" sz="1400" b="1" dirty="0" err="1" smtClean="0"/>
            <a:t>provide</a:t>
          </a:r>
          <a:r>
            <a:rPr lang="nb-NO" sz="1400" b="1" dirty="0" smtClean="0"/>
            <a:t> </a:t>
          </a:r>
          <a:r>
            <a:rPr lang="nb-NO" sz="1400" b="1" dirty="0" err="1" smtClean="0"/>
            <a:t>resources</a:t>
          </a:r>
          <a:r>
            <a:rPr lang="nb-NO" sz="1400" b="1" dirty="0" smtClean="0"/>
            <a:t> and to </a:t>
          </a:r>
          <a:r>
            <a:rPr lang="nb-NO" sz="1400" b="1" dirty="0" err="1" smtClean="0"/>
            <a:t>conduct</a:t>
          </a:r>
          <a:r>
            <a:rPr lang="nb-NO" sz="1400" b="1" dirty="0" smtClean="0"/>
            <a:t> </a:t>
          </a:r>
          <a:r>
            <a:rPr lang="nb-NO" sz="1400" b="1" dirty="0" err="1" smtClean="0"/>
            <a:t>the</a:t>
          </a:r>
          <a:r>
            <a:rPr lang="nb-NO" sz="1400" b="1" dirty="0" smtClean="0"/>
            <a:t> </a:t>
          </a:r>
          <a:r>
            <a:rPr lang="nb-NO" sz="1400" b="1" dirty="0" err="1" smtClean="0"/>
            <a:t>audit</a:t>
          </a:r>
          <a:endParaRPr lang="nb-NO" sz="1400" b="1" dirty="0" smtClean="0"/>
        </a:p>
        <a:p>
          <a:r>
            <a:rPr lang="nb-NO" sz="1400" b="1" dirty="0" smtClean="0"/>
            <a:t>Agreement  </a:t>
          </a:r>
          <a:r>
            <a:rPr lang="nb-NO" sz="1400" b="1" dirty="0" err="1" smtClean="0"/>
            <a:t>with</a:t>
          </a:r>
          <a:r>
            <a:rPr lang="nb-NO" sz="1400" b="1" dirty="0" smtClean="0"/>
            <a:t> SAI </a:t>
          </a:r>
          <a:r>
            <a:rPr lang="nb-NO" sz="1400" b="1" dirty="0" err="1" smtClean="0"/>
            <a:t>leadership</a:t>
          </a:r>
          <a:endParaRPr lang="nb-NO" sz="1400" b="1" dirty="0" smtClean="0"/>
        </a:p>
        <a:p>
          <a:r>
            <a:rPr lang="en-GB" sz="1400" b="1" dirty="0" smtClean="0"/>
            <a:t>Participation of middle management</a:t>
          </a:r>
          <a:endParaRPr lang="en-US" sz="1400" b="1" dirty="0"/>
        </a:p>
      </dgm:t>
    </dgm:pt>
    <dgm:pt modelId="{2713FEC9-54F6-4556-8A6E-F3155D0A3200}" type="parTrans" cxnId="{33CB04EC-F865-4B1A-9C39-B07590DC5D9C}">
      <dgm:prSet/>
      <dgm:spPr/>
      <dgm:t>
        <a:bodyPr/>
        <a:lstStyle/>
        <a:p>
          <a:endParaRPr lang="en-US"/>
        </a:p>
      </dgm:t>
    </dgm:pt>
    <dgm:pt modelId="{E1B9BE89-D3EB-4829-824F-82EA49CBDF5F}" type="sibTrans" cxnId="{33CB04EC-F865-4B1A-9C39-B07590DC5D9C}">
      <dgm:prSet/>
      <dgm:spPr/>
      <dgm:t>
        <a:bodyPr/>
        <a:lstStyle/>
        <a:p>
          <a:endParaRPr lang="en-US"/>
        </a:p>
      </dgm:t>
    </dgm:pt>
    <dgm:pt modelId="{F8E141EC-3BFB-4496-853D-4F41E49DE664}">
      <dgm:prSet/>
      <dgm:spPr/>
      <dgm:t>
        <a:bodyPr/>
        <a:lstStyle/>
        <a:p>
          <a:endParaRPr lang="en-US" sz="1000" dirty="0"/>
        </a:p>
      </dgm:t>
    </dgm:pt>
    <dgm:pt modelId="{A17B9879-4DD2-4ED4-AD39-57A54EB0A15B}" type="parTrans" cxnId="{A67A2E0A-25B0-4ED2-AC17-8FA693C85BD4}">
      <dgm:prSet/>
      <dgm:spPr/>
      <dgm:t>
        <a:bodyPr/>
        <a:lstStyle/>
        <a:p>
          <a:endParaRPr lang="en-US"/>
        </a:p>
      </dgm:t>
    </dgm:pt>
    <dgm:pt modelId="{5F93B65F-C061-42DE-AB17-AD3949354765}" type="sibTrans" cxnId="{A67A2E0A-25B0-4ED2-AC17-8FA693C85BD4}">
      <dgm:prSet/>
      <dgm:spPr/>
      <dgm:t>
        <a:bodyPr/>
        <a:lstStyle/>
        <a:p>
          <a:endParaRPr lang="en-US"/>
        </a:p>
      </dgm:t>
    </dgm:pt>
    <dgm:pt modelId="{9BBB0DC5-C18D-45FE-BB76-C88C03726C9D}" type="pres">
      <dgm:prSet presAssocID="{ADB87045-0572-4F19-86FB-E55769D80C9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90B3AA-F54A-464C-A006-749DF6A250FF}" type="pres">
      <dgm:prSet presAssocID="{0B228CFF-491F-4D55-9900-471B41C18880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0477-0954-4ADC-A936-E7E97D465E6E}" type="pres">
      <dgm:prSet presAssocID="{0B228CFF-491F-4D55-9900-471B41C18880}" presName="childText1" presStyleLbl="solidAlignAcc1" presStyleIdx="0" presStyleCnt="5" custScaleY="133400" custLinFactNeighborX="857" custLinFactNeighborY="12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79C2-8D0E-4ED1-9E42-5ED46BDDDCCD}" type="pres">
      <dgm:prSet presAssocID="{B5538CE7-70F5-4B89-8A86-3D923F698BD5}" presName="parentText2" presStyleLbl="node1" presStyleIdx="1" presStyleCnt="5" custLinFactNeighborX="128" custLinFactNeighborY="-47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634D-D47F-4B6E-9F7B-2993B1D67A92}" type="pres">
      <dgm:prSet presAssocID="{B5538CE7-70F5-4B89-8A86-3D923F698BD5}" presName="childText2" presStyleLbl="solidAlignAcc1" presStyleIdx="1" presStyleCnt="5" custScaleY="136201" custLinFactNeighborX="-49" custLinFactNeighborY="5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40463-B34F-48A1-A79E-8613BE0BFB84}" type="pres">
      <dgm:prSet presAssocID="{F77D1DA5-DB52-413D-B194-61F44C238559}" presName="parentText3" presStyleLbl="node1" presStyleIdx="2" presStyleCnt="5" custLinFactNeighborY="-58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14D6-6504-4845-A4F3-BB64A1B253BD}" type="pres">
      <dgm:prSet presAssocID="{F77D1DA5-DB52-413D-B194-61F44C238559}" presName="childText3" presStyleLbl="solidAlignAcc1" presStyleIdx="2" presStyleCnt="5" custScaleY="117640" custLinFactNeighborX="-1406" custLinFactNeighborY="-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42217-70AC-498D-AFF5-34936B251C05}" type="pres">
      <dgm:prSet presAssocID="{8502CAD2-E671-45BB-9A12-06C5537595D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04B6A-12AE-44B0-AF88-DED46D9B5A81}" type="pres">
      <dgm:prSet presAssocID="{8502CAD2-E671-45BB-9A12-06C5537595DA}" presName="childText4" presStyleLbl="solidAlignAcc1" presStyleIdx="3" presStyleCnt="5" custLinFactNeighborY="-1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EC63-5C53-4676-889E-DBA05008864D}" type="pres">
      <dgm:prSet presAssocID="{A19FF1F9-8938-4811-8A82-8EF0C867895E}" presName="parentText5" presStyleLbl="node1" presStyleIdx="4" presStyleCnt="5" custScaleX="130527" custLinFactNeighborX="-13491" custLinFactNeighborY="1179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FAEC2-9CAF-4690-8BBB-9D51F0C409C8}" type="pres">
      <dgm:prSet presAssocID="{A19FF1F9-8938-4811-8A82-8EF0C867895E}" presName="childText5" presStyleLbl="solidAlignAcc1" presStyleIdx="4" presStyleCnt="5" custScaleX="109189" custScaleY="83543" custLinFactNeighborX="2721" custLinFactNeighborY="-4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1BE96-F52E-45EF-8B02-170F18CE1745}" type="presOf" srcId="{8502CAD2-E671-45BB-9A12-06C5537595DA}" destId="{93042217-70AC-498D-AFF5-34936B251C05}" srcOrd="0" destOrd="0" presId="urn:microsoft.com/office/officeart/2009/3/layout/IncreasingArrowsProcess"/>
    <dgm:cxn modelId="{2761204F-44E9-4FBC-9C98-68C489D2F646}" type="presOf" srcId="{A19FF1F9-8938-4811-8A82-8EF0C867895E}" destId="{5602EC63-5C53-4676-889E-DBA05008864D}" srcOrd="0" destOrd="0" presId="urn:microsoft.com/office/officeart/2009/3/layout/IncreasingArrowsProcess"/>
    <dgm:cxn modelId="{BD595989-BDFF-4B50-8E74-44389AA7F540}" srcId="{ADB87045-0572-4F19-86FB-E55769D80C92}" destId="{B5538CE7-70F5-4B89-8A86-3D923F698BD5}" srcOrd="1" destOrd="0" parTransId="{33E0405C-1BA3-4D89-9B65-62681514B38A}" sibTransId="{272703D7-ABA3-4A73-A1F7-333B2689A8BF}"/>
    <dgm:cxn modelId="{ECBB801C-E69C-40DD-8FC1-5B3655BB13CD}" type="presOf" srcId="{B5538CE7-70F5-4B89-8A86-3D923F698BD5}" destId="{595379C2-8D0E-4ED1-9E42-5ED46BDDDCCD}" srcOrd="0" destOrd="0" presId="urn:microsoft.com/office/officeart/2009/3/layout/IncreasingArrowsProcess"/>
    <dgm:cxn modelId="{28E57886-C497-49DB-92D1-20114A178494}" srcId="{ADB87045-0572-4F19-86FB-E55769D80C92}" destId="{8502CAD2-E671-45BB-9A12-06C5537595DA}" srcOrd="3" destOrd="0" parTransId="{6F9F2BD4-BFC0-4566-8454-8CF0F335F63C}" sibTransId="{366F07C2-6D05-4014-BC8E-5E3430B36755}"/>
    <dgm:cxn modelId="{28608EEF-4F88-4CF2-9648-497D710FEFB7}" srcId="{ADB87045-0572-4F19-86FB-E55769D80C92}" destId="{A19FF1F9-8938-4811-8A82-8EF0C867895E}" srcOrd="4" destOrd="0" parTransId="{48EF86F4-5689-4345-A16D-ED044EB638B7}" sibTransId="{8B29C17F-B4E6-4F28-8059-92FEBA03A4B3}"/>
    <dgm:cxn modelId="{328F0196-55C7-4466-9399-752452E2CA23}" type="presOf" srcId="{ADB87045-0572-4F19-86FB-E55769D80C92}" destId="{9BBB0DC5-C18D-45FE-BB76-C88C03726C9D}" srcOrd="0" destOrd="0" presId="urn:microsoft.com/office/officeart/2009/3/layout/IncreasingArrowsProcess"/>
    <dgm:cxn modelId="{5A573419-C925-4A96-89E8-937C857F7FD4}" srcId="{ADB87045-0572-4F19-86FB-E55769D80C92}" destId="{F77D1DA5-DB52-413D-B194-61F44C238559}" srcOrd="2" destOrd="0" parTransId="{9058E4DB-9219-45D9-8D6A-7F83C67E0036}" sibTransId="{9EBDBF98-128E-4F7E-9EDA-F20DC6FE0B78}"/>
    <dgm:cxn modelId="{A67A2E0A-25B0-4ED2-AC17-8FA693C85BD4}" srcId="{0B228CFF-491F-4D55-9900-471B41C18880}" destId="{F8E141EC-3BFB-4496-853D-4F41E49DE664}" srcOrd="1" destOrd="0" parTransId="{A17B9879-4DD2-4ED4-AD39-57A54EB0A15B}" sibTransId="{5F93B65F-C061-42DE-AB17-AD3949354765}"/>
    <dgm:cxn modelId="{4354EC08-A261-4F2E-A465-A519871028FC}" srcId="{B5538CE7-70F5-4B89-8A86-3D923F698BD5}" destId="{5032D9A6-D86F-430C-9BFB-C0C511A1D5E7}" srcOrd="0" destOrd="0" parTransId="{9FA84D0D-CC0A-4372-8484-37D5588588AF}" sibTransId="{15C9F11E-D9F1-4F1F-8E78-0866A0B3865B}"/>
    <dgm:cxn modelId="{519FCAE2-9E70-431D-9554-D77DC412D35D}" type="presOf" srcId="{B9F45E41-FD31-4C63-A3E7-2C98D5EFE37D}" destId="{DAB014D6-6504-4845-A4F3-BB64A1B253BD}" srcOrd="0" destOrd="0" presId="urn:microsoft.com/office/officeart/2009/3/layout/IncreasingArrowsProcess"/>
    <dgm:cxn modelId="{6290D591-8F9B-487D-91D9-D4659C47D89E}" srcId="{A19FF1F9-8938-4811-8A82-8EF0C867895E}" destId="{55C3EF0C-E6EA-482A-99C1-4916969B5C62}" srcOrd="0" destOrd="0" parTransId="{53F2B3B4-2EEC-4524-BC7E-C49813CC66B9}" sibTransId="{CE3A0F76-5C01-4EF3-9B80-A2EB9CBED51B}"/>
    <dgm:cxn modelId="{54880882-DDB5-4050-BEB4-89AD1349EAB0}" srcId="{ADB87045-0572-4F19-86FB-E55769D80C92}" destId="{0B228CFF-491F-4D55-9900-471B41C18880}" srcOrd="0" destOrd="0" parTransId="{36A8247B-CE87-4119-BC76-F917794FFEA4}" sibTransId="{FF8559AA-0AD0-4791-9B33-A4356E37E1AC}"/>
    <dgm:cxn modelId="{33CB04EC-F865-4B1A-9C39-B07590DC5D9C}" srcId="{0B228CFF-491F-4D55-9900-471B41C18880}" destId="{6194497C-62BC-4780-B3BE-2D7707EC2380}" srcOrd="0" destOrd="0" parTransId="{2713FEC9-54F6-4556-8A6E-F3155D0A3200}" sibTransId="{E1B9BE89-D3EB-4829-824F-82EA49CBDF5F}"/>
    <dgm:cxn modelId="{00F219BC-B236-44E8-9852-239BE3EC3A22}" type="presOf" srcId="{5032D9A6-D86F-430C-9BFB-C0C511A1D5E7}" destId="{E2A1634D-D47F-4B6E-9F7B-2993B1D67A92}" srcOrd="0" destOrd="0" presId="urn:microsoft.com/office/officeart/2009/3/layout/IncreasingArrowsProcess"/>
    <dgm:cxn modelId="{CC2F935D-669B-4ADC-B548-177AF631F264}" type="presOf" srcId="{F77D1DA5-DB52-413D-B194-61F44C238559}" destId="{62540463-B34F-48A1-A79E-8613BE0BFB84}" srcOrd="0" destOrd="0" presId="urn:microsoft.com/office/officeart/2009/3/layout/IncreasingArrowsProcess"/>
    <dgm:cxn modelId="{CFB45A75-4357-409F-93EF-142C3BDCFF32}" srcId="{F77D1DA5-DB52-413D-B194-61F44C238559}" destId="{B9F45E41-FD31-4C63-A3E7-2C98D5EFE37D}" srcOrd="0" destOrd="0" parTransId="{8DF0F5A6-1B50-4616-BBA8-9AE1157BAFB0}" sibTransId="{9EDC5839-3F28-428F-BFB3-B5723B59769A}"/>
    <dgm:cxn modelId="{07A0EDE1-1635-4F62-A83D-E15D9CFD3837}" type="presOf" srcId="{0B228CFF-491F-4D55-9900-471B41C18880}" destId="{3190B3AA-F54A-464C-A006-749DF6A250FF}" srcOrd="0" destOrd="0" presId="urn:microsoft.com/office/officeart/2009/3/layout/IncreasingArrowsProcess"/>
    <dgm:cxn modelId="{4F4D3984-7F3E-4490-B4DF-F814EB4038A3}" type="presOf" srcId="{55C3EF0C-E6EA-482A-99C1-4916969B5C62}" destId="{DE8FAEC2-9CAF-4690-8BBB-9D51F0C409C8}" srcOrd="0" destOrd="0" presId="urn:microsoft.com/office/officeart/2009/3/layout/IncreasingArrowsProcess"/>
    <dgm:cxn modelId="{10942F0D-5DE4-4F5D-B31C-65926F10A364}" srcId="{8502CAD2-E671-45BB-9A12-06C5537595DA}" destId="{83FF476F-3FC3-4CC3-A073-8877F8DA56D6}" srcOrd="0" destOrd="0" parTransId="{B960CD68-B728-48EA-AD14-892BEB2CD1A9}" sibTransId="{D14951DF-0681-4F9F-A0D9-1B2C0D38E2EA}"/>
    <dgm:cxn modelId="{2ED6D744-783D-4E6F-8AE2-8733D1D99F42}" type="presOf" srcId="{6194497C-62BC-4780-B3BE-2D7707EC2380}" destId="{457B0477-0954-4ADC-A936-E7E97D465E6E}" srcOrd="0" destOrd="0" presId="urn:microsoft.com/office/officeart/2009/3/layout/IncreasingArrowsProcess"/>
    <dgm:cxn modelId="{BA6D7855-3181-4389-A899-A0D9CF674E16}" type="presOf" srcId="{83FF476F-3FC3-4CC3-A073-8877F8DA56D6}" destId="{A9C04B6A-12AE-44B0-AF88-DED46D9B5A81}" srcOrd="0" destOrd="0" presId="urn:microsoft.com/office/officeart/2009/3/layout/IncreasingArrowsProcess"/>
    <dgm:cxn modelId="{1711A58E-3878-434E-A37C-C8D4333690CD}" type="presOf" srcId="{F8E141EC-3BFB-4496-853D-4F41E49DE664}" destId="{457B0477-0954-4ADC-A936-E7E97D465E6E}" srcOrd="0" destOrd="1" presId="urn:microsoft.com/office/officeart/2009/3/layout/IncreasingArrowsProcess"/>
    <dgm:cxn modelId="{93614D6C-8016-43A7-A05A-D142D28FB589}" type="presParOf" srcId="{9BBB0DC5-C18D-45FE-BB76-C88C03726C9D}" destId="{3190B3AA-F54A-464C-A006-749DF6A250FF}" srcOrd="0" destOrd="0" presId="urn:microsoft.com/office/officeart/2009/3/layout/IncreasingArrowsProcess"/>
    <dgm:cxn modelId="{FBFF85A9-96F7-47A9-A8A8-0D438C17F68A}" type="presParOf" srcId="{9BBB0DC5-C18D-45FE-BB76-C88C03726C9D}" destId="{457B0477-0954-4ADC-A936-E7E97D465E6E}" srcOrd="1" destOrd="0" presId="urn:microsoft.com/office/officeart/2009/3/layout/IncreasingArrowsProcess"/>
    <dgm:cxn modelId="{13747D63-98F8-4A8D-9A52-AB9CC7228E4D}" type="presParOf" srcId="{9BBB0DC5-C18D-45FE-BB76-C88C03726C9D}" destId="{595379C2-8D0E-4ED1-9E42-5ED46BDDDCCD}" srcOrd="2" destOrd="0" presId="urn:microsoft.com/office/officeart/2009/3/layout/IncreasingArrowsProcess"/>
    <dgm:cxn modelId="{2F13F5B0-C87E-4730-908E-9746012A1338}" type="presParOf" srcId="{9BBB0DC5-C18D-45FE-BB76-C88C03726C9D}" destId="{E2A1634D-D47F-4B6E-9F7B-2993B1D67A92}" srcOrd="3" destOrd="0" presId="urn:microsoft.com/office/officeart/2009/3/layout/IncreasingArrowsProcess"/>
    <dgm:cxn modelId="{F90B97C8-8B88-4640-A80D-252630D19041}" type="presParOf" srcId="{9BBB0DC5-C18D-45FE-BB76-C88C03726C9D}" destId="{62540463-B34F-48A1-A79E-8613BE0BFB84}" srcOrd="4" destOrd="0" presId="urn:microsoft.com/office/officeart/2009/3/layout/IncreasingArrowsProcess"/>
    <dgm:cxn modelId="{D491760D-9D23-4BDF-B329-0A6A5880BAE2}" type="presParOf" srcId="{9BBB0DC5-C18D-45FE-BB76-C88C03726C9D}" destId="{DAB014D6-6504-4845-A4F3-BB64A1B253BD}" srcOrd="5" destOrd="0" presId="urn:microsoft.com/office/officeart/2009/3/layout/IncreasingArrowsProcess"/>
    <dgm:cxn modelId="{6F70D88A-DE83-4367-A18E-59DEAD8F2B53}" type="presParOf" srcId="{9BBB0DC5-C18D-45FE-BB76-C88C03726C9D}" destId="{93042217-70AC-498D-AFF5-34936B251C05}" srcOrd="6" destOrd="0" presId="urn:microsoft.com/office/officeart/2009/3/layout/IncreasingArrowsProcess"/>
    <dgm:cxn modelId="{BC24B12B-FEF0-4499-8E45-29241EEBA379}" type="presParOf" srcId="{9BBB0DC5-C18D-45FE-BB76-C88C03726C9D}" destId="{A9C04B6A-12AE-44B0-AF88-DED46D9B5A81}" srcOrd="7" destOrd="0" presId="urn:microsoft.com/office/officeart/2009/3/layout/IncreasingArrowsProcess"/>
    <dgm:cxn modelId="{887289DF-A591-439B-96C7-07039FF3E8C8}" type="presParOf" srcId="{9BBB0DC5-C18D-45FE-BB76-C88C03726C9D}" destId="{5602EC63-5C53-4676-889E-DBA05008864D}" srcOrd="8" destOrd="0" presId="urn:microsoft.com/office/officeart/2009/3/layout/IncreasingArrowsProcess"/>
    <dgm:cxn modelId="{471A391E-E8C8-4753-8680-67052361635A}" type="presParOf" srcId="{9BBB0DC5-C18D-45FE-BB76-C88C03726C9D}" destId="{DE8FAEC2-9CAF-4690-8BBB-9D51F0C409C8}" srcOrd="9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7D42-47B5-405D-978B-683C47A4B599}">
      <dsp:nvSpPr>
        <dsp:cNvPr id="0" name=""/>
        <dsp:cNvSpPr/>
      </dsp:nvSpPr>
      <dsp:spPr>
        <a:xfrm>
          <a:off x="772592" y="0"/>
          <a:ext cx="3700908" cy="2220545"/>
        </a:xfrm>
        <a:prstGeom prst="roundRect">
          <a:avLst/>
        </a:prstGeom>
        <a:solidFill>
          <a:schemeClr val="accent5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>
              <a:solidFill>
                <a:schemeClr val="bg1"/>
              </a:solidFill>
            </a:rPr>
            <a:t>CoP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solidFill>
                <a:schemeClr val="bg1"/>
              </a:solidFill>
            </a:rPr>
            <a:t>Auditing </a:t>
          </a:r>
          <a:r>
            <a:rPr lang="nb-NO" sz="2000" b="1" kern="1200" dirty="0" err="1" smtClean="0">
              <a:solidFill>
                <a:schemeClr val="bg1"/>
              </a:solidFill>
            </a:rPr>
            <a:t>Implementation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of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SDGs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880990" y="108398"/>
        <a:ext cx="3484112" cy="2003749"/>
      </dsp:txXfrm>
    </dsp:sp>
    <dsp:sp modelId="{A1A23A99-8929-491B-B2A4-862FA8FAD678}">
      <dsp:nvSpPr>
        <dsp:cNvPr id="0" name=""/>
        <dsp:cNvSpPr/>
      </dsp:nvSpPr>
      <dsp:spPr>
        <a:xfrm>
          <a:off x="4863725" y="2487"/>
          <a:ext cx="3700908" cy="2220545"/>
        </a:xfrm>
        <a:prstGeom prst="roundRect">
          <a:avLst/>
        </a:prstGeom>
        <a:solidFill>
          <a:srgbClr val="1F512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solidFill>
                <a:schemeClr val="bg1"/>
              </a:solidFill>
            </a:rPr>
            <a:t>GPG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>
              <a:solidFill>
                <a:schemeClr val="bg1"/>
              </a:solidFill>
            </a:rPr>
            <a:t>Guidance</a:t>
          </a:r>
          <a:r>
            <a:rPr lang="nb-NO" sz="2000" b="1" kern="1200" dirty="0" smtClean="0">
              <a:solidFill>
                <a:schemeClr val="bg1"/>
              </a:solidFill>
            </a:rPr>
            <a:t> Auditing of </a:t>
          </a:r>
          <a:r>
            <a:rPr lang="nb-NO" sz="2000" b="1" kern="1200" dirty="0" err="1" smtClean="0">
              <a:solidFill>
                <a:schemeClr val="bg1"/>
              </a:solidFill>
            </a:rPr>
            <a:t>Preparedness</a:t>
          </a:r>
          <a:r>
            <a:rPr lang="nb-NO" sz="2000" b="1" kern="1200" dirty="0" smtClean="0">
              <a:solidFill>
                <a:schemeClr val="bg1"/>
              </a:solidFill>
            </a:rPr>
            <a:t> for </a:t>
          </a:r>
          <a:r>
            <a:rPr lang="nb-NO" sz="2000" b="1" kern="1200" dirty="0" err="1" smtClean="0">
              <a:solidFill>
                <a:schemeClr val="bg1"/>
              </a:solidFill>
            </a:rPr>
            <a:t>Implementation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972123" y="110885"/>
        <a:ext cx="3484112" cy="2003749"/>
      </dsp:txXfrm>
    </dsp:sp>
    <dsp:sp modelId="{A35548A6-F9E8-4C29-96EA-62AC5A8577FB}">
      <dsp:nvSpPr>
        <dsp:cNvPr id="0" name=""/>
        <dsp:cNvSpPr/>
      </dsp:nvSpPr>
      <dsp:spPr>
        <a:xfrm>
          <a:off x="792725" y="2593123"/>
          <a:ext cx="3700908" cy="2220545"/>
        </a:xfrm>
        <a:prstGeom prst="roundRect">
          <a:avLst/>
        </a:prstGeom>
        <a:solidFill>
          <a:srgbClr val="39975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solidFill>
                <a:schemeClr val="bg1"/>
              </a:solidFill>
            </a:rPr>
            <a:t>Cooperative </a:t>
          </a:r>
          <a:r>
            <a:rPr lang="nb-NO" sz="2000" b="1" kern="1200" dirty="0" err="1" smtClean="0">
              <a:solidFill>
                <a:schemeClr val="bg1"/>
              </a:solidFill>
            </a:rPr>
            <a:t>Audit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of</a:t>
          </a:r>
          <a:r>
            <a:rPr lang="nb-NO" sz="2000" b="1" kern="1200" dirty="0" smtClean="0">
              <a:solidFill>
                <a:schemeClr val="bg1"/>
              </a:solidFill>
            </a:rPr>
            <a:t>  </a:t>
          </a:r>
          <a:r>
            <a:rPr lang="nb-NO" sz="2000" b="1" kern="1200" dirty="0" err="1" smtClean="0">
              <a:solidFill>
                <a:schemeClr val="bg1"/>
              </a:solidFill>
            </a:rPr>
            <a:t>Preparedness</a:t>
          </a:r>
          <a:r>
            <a:rPr lang="nb-NO" sz="2000" b="1" kern="1200" dirty="0" smtClean="0">
              <a:solidFill>
                <a:schemeClr val="bg1"/>
              </a:solidFill>
            </a:rPr>
            <a:t> for </a:t>
          </a:r>
          <a:r>
            <a:rPr lang="nb-NO" sz="2000" b="1" kern="1200" dirty="0" err="1" smtClean="0">
              <a:solidFill>
                <a:schemeClr val="bg1"/>
              </a:solidFill>
            </a:rPr>
            <a:t>Implementation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901123" y="2701521"/>
        <a:ext cx="3484112" cy="2003749"/>
      </dsp:txXfrm>
    </dsp:sp>
    <dsp:sp modelId="{43587845-47FE-47F7-886E-D3A8E124414C}">
      <dsp:nvSpPr>
        <dsp:cNvPr id="0" name=""/>
        <dsp:cNvSpPr/>
      </dsp:nvSpPr>
      <dsp:spPr>
        <a:xfrm>
          <a:off x="4863725" y="2593123"/>
          <a:ext cx="3700908" cy="2220545"/>
        </a:xfrm>
        <a:prstGeom prst="roundRect">
          <a:avLst/>
        </a:prstGeom>
        <a:solidFill>
          <a:srgbClr val="804EA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>
              <a:solidFill>
                <a:schemeClr val="bg1"/>
              </a:solidFill>
            </a:rPr>
            <a:t>Lessons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Learned</a:t>
          </a:r>
          <a:r>
            <a:rPr lang="nb-NO" sz="2000" b="1" kern="1200" dirty="0" smtClean="0">
              <a:solidFill>
                <a:schemeClr val="bg1"/>
              </a:solidFill>
            </a:rPr>
            <a:t> and </a:t>
          </a:r>
          <a:r>
            <a:rPr lang="nb-NO" sz="2000" b="1" kern="1200" dirty="0" err="1" smtClean="0">
              <a:solidFill>
                <a:schemeClr val="bg1"/>
              </a:solidFill>
            </a:rPr>
            <a:t>Compendium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of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Audit</a:t>
          </a:r>
          <a:r>
            <a:rPr lang="nb-NO" sz="2000" b="1" kern="1200" dirty="0" smtClean="0">
              <a:solidFill>
                <a:schemeClr val="bg1"/>
              </a:solidFill>
            </a:rPr>
            <a:t> </a:t>
          </a:r>
          <a:r>
            <a:rPr lang="nb-NO" sz="2000" b="1" kern="1200" dirty="0" err="1" smtClean="0">
              <a:solidFill>
                <a:schemeClr val="bg1"/>
              </a:solidFill>
            </a:rPr>
            <a:t>findings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972123" y="2701521"/>
        <a:ext cx="3484112" cy="2003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0B3AA-F54A-464C-A006-749DF6A250FF}">
      <dsp:nvSpPr>
        <dsp:cNvPr id="0" name=""/>
        <dsp:cNvSpPr/>
      </dsp:nvSpPr>
      <dsp:spPr>
        <a:xfrm>
          <a:off x="748627" y="143594"/>
          <a:ext cx="7780617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62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SAI </a:t>
          </a:r>
          <a:r>
            <a:rPr lang="nb-NO" sz="1800" b="1" kern="1200" dirty="0" err="1" smtClean="0"/>
            <a:t>Commitment</a:t>
          </a:r>
          <a:r>
            <a:rPr lang="nb-NO" sz="1800" b="1" kern="1200" dirty="0" smtClean="0"/>
            <a:t> and Readiness Q 1 - 2017 </a:t>
          </a:r>
          <a:endParaRPr lang="en-US" sz="1800" b="1" kern="1200" dirty="0"/>
        </a:p>
      </dsp:txBody>
      <dsp:txXfrm>
        <a:off x="748627" y="426474"/>
        <a:ext cx="7497737" cy="565759"/>
      </dsp:txXfrm>
    </dsp:sp>
    <dsp:sp modelId="{457B0477-0954-4ADC-A936-E7E97D465E6E}">
      <dsp:nvSpPr>
        <dsp:cNvPr id="0" name=""/>
        <dsp:cNvSpPr/>
      </dsp:nvSpPr>
      <dsp:spPr>
        <a:xfrm>
          <a:off x="760951" y="933753"/>
          <a:ext cx="1438013" cy="277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SAI </a:t>
          </a:r>
          <a:r>
            <a:rPr lang="nb-NO" sz="1400" b="1" kern="1200" dirty="0" err="1" smtClean="0"/>
            <a:t>includes</a:t>
          </a:r>
          <a:r>
            <a:rPr lang="nb-NO" sz="1400" b="1" kern="1200" dirty="0" smtClean="0"/>
            <a:t> </a:t>
          </a:r>
          <a:r>
            <a:rPr lang="nb-NO" sz="1400" b="1" kern="1200" dirty="0" err="1" smtClean="0"/>
            <a:t>the</a:t>
          </a:r>
          <a:r>
            <a:rPr lang="nb-NO" sz="1400" b="1" kern="1200" dirty="0" smtClean="0"/>
            <a:t> </a:t>
          </a:r>
          <a:r>
            <a:rPr lang="nb-NO" sz="1400" b="1" kern="1200" dirty="0" err="1" smtClean="0"/>
            <a:t>audit</a:t>
          </a:r>
          <a:r>
            <a:rPr lang="nb-NO" sz="1400" b="1" kern="1200" dirty="0" smtClean="0"/>
            <a:t> in </a:t>
          </a:r>
          <a:r>
            <a:rPr lang="nb-NO" sz="1400" b="1" kern="1200" dirty="0" err="1" smtClean="0"/>
            <a:t>their</a:t>
          </a:r>
          <a:r>
            <a:rPr lang="nb-NO" sz="1400" b="1" kern="1200" dirty="0" smtClean="0"/>
            <a:t> </a:t>
          </a:r>
          <a:r>
            <a:rPr lang="nb-NO" sz="1400" b="1" kern="1200" dirty="0" err="1" smtClean="0"/>
            <a:t>annual</a:t>
          </a:r>
          <a:r>
            <a:rPr lang="nb-NO" sz="1400" b="1" kern="1200" dirty="0" smtClean="0"/>
            <a:t> plan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Readiness to </a:t>
          </a:r>
          <a:r>
            <a:rPr lang="nb-NO" sz="1400" b="1" kern="1200" dirty="0" err="1" smtClean="0"/>
            <a:t>provide</a:t>
          </a:r>
          <a:r>
            <a:rPr lang="nb-NO" sz="1400" b="1" kern="1200" dirty="0" smtClean="0"/>
            <a:t> </a:t>
          </a:r>
          <a:r>
            <a:rPr lang="nb-NO" sz="1400" b="1" kern="1200" dirty="0" err="1" smtClean="0"/>
            <a:t>resources</a:t>
          </a:r>
          <a:r>
            <a:rPr lang="nb-NO" sz="1400" b="1" kern="1200" dirty="0" smtClean="0"/>
            <a:t> and to </a:t>
          </a:r>
          <a:r>
            <a:rPr lang="nb-NO" sz="1400" b="1" kern="1200" dirty="0" err="1" smtClean="0"/>
            <a:t>conduct</a:t>
          </a:r>
          <a:r>
            <a:rPr lang="nb-NO" sz="1400" b="1" kern="1200" dirty="0" smtClean="0"/>
            <a:t> </a:t>
          </a:r>
          <a:r>
            <a:rPr lang="nb-NO" sz="1400" b="1" kern="1200" dirty="0" err="1" smtClean="0"/>
            <a:t>the</a:t>
          </a:r>
          <a:r>
            <a:rPr lang="nb-NO" sz="1400" b="1" kern="1200" dirty="0" smtClean="0"/>
            <a:t> </a:t>
          </a:r>
          <a:r>
            <a:rPr lang="nb-NO" sz="1400" b="1" kern="1200" dirty="0" err="1" smtClean="0"/>
            <a:t>audit</a:t>
          </a:r>
          <a:endParaRPr lang="nb-NO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Agreement  </a:t>
          </a:r>
          <a:r>
            <a:rPr lang="nb-NO" sz="1400" b="1" kern="1200" dirty="0" err="1" smtClean="0"/>
            <a:t>with</a:t>
          </a:r>
          <a:r>
            <a:rPr lang="nb-NO" sz="1400" b="1" kern="1200" dirty="0" smtClean="0"/>
            <a:t> SAI </a:t>
          </a:r>
          <a:r>
            <a:rPr lang="nb-NO" sz="1400" b="1" kern="1200" dirty="0" err="1" smtClean="0"/>
            <a:t>leadership</a:t>
          </a:r>
          <a:endParaRPr lang="nb-NO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Participation of middle management</a:t>
          </a:r>
          <a:endParaRPr lang="en-US" sz="14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760951" y="933753"/>
        <a:ext cx="1438013" cy="2771587"/>
      </dsp:txXfrm>
    </dsp:sp>
    <dsp:sp modelId="{595379C2-8D0E-4ED1-9E42-5ED46BDDDCCD}">
      <dsp:nvSpPr>
        <dsp:cNvPr id="0" name=""/>
        <dsp:cNvSpPr/>
      </dsp:nvSpPr>
      <dsp:spPr>
        <a:xfrm>
          <a:off x="2194604" y="467086"/>
          <a:ext cx="6342759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62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Guidance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on</a:t>
          </a:r>
          <a:r>
            <a:rPr lang="nb-NO" sz="1800" b="1" kern="1200" dirty="0" smtClean="0"/>
            <a:t> Auditing </a:t>
          </a:r>
          <a:r>
            <a:rPr lang="nb-NO" sz="1800" b="1" kern="1200" dirty="0" err="1" smtClean="0"/>
            <a:t>Preparedness</a:t>
          </a:r>
          <a:r>
            <a:rPr lang="nb-NO" sz="1800" b="1" kern="1200" dirty="0" smtClean="0"/>
            <a:t> Q 1 - 2017</a:t>
          </a:r>
          <a:endParaRPr lang="nb-NO" sz="1800" b="1" kern="1200" dirty="0"/>
        </a:p>
      </dsp:txBody>
      <dsp:txXfrm>
        <a:off x="2194604" y="749966"/>
        <a:ext cx="6059879" cy="565759"/>
      </dsp:txXfrm>
    </dsp:sp>
    <dsp:sp modelId="{E2A1634D-D47F-4B6E-9F7B-2993B1D67A92}">
      <dsp:nvSpPr>
        <dsp:cNvPr id="0" name=""/>
        <dsp:cNvSpPr/>
      </dsp:nvSpPr>
      <dsp:spPr>
        <a:xfrm>
          <a:off x="2185780" y="1128602"/>
          <a:ext cx="1438013" cy="2829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Agenda 2030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SAIs and SDGS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Audit</a:t>
          </a:r>
          <a:r>
            <a:rPr lang="nb-NO" sz="1600" b="1" kern="1200" dirty="0" smtClean="0"/>
            <a:t> Model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Performance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of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Preparedness</a:t>
          </a:r>
          <a:endParaRPr lang="nb-NO" sz="1600" b="1" kern="1200" dirty="0" smtClean="0"/>
        </a:p>
      </dsp:txBody>
      <dsp:txXfrm>
        <a:off x="2185780" y="1128602"/>
        <a:ext cx="1438013" cy="2829782"/>
      </dsp:txXfrm>
    </dsp:sp>
    <dsp:sp modelId="{62540463-B34F-48A1-A79E-8613BE0BFB84}">
      <dsp:nvSpPr>
        <dsp:cNvPr id="0" name=""/>
        <dsp:cNvSpPr/>
      </dsp:nvSpPr>
      <dsp:spPr>
        <a:xfrm>
          <a:off x="3624343" y="831721"/>
          <a:ext cx="4904901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62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eLearning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programme</a:t>
          </a:r>
          <a:r>
            <a:rPr lang="nb-NO" sz="1800" b="1" kern="1200" dirty="0" smtClean="0"/>
            <a:t> Q 3 - 2017</a:t>
          </a:r>
          <a:endParaRPr lang="nb-NO" sz="1800" b="1" kern="1200" dirty="0"/>
        </a:p>
      </dsp:txBody>
      <dsp:txXfrm>
        <a:off x="3624343" y="1114601"/>
        <a:ext cx="4622021" cy="565759"/>
      </dsp:txXfrm>
    </dsp:sp>
    <dsp:sp modelId="{DAB014D6-6504-4845-A4F3-BB64A1B253BD}">
      <dsp:nvSpPr>
        <dsp:cNvPr id="0" name=""/>
        <dsp:cNvSpPr/>
      </dsp:nvSpPr>
      <dsp:spPr>
        <a:xfrm>
          <a:off x="3604125" y="1585443"/>
          <a:ext cx="1438013" cy="2444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1 to 2 </a:t>
          </a:r>
          <a:r>
            <a:rPr lang="nb-NO" sz="1600" b="1" kern="1200" dirty="0" err="1" smtClean="0"/>
            <a:t>week</a:t>
          </a:r>
          <a:r>
            <a:rPr lang="nb-NO" sz="1600" b="1" kern="1200" dirty="0" smtClean="0"/>
            <a:t> mentor training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8 </a:t>
          </a:r>
          <a:r>
            <a:rPr lang="nb-NO" sz="1600" b="1" kern="1200" dirty="0" err="1" smtClean="0"/>
            <a:t>week</a:t>
          </a:r>
          <a:r>
            <a:rPr lang="nb-NO" sz="1600" b="1" kern="1200" dirty="0" smtClean="0"/>
            <a:t> mentor led </a:t>
          </a:r>
          <a:r>
            <a:rPr lang="nb-NO" sz="1600" b="1" kern="1200" dirty="0" err="1" smtClean="0"/>
            <a:t>eLearning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course</a:t>
          </a:r>
          <a:r>
            <a:rPr lang="nb-NO" sz="1600" b="1" kern="1200" dirty="0" smtClean="0"/>
            <a:t> for </a:t>
          </a:r>
          <a:r>
            <a:rPr lang="nb-NO" sz="1600" b="1" kern="1200" dirty="0" err="1" smtClean="0"/>
            <a:t>audit</a:t>
          </a:r>
          <a:r>
            <a:rPr lang="nb-NO" sz="1600" b="1" kern="1200" dirty="0" smtClean="0"/>
            <a:t> teams </a:t>
          </a:r>
          <a:r>
            <a:rPr lang="nb-NO" sz="1600" b="1" kern="1200" dirty="0" err="1" smtClean="0"/>
            <a:t>on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subject</a:t>
          </a:r>
          <a:r>
            <a:rPr lang="nb-NO" sz="1600" b="1" kern="1200" dirty="0" smtClean="0"/>
            <a:t> matter &amp; </a:t>
          </a:r>
          <a:r>
            <a:rPr lang="nb-NO" sz="1600" b="1" kern="1200" dirty="0" err="1" smtClean="0"/>
            <a:t>methodology</a:t>
          </a:r>
          <a:r>
            <a:rPr lang="nb-NO" sz="1600" b="1" kern="1200" dirty="0" smtClean="0"/>
            <a:t> </a:t>
          </a:r>
          <a:endParaRPr lang="nb-NO" sz="1600" b="1" kern="1200" dirty="0"/>
        </a:p>
      </dsp:txBody>
      <dsp:txXfrm>
        <a:off x="3604125" y="1585443"/>
        <a:ext cx="1438013" cy="2444149"/>
      </dsp:txXfrm>
    </dsp:sp>
    <dsp:sp modelId="{93042217-70AC-498D-AFF5-34936B251C05}">
      <dsp:nvSpPr>
        <dsp:cNvPr id="0" name=""/>
        <dsp:cNvSpPr/>
      </dsp:nvSpPr>
      <dsp:spPr>
        <a:xfrm>
          <a:off x="5062979" y="1275550"/>
          <a:ext cx="3466264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62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Support during </a:t>
          </a:r>
          <a:r>
            <a:rPr lang="nb-NO" sz="1600" b="1" kern="1200" dirty="0" err="1" smtClean="0"/>
            <a:t>the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process</a:t>
          </a:r>
          <a:r>
            <a:rPr lang="nb-NO" sz="1600" b="1" kern="1200" dirty="0" smtClean="0"/>
            <a:t> Q4 2017 </a:t>
          </a:r>
          <a:r>
            <a:rPr lang="nb-NO" sz="1600" b="1" kern="1200" dirty="0" err="1" smtClean="0"/>
            <a:t>onwards</a:t>
          </a:r>
          <a:endParaRPr lang="nb-NO" sz="1600" b="1" kern="1200" dirty="0"/>
        </a:p>
      </dsp:txBody>
      <dsp:txXfrm>
        <a:off x="5062979" y="1558430"/>
        <a:ext cx="3183384" cy="565759"/>
      </dsp:txXfrm>
    </dsp:sp>
    <dsp:sp modelId="{A9C04B6A-12AE-44B0-AF88-DED46D9B5A81}">
      <dsp:nvSpPr>
        <dsp:cNvPr id="0" name=""/>
        <dsp:cNvSpPr/>
      </dsp:nvSpPr>
      <dsp:spPr>
        <a:xfrm>
          <a:off x="5062979" y="2115428"/>
          <a:ext cx="1438013" cy="2077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Planning Meeting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Review</a:t>
          </a:r>
          <a:r>
            <a:rPr lang="nb-NO" sz="1600" b="1" kern="1200" dirty="0" smtClean="0"/>
            <a:t> Meeting </a:t>
          </a:r>
          <a:endParaRPr lang="nb-NO" sz="1600" b="1" kern="1200" dirty="0"/>
        </a:p>
      </dsp:txBody>
      <dsp:txXfrm>
        <a:off x="5062979" y="2115428"/>
        <a:ext cx="1438013" cy="2077652"/>
      </dsp:txXfrm>
    </dsp:sp>
    <dsp:sp modelId="{5602EC63-5C53-4676-889E-DBA05008864D}">
      <dsp:nvSpPr>
        <dsp:cNvPr id="0" name=""/>
        <dsp:cNvSpPr/>
      </dsp:nvSpPr>
      <dsp:spPr>
        <a:xfrm>
          <a:off x="5917579" y="1786275"/>
          <a:ext cx="2647618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62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Quality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Assurance</a:t>
          </a:r>
          <a:r>
            <a:rPr lang="nb-NO" sz="1600" b="1" kern="1200" dirty="0" smtClean="0"/>
            <a:t> - 2019</a:t>
          </a:r>
          <a:endParaRPr lang="nb-NO" sz="1600" b="1" kern="1200" dirty="0"/>
        </a:p>
      </dsp:txBody>
      <dsp:txXfrm>
        <a:off x="5917579" y="2069155"/>
        <a:ext cx="2364738" cy="565759"/>
      </dsp:txXfrm>
    </dsp:sp>
    <dsp:sp modelId="{DE8FAEC2-9CAF-4690-8BBB-9D51F0C409C8}">
      <dsp:nvSpPr>
        <dsp:cNvPr id="0" name=""/>
        <dsp:cNvSpPr/>
      </dsp:nvSpPr>
      <dsp:spPr>
        <a:xfrm>
          <a:off x="6473896" y="2594416"/>
          <a:ext cx="1570152" cy="17357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Independent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assurance</a:t>
          </a:r>
          <a:r>
            <a:rPr lang="nb-NO" sz="1600" b="1" kern="1200" dirty="0" smtClean="0"/>
            <a:t> of </a:t>
          </a: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quality</a:t>
          </a:r>
          <a:r>
            <a:rPr lang="nb-NO" sz="1600" b="1" kern="1200" dirty="0" smtClean="0"/>
            <a:t> </a:t>
          </a:r>
          <a:endParaRPr lang="nb-NO" sz="1600" b="1" kern="1200" dirty="0"/>
        </a:p>
      </dsp:txBody>
      <dsp:txXfrm>
        <a:off x="6473896" y="2594416"/>
        <a:ext cx="1570152" cy="173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7696-AB08-4C3A-81A8-C5E9ED79B271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6FD0-EF23-41A3-B681-FD306B3553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82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9AE1-344D-47E4-8759-800E72EC6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9AE1-344D-47E4-8759-800E72EC66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4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4F12-B93F-48EC-AC1D-9F8CACA6A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4F12-B93F-48EC-AC1D-9F8CACA6A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4F12-B93F-48EC-AC1D-9F8CACA6AA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85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81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6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84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6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73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26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15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662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24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7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03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1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0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1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9F63-B0E3-417B-8FFE-C0B2D95DF927}" type="datetimeFigureOut">
              <a:rPr lang="en-IN" smtClean="0"/>
              <a:t>19-07-2017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3B6EA2-CBB1-44C9-83D6-7D8EA557E1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1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://consonaute.biz/crefiaf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.no/en/elibrary/cpd/auditing-sustainable-development-goals-programme#document-auditing-preparedness-for-implementation-of-sdgs-a-guidance-for-supreme-audit-institu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/>
              <a:t>Auditing SDGs Programme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946" y="2160588"/>
            <a:ext cx="690014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0629900" cy="4557714"/>
          </a:xfrm>
        </p:spPr>
        <p:txBody>
          <a:bodyPr/>
          <a:lstStyle/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marL="0" indent="0" algn="ctr">
              <a:buNone/>
            </a:pPr>
            <a:r>
              <a:rPr lang="en-IN" sz="80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THANK YOU</a:t>
            </a:r>
            <a:endParaRPr lang="en-IN" sz="80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92" y="3786189"/>
            <a:ext cx="80295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14" y="1399119"/>
            <a:ext cx="693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main intention of the </a:t>
            </a:r>
            <a:r>
              <a:rPr lang="en-US" sz="2800" dirty="0" err="1"/>
              <a:t>programme</a:t>
            </a:r>
            <a:r>
              <a:rPr lang="en-US" sz="2800" dirty="0"/>
              <a:t> is </a:t>
            </a:r>
            <a:endParaRPr lang="en-US" sz="2800" dirty="0" smtClean="0"/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to </a:t>
            </a:r>
            <a:r>
              <a:rPr lang="en-US" sz="2800" dirty="0"/>
              <a:t>contribute to INTOSAI efforts by supporting SAIs </a:t>
            </a:r>
            <a:endParaRPr lang="en-US" sz="2800" dirty="0" smtClean="0"/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in </a:t>
            </a:r>
            <a:r>
              <a:rPr lang="en-US" sz="2800" dirty="0"/>
              <a:t>conducting </a:t>
            </a:r>
            <a:r>
              <a:rPr lang="en-US" sz="2800" dirty="0" smtClean="0"/>
              <a:t>high-quality </a:t>
            </a:r>
            <a:r>
              <a:rPr lang="en-US" sz="2800" dirty="0" smtClean="0"/>
              <a:t>ISSAI-based performance </a:t>
            </a:r>
            <a:r>
              <a:rPr lang="en-US" sz="2800" dirty="0"/>
              <a:t>audits </a:t>
            </a:r>
            <a:endParaRPr lang="en-US" sz="2800" dirty="0" smtClean="0"/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of </a:t>
            </a:r>
            <a:r>
              <a:rPr lang="en-US" sz="2800" dirty="0"/>
              <a:t>preparedness for implementation of the 2030 </a:t>
            </a:r>
            <a:r>
              <a:rPr lang="en-US" sz="2800" dirty="0" smtClean="0"/>
              <a:t>Agenda 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thereby </a:t>
            </a:r>
            <a:r>
              <a:rPr lang="en-US" sz="2800" dirty="0"/>
              <a:t>contributing to the value and benefits for </a:t>
            </a:r>
            <a:r>
              <a:rPr lang="en-US" sz="2800" dirty="0" smtClean="0"/>
              <a:t>citizens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1446" y="62484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 smtClean="0"/>
              <a:t>Auditing SDGs Programme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88" y="2353865"/>
            <a:ext cx="2060826" cy="20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78" y="150708"/>
            <a:ext cx="8761413" cy="640820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Cambria" panose="02040503050406030204" pitchFamily="18" charset="0"/>
              </a:rPr>
              <a:t>PARTNERS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2" y="1022413"/>
            <a:ext cx="1486091" cy="1486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87" y="952803"/>
            <a:ext cx="2076940" cy="1555701"/>
          </a:xfrm>
          <a:prstGeom prst="rect">
            <a:avLst/>
          </a:prstGeom>
        </p:spPr>
      </p:pic>
      <p:pic>
        <p:nvPicPr>
          <p:cNvPr id="8" name="Picture 2" descr="\\n13os2cfi002\102330$\TC\users\102330mali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88" y="1022413"/>
            <a:ext cx="3997158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50" y="3015532"/>
            <a:ext cx="2486673" cy="621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546" y="2798388"/>
            <a:ext cx="2039038" cy="1127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063" y="2314234"/>
            <a:ext cx="1516319" cy="1402595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338861" y="1966346"/>
            <a:ext cx="2310543" cy="1368918"/>
          </a:xfrm>
          <a:prstGeom prst="rect">
            <a:avLst/>
          </a:prstGeom>
        </p:spPr>
      </p:pic>
      <p:pic>
        <p:nvPicPr>
          <p:cNvPr id="13" name="Picture 2" descr="http://consonaute.biz/crefiaf/templates/crefiaf/images/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65" y="4215740"/>
            <a:ext cx="2373078" cy="5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30" y="4215740"/>
            <a:ext cx="2686916" cy="37833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12"/>
          <a:srcRect l="15052" t="38028" r="14360" b="32798"/>
          <a:stretch/>
        </p:blipFill>
        <p:spPr bwMode="auto">
          <a:xfrm>
            <a:off x="306365" y="5110400"/>
            <a:ext cx="2945446" cy="5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1319" y="5110400"/>
            <a:ext cx="2247930" cy="1156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5622" y="3716829"/>
            <a:ext cx="3350764" cy="13030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427" y="5230883"/>
            <a:ext cx="3232183" cy="8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\\n13os2cfi002\102330$\TC\users\102330arsh\Desktop\map-wor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585"/>
            <a:ext cx="12192000" cy="58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2057" y="2541349"/>
            <a:ext cx="162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ASOSAI : 17 SAIs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6040" y="4445165"/>
            <a:ext cx="144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PASAI : 14 SAIs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316" y="3683056"/>
            <a:ext cx="2061985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CREFIAF(*)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Auditing Prep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implemementation</a:t>
            </a: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SDG 5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9276" y="3542094"/>
            <a:ext cx="19389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CAROSAI: 2 SAIs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9276" y="4354120"/>
            <a:ext cx="1868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OLACEFS: 14 SAIs,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Auditing Prep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</a:t>
            </a: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SDG 5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600" y="3159099"/>
            <a:ext cx="140365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ARABOSAI (*)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9071" y="4672948"/>
            <a:ext cx="179671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AFROSAI-E:  7 SAIs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0318" y="2635142"/>
            <a:ext cx="164923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EUROSAI:  4 SAIs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0904" y="6144967"/>
            <a:ext cx="969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(*) 13 SAIs in ARABOSAI and 14 in CREFIAF indicated interest in participate in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</a:t>
            </a:r>
            <a:r>
              <a:rPr lang="en-US" sz="1400" dirty="0" smtClean="0"/>
              <a:t>in </a:t>
            </a:r>
            <a:r>
              <a:rPr lang="en-US" sz="1400" dirty="0" smtClean="0"/>
              <a:t>2018</a:t>
            </a:r>
            <a:endParaRPr lang="en-US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1446" y="624840"/>
            <a:ext cx="8596668" cy="741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 smtClean="0"/>
              <a:t>SAIs participating in Programme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7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8482905"/>
              </p:ext>
            </p:extLst>
          </p:nvPr>
        </p:nvGraphicFramePr>
        <p:xfrm>
          <a:off x="170688" y="1481012"/>
          <a:ext cx="9357360" cy="481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Results Framework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4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46" y="1400175"/>
            <a:ext cx="7600886" cy="5113889"/>
          </a:xfrm>
          <a:prstGeom prst="rect">
            <a:avLst/>
          </a:prstGeom>
        </p:spPr>
      </p:pic>
      <p:sp>
        <p:nvSpPr>
          <p:cNvPr id="7" name="TextBox 26"/>
          <p:cNvSpPr txBox="1"/>
          <p:nvPr/>
        </p:nvSpPr>
        <p:spPr>
          <a:xfrm>
            <a:off x="3519170" y="4693484"/>
            <a:ext cx="380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Advocacy &amp; Awareness </a:t>
            </a:r>
            <a:r>
              <a:rPr lang="en-US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Raising</a:t>
            </a:r>
          </a:p>
          <a:p>
            <a:pPr>
              <a:spcAft>
                <a:spcPts val="0"/>
              </a:spcAft>
            </a:pPr>
            <a:r>
              <a:rPr lang="en-US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Community of Practice 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01" y="4888756"/>
            <a:ext cx="4206240" cy="5327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1446" y="62484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 smtClean="0"/>
              <a:t>Auditing SDGs Programme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5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0675" y="243257"/>
            <a:ext cx="2191626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Guidance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265" y="1349624"/>
            <a:ext cx="7808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r>
              <a:rPr lang="en-US" sz="2400" dirty="0" smtClean="0"/>
              <a:t>uidance </a:t>
            </a:r>
            <a:r>
              <a:rPr lang="en-US" sz="2400" dirty="0" smtClean="0"/>
              <a:t>has 3 parts:</a:t>
            </a:r>
          </a:p>
          <a:p>
            <a:endParaRPr lang="en-US" sz="2400" dirty="0" smtClean="0"/>
          </a:p>
          <a:p>
            <a:r>
              <a:rPr lang="en-US" sz="2400" dirty="0" smtClean="0"/>
              <a:t>Part 1 – UN2030 Agenda and SDGs</a:t>
            </a:r>
          </a:p>
          <a:p>
            <a:r>
              <a:rPr lang="en-US" sz="2400" dirty="0" smtClean="0"/>
              <a:t>Part 2 – SAIs and SDGs</a:t>
            </a:r>
          </a:p>
          <a:p>
            <a:r>
              <a:rPr lang="en-US" sz="2400" dirty="0" smtClean="0"/>
              <a:t>Part 3 – Performance Audit of preparedness for implementation of SDGs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</a:t>
            </a:r>
            <a:r>
              <a:rPr lang="en-US" sz="2400" dirty="0" smtClean="0"/>
              <a:t>uidance </a:t>
            </a:r>
            <a:r>
              <a:rPr lang="en-US" sz="2400" dirty="0" smtClean="0"/>
              <a:t>can be downloaded </a:t>
            </a:r>
            <a:r>
              <a:rPr lang="en-US" sz="2400" dirty="0"/>
              <a:t>at </a:t>
            </a:r>
            <a:r>
              <a:rPr lang="en-US" sz="2400" dirty="0">
                <a:hlinkClick r:id="rId3"/>
              </a:rPr>
              <a:t>http://www.idi.no/en/elibrary/cpd/auditing-sustainable-development-goals-programme#document-auditing-preparedness-for-implementation-of-sdgs-a-guidance-for-supreme-audit-institutions</a:t>
            </a:r>
            <a:endParaRPr lang="en-US" sz="24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3128"/>
          </a:xfrm>
        </p:spPr>
        <p:txBody>
          <a:bodyPr/>
          <a:lstStyle/>
          <a:p>
            <a:pPr algn="ctr"/>
            <a:r>
              <a:rPr lang="en-IN" dirty="0" smtClean="0"/>
              <a:t>Guidance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21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2545961" y="0"/>
            <a:ext cx="964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40" y="369000"/>
            <a:ext cx="964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accent1"/>
                </a:solidFill>
              </a:rPr>
              <a:t> </a:t>
            </a:r>
            <a:r>
              <a:rPr lang="nb-NO" sz="4000" dirty="0" smtClean="0">
                <a:solidFill>
                  <a:schemeClr val="accent1"/>
                </a:solidFill>
              </a:rPr>
              <a:t>IDI </a:t>
            </a:r>
            <a:r>
              <a:rPr lang="nb-NO" sz="4000" dirty="0" err="1" smtClean="0">
                <a:solidFill>
                  <a:schemeClr val="accent1"/>
                </a:solidFill>
              </a:rPr>
              <a:t>cooperative</a:t>
            </a:r>
            <a:r>
              <a:rPr lang="nb-NO" sz="4000" dirty="0" smtClean="0">
                <a:solidFill>
                  <a:schemeClr val="accent1"/>
                </a:solidFill>
              </a:rPr>
              <a:t> </a:t>
            </a:r>
            <a:r>
              <a:rPr lang="nb-NO" sz="4000" dirty="0">
                <a:solidFill>
                  <a:schemeClr val="accent1"/>
                </a:solidFill>
              </a:rPr>
              <a:t>Audit support </a:t>
            </a:r>
            <a:r>
              <a:rPr lang="nb-NO" sz="4000" dirty="0" err="1">
                <a:solidFill>
                  <a:schemeClr val="accent1"/>
                </a:solidFill>
              </a:rPr>
              <a:t>model</a:t>
            </a:r>
            <a:endParaRPr lang="nb-NO" sz="40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579763"/>
              </p:ext>
            </p:extLst>
          </p:nvPr>
        </p:nvGraphicFramePr>
        <p:xfrm>
          <a:off x="-199860" y="1369125"/>
          <a:ext cx="9587478" cy="457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6347" y="5800749"/>
            <a:ext cx="356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Onsite</a:t>
            </a:r>
            <a:r>
              <a:rPr lang="nb-NO" b="1" dirty="0"/>
              <a:t>/online support during </a:t>
            </a:r>
            <a:r>
              <a:rPr lang="nb-NO" b="1" dirty="0" err="1"/>
              <a:t>audit</a:t>
            </a:r>
            <a:r>
              <a:rPr lang="nb-NO" b="1" dirty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6347" y="1074250"/>
            <a:ext cx="585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smtClean="0"/>
              <a:t>Middle level management involved in </a:t>
            </a:r>
            <a:r>
              <a:rPr lang="nb-NO" b="1" i="1" dirty="0" smtClean="0"/>
              <a:t>audit </a:t>
            </a:r>
            <a:r>
              <a:rPr lang="nb-NO" b="1" i="1" dirty="0" smtClean="0"/>
              <a:t>process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158770" y="1675080"/>
            <a:ext cx="2827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SAIs </a:t>
            </a:r>
            <a:r>
              <a:rPr lang="nb-NO" dirty="0" err="1" smtClean="0"/>
              <a:t>contribute</a:t>
            </a:r>
            <a:r>
              <a:rPr lang="nb-NO" dirty="0" smtClean="0"/>
              <a:t> to </a:t>
            </a:r>
            <a:r>
              <a:rPr lang="nb-NO" dirty="0" err="1" smtClean="0"/>
              <a:t>value</a:t>
            </a:r>
            <a:r>
              <a:rPr lang="nb-NO" dirty="0" smtClean="0"/>
              <a:t> &amp; </a:t>
            </a:r>
            <a:r>
              <a:rPr lang="nb-NO" dirty="0" err="1" smtClean="0"/>
              <a:t>benefits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independent</a:t>
            </a:r>
            <a:r>
              <a:rPr lang="nb-NO" dirty="0" smtClean="0"/>
              <a:t>  </a:t>
            </a:r>
            <a:r>
              <a:rPr lang="nb-NO" dirty="0" err="1" smtClean="0"/>
              <a:t>oversight</a:t>
            </a:r>
            <a:r>
              <a:rPr lang="nb-NO" dirty="0" smtClean="0"/>
              <a:t> and </a:t>
            </a:r>
            <a:r>
              <a:rPr lang="nb-NO" dirty="0" err="1" smtClean="0"/>
              <a:t>constructive</a:t>
            </a:r>
            <a:r>
              <a:rPr lang="nb-NO" dirty="0" smtClean="0"/>
              <a:t> </a:t>
            </a:r>
            <a:r>
              <a:rPr lang="nb-NO" dirty="0" err="1" smtClean="0"/>
              <a:t>recommendations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SAIs have a voice in </a:t>
            </a:r>
            <a:r>
              <a:rPr lang="nb-NO" dirty="0" smtClean="0"/>
              <a:t> </a:t>
            </a:r>
            <a:r>
              <a:rPr lang="nb-NO" dirty="0" smtClean="0"/>
              <a:t>SDG implementation in their countries and  are not left behind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SAIs </a:t>
            </a:r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to </a:t>
            </a:r>
            <a:r>
              <a:rPr lang="nb-NO" dirty="0" err="1" smtClean="0"/>
              <a:t>conduct</a:t>
            </a:r>
            <a:r>
              <a:rPr lang="nb-NO" dirty="0" smtClean="0"/>
              <a:t> PAs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SDGs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765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473" y="2790872"/>
            <a:ext cx="8375310" cy="339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Audit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Objective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– To what extent has the government adapted the 2030 agenda into its national context?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Audit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Objective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– Has the government identified and secured resources and capacities (means of implementation) needed to implement the 2030 Agenda?</a:t>
            </a: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Audit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Objective 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Has the Government established a mechanism to monitor, follow-up, review and report on the progress towards the implementation of the 2030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Agenda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2924" y="243257"/>
            <a:ext cx="586711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Audit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model and objectives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73" y="1056041"/>
            <a:ext cx="9042704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Whole of Government approach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– </a:t>
            </a:r>
            <a:r>
              <a:rPr lang="en-US" sz="2400" dirty="0" err="1" smtClean="0"/>
              <a:t>WoG</a:t>
            </a:r>
            <a:r>
              <a:rPr lang="en-US" sz="2400" dirty="0" smtClean="0"/>
              <a:t> </a:t>
            </a:r>
            <a:r>
              <a:rPr lang="en-US" sz="2400" dirty="0"/>
              <a:t>is an overarching term for a group of responses to the problem of increased fragmentation of the public sector and public services and a wish to increase integration, coordination and capacity.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30433" y="351104"/>
            <a:ext cx="8596668" cy="643128"/>
          </a:xfrm>
        </p:spPr>
        <p:txBody>
          <a:bodyPr/>
          <a:lstStyle/>
          <a:p>
            <a:pPr algn="ctr"/>
            <a:r>
              <a:rPr lang="en-IN" dirty="0" smtClean="0"/>
              <a:t>Audit Objectives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60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469</Words>
  <Application>Microsoft Office PowerPoint</Application>
  <PresentationFormat>Widescreen</PresentationFormat>
  <Paragraphs>89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Mincho</vt:lpstr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Facet</vt:lpstr>
      <vt:lpstr>Auditing SDGs Programme</vt:lpstr>
      <vt:lpstr>PowerPoint Presentation</vt:lpstr>
      <vt:lpstr>PARTNERS</vt:lpstr>
      <vt:lpstr>PowerPoint Presentation</vt:lpstr>
      <vt:lpstr>Results Framework</vt:lpstr>
      <vt:lpstr>PowerPoint Presentation</vt:lpstr>
      <vt:lpstr>Guidance</vt:lpstr>
      <vt:lpstr>PowerPoint Presentation</vt:lpstr>
      <vt:lpstr>Audit Objectives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KSC-IDI Cooperative Audit Programme - SDGs</dc:title>
  <dc:creator>HP</dc:creator>
  <cp:lastModifiedBy>DG(IR)</cp:lastModifiedBy>
  <cp:revision>31</cp:revision>
  <dcterms:created xsi:type="dcterms:W3CDTF">2017-07-11T09:03:48Z</dcterms:created>
  <dcterms:modified xsi:type="dcterms:W3CDTF">2017-07-19T05:43:43Z</dcterms:modified>
</cp:coreProperties>
</file>