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9" r:id="rId4"/>
    <p:sldId id="268" r:id="rId5"/>
    <p:sldId id="258" r:id="rId6"/>
    <p:sldId id="274" r:id="rId7"/>
    <p:sldId id="262" r:id="rId8"/>
    <p:sldId id="273" r:id="rId9"/>
    <p:sldId id="261" r:id="rId10"/>
    <p:sldId id="272" r:id="rId11"/>
    <p:sldId id="260" r:id="rId12"/>
    <p:sldId id="264" r:id="rId13"/>
    <p:sldId id="263" r:id="rId14"/>
    <p:sldId id="266" r:id="rId15"/>
    <p:sldId id="267" r:id="rId16"/>
    <p:sldId id="270"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1813" autoAdjust="0"/>
  </p:normalViewPr>
  <p:slideViewPr>
    <p:cSldViewPr snapToGrid="0">
      <p:cViewPr varScale="1">
        <p:scale>
          <a:sx n="53" d="100"/>
          <a:sy n="53" d="100"/>
        </p:scale>
        <p:origin x="618" y="60"/>
      </p:cViewPr>
      <p:guideLst/>
    </p:cSldViewPr>
  </p:slideViewPr>
  <p:outlineViewPr>
    <p:cViewPr>
      <p:scale>
        <a:sx n="33" d="100"/>
        <a:sy n="33" d="100"/>
      </p:scale>
      <p:origin x="0" y="-465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29DA5-AA2B-40FB-928F-4821F7DD952A}" type="datetimeFigureOut">
              <a:rPr lang="en-PH" smtClean="0"/>
              <a:t>23/08/2017</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75AE5B-6AD9-4F01-981F-458EF67DB9B7}" type="slidenum">
              <a:rPr lang="en-PH" smtClean="0"/>
              <a:t>‹#›</a:t>
            </a:fld>
            <a:endParaRPr lang="en-PH"/>
          </a:p>
        </p:txBody>
      </p:sp>
    </p:spTree>
    <p:extLst>
      <p:ext uri="{BB962C8B-B14F-4D97-AF65-F5344CB8AC3E}">
        <p14:creationId xmlns:p14="http://schemas.microsoft.com/office/powerpoint/2010/main" val="298135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400" dirty="0" smtClean="0"/>
              <a:t>Good Afternoon</a:t>
            </a:r>
            <a:r>
              <a:rPr lang="en-PH" sz="1400" baseline="0" dirty="0" smtClean="0"/>
              <a:t> to all INTOSAI members </a:t>
            </a:r>
            <a:endParaRPr lang="en-PH" sz="1400" dirty="0" smtClean="0"/>
          </a:p>
          <a:p>
            <a:r>
              <a:rPr lang="en-PH" sz="1400" dirty="0" smtClean="0"/>
              <a:t>Today the we will be presenting the Research</a:t>
            </a:r>
            <a:r>
              <a:rPr lang="en-PH" sz="1400" baseline="0" dirty="0" smtClean="0"/>
              <a:t> Project on the “Citizen Participation in Public Audit”. </a:t>
            </a:r>
          </a:p>
          <a:p>
            <a:endParaRPr lang="en-PH" sz="1400" baseline="0" dirty="0" smtClean="0"/>
          </a:p>
          <a:p>
            <a:r>
              <a:rPr lang="en-PH" sz="1400" baseline="0" dirty="0" smtClean="0"/>
              <a:t>This presentation is based on the 3</a:t>
            </a:r>
            <a:r>
              <a:rPr lang="en-PH" sz="1400" baseline="30000" dirty="0" smtClean="0"/>
              <a:t>rd</a:t>
            </a:r>
            <a:r>
              <a:rPr lang="en-PH" sz="1400" baseline="0" dirty="0" smtClean="0"/>
              <a:t> Draft of the Project Initiation Document which is a collaborative effort of SAI Guatemala and SAI Philippines. The draft has been submitted to KSC and we have included the comments given by KSC in the 3</a:t>
            </a:r>
            <a:r>
              <a:rPr lang="en-PH" sz="1400" baseline="30000" dirty="0" smtClean="0"/>
              <a:t>rd</a:t>
            </a:r>
            <a:r>
              <a:rPr lang="en-PH" sz="1400" baseline="0" dirty="0" smtClean="0"/>
              <a:t> draft.</a:t>
            </a:r>
          </a:p>
          <a:p>
            <a:endParaRPr lang="en-PH" sz="1400" baseline="0" dirty="0" smtClean="0"/>
          </a:p>
          <a:p>
            <a:endParaRPr lang="en-PH" sz="1400" dirty="0"/>
          </a:p>
        </p:txBody>
      </p:sp>
      <p:sp>
        <p:nvSpPr>
          <p:cNvPr id="4" name="Slide Number Placeholder 3"/>
          <p:cNvSpPr>
            <a:spLocks noGrp="1"/>
          </p:cNvSpPr>
          <p:nvPr>
            <p:ph type="sldNum" sz="quarter" idx="10"/>
          </p:nvPr>
        </p:nvSpPr>
        <p:spPr/>
        <p:txBody>
          <a:bodyPr/>
          <a:lstStyle/>
          <a:p>
            <a:fld id="{4C75AE5B-6AD9-4F01-981F-458EF67DB9B7}" type="slidenum">
              <a:rPr lang="en-PH" smtClean="0"/>
              <a:t>1</a:t>
            </a:fld>
            <a:endParaRPr lang="en-PH"/>
          </a:p>
        </p:txBody>
      </p:sp>
    </p:spTree>
    <p:extLst>
      <p:ext uri="{BB962C8B-B14F-4D97-AF65-F5344CB8AC3E}">
        <p14:creationId xmlns:p14="http://schemas.microsoft.com/office/powerpoint/2010/main" val="350240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 are currently finalizing</a:t>
            </a:r>
            <a:r>
              <a:rPr lang="en-PH" baseline="0" dirty="0" smtClean="0"/>
              <a:t> the PID and if approved after this presentation we will be sending to the KSC, </a:t>
            </a:r>
            <a:r>
              <a:rPr lang="en-PH" baseline="0" dirty="0" err="1" smtClean="0"/>
              <a:t>Leder</a:t>
            </a:r>
            <a:r>
              <a:rPr lang="en-PH" baseline="0" dirty="0" smtClean="0"/>
              <a:t>, Vice-Leader and all Team Members</a:t>
            </a:r>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13</a:t>
            </a:fld>
            <a:endParaRPr lang="en-PH"/>
          </a:p>
        </p:txBody>
      </p:sp>
    </p:spTree>
    <p:extLst>
      <p:ext uri="{BB962C8B-B14F-4D97-AF65-F5344CB8AC3E}">
        <p14:creationId xmlns:p14="http://schemas.microsoft.com/office/powerpoint/2010/main" val="4031792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14</a:t>
            </a:fld>
            <a:endParaRPr lang="en-PH"/>
          </a:p>
        </p:txBody>
      </p:sp>
    </p:spTree>
    <p:extLst>
      <p:ext uri="{BB962C8B-B14F-4D97-AF65-F5344CB8AC3E}">
        <p14:creationId xmlns:p14="http://schemas.microsoft.com/office/powerpoint/2010/main" val="3896262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 The Research Work Plan, include activities on the design, testing and finalization of the data gathering tools (Country Experience Document for SAIs &amp; Citizen/CSO Experience Document for citizen/CSO partners) which will be the main sources of information for writing the main Research Output which is the Case Document:  Country Experiences on Citizen Engagements/ Partnerships in the Public Audit Process and Capacity/Competency Building Activities of SAIs.  It will also include activities on the processing of the data gathered, writing the research output, reviewing and revision of the research output. The Project Group members and even the Project leader and vice-leader who will be responsible for specific activities in the Research Work Plan will also be identified.</a:t>
            </a:r>
          </a:p>
          <a:p>
            <a:endParaRPr lang="en-PH" dirty="0" smtClean="0"/>
          </a:p>
          <a:p>
            <a:r>
              <a:rPr lang="en-PH" dirty="0" smtClean="0"/>
              <a:t>The Research Work Plan will be prepared by the Research Group, following the milestones identified in the Project Work Plan.</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15</a:t>
            </a:fld>
            <a:endParaRPr lang="en-PH"/>
          </a:p>
        </p:txBody>
      </p:sp>
    </p:spTree>
    <p:extLst>
      <p:ext uri="{BB962C8B-B14F-4D97-AF65-F5344CB8AC3E}">
        <p14:creationId xmlns:p14="http://schemas.microsoft.com/office/powerpoint/2010/main" val="2907243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Pursuant to the 15th May 2017 document on Quality Assuring INTOSAI Public Goods that are Developed and Published Outside Due Process a Joint Paper from the INTOSAI Goal Chairs and the INTOSAI Development Initiative (IDI), this Research will adopt Level 1 of the Quality Assurance. The QA activities have been considered in the preparation of the Project Plan Activities.</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16</a:t>
            </a:fld>
            <a:endParaRPr lang="en-PH"/>
          </a:p>
        </p:txBody>
      </p:sp>
    </p:spTree>
    <p:extLst>
      <p:ext uri="{BB962C8B-B14F-4D97-AF65-F5344CB8AC3E}">
        <p14:creationId xmlns:p14="http://schemas.microsoft.com/office/powerpoint/2010/main" val="15892172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Thank you.  That ends our presentation</a:t>
            </a:r>
            <a:r>
              <a:rPr lang="en-PH" baseline="0" dirty="0" smtClean="0"/>
              <a:t> of the PID and </a:t>
            </a:r>
            <a:r>
              <a:rPr lang="en-PH" dirty="0" smtClean="0"/>
              <a:t>We are now submitting the PID for the approval of the body.</a:t>
            </a:r>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17</a:t>
            </a:fld>
            <a:endParaRPr lang="en-PH"/>
          </a:p>
        </p:txBody>
      </p:sp>
    </p:spTree>
    <p:extLst>
      <p:ext uri="{BB962C8B-B14F-4D97-AF65-F5344CB8AC3E}">
        <p14:creationId xmlns:p14="http://schemas.microsoft.com/office/powerpoint/2010/main" val="3421556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smtClean="0"/>
          </a:p>
          <a:p>
            <a:r>
              <a:rPr lang="en-PH" sz="1400" dirty="0" smtClean="0"/>
              <a:t>Citizen Engagement is not new.  Early</a:t>
            </a:r>
            <a:r>
              <a:rPr lang="en-PH" sz="1400" baseline="0" dirty="0" smtClean="0"/>
              <a:t> works </a:t>
            </a:r>
            <a:r>
              <a:rPr lang="en-PH" sz="1400" dirty="0" smtClean="0"/>
              <a:t>were quite inspirational for many of us who have worked on issues of gathering and acting on citizen feedback.</a:t>
            </a:r>
          </a:p>
          <a:p>
            <a:endParaRPr lang="en-PH" sz="1400" dirty="0" smtClean="0"/>
          </a:p>
          <a:p>
            <a:r>
              <a:rPr lang="en-PH" sz="1400" dirty="0" smtClean="0"/>
              <a:t>At the same time, something important has changed. There has been an increasing demand by civil society and citizens to have a greater say in public decision-making, and a desire among many governments to be more inclusive and responsive to citizens’ needs. The rise of innovations in technology has provided citizens with new and unprecedented opportunities to directly engage policy makers and demonstrated the potential to facilitate “Closing the Feedback Loop” between citizen and governments.</a:t>
            </a:r>
          </a:p>
          <a:p>
            <a:endParaRPr lang="en-PH" sz="1400" dirty="0" smtClean="0"/>
          </a:p>
          <a:p>
            <a:r>
              <a:rPr lang="en-PH" sz="1400" dirty="0" smtClean="0"/>
              <a:t>To address this need, the audit processes carried out by several SAIs</a:t>
            </a:r>
            <a:r>
              <a:rPr lang="en-PH" sz="1400" baseline="0" dirty="0" smtClean="0"/>
              <a:t> have taken significant steps to:</a:t>
            </a:r>
          </a:p>
          <a:p>
            <a:endParaRPr lang="en-PH" sz="1400" baseline="0" dirty="0" smtClean="0"/>
          </a:p>
          <a:p>
            <a:r>
              <a:rPr lang="en-PH" sz="1400" baseline="0" dirty="0" smtClean="0"/>
              <a:t>(Source: World Economic Forum – 10 lessons on Citizen Engagement https://www.weforum.org/agenda/2016/01/10-lessons-on-citizen-engagement)</a:t>
            </a:r>
          </a:p>
          <a:p>
            <a:endParaRPr lang="en-PH" sz="1400" baseline="0" dirty="0" smtClean="0"/>
          </a:p>
          <a:p>
            <a:endParaRPr lang="en-PH" sz="1400" baseline="0" dirty="0" smtClean="0"/>
          </a:p>
          <a:p>
            <a:endParaRPr lang="en-PH" sz="1400" dirty="0"/>
          </a:p>
        </p:txBody>
      </p:sp>
      <p:sp>
        <p:nvSpPr>
          <p:cNvPr id="4" name="Slide Number Placeholder 3"/>
          <p:cNvSpPr>
            <a:spLocks noGrp="1"/>
          </p:cNvSpPr>
          <p:nvPr>
            <p:ph type="sldNum" sz="quarter" idx="10"/>
          </p:nvPr>
        </p:nvSpPr>
        <p:spPr/>
        <p:txBody>
          <a:bodyPr/>
          <a:lstStyle/>
          <a:p>
            <a:fld id="{4C75AE5B-6AD9-4F01-981F-458EF67DB9B7}" type="slidenum">
              <a:rPr lang="en-PH" smtClean="0"/>
              <a:t>2</a:t>
            </a:fld>
            <a:endParaRPr lang="en-PH"/>
          </a:p>
        </p:txBody>
      </p:sp>
    </p:spTree>
    <p:extLst>
      <p:ext uri="{BB962C8B-B14F-4D97-AF65-F5344CB8AC3E}">
        <p14:creationId xmlns:p14="http://schemas.microsoft.com/office/powerpoint/2010/main" val="2796469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partnership between SAIs</a:t>
            </a:r>
            <a:r>
              <a:rPr lang="en-PH" baseline="0" dirty="0" smtClean="0"/>
              <a:t> and citizens/civil society organizations is also in conjunction with ISSAI 12: </a:t>
            </a:r>
          </a:p>
          <a:p>
            <a:endParaRPr lang="en-PH" baseline="0" dirty="0" smtClean="0"/>
          </a:p>
          <a:p>
            <a:r>
              <a:rPr lang="en-PH" dirty="0" smtClean="0"/>
              <a:t>“The Value and Benefit of Supreme Audit Institutions – making a difference in the lives of Citizens”</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3</a:t>
            </a:fld>
            <a:endParaRPr lang="en-PH"/>
          </a:p>
        </p:txBody>
      </p:sp>
    </p:spTree>
    <p:extLst>
      <p:ext uri="{BB962C8B-B14F-4D97-AF65-F5344CB8AC3E}">
        <p14:creationId xmlns:p14="http://schemas.microsoft.com/office/powerpoint/2010/main" val="110811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Here</a:t>
            </a:r>
            <a:r>
              <a:rPr lang="en-PH" baseline="0" dirty="0" smtClean="0"/>
              <a:t> are the various models of citizen participation adopted by some SAIs:</a:t>
            </a:r>
            <a:endParaRPr lang="en-PH" dirty="0" smtClean="0"/>
          </a:p>
          <a:p>
            <a:endParaRPr lang="en-PH" dirty="0" smtClean="0"/>
          </a:p>
          <a:p>
            <a:r>
              <a:rPr lang="en-PH" dirty="0" smtClean="0"/>
              <a:t>SAI Korea’s Policy Advisory Committee and Advisory Groups comprised of experts from all walks of life primarily professors or representatives of respected research institutions, that offer advice on the SAIs audit direction or on audit-related policies and communicate concerns and suggestions from external parties. They also have their Civil Petitions reception and their Citizen Auditor system. </a:t>
            </a:r>
          </a:p>
          <a:p>
            <a:endParaRPr lang="en-PH" dirty="0" smtClean="0"/>
          </a:p>
          <a:p>
            <a:r>
              <a:rPr lang="fr-FR" dirty="0" smtClean="0"/>
              <a:t>SAI </a:t>
            </a:r>
            <a:r>
              <a:rPr lang="fr-FR" dirty="0" err="1" smtClean="0"/>
              <a:t>India’s</a:t>
            </a:r>
            <a:r>
              <a:rPr lang="fr-FR" dirty="0" smtClean="0"/>
              <a:t> social audit model</a:t>
            </a:r>
          </a:p>
          <a:p>
            <a:r>
              <a:rPr lang="en-PH" dirty="0" smtClean="0"/>
              <a:t>SAI Honduras model of conducting public meetings</a:t>
            </a:r>
          </a:p>
          <a:p>
            <a:r>
              <a:rPr lang="en-PH" dirty="0" smtClean="0"/>
              <a:t>SAI USA’s model of engaging the National Academy of Sciences and </a:t>
            </a:r>
          </a:p>
          <a:p>
            <a:r>
              <a:rPr lang="en-PH" dirty="0" smtClean="0"/>
              <a:t>SAI Philippines’ model of citizen participatory audit</a:t>
            </a:r>
          </a:p>
          <a:p>
            <a:endParaRPr lang="fr-FR" dirty="0" smtClean="0"/>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4</a:t>
            </a:fld>
            <a:endParaRPr lang="en-PH"/>
          </a:p>
        </p:txBody>
      </p:sp>
    </p:spTree>
    <p:extLst>
      <p:ext uri="{BB962C8B-B14F-4D97-AF65-F5344CB8AC3E}">
        <p14:creationId xmlns:p14="http://schemas.microsoft.com/office/powerpoint/2010/main" val="1168045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For this Research</a:t>
            </a:r>
            <a:r>
              <a:rPr lang="en-PH" baseline="0" dirty="0" smtClean="0"/>
              <a:t> Project we have formulated the following objectives: </a:t>
            </a:r>
          </a:p>
          <a:p>
            <a:pPr marL="228600" indent="-228600">
              <a:buFont typeface="+mj-lt"/>
              <a:buAutoNum type="arabicPeriod"/>
            </a:pPr>
            <a:r>
              <a:rPr lang="en-PH" dirty="0" smtClean="0"/>
              <a:t>To identify mandates/functions of SAIs and related public Audit Processes and the strategies/models they used in engaging with citizens and CSOs.</a:t>
            </a:r>
          </a:p>
          <a:p>
            <a:pPr marL="228600" indent="-228600">
              <a:buFont typeface="+mj-lt"/>
              <a:buAutoNum type="arabicPeriod"/>
            </a:pPr>
            <a:r>
              <a:rPr lang="en-PH" dirty="0" smtClean="0"/>
              <a:t>To identify the various models of Citizen Engagement/participation used by SAIs in other areas of governance.</a:t>
            </a:r>
          </a:p>
          <a:p>
            <a:pPr marL="228600" indent="-228600">
              <a:buFont typeface="+mj-lt"/>
              <a:buAutoNum type="arabicPeriod"/>
            </a:pPr>
            <a:r>
              <a:rPr lang="en-PH" dirty="0" smtClean="0"/>
              <a:t>To identify the procedures adopted by SAIs in engaging with Citizens under various models.</a:t>
            </a:r>
          </a:p>
          <a:p>
            <a:pPr marL="228600" indent="-228600">
              <a:buFont typeface="+mj-lt"/>
              <a:buAutoNum type="arabicPeriod"/>
            </a:pPr>
            <a:r>
              <a:rPr lang="en-PH" dirty="0" smtClean="0"/>
              <a:t>To identify the legal bases used by SAIs in in engaging with CSOs in the performance of their mandates</a:t>
            </a:r>
          </a:p>
          <a:p>
            <a:pPr marL="228600" indent="-228600">
              <a:buFont typeface="+mj-lt"/>
              <a:buAutoNum type="arabicPeriod"/>
            </a:pPr>
            <a:r>
              <a:rPr lang="en-PH" dirty="0" smtClean="0"/>
              <a:t>To identify how CSOs are organized, how they push for advocacies, how they obtain and are provided with logistical support and how they have partnered with government entities. The challenges encountered and how they met these challenges.</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5</a:t>
            </a:fld>
            <a:endParaRPr lang="en-PH"/>
          </a:p>
        </p:txBody>
      </p:sp>
    </p:spTree>
    <p:extLst>
      <p:ext uri="{BB962C8B-B14F-4D97-AF65-F5344CB8AC3E}">
        <p14:creationId xmlns:p14="http://schemas.microsoft.com/office/powerpoint/2010/main" val="4260897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For this Research</a:t>
            </a:r>
            <a:r>
              <a:rPr lang="en-PH" baseline="0" dirty="0" smtClean="0"/>
              <a:t> Project we have formulated the following objectives: </a:t>
            </a:r>
          </a:p>
          <a:p>
            <a:pPr marL="228600" indent="-228600">
              <a:buFont typeface="+mj-lt"/>
              <a:buAutoNum type="arabicPeriod"/>
            </a:pPr>
            <a:r>
              <a:rPr lang="en-PH" dirty="0" smtClean="0"/>
              <a:t>To identify mandates/functions of SAIs and related public Audit Processes and the strategies/models they used in engaging with citizens and CSOs.</a:t>
            </a:r>
          </a:p>
          <a:p>
            <a:pPr marL="228600" indent="-228600">
              <a:buFont typeface="+mj-lt"/>
              <a:buAutoNum type="arabicPeriod"/>
            </a:pPr>
            <a:r>
              <a:rPr lang="en-PH" dirty="0" smtClean="0"/>
              <a:t>To identify the various models of Citizen Engagement/participation used by SAIs in other areas of governance.</a:t>
            </a:r>
          </a:p>
          <a:p>
            <a:pPr marL="228600" indent="-228600">
              <a:buFont typeface="+mj-lt"/>
              <a:buAutoNum type="arabicPeriod"/>
            </a:pPr>
            <a:r>
              <a:rPr lang="en-PH" dirty="0" smtClean="0"/>
              <a:t>To identify the procedures adopted by SAIs in engaging with Citizens under various models.</a:t>
            </a:r>
          </a:p>
          <a:p>
            <a:pPr marL="228600" indent="-228600">
              <a:buFont typeface="+mj-lt"/>
              <a:buAutoNum type="arabicPeriod"/>
            </a:pPr>
            <a:r>
              <a:rPr lang="en-PH" dirty="0" smtClean="0"/>
              <a:t>To identify the legal bases used by SAIs in in engaging with CSOs in the performance of their mandates</a:t>
            </a:r>
          </a:p>
          <a:p>
            <a:pPr marL="228600" indent="-228600">
              <a:buFont typeface="+mj-lt"/>
              <a:buAutoNum type="arabicPeriod"/>
            </a:pPr>
            <a:r>
              <a:rPr lang="en-PH" dirty="0" smtClean="0"/>
              <a:t>To identify how CSOs are organized, how they push for advocacies, how they obtain and are provided with logistical support and how they have partnered with government entities. The challenges encountered and how they met these challenges.</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6</a:t>
            </a:fld>
            <a:endParaRPr lang="en-PH"/>
          </a:p>
        </p:txBody>
      </p:sp>
    </p:spTree>
    <p:extLst>
      <p:ext uri="{BB962C8B-B14F-4D97-AF65-F5344CB8AC3E}">
        <p14:creationId xmlns:p14="http://schemas.microsoft.com/office/powerpoint/2010/main" val="12415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following SAIs (16) have been invited to be part of this</a:t>
            </a:r>
            <a:r>
              <a:rPr lang="en-PH" baseline="0" dirty="0" smtClean="0"/>
              <a:t> Research Initiative. </a:t>
            </a:r>
          </a:p>
          <a:p>
            <a:endParaRPr lang="en-PH" baseline="0" dirty="0" smtClean="0"/>
          </a:p>
          <a:p>
            <a:r>
              <a:rPr lang="en-PH" baseline="0" dirty="0" smtClean="0"/>
              <a:t>We have received the participants from:</a:t>
            </a:r>
          </a:p>
          <a:p>
            <a:r>
              <a:rPr lang="en-PH" baseline="0" dirty="0" smtClean="0"/>
              <a:t>Bangladesh, European Court of Auditors, India, Maldives, Pakistan and Uganda.</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7</a:t>
            </a:fld>
            <a:endParaRPr lang="en-PH"/>
          </a:p>
        </p:txBody>
      </p:sp>
    </p:spTree>
    <p:extLst>
      <p:ext uri="{BB962C8B-B14F-4D97-AF65-F5344CB8AC3E}">
        <p14:creationId xmlns:p14="http://schemas.microsoft.com/office/powerpoint/2010/main" val="2445935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 following SAIs (16) have been invited to be part of this</a:t>
            </a:r>
            <a:r>
              <a:rPr lang="en-PH" baseline="0" dirty="0" smtClean="0"/>
              <a:t> Research Initiative. </a:t>
            </a:r>
          </a:p>
          <a:p>
            <a:endParaRPr lang="en-PH" baseline="0" dirty="0" smtClean="0"/>
          </a:p>
          <a:p>
            <a:r>
              <a:rPr lang="en-PH" baseline="0" dirty="0" smtClean="0"/>
              <a:t>We have received the participants from:</a:t>
            </a:r>
          </a:p>
          <a:p>
            <a:r>
              <a:rPr lang="en-PH" baseline="0" dirty="0" smtClean="0"/>
              <a:t>Bangladesh, European Court of Auditors, India, Maldives, Pakistan and Uganda.</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8</a:t>
            </a:fld>
            <a:endParaRPr lang="en-PH"/>
          </a:p>
        </p:txBody>
      </p:sp>
    </p:spTree>
    <p:extLst>
      <p:ext uri="{BB962C8B-B14F-4D97-AF65-F5344CB8AC3E}">
        <p14:creationId xmlns:p14="http://schemas.microsoft.com/office/powerpoint/2010/main" val="4252385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Project Scope</a:t>
            </a:r>
          </a:p>
          <a:p>
            <a:endParaRPr lang="en-PH" dirty="0" smtClean="0"/>
          </a:p>
          <a:p>
            <a:r>
              <a:rPr lang="en-PH" dirty="0" smtClean="0"/>
              <a:t>The Research will cover various SAIs ‘ experiences on engaging/partnering with CSOs in the performance of their mandates/functions and the legal and technical bases for these engagements/partnerships;</a:t>
            </a:r>
          </a:p>
          <a:p>
            <a:r>
              <a:rPr lang="en-PH" dirty="0" smtClean="0"/>
              <a:t>Country experiences of their CSOs on organizing, pushing for their advocacies, obtaining logistical support, engaging/partnering with Government Entities and meeting challenges they encountered.</a:t>
            </a:r>
          </a:p>
          <a:p>
            <a:endParaRPr lang="en-PH" dirty="0" smtClean="0"/>
          </a:p>
          <a:p>
            <a:r>
              <a:rPr lang="en-PH" dirty="0" smtClean="0"/>
              <a:t>Target Groups are INTOSAI Members who have experience in working with CSOs</a:t>
            </a:r>
          </a:p>
          <a:p>
            <a:endParaRPr lang="en-PH" dirty="0"/>
          </a:p>
        </p:txBody>
      </p:sp>
      <p:sp>
        <p:nvSpPr>
          <p:cNvPr id="4" name="Slide Number Placeholder 3"/>
          <p:cNvSpPr>
            <a:spLocks noGrp="1"/>
          </p:cNvSpPr>
          <p:nvPr>
            <p:ph type="sldNum" sz="quarter" idx="10"/>
          </p:nvPr>
        </p:nvSpPr>
        <p:spPr/>
        <p:txBody>
          <a:bodyPr/>
          <a:lstStyle/>
          <a:p>
            <a:fld id="{4C75AE5B-6AD9-4F01-981F-458EF67DB9B7}" type="slidenum">
              <a:rPr lang="en-PH" smtClean="0"/>
              <a:t>9</a:t>
            </a:fld>
            <a:endParaRPr lang="en-PH"/>
          </a:p>
        </p:txBody>
      </p:sp>
    </p:spTree>
    <p:extLst>
      <p:ext uri="{BB962C8B-B14F-4D97-AF65-F5344CB8AC3E}">
        <p14:creationId xmlns:p14="http://schemas.microsoft.com/office/powerpoint/2010/main" val="150666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AAE607E-B530-43AF-9D74-F74FC37BCDFC}" type="datetimeFigureOut">
              <a:rPr lang="en-PH" smtClean="0"/>
              <a:t>23/08/2017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0424684-C039-4F10-855B-87EDBACAC929}" type="slidenum">
              <a:rPr lang="en-PH" smtClean="0"/>
              <a:t>‹#›</a:t>
            </a:fld>
            <a:endParaRPr lang="en-PH"/>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489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E607E-B530-43AF-9D74-F74FC37BCDFC}" type="datetimeFigureOut">
              <a:rPr lang="en-PH" smtClean="0"/>
              <a:t>23/08/2017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1719462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E607E-B530-43AF-9D74-F74FC37BCDFC}" type="datetimeFigureOut">
              <a:rPr lang="en-PH" smtClean="0"/>
              <a:t>23/08/2017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0424684-C039-4F10-855B-87EDBACAC929}" type="slidenum">
              <a:rPr lang="en-PH" smtClean="0"/>
              <a:t>‹#›</a:t>
            </a:fld>
            <a:endParaRPr lang="en-PH"/>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51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E607E-B530-43AF-9D74-F74FC37BCDFC}" type="datetimeFigureOut">
              <a:rPr lang="en-PH" smtClean="0"/>
              <a:t>23/08/2017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325470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E607E-B530-43AF-9D74-F74FC37BCDFC}" type="datetimeFigureOut">
              <a:rPr lang="en-PH" smtClean="0"/>
              <a:t>23/08/2017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E0424684-C039-4F10-855B-87EDBACAC929}" type="slidenum">
              <a:rPr lang="en-PH" smtClean="0"/>
              <a:t>‹#›</a:t>
            </a:fld>
            <a:endParaRPr lang="en-PH"/>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740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E607E-B530-43AF-9D74-F74FC37BCDFC}" type="datetimeFigureOut">
              <a:rPr lang="en-PH" smtClean="0"/>
              <a:t>23/08/2017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156918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AE607E-B530-43AF-9D74-F74FC37BCDFC}" type="datetimeFigureOut">
              <a:rPr lang="en-PH" smtClean="0"/>
              <a:t>23/08/2017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398081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AE607E-B530-43AF-9D74-F74FC37BCDFC}" type="datetimeFigureOut">
              <a:rPr lang="en-PH" smtClean="0"/>
              <a:t>23/08/2017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100687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E607E-B530-43AF-9D74-F74FC37BCDFC}" type="datetimeFigureOut">
              <a:rPr lang="en-PH" smtClean="0"/>
              <a:t>23/08/2017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283930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E607E-B530-43AF-9D74-F74FC37BCDFC}" type="datetimeFigureOut">
              <a:rPr lang="en-PH" smtClean="0"/>
              <a:t>23/08/2017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0424684-C039-4F10-855B-87EDBACAC929}" type="slidenum">
              <a:rPr lang="en-PH" smtClean="0"/>
              <a:t>‹#›</a:t>
            </a:fld>
            <a:endParaRPr lang="en-PH"/>
          </a:p>
        </p:txBody>
      </p:sp>
    </p:spTree>
    <p:extLst>
      <p:ext uri="{BB962C8B-B14F-4D97-AF65-F5344CB8AC3E}">
        <p14:creationId xmlns:p14="http://schemas.microsoft.com/office/powerpoint/2010/main" val="1005393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E607E-B530-43AF-9D74-F74FC37BCDFC}" type="datetimeFigureOut">
              <a:rPr lang="en-PH" smtClean="0"/>
              <a:t>23/08/2017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E0424684-C039-4F10-855B-87EDBACAC929}" type="slidenum">
              <a:rPr lang="en-PH" smtClean="0"/>
              <a:t>‹#›</a:t>
            </a:fld>
            <a:endParaRPr lang="en-PH"/>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38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AAE607E-B530-43AF-9D74-F74FC37BCDFC}" type="datetimeFigureOut">
              <a:rPr lang="en-PH" smtClean="0"/>
              <a:t>23/08/2017</a:t>
            </a:fld>
            <a:endParaRPr lang="en-PH"/>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PH"/>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0424684-C039-4F10-855B-87EDBACAC929}" type="slidenum">
              <a:rPr lang="en-PH" smtClean="0"/>
              <a:t>‹#›</a:t>
            </a:fld>
            <a:endParaRPr lang="en-PH"/>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1274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dirty="0" smtClean="0"/>
              <a:t>Citizen Participation in </a:t>
            </a:r>
            <a:br>
              <a:rPr lang="en-PH" dirty="0" smtClean="0"/>
            </a:br>
            <a:r>
              <a:rPr lang="en-PH" dirty="0" smtClean="0"/>
              <a:t>Public Audit</a:t>
            </a:r>
            <a:endParaRPr lang="en-PH" dirty="0"/>
          </a:p>
        </p:txBody>
      </p:sp>
      <p:sp>
        <p:nvSpPr>
          <p:cNvPr id="3" name="Subtitle 2"/>
          <p:cNvSpPr>
            <a:spLocks noGrp="1"/>
          </p:cNvSpPr>
          <p:nvPr>
            <p:ph type="subTitle" idx="1"/>
          </p:nvPr>
        </p:nvSpPr>
        <p:spPr/>
        <p:txBody>
          <a:bodyPr>
            <a:normAutofit lnSpcReduction="10000"/>
          </a:bodyPr>
          <a:lstStyle/>
          <a:p>
            <a:endParaRPr lang="en-PH" dirty="0" smtClean="0"/>
          </a:p>
          <a:p>
            <a:r>
              <a:rPr lang="en-PH" dirty="0" smtClean="0"/>
              <a:t>INTOSAI Knowledge Sharing Committee (KSC)</a:t>
            </a:r>
          </a:p>
          <a:p>
            <a:r>
              <a:rPr lang="en-PH" dirty="0" smtClean="0"/>
              <a:t>Presentation</a:t>
            </a:r>
          </a:p>
          <a:p>
            <a:r>
              <a:rPr lang="en-PH" dirty="0" smtClean="0"/>
              <a:t>23 August 2017</a:t>
            </a:r>
            <a:endParaRPr lang="en-PH" dirty="0"/>
          </a:p>
        </p:txBody>
      </p:sp>
    </p:spTree>
    <p:extLst>
      <p:ext uri="{BB962C8B-B14F-4D97-AF65-F5344CB8AC3E}">
        <p14:creationId xmlns:p14="http://schemas.microsoft.com/office/powerpoint/2010/main" val="129376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solidFill>
            <a:schemeClr val="accent1">
              <a:lumMod val="60000"/>
              <a:lumOff val="40000"/>
            </a:schemeClr>
          </a:solidFill>
        </p:spPr>
        <p:txBody>
          <a:bodyPr/>
          <a:lstStyle/>
          <a:p>
            <a:r>
              <a:rPr lang="en-PH" dirty="0" smtClean="0"/>
              <a:t>Project design</a:t>
            </a:r>
            <a:endParaRPr lang="en-PH" dirty="0"/>
          </a:p>
        </p:txBody>
      </p:sp>
      <p:sp>
        <p:nvSpPr>
          <p:cNvPr id="10" name="Content Placeholder 9"/>
          <p:cNvSpPr>
            <a:spLocks noGrp="1"/>
          </p:cNvSpPr>
          <p:nvPr>
            <p:ph idx="1"/>
          </p:nvPr>
        </p:nvSpPr>
        <p:spPr>
          <a:ln>
            <a:solidFill>
              <a:schemeClr val="tx1"/>
            </a:solidFill>
          </a:ln>
        </p:spPr>
        <p:txBody>
          <a:bodyPr>
            <a:normAutofit/>
          </a:bodyPr>
          <a:lstStyle/>
          <a:p>
            <a:pPr algn="ctr"/>
            <a:endParaRPr lang="en-PH" sz="3200" dirty="0" smtClean="0"/>
          </a:p>
          <a:p>
            <a:pPr algn="ctr"/>
            <a:endParaRPr lang="en-PH" sz="3200" dirty="0"/>
          </a:p>
          <a:p>
            <a:pPr algn="ctr"/>
            <a:endParaRPr lang="en-PH" sz="3200" dirty="0" smtClean="0"/>
          </a:p>
          <a:p>
            <a:pPr algn="ctr"/>
            <a:r>
              <a:rPr lang="en-PH" sz="3200" dirty="0" smtClean="0"/>
              <a:t>Member </a:t>
            </a:r>
            <a:r>
              <a:rPr lang="en-PH" sz="3200" dirty="0"/>
              <a:t>SAIs of INTOSAI who have experience in </a:t>
            </a:r>
            <a:r>
              <a:rPr lang="en-PH" sz="3200" dirty="0" smtClean="0"/>
              <a:t>engaging </a:t>
            </a:r>
          </a:p>
          <a:p>
            <a:pPr algn="ctr">
              <a:spcBef>
                <a:spcPts val="0"/>
              </a:spcBef>
            </a:pPr>
            <a:r>
              <a:rPr lang="en-PH" sz="3200" dirty="0" smtClean="0"/>
              <a:t>with </a:t>
            </a:r>
            <a:r>
              <a:rPr lang="en-PH" sz="3200" dirty="0"/>
              <a:t>CSOs</a:t>
            </a:r>
          </a:p>
          <a:p>
            <a:pPr marL="0" indent="0" algn="ctr">
              <a:buNone/>
            </a:pPr>
            <a:endParaRPr lang="en-PH" sz="3200" dirty="0"/>
          </a:p>
        </p:txBody>
      </p:sp>
      <p:sp>
        <p:nvSpPr>
          <p:cNvPr id="11" name="Text Placeholder 10"/>
          <p:cNvSpPr>
            <a:spLocks noGrp="1"/>
          </p:cNvSpPr>
          <p:nvPr>
            <p:ph type="body" sz="half" idx="2"/>
          </p:nvPr>
        </p:nvSpPr>
        <p:spPr>
          <a:ln>
            <a:solidFill>
              <a:schemeClr val="bg2">
                <a:lumMod val="10000"/>
              </a:schemeClr>
            </a:solidFill>
          </a:ln>
        </p:spPr>
        <p:txBody>
          <a:bodyPr>
            <a:normAutofit/>
          </a:bodyPr>
          <a:lstStyle/>
          <a:p>
            <a:r>
              <a:rPr lang="en-PH" sz="3200" b="1" dirty="0" smtClean="0">
                <a:solidFill>
                  <a:schemeClr val="tx2"/>
                </a:solidFill>
              </a:rPr>
              <a:t>Target Groups</a:t>
            </a:r>
            <a:endParaRPr lang="en-PH" sz="3200" b="1" dirty="0">
              <a:solidFill>
                <a:schemeClr val="tx2"/>
              </a:solidFill>
            </a:endParaRPr>
          </a:p>
        </p:txBody>
      </p:sp>
    </p:spTree>
    <p:extLst>
      <p:ext uri="{BB962C8B-B14F-4D97-AF65-F5344CB8AC3E}">
        <p14:creationId xmlns:p14="http://schemas.microsoft.com/office/powerpoint/2010/main" val="358947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Project design</a:t>
            </a:r>
            <a:endParaRPr lang="en-PH" dirty="0"/>
          </a:p>
        </p:txBody>
      </p:sp>
      <p:sp>
        <p:nvSpPr>
          <p:cNvPr id="4" name="Text Placeholder 3"/>
          <p:cNvSpPr>
            <a:spLocks noGrp="1"/>
          </p:cNvSpPr>
          <p:nvPr>
            <p:ph type="body" idx="1"/>
          </p:nvPr>
        </p:nvSpPr>
        <p:spPr>
          <a:ln>
            <a:solidFill>
              <a:schemeClr val="bg1"/>
            </a:solidFill>
          </a:ln>
        </p:spPr>
        <p:txBody>
          <a:bodyPr>
            <a:normAutofit/>
          </a:bodyPr>
          <a:lstStyle/>
          <a:p>
            <a:r>
              <a:rPr lang="en-PH" sz="3600" b="1" dirty="0" smtClean="0"/>
              <a:t>Planned Methodology</a:t>
            </a:r>
            <a:endParaRPr lang="en-PH" sz="3600" b="1" dirty="0"/>
          </a:p>
        </p:txBody>
      </p:sp>
      <p:sp>
        <p:nvSpPr>
          <p:cNvPr id="3" name="Content Placeholder 2"/>
          <p:cNvSpPr>
            <a:spLocks noGrp="1"/>
          </p:cNvSpPr>
          <p:nvPr>
            <p:ph sz="half" idx="2"/>
          </p:nvPr>
        </p:nvSpPr>
        <p:spPr>
          <a:ln>
            <a:solidFill>
              <a:schemeClr val="tx2">
                <a:lumMod val="50000"/>
              </a:schemeClr>
            </a:solidFill>
          </a:ln>
        </p:spPr>
        <p:txBody>
          <a:bodyPr>
            <a:normAutofit/>
          </a:bodyPr>
          <a:lstStyle/>
          <a:p>
            <a:endParaRPr lang="en-PH" sz="2800" dirty="0" smtClean="0"/>
          </a:p>
          <a:p>
            <a:r>
              <a:rPr lang="en-PH" sz="2800" dirty="0" smtClean="0"/>
              <a:t>For Research Objectives 1,2,3 and 4:</a:t>
            </a:r>
          </a:p>
          <a:p>
            <a:pPr marL="0" indent="0">
              <a:buNone/>
            </a:pPr>
            <a:r>
              <a:rPr lang="en-PH" sz="2800" dirty="0" smtClean="0"/>
              <a:t>Obtain Data from SAIs through a </a:t>
            </a:r>
            <a:r>
              <a:rPr lang="en-PH" sz="2800" i="1" dirty="0" smtClean="0"/>
              <a:t>Country Experience Document </a:t>
            </a:r>
            <a:endParaRPr lang="en-PH" sz="2800" dirty="0"/>
          </a:p>
        </p:txBody>
      </p:sp>
      <p:sp>
        <p:nvSpPr>
          <p:cNvPr id="5" name="Text Placeholder 4"/>
          <p:cNvSpPr>
            <a:spLocks noGrp="1"/>
          </p:cNvSpPr>
          <p:nvPr>
            <p:ph type="body" sz="quarter" idx="3"/>
          </p:nvPr>
        </p:nvSpPr>
        <p:spPr/>
        <p:txBody>
          <a:bodyPr/>
          <a:lstStyle/>
          <a:p>
            <a:endParaRPr lang="en-PH" dirty="0"/>
          </a:p>
        </p:txBody>
      </p:sp>
      <p:sp>
        <p:nvSpPr>
          <p:cNvPr id="6" name="Content Placeholder 5"/>
          <p:cNvSpPr>
            <a:spLocks noGrp="1"/>
          </p:cNvSpPr>
          <p:nvPr>
            <p:ph sz="quarter" idx="4"/>
          </p:nvPr>
        </p:nvSpPr>
        <p:spPr>
          <a:ln>
            <a:solidFill>
              <a:schemeClr val="tx2">
                <a:lumMod val="50000"/>
              </a:schemeClr>
            </a:solidFill>
          </a:ln>
        </p:spPr>
        <p:txBody>
          <a:bodyPr>
            <a:normAutofit/>
          </a:bodyPr>
          <a:lstStyle/>
          <a:p>
            <a:endParaRPr lang="en-PH" sz="2800" dirty="0" smtClean="0"/>
          </a:p>
          <a:p>
            <a:r>
              <a:rPr lang="en-PH" sz="2800" dirty="0" smtClean="0"/>
              <a:t>For Research Objective 5:</a:t>
            </a:r>
          </a:p>
          <a:p>
            <a:pPr marL="0" indent="0">
              <a:buNone/>
            </a:pPr>
            <a:r>
              <a:rPr lang="en-PH" sz="2800" dirty="0"/>
              <a:t>Obtain </a:t>
            </a:r>
            <a:r>
              <a:rPr lang="en-PH" sz="2800" dirty="0" smtClean="0"/>
              <a:t>Data from </a:t>
            </a:r>
            <a:r>
              <a:rPr lang="en-PH" sz="2800" dirty="0"/>
              <a:t>citizens/CSOs </a:t>
            </a:r>
            <a:r>
              <a:rPr lang="en-PH" sz="2800" dirty="0" smtClean="0"/>
              <a:t>who have partnered with SAIs through a </a:t>
            </a:r>
            <a:r>
              <a:rPr lang="en-PH" sz="2800" i="1" dirty="0" smtClean="0"/>
              <a:t>Citizen Experience Document</a:t>
            </a:r>
            <a:endParaRPr lang="en-PH" sz="2800" dirty="0"/>
          </a:p>
        </p:txBody>
      </p:sp>
    </p:spTree>
    <p:extLst>
      <p:ext uri="{BB962C8B-B14F-4D97-AF65-F5344CB8AC3E}">
        <p14:creationId xmlns:p14="http://schemas.microsoft.com/office/powerpoint/2010/main" val="915454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deliverables</a:t>
            </a:r>
            <a:endParaRPr lang="en-PH" dirty="0"/>
          </a:p>
        </p:txBody>
      </p:sp>
      <p:sp>
        <p:nvSpPr>
          <p:cNvPr id="3" name="Text Placeholder 2"/>
          <p:cNvSpPr>
            <a:spLocks noGrp="1"/>
          </p:cNvSpPr>
          <p:nvPr>
            <p:ph type="body" idx="1"/>
          </p:nvPr>
        </p:nvSpPr>
        <p:spPr/>
        <p:txBody>
          <a:bodyPr>
            <a:normAutofit/>
          </a:bodyPr>
          <a:lstStyle/>
          <a:p>
            <a:r>
              <a:rPr lang="en-PH" sz="3200" b="1" dirty="0" smtClean="0"/>
              <a:t>CASE DOCUMENT</a:t>
            </a:r>
            <a:endParaRPr lang="en-PH" sz="3200" b="1" dirty="0"/>
          </a:p>
        </p:txBody>
      </p:sp>
      <p:sp>
        <p:nvSpPr>
          <p:cNvPr id="5" name="Text Placeholder 4"/>
          <p:cNvSpPr>
            <a:spLocks noGrp="1"/>
          </p:cNvSpPr>
          <p:nvPr>
            <p:ph sz="half" idx="2"/>
          </p:nvPr>
        </p:nvSpPr>
        <p:spPr>
          <a:ln>
            <a:solidFill>
              <a:schemeClr val="tx1"/>
            </a:solidFill>
          </a:ln>
        </p:spPr>
        <p:txBody>
          <a:bodyPr>
            <a:normAutofit/>
          </a:bodyPr>
          <a:lstStyle/>
          <a:p>
            <a:endParaRPr lang="en-PH" sz="3200" dirty="0" smtClean="0"/>
          </a:p>
          <a:p>
            <a:r>
              <a:rPr lang="en-PH" sz="2800" dirty="0" smtClean="0"/>
              <a:t>Country Experiences on Citizen Engagement in the Public Audit Process and Other Activities of SAIs</a:t>
            </a:r>
            <a:endParaRPr lang="en-PH" sz="2800" dirty="0"/>
          </a:p>
        </p:txBody>
      </p:sp>
      <p:sp>
        <p:nvSpPr>
          <p:cNvPr id="4" name="Text Placeholder 3"/>
          <p:cNvSpPr>
            <a:spLocks noGrp="1"/>
          </p:cNvSpPr>
          <p:nvPr>
            <p:ph type="body" sz="quarter" idx="3"/>
          </p:nvPr>
        </p:nvSpPr>
        <p:spPr/>
        <p:txBody>
          <a:bodyPr>
            <a:normAutofit/>
          </a:bodyPr>
          <a:lstStyle/>
          <a:p>
            <a:r>
              <a:rPr lang="en-PH" sz="3200" b="1" dirty="0" smtClean="0"/>
              <a:t>CONTENTS</a:t>
            </a:r>
            <a:endParaRPr lang="en-PH" sz="3200" b="1" dirty="0"/>
          </a:p>
        </p:txBody>
      </p:sp>
      <p:sp>
        <p:nvSpPr>
          <p:cNvPr id="7" name="Content Placeholder 6"/>
          <p:cNvSpPr>
            <a:spLocks noGrp="1"/>
          </p:cNvSpPr>
          <p:nvPr>
            <p:ph sz="quarter" idx="4"/>
          </p:nvPr>
        </p:nvSpPr>
        <p:spPr>
          <a:ln>
            <a:solidFill>
              <a:schemeClr val="tx1"/>
            </a:solidFill>
          </a:ln>
        </p:spPr>
        <p:txBody>
          <a:bodyPr>
            <a:noAutofit/>
          </a:bodyPr>
          <a:lstStyle/>
          <a:p>
            <a:pPr marL="457200" indent="-457200">
              <a:buFont typeface="+mj-lt"/>
              <a:buAutoNum type="arabicPeriod"/>
            </a:pPr>
            <a:r>
              <a:rPr lang="en-PH" sz="2800" dirty="0" smtClean="0"/>
              <a:t>SAI and Civil Society Partnerships in the Public Audit Process</a:t>
            </a:r>
          </a:p>
          <a:p>
            <a:pPr marL="457200" indent="-457200">
              <a:buFont typeface="+mj-lt"/>
              <a:buAutoNum type="arabicPeriod"/>
            </a:pPr>
            <a:r>
              <a:rPr lang="en-PH" sz="2800" dirty="0" smtClean="0"/>
              <a:t>SAI and Civil society Partnerships in Other Activities</a:t>
            </a:r>
          </a:p>
          <a:p>
            <a:pPr marL="457200" indent="-457200">
              <a:buFont typeface="+mj-lt"/>
              <a:buAutoNum type="arabicPeriod"/>
            </a:pPr>
            <a:r>
              <a:rPr lang="en-PH" sz="2800" dirty="0" smtClean="0"/>
              <a:t>Citizen/CSO Experiences </a:t>
            </a:r>
            <a:endParaRPr lang="en-PH" sz="2800" dirty="0"/>
          </a:p>
        </p:txBody>
      </p:sp>
    </p:spTree>
    <p:extLst>
      <p:ext uri="{BB962C8B-B14F-4D97-AF65-F5344CB8AC3E}">
        <p14:creationId xmlns:p14="http://schemas.microsoft.com/office/powerpoint/2010/main" val="1108054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Project milestones</a:t>
            </a:r>
            <a:endParaRPr lang="en-PH"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PH" sz="2800" dirty="0" smtClean="0"/>
              <a:t>Preparing the First draft</a:t>
            </a:r>
          </a:p>
          <a:p>
            <a:pPr>
              <a:buFont typeface="Arial" panose="020B0604020202020204" pitchFamily="34" charset="0"/>
              <a:buChar char="•"/>
            </a:pPr>
            <a:r>
              <a:rPr lang="en-PH" sz="2800" dirty="0" smtClean="0"/>
              <a:t>Review of the first Draft</a:t>
            </a:r>
          </a:p>
          <a:p>
            <a:pPr>
              <a:buFont typeface="Arial" panose="020B0604020202020204" pitchFamily="34" charset="0"/>
              <a:buChar char="•"/>
            </a:pPr>
            <a:r>
              <a:rPr lang="en-PH" sz="2800" dirty="0" smtClean="0"/>
              <a:t>Reception of suggestions to consolidate PID second draft</a:t>
            </a:r>
          </a:p>
          <a:p>
            <a:pPr>
              <a:buFont typeface="Arial" panose="020B0604020202020204" pitchFamily="34" charset="0"/>
              <a:buChar char="•"/>
            </a:pPr>
            <a:r>
              <a:rPr lang="en-PH" sz="2800" dirty="0" smtClean="0"/>
              <a:t>Review of 2</a:t>
            </a:r>
            <a:r>
              <a:rPr lang="en-PH" sz="2800" baseline="30000" dirty="0" smtClean="0"/>
              <a:t>nd</a:t>
            </a:r>
            <a:r>
              <a:rPr lang="en-PH" sz="2800" dirty="0" smtClean="0"/>
              <a:t> draft and Revising PID</a:t>
            </a:r>
          </a:p>
          <a:p>
            <a:pPr>
              <a:buFont typeface="Arial" panose="020B0604020202020204" pitchFamily="34" charset="0"/>
              <a:buChar char="•"/>
            </a:pPr>
            <a:r>
              <a:rPr lang="en-PH" sz="2800" dirty="0" smtClean="0"/>
              <a:t>Reviewing of KSC</a:t>
            </a:r>
          </a:p>
          <a:p>
            <a:pPr>
              <a:buFont typeface="Arial" panose="020B0604020202020204" pitchFamily="34" charset="0"/>
              <a:buChar char="•"/>
            </a:pPr>
            <a:r>
              <a:rPr lang="en-PH" sz="2800" dirty="0" smtClean="0"/>
              <a:t>Revising PID 2</a:t>
            </a:r>
            <a:r>
              <a:rPr lang="en-PH" sz="2800" baseline="30000" dirty="0" smtClean="0"/>
              <a:t>nd</a:t>
            </a:r>
            <a:r>
              <a:rPr lang="en-PH" sz="2800" dirty="0" smtClean="0"/>
              <a:t> draft</a:t>
            </a:r>
          </a:p>
          <a:p>
            <a:pPr>
              <a:buFont typeface="Arial" panose="020B0604020202020204" pitchFamily="34" charset="0"/>
              <a:buChar char="•"/>
            </a:pPr>
            <a:r>
              <a:rPr lang="en-PH" sz="2800" dirty="0" smtClean="0"/>
              <a:t>Finalizing PID and sending to KSC, Leader, Vice-Leader and Team Members</a:t>
            </a:r>
          </a:p>
          <a:p>
            <a:endParaRPr lang="en-PH" dirty="0"/>
          </a:p>
        </p:txBody>
      </p:sp>
      <p:sp>
        <p:nvSpPr>
          <p:cNvPr id="5" name="Text Placeholder 4"/>
          <p:cNvSpPr>
            <a:spLocks noGrp="1"/>
          </p:cNvSpPr>
          <p:nvPr>
            <p:ph type="body" sz="half" idx="2"/>
          </p:nvPr>
        </p:nvSpPr>
        <p:spPr>
          <a:ln>
            <a:solidFill>
              <a:schemeClr val="tx1"/>
            </a:solidFill>
          </a:ln>
        </p:spPr>
        <p:txBody>
          <a:bodyPr/>
          <a:lstStyle/>
          <a:p>
            <a:r>
              <a:rPr lang="en-PH" sz="3200" b="1" dirty="0">
                <a:solidFill>
                  <a:schemeClr val="accent1">
                    <a:lumMod val="75000"/>
                  </a:schemeClr>
                </a:solidFill>
              </a:rPr>
              <a:t>Project Initiation Documents Activities </a:t>
            </a:r>
          </a:p>
          <a:p>
            <a:endParaRPr lang="en-PH" dirty="0"/>
          </a:p>
        </p:txBody>
      </p:sp>
    </p:spTree>
    <p:extLst>
      <p:ext uri="{BB962C8B-B14F-4D97-AF65-F5344CB8AC3E}">
        <p14:creationId xmlns:p14="http://schemas.microsoft.com/office/powerpoint/2010/main" val="4174667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Research work plan activities</a:t>
            </a:r>
            <a:endParaRPr lang="en-PH" dirty="0"/>
          </a:p>
        </p:txBody>
      </p:sp>
      <p:sp>
        <p:nvSpPr>
          <p:cNvPr id="5" name="Content Placeholder 4"/>
          <p:cNvSpPr>
            <a:spLocks noGrp="1"/>
          </p:cNvSpPr>
          <p:nvPr>
            <p:ph idx="1"/>
          </p:nvPr>
        </p:nvSpPr>
        <p:spPr/>
        <p:txBody>
          <a:bodyPr>
            <a:noAutofit/>
          </a:bodyPr>
          <a:lstStyle/>
          <a:p>
            <a:pPr marL="457200" indent="-457200">
              <a:buFont typeface="+mj-lt"/>
              <a:buAutoNum type="arabicPeriod"/>
            </a:pPr>
            <a:r>
              <a:rPr lang="en-PH" sz="2800" dirty="0" smtClean="0"/>
              <a:t>Preparing the Research Work Plan in a meeting with the Project Team</a:t>
            </a:r>
          </a:p>
          <a:p>
            <a:pPr marL="457200" indent="-457200">
              <a:buFont typeface="+mj-lt"/>
              <a:buAutoNum type="arabicPeriod"/>
            </a:pPr>
            <a:r>
              <a:rPr lang="en-PH" sz="2800" dirty="0" smtClean="0"/>
              <a:t>Review of Literature</a:t>
            </a:r>
          </a:p>
          <a:p>
            <a:pPr marL="457200" indent="-457200">
              <a:buFont typeface="+mj-lt"/>
              <a:buAutoNum type="arabicPeriod"/>
            </a:pPr>
            <a:r>
              <a:rPr lang="en-PH" sz="2800" dirty="0" smtClean="0"/>
              <a:t>Data Gathering from SAIs and partner CSOs</a:t>
            </a:r>
          </a:p>
          <a:p>
            <a:pPr marL="457200" indent="-457200">
              <a:buFont typeface="+mj-lt"/>
              <a:buAutoNum type="arabicPeriod"/>
            </a:pPr>
            <a:r>
              <a:rPr lang="en-PH" sz="2800" dirty="0" smtClean="0"/>
              <a:t>Submitting Annual Progress Report to KSC</a:t>
            </a:r>
          </a:p>
          <a:p>
            <a:pPr marL="457200" indent="-457200">
              <a:buFont typeface="+mj-lt"/>
              <a:buAutoNum type="arabicPeriod"/>
            </a:pPr>
            <a:r>
              <a:rPr lang="en-PH" sz="2800" dirty="0" smtClean="0"/>
              <a:t>Data Processing and Writing of Research Output</a:t>
            </a:r>
          </a:p>
          <a:p>
            <a:pPr marL="457200" indent="-457200">
              <a:buFont typeface="+mj-lt"/>
              <a:buAutoNum type="arabicPeriod"/>
            </a:pPr>
            <a:r>
              <a:rPr lang="en-PH" sz="2800" dirty="0" smtClean="0"/>
              <a:t>Review by Leader and Vice-Leader</a:t>
            </a:r>
          </a:p>
        </p:txBody>
      </p:sp>
      <p:sp>
        <p:nvSpPr>
          <p:cNvPr id="6" name="Text Placeholder 5"/>
          <p:cNvSpPr>
            <a:spLocks noGrp="1"/>
          </p:cNvSpPr>
          <p:nvPr>
            <p:ph type="body" sz="half" idx="2"/>
          </p:nvPr>
        </p:nvSpPr>
        <p:spPr>
          <a:ln>
            <a:solidFill>
              <a:schemeClr val="tx1"/>
            </a:solidFill>
          </a:ln>
        </p:spPr>
        <p:txBody>
          <a:bodyPr>
            <a:normAutofit/>
          </a:bodyPr>
          <a:lstStyle/>
          <a:p>
            <a:pPr lvl="0">
              <a:lnSpc>
                <a:spcPct val="90000"/>
              </a:lnSpc>
              <a:spcBef>
                <a:spcPts val="0"/>
              </a:spcBef>
              <a:spcAft>
                <a:spcPts val="0"/>
              </a:spcAft>
              <a:buClr>
                <a:srgbClr val="1CADE4"/>
              </a:buClr>
            </a:pPr>
            <a:r>
              <a:rPr lang="en-PH" sz="3200" b="1" dirty="0">
                <a:solidFill>
                  <a:srgbClr val="1CADE4"/>
                </a:solidFill>
              </a:rPr>
              <a:t>Project Plan Activities</a:t>
            </a:r>
          </a:p>
        </p:txBody>
      </p:sp>
    </p:spTree>
    <p:extLst>
      <p:ext uri="{BB962C8B-B14F-4D97-AF65-F5344CB8AC3E}">
        <p14:creationId xmlns:p14="http://schemas.microsoft.com/office/powerpoint/2010/main" val="9585623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Research work plan activities (2)</a:t>
            </a:r>
            <a:endParaRPr lang="en-PH" dirty="0"/>
          </a:p>
        </p:txBody>
      </p:sp>
      <p:sp>
        <p:nvSpPr>
          <p:cNvPr id="5" name="Content Placeholder 4"/>
          <p:cNvSpPr>
            <a:spLocks noGrp="1"/>
          </p:cNvSpPr>
          <p:nvPr>
            <p:ph idx="1"/>
          </p:nvPr>
        </p:nvSpPr>
        <p:spPr/>
        <p:txBody>
          <a:bodyPr>
            <a:normAutofit/>
          </a:bodyPr>
          <a:lstStyle/>
          <a:p>
            <a:pPr marL="0" indent="0">
              <a:buNone/>
            </a:pPr>
            <a:endParaRPr lang="en-PH" sz="2800" dirty="0" smtClean="0"/>
          </a:p>
          <a:p>
            <a:pPr marL="514350" indent="-514350">
              <a:buFont typeface="+mj-lt"/>
              <a:buAutoNum type="arabicPeriod" startAt="7"/>
            </a:pPr>
            <a:r>
              <a:rPr lang="en-PH" sz="2800" dirty="0" smtClean="0"/>
              <a:t>Review by KSC</a:t>
            </a:r>
          </a:p>
          <a:p>
            <a:pPr marL="514350" indent="-514350">
              <a:buFont typeface="+mj-lt"/>
              <a:buAutoNum type="arabicPeriod" startAt="7"/>
            </a:pPr>
            <a:r>
              <a:rPr lang="en-PH" sz="2800" dirty="0" smtClean="0"/>
              <a:t>Revising the Research Output</a:t>
            </a:r>
          </a:p>
          <a:p>
            <a:pPr marL="514350" indent="-514350">
              <a:buFont typeface="+mj-lt"/>
              <a:buAutoNum type="arabicPeriod" startAt="7"/>
            </a:pPr>
            <a:r>
              <a:rPr lang="en-PH" sz="2800" dirty="0" smtClean="0"/>
              <a:t>Review by Member Sais</a:t>
            </a:r>
          </a:p>
          <a:p>
            <a:pPr marL="514350" indent="-514350">
              <a:buFont typeface="+mj-lt"/>
              <a:buAutoNum type="arabicPeriod" startAt="7"/>
            </a:pPr>
            <a:r>
              <a:rPr lang="en-PH" sz="2800" dirty="0" smtClean="0"/>
              <a:t>Revising the Research Output</a:t>
            </a:r>
          </a:p>
          <a:p>
            <a:pPr marL="514350" indent="-514350">
              <a:buFont typeface="+mj-lt"/>
              <a:buAutoNum type="arabicPeriod" startAt="7"/>
            </a:pPr>
            <a:r>
              <a:rPr lang="en-PH" sz="2800" dirty="0" smtClean="0"/>
              <a:t>Second Review by KSC and Revising the Research output</a:t>
            </a:r>
          </a:p>
          <a:p>
            <a:pPr marL="514350" indent="-514350">
              <a:buFont typeface="+mj-lt"/>
              <a:buAutoNum type="arabicPeriod" startAt="7"/>
            </a:pPr>
            <a:r>
              <a:rPr lang="en-PH" sz="2800" dirty="0" smtClean="0"/>
              <a:t>Finalizing the Research Output and Submitting to KSC</a:t>
            </a:r>
            <a:endParaRPr lang="en-PH" sz="2800" dirty="0"/>
          </a:p>
        </p:txBody>
      </p:sp>
      <p:sp>
        <p:nvSpPr>
          <p:cNvPr id="6" name="Text Placeholder 5"/>
          <p:cNvSpPr>
            <a:spLocks noGrp="1"/>
          </p:cNvSpPr>
          <p:nvPr>
            <p:ph type="body" sz="half" idx="2"/>
          </p:nvPr>
        </p:nvSpPr>
        <p:spPr>
          <a:ln>
            <a:solidFill>
              <a:schemeClr val="tx1"/>
            </a:solidFill>
          </a:ln>
        </p:spPr>
        <p:txBody>
          <a:bodyPr/>
          <a:lstStyle/>
          <a:p>
            <a:pPr lvl="0">
              <a:lnSpc>
                <a:spcPct val="90000"/>
              </a:lnSpc>
              <a:spcBef>
                <a:spcPts val="0"/>
              </a:spcBef>
              <a:spcAft>
                <a:spcPts val="0"/>
              </a:spcAft>
              <a:buClr>
                <a:srgbClr val="1CADE4"/>
              </a:buClr>
            </a:pPr>
            <a:r>
              <a:rPr lang="en-PH" sz="3200" b="1" dirty="0">
                <a:solidFill>
                  <a:srgbClr val="1CADE4"/>
                </a:solidFill>
              </a:rPr>
              <a:t>Project Plan Activities</a:t>
            </a:r>
          </a:p>
          <a:p>
            <a:pPr marL="342900" indent="-342900">
              <a:buFont typeface="+mj-lt"/>
              <a:buAutoNum type="arabicPeriod" startAt="8"/>
            </a:pPr>
            <a:endParaRPr lang="en-PH" dirty="0"/>
          </a:p>
        </p:txBody>
      </p:sp>
    </p:spTree>
    <p:extLst>
      <p:ext uri="{BB962C8B-B14F-4D97-AF65-F5344CB8AC3E}">
        <p14:creationId xmlns:p14="http://schemas.microsoft.com/office/powerpoint/2010/main" val="1362665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Quality assurance</a:t>
            </a:r>
            <a:endParaRPr lang="en-PH"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PH" sz="4000" dirty="0"/>
              <a:t>T</a:t>
            </a:r>
            <a:r>
              <a:rPr lang="en-PH" sz="4000" dirty="0" smtClean="0"/>
              <a:t>his Research will adopt Level 1 of the Quality Assurance. </a:t>
            </a:r>
          </a:p>
          <a:p>
            <a:pPr>
              <a:buFont typeface="Wingdings" panose="05000000000000000000" pitchFamily="2" charset="2"/>
              <a:buChar char="q"/>
            </a:pPr>
            <a:r>
              <a:rPr lang="en-PH" sz="4000" dirty="0" smtClean="0"/>
              <a:t>The QA activities have been considered in the preparation of the Project Plan Activities.</a:t>
            </a:r>
          </a:p>
          <a:p>
            <a:endParaRPr lang="en-PH" dirty="0" smtClean="0"/>
          </a:p>
          <a:p>
            <a:endParaRPr lang="en-PH" dirty="0"/>
          </a:p>
        </p:txBody>
      </p:sp>
    </p:spTree>
    <p:extLst>
      <p:ext uri="{BB962C8B-B14F-4D97-AF65-F5344CB8AC3E}">
        <p14:creationId xmlns:p14="http://schemas.microsoft.com/office/powerpoint/2010/main" val="3909852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accent3">
              <a:lumMod val="60000"/>
              <a:lumOff val="40000"/>
            </a:schemeClr>
          </a:solidFill>
        </p:spPr>
        <p:txBody>
          <a:bodyPr/>
          <a:lstStyle/>
          <a:p>
            <a:pPr algn="ctr"/>
            <a:r>
              <a:rPr lang="en-PH" dirty="0" smtClean="0"/>
              <a:t>For your approval please</a:t>
            </a:r>
            <a:endParaRPr lang="en-PH" dirty="0"/>
          </a:p>
        </p:txBody>
      </p:sp>
      <p:pic>
        <p:nvPicPr>
          <p:cNvPr id="2" name="Content Placeholder 1"/>
          <p:cNvPicPr>
            <a:picLocks noGrp="1" noChangeAspect="1"/>
          </p:cNvPicPr>
          <p:nvPr>
            <p:ph idx="1"/>
          </p:nvPr>
        </p:nvPicPr>
        <p:blipFill>
          <a:blip r:embed="rId3"/>
          <a:stretch>
            <a:fillRect/>
          </a:stretch>
        </p:blipFill>
        <p:spPr>
          <a:xfrm>
            <a:off x="4574381" y="3316287"/>
            <a:ext cx="2619375" cy="1962150"/>
          </a:xfrm>
          <a:prstGeom prst="rect">
            <a:avLst/>
          </a:prstGeom>
        </p:spPr>
      </p:pic>
    </p:spTree>
    <p:extLst>
      <p:ext uri="{BB962C8B-B14F-4D97-AF65-F5344CB8AC3E}">
        <p14:creationId xmlns:p14="http://schemas.microsoft.com/office/powerpoint/2010/main" val="64890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PH" dirty="0" smtClean="0"/>
              <a:t>Thank you</a:t>
            </a:r>
            <a:endParaRPr lang="en-PH" dirty="0"/>
          </a:p>
        </p:txBody>
      </p:sp>
      <p:sp>
        <p:nvSpPr>
          <p:cNvPr id="3" name="Content Placeholder 2"/>
          <p:cNvSpPr>
            <a:spLocks noGrp="1"/>
          </p:cNvSpPr>
          <p:nvPr>
            <p:ph idx="1"/>
          </p:nvPr>
        </p:nvSpPr>
        <p:spPr/>
        <p:txBody>
          <a:bodyPr>
            <a:normAutofit/>
          </a:bodyPr>
          <a:lstStyle/>
          <a:p>
            <a:pPr algn="ctr"/>
            <a:endParaRPr lang="en-PH" sz="3600" dirty="0" smtClean="0">
              <a:latin typeface="Eras Demi ITC" panose="020B0805030504020804" pitchFamily="34" charset="0"/>
            </a:endParaRPr>
          </a:p>
          <a:p>
            <a:pPr algn="ctr"/>
            <a:r>
              <a:rPr lang="en-PH" sz="3600" dirty="0" smtClean="0">
                <a:latin typeface="Eras Demi ITC" panose="020B0805030504020804" pitchFamily="34" charset="0"/>
              </a:rPr>
              <a:t>Research Project </a:t>
            </a:r>
          </a:p>
          <a:p>
            <a:pPr algn="ctr"/>
            <a:r>
              <a:rPr lang="en-PH" sz="3600" dirty="0" smtClean="0">
                <a:latin typeface="Eras Demi ITC" panose="020B0805030504020804" pitchFamily="34" charset="0"/>
              </a:rPr>
              <a:t>on </a:t>
            </a:r>
          </a:p>
          <a:p>
            <a:pPr algn="ctr"/>
            <a:r>
              <a:rPr lang="en-PH" sz="3600" dirty="0" smtClean="0">
                <a:latin typeface="Eras Demi ITC" panose="020B0805030504020804" pitchFamily="34" charset="0"/>
              </a:rPr>
              <a:t>Citizen Participation </a:t>
            </a:r>
            <a:r>
              <a:rPr lang="en-PH" sz="3600" smtClean="0">
                <a:latin typeface="Eras Demi ITC" panose="020B0805030504020804" pitchFamily="34" charset="0"/>
              </a:rPr>
              <a:t>in Public Audit</a:t>
            </a:r>
            <a:endParaRPr lang="en-PH" sz="3600" dirty="0">
              <a:latin typeface="Eras Demi ITC" panose="020B0805030504020804" pitchFamily="34" charset="0"/>
            </a:endParaRPr>
          </a:p>
        </p:txBody>
      </p:sp>
    </p:spTree>
    <p:extLst>
      <p:ext uri="{BB962C8B-B14F-4D97-AF65-F5344CB8AC3E}">
        <p14:creationId xmlns:p14="http://schemas.microsoft.com/office/powerpoint/2010/main" val="1681458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60000"/>
              <a:lumOff val="40000"/>
            </a:schemeClr>
          </a:solidFill>
        </p:spPr>
        <p:txBody>
          <a:bodyPr/>
          <a:lstStyle/>
          <a:p>
            <a:r>
              <a:rPr lang="en-PH" dirty="0" smtClean="0"/>
              <a:t>Background</a:t>
            </a:r>
            <a:endParaRPr lang="en-PH" dirty="0"/>
          </a:p>
        </p:txBody>
      </p:sp>
      <p:sp>
        <p:nvSpPr>
          <p:cNvPr id="6" name="Content Placeholder 5"/>
          <p:cNvSpPr>
            <a:spLocks noGrp="1"/>
          </p:cNvSpPr>
          <p:nvPr>
            <p:ph idx="1"/>
          </p:nvPr>
        </p:nvSpPr>
        <p:spPr>
          <a:ln>
            <a:solidFill>
              <a:schemeClr val="accent1"/>
            </a:solidFill>
          </a:ln>
        </p:spPr>
        <p:txBody>
          <a:bodyPr>
            <a:noAutofit/>
          </a:bodyPr>
          <a:lstStyle/>
          <a:p>
            <a:r>
              <a:rPr lang="en-PH" sz="2800" dirty="0" smtClean="0"/>
              <a:t>Significant Steps taken by SAIs:</a:t>
            </a:r>
          </a:p>
          <a:p>
            <a:pPr>
              <a:buFont typeface="Wingdings" panose="05000000000000000000" pitchFamily="2" charset="2"/>
              <a:buChar char="§"/>
            </a:pPr>
            <a:r>
              <a:rPr lang="en-PH" sz="2800" dirty="0" smtClean="0"/>
              <a:t>Fight corruption</a:t>
            </a:r>
          </a:p>
          <a:p>
            <a:pPr>
              <a:buFont typeface="Wingdings" panose="05000000000000000000" pitchFamily="2" charset="2"/>
              <a:buChar char="§"/>
            </a:pPr>
            <a:r>
              <a:rPr lang="en-PH" sz="2800" dirty="0" smtClean="0"/>
              <a:t>Promoting transparency</a:t>
            </a:r>
          </a:p>
          <a:p>
            <a:pPr>
              <a:buFont typeface="Wingdings" panose="05000000000000000000" pitchFamily="2" charset="2"/>
              <a:buChar char="§"/>
            </a:pPr>
            <a:r>
              <a:rPr lang="en-PH" sz="2800" dirty="0" smtClean="0"/>
              <a:t>Maintaining efficient and effective government control systems</a:t>
            </a:r>
          </a:p>
          <a:p>
            <a:pPr>
              <a:buFont typeface="Wingdings" panose="05000000000000000000" pitchFamily="2" charset="2"/>
              <a:buChar char="§"/>
            </a:pPr>
            <a:r>
              <a:rPr lang="en-PH" sz="2800" dirty="0" smtClean="0"/>
              <a:t>Enhancing accountability systems</a:t>
            </a:r>
          </a:p>
          <a:p>
            <a:pPr>
              <a:buFont typeface="Wingdings" panose="05000000000000000000" pitchFamily="2" charset="2"/>
              <a:buChar char="§"/>
            </a:pPr>
            <a:r>
              <a:rPr lang="en-PH" sz="2800" dirty="0" smtClean="0"/>
              <a:t>Offering governance processes for the benefit of society through the involvement of citizens</a:t>
            </a:r>
          </a:p>
          <a:p>
            <a:endParaRPr lang="en-PH" sz="3600" dirty="0" smtClean="0"/>
          </a:p>
        </p:txBody>
      </p:sp>
    </p:spTree>
    <p:extLst>
      <p:ext uri="{BB962C8B-B14F-4D97-AF65-F5344CB8AC3E}">
        <p14:creationId xmlns:p14="http://schemas.microsoft.com/office/powerpoint/2010/main" val="100223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Background</a:t>
            </a:r>
            <a:endParaRPr lang="en-PH" dirty="0"/>
          </a:p>
        </p:txBody>
      </p:sp>
      <p:sp>
        <p:nvSpPr>
          <p:cNvPr id="3" name="Content Placeholder 2"/>
          <p:cNvSpPr>
            <a:spLocks noGrp="1"/>
          </p:cNvSpPr>
          <p:nvPr>
            <p:ph idx="1"/>
          </p:nvPr>
        </p:nvSpPr>
        <p:spPr>
          <a:ln>
            <a:solidFill>
              <a:schemeClr val="accent1"/>
            </a:solidFill>
          </a:ln>
        </p:spPr>
        <p:txBody>
          <a:bodyPr>
            <a:normAutofit/>
          </a:bodyPr>
          <a:lstStyle/>
          <a:p>
            <a:pPr marL="0" indent="0" algn="ctr">
              <a:buNone/>
            </a:pPr>
            <a:r>
              <a:rPr lang="en-PH" sz="4800" dirty="0" smtClean="0"/>
              <a:t>ISSAI 12: </a:t>
            </a:r>
          </a:p>
          <a:p>
            <a:pPr marL="1225296" lvl="8" indent="0" algn="ctr">
              <a:buNone/>
            </a:pPr>
            <a:r>
              <a:rPr lang="en-PH" sz="4400" dirty="0" smtClean="0"/>
              <a:t>“The Value and Benefit of </a:t>
            </a:r>
          </a:p>
          <a:p>
            <a:pPr marL="1225296" lvl="8" indent="0" algn="ctr">
              <a:buNone/>
            </a:pPr>
            <a:r>
              <a:rPr lang="en-PH" sz="4400" dirty="0" smtClean="0"/>
              <a:t>Supreme Audit Institutions – </a:t>
            </a:r>
          </a:p>
          <a:p>
            <a:pPr marL="1225296" lvl="8" indent="0" algn="ctr">
              <a:buNone/>
            </a:pPr>
            <a:r>
              <a:rPr lang="en-PH" sz="4400" dirty="0" smtClean="0"/>
              <a:t>making a difference </a:t>
            </a:r>
          </a:p>
          <a:p>
            <a:pPr marL="1225296" lvl="8" indent="0" algn="ctr">
              <a:buNone/>
            </a:pPr>
            <a:r>
              <a:rPr lang="en-PH" sz="4400" dirty="0" smtClean="0"/>
              <a:t>in the lives of Citizens”</a:t>
            </a:r>
            <a:endParaRPr lang="en-PH" sz="4400" dirty="0"/>
          </a:p>
        </p:txBody>
      </p:sp>
    </p:spTree>
    <p:extLst>
      <p:ext uri="{BB962C8B-B14F-4D97-AF65-F5344CB8AC3E}">
        <p14:creationId xmlns:p14="http://schemas.microsoft.com/office/powerpoint/2010/main" val="3769111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Various Models of Citizen Participation</a:t>
            </a:r>
            <a:endParaRPr lang="en-PH" dirty="0"/>
          </a:p>
        </p:txBody>
      </p:sp>
      <p:sp>
        <p:nvSpPr>
          <p:cNvPr id="3" name="Content Placeholder 2"/>
          <p:cNvSpPr>
            <a:spLocks noGrp="1"/>
          </p:cNvSpPr>
          <p:nvPr>
            <p:ph sz="half" idx="1"/>
          </p:nvPr>
        </p:nvSpPr>
        <p:spPr>
          <a:ln>
            <a:solidFill>
              <a:schemeClr val="accent1"/>
            </a:solidFill>
          </a:ln>
        </p:spPr>
        <p:txBody>
          <a:bodyPr>
            <a:normAutofit/>
          </a:bodyPr>
          <a:lstStyle/>
          <a:p>
            <a:pPr>
              <a:buFont typeface="Arial" panose="020B0604020202020204" pitchFamily="34" charset="0"/>
              <a:buChar char="•"/>
            </a:pPr>
            <a:r>
              <a:rPr lang="en-PH" sz="2800" dirty="0" smtClean="0"/>
              <a:t>SAI Korea’s Policy Advisory Committee and Advisory Groups</a:t>
            </a:r>
          </a:p>
          <a:p>
            <a:pPr lvl="2">
              <a:buFont typeface="Arial" panose="020B0604020202020204" pitchFamily="34" charset="0"/>
              <a:buChar char="•"/>
            </a:pPr>
            <a:r>
              <a:rPr lang="en-PH" sz="2000" dirty="0" smtClean="0"/>
              <a:t>Civil Petitions Reception</a:t>
            </a:r>
          </a:p>
          <a:p>
            <a:pPr lvl="2">
              <a:buFont typeface="Arial" panose="020B0604020202020204" pitchFamily="34" charset="0"/>
              <a:buChar char="•"/>
            </a:pPr>
            <a:r>
              <a:rPr lang="en-PH" sz="2000" dirty="0" smtClean="0"/>
              <a:t>Citizen Auditor System</a:t>
            </a:r>
          </a:p>
          <a:p>
            <a:pPr lvl="1">
              <a:buFont typeface="Arial" panose="020B0604020202020204" pitchFamily="34" charset="0"/>
              <a:buChar char="•"/>
            </a:pPr>
            <a:endParaRPr lang="en-PH" sz="2400" dirty="0"/>
          </a:p>
          <a:p>
            <a:pPr lvl="1">
              <a:buFont typeface="Arial" panose="020B0604020202020204" pitchFamily="34" charset="0"/>
              <a:buChar char="•"/>
            </a:pPr>
            <a:r>
              <a:rPr lang="fr-FR" sz="2800" dirty="0"/>
              <a:t>SAI </a:t>
            </a:r>
            <a:r>
              <a:rPr lang="fr-FR" sz="2800" dirty="0" err="1"/>
              <a:t>India’s</a:t>
            </a:r>
            <a:r>
              <a:rPr lang="fr-FR" sz="2800" dirty="0"/>
              <a:t> social audit model</a:t>
            </a:r>
          </a:p>
          <a:p>
            <a:pPr lvl="1">
              <a:buFont typeface="Arial" panose="020B0604020202020204" pitchFamily="34" charset="0"/>
              <a:buChar char="•"/>
            </a:pPr>
            <a:endParaRPr lang="en-PH" sz="2400" dirty="0"/>
          </a:p>
        </p:txBody>
      </p:sp>
      <p:sp>
        <p:nvSpPr>
          <p:cNvPr id="4" name="Content Placeholder 3"/>
          <p:cNvSpPr>
            <a:spLocks noGrp="1"/>
          </p:cNvSpPr>
          <p:nvPr>
            <p:ph sz="half" idx="2"/>
          </p:nvPr>
        </p:nvSpPr>
        <p:spPr>
          <a:ln>
            <a:solidFill>
              <a:schemeClr val="accent1"/>
            </a:solidFill>
          </a:ln>
        </p:spPr>
        <p:txBody>
          <a:bodyPr>
            <a:normAutofit/>
          </a:bodyPr>
          <a:lstStyle/>
          <a:p>
            <a:pPr>
              <a:buFont typeface="Arial" panose="020B0604020202020204" pitchFamily="34" charset="0"/>
              <a:buChar char="•"/>
            </a:pPr>
            <a:r>
              <a:rPr lang="en-PH" sz="2800" dirty="0" smtClean="0"/>
              <a:t>SAI Honduras model of conducting public meetings</a:t>
            </a:r>
          </a:p>
          <a:p>
            <a:pPr>
              <a:buFont typeface="Arial" panose="020B0604020202020204" pitchFamily="34" charset="0"/>
              <a:buChar char="•"/>
            </a:pPr>
            <a:r>
              <a:rPr lang="en-PH" sz="2800" dirty="0" smtClean="0"/>
              <a:t>SAI USA’s model of engaging the National Academy of Sciences</a:t>
            </a:r>
          </a:p>
          <a:p>
            <a:pPr>
              <a:buFont typeface="Arial" panose="020B0604020202020204" pitchFamily="34" charset="0"/>
              <a:buChar char="•"/>
            </a:pPr>
            <a:r>
              <a:rPr lang="en-PH" sz="2800" dirty="0" smtClean="0"/>
              <a:t>SAI Philippines’ model of citizen participatory audit</a:t>
            </a:r>
            <a:endParaRPr lang="en-PH" sz="2800" dirty="0"/>
          </a:p>
        </p:txBody>
      </p:sp>
    </p:spTree>
    <p:extLst>
      <p:ext uri="{BB962C8B-B14F-4D97-AF65-F5344CB8AC3E}">
        <p14:creationId xmlns:p14="http://schemas.microsoft.com/office/powerpoint/2010/main" val="4089494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60000"/>
              <a:lumOff val="40000"/>
            </a:schemeClr>
          </a:solidFill>
        </p:spPr>
        <p:txBody>
          <a:bodyPr/>
          <a:lstStyle/>
          <a:p>
            <a:r>
              <a:rPr lang="en-PH" dirty="0" smtClean="0"/>
              <a:t>Research objectives (1)</a:t>
            </a:r>
            <a:endParaRPr lang="en-PH" dirty="0"/>
          </a:p>
        </p:txBody>
      </p:sp>
      <p:sp>
        <p:nvSpPr>
          <p:cNvPr id="6" name="Content Placeholder 5"/>
          <p:cNvSpPr>
            <a:spLocks noGrp="1"/>
          </p:cNvSpPr>
          <p:nvPr>
            <p:ph idx="1"/>
          </p:nvPr>
        </p:nvSpPr>
        <p:spPr>
          <a:ln>
            <a:solidFill>
              <a:schemeClr val="accent1"/>
            </a:solidFill>
          </a:ln>
        </p:spPr>
        <p:txBody>
          <a:bodyPr>
            <a:normAutofit/>
          </a:bodyPr>
          <a:lstStyle/>
          <a:p>
            <a:pPr marL="457200" indent="-457200">
              <a:buFont typeface="+mj-lt"/>
              <a:buAutoNum type="arabicPeriod"/>
            </a:pPr>
            <a:r>
              <a:rPr lang="en-PH" sz="3200" dirty="0" smtClean="0"/>
              <a:t>To identify mandates/functions of SAIs and related public Audit Processes and the strategies/models they used in engaging with citizens and CSOs.</a:t>
            </a:r>
          </a:p>
          <a:p>
            <a:pPr marL="457200" indent="-457200">
              <a:buFont typeface="+mj-lt"/>
              <a:buAutoNum type="arabicPeriod"/>
            </a:pPr>
            <a:r>
              <a:rPr lang="en-PH" sz="3200" dirty="0" smtClean="0"/>
              <a:t>To identify the various models of Citizen Engagement/participation used by SAIs in other areas of governance.</a:t>
            </a:r>
          </a:p>
          <a:p>
            <a:pPr marL="457200" indent="-457200">
              <a:buFont typeface="+mj-lt"/>
              <a:buAutoNum type="arabicPeriod"/>
            </a:pPr>
            <a:r>
              <a:rPr lang="en-PH" sz="3200" dirty="0" smtClean="0"/>
              <a:t>To identify the procedures adopted by SAIs in engaging with Citizens under various models.</a:t>
            </a:r>
          </a:p>
          <a:p>
            <a:pPr marL="0" indent="0">
              <a:buNone/>
            </a:pPr>
            <a:endParaRPr lang="en-PH" dirty="0" smtClean="0"/>
          </a:p>
        </p:txBody>
      </p:sp>
    </p:spTree>
    <p:extLst>
      <p:ext uri="{BB962C8B-B14F-4D97-AF65-F5344CB8AC3E}">
        <p14:creationId xmlns:p14="http://schemas.microsoft.com/office/powerpoint/2010/main" val="698998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accent1">
              <a:lumMod val="60000"/>
              <a:lumOff val="40000"/>
            </a:schemeClr>
          </a:solidFill>
        </p:spPr>
        <p:txBody>
          <a:bodyPr/>
          <a:lstStyle/>
          <a:p>
            <a:r>
              <a:rPr lang="en-PH" dirty="0" smtClean="0"/>
              <a:t>Research objectives</a:t>
            </a:r>
            <a:endParaRPr lang="en-PH" dirty="0"/>
          </a:p>
        </p:txBody>
      </p:sp>
      <p:sp>
        <p:nvSpPr>
          <p:cNvPr id="6" name="Content Placeholder 5"/>
          <p:cNvSpPr>
            <a:spLocks noGrp="1"/>
          </p:cNvSpPr>
          <p:nvPr>
            <p:ph idx="1"/>
          </p:nvPr>
        </p:nvSpPr>
        <p:spPr>
          <a:ln>
            <a:solidFill>
              <a:schemeClr val="accent1"/>
            </a:solidFill>
          </a:ln>
        </p:spPr>
        <p:txBody>
          <a:bodyPr>
            <a:normAutofit/>
          </a:bodyPr>
          <a:lstStyle/>
          <a:p>
            <a:pPr marL="457200" indent="-457200">
              <a:buFont typeface="+mj-lt"/>
              <a:buAutoNum type="arabicPeriod" startAt="4"/>
            </a:pPr>
            <a:r>
              <a:rPr lang="en-PH" sz="3200" dirty="0" smtClean="0"/>
              <a:t>To identify the legal bases used by SAIs in in engaging with CSOs in the performance of their mandates</a:t>
            </a:r>
          </a:p>
          <a:p>
            <a:pPr marL="457200" indent="-457200">
              <a:buFont typeface="+mj-lt"/>
              <a:buAutoNum type="arabicPeriod" startAt="4"/>
            </a:pPr>
            <a:r>
              <a:rPr lang="en-PH" sz="3200" dirty="0" smtClean="0"/>
              <a:t>To identify how CSOs are organized, how they push for advocacies, how they obtain and are provided with logistical support and how they have partnered with government entities. The challenges encountered and how they met these challenges.</a:t>
            </a:r>
          </a:p>
          <a:p>
            <a:pPr marL="457200" indent="-457200">
              <a:buFont typeface="+mj-lt"/>
              <a:buAutoNum type="arabicPeriod" startAt="4"/>
            </a:pPr>
            <a:endParaRPr lang="en-PH" dirty="0" smtClean="0"/>
          </a:p>
        </p:txBody>
      </p:sp>
    </p:spTree>
    <p:extLst>
      <p:ext uri="{BB962C8B-B14F-4D97-AF65-F5344CB8AC3E}">
        <p14:creationId xmlns:p14="http://schemas.microsoft.com/office/powerpoint/2010/main" val="2623633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Research group members</a:t>
            </a:r>
            <a:endParaRPr lang="en-PH" dirty="0"/>
          </a:p>
        </p:txBody>
      </p:sp>
      <p:sp>
        <p:nvSpPr>
          <p:cNvPr id="3" name="Content Placeholder 2"/>
          <p:cNvSpPr>
            <a:spLocks noGrp="1"/>
          </p:cNvSpPr>
          <p:nvPr>
            <p:ph sz="half" idx="1"/>
          </p:nvPr>
        </p:nvSpPr>
        <p:spPr>
          <a:ln>
            <a:solidFill>
              <a:schemeClr val="accent1"/>
            </a:solidFill>
          </a:ln>
        </p:spPr>
        <p:txBody>
          <a:bodyPr>
            <a:normAutofit lnSpcReduction="10000"/>
          </a:bodyPr>
          <a:lstStyle/>
          <a:p>
            <a:r>
              <a:rPr lang="en-PH" sz="2600" dirty="0" smtClean="0"/>
              <a:t>Project Leader: </a:t>
            </a:r>
            <a:r>
              <a:rPr lang="en-PH" sz="2600" dirty="0"/>
              <a:t> </a:t>
            </a:r>
            <a:r>
              <a:rPr lang="en-PH" sz="2600" dirty="0" smtClean="0"/>
              <a:t>Guatemala</a:t>
            </a:r>
          </a:p>
          <a:p>
            <a:r>
              <a:rPr lang="en-PH" sz="2600" dirty="0" smtClean="0"/>
              <a:t>Project Vice Leader:  Philippines</a:t>
            </a:r>
          </a:p>
          <a:p>
            <a:r>
              <a:rPr lang="en-PH" sz="2600" dirty="0" smtClean="0"/>
              <a:t>Afghanistan</a:t>
            </a:r>
          </a:p>
          <a:p>
            <a:r>
              <a:rPr lang="en-PH" sz="2600" dirty="0" smtClean="0"/>
              <a:t>Bangladesh</a:t>
            </a:r>
          </a:p>
          <a:p>
            <a:r>
              <a:rPr lang="en-PH" sz="2600" dirty="0" smtClean="0"/>
              <a:t>Bhutan</a:t>
            </a:r>
          </a:p>
          <a:p>
            <a:r>
              <a:rPr lang="en-PH" sz="2600" dirty="0" smtClean="0"/>
              <a:t>Denmark</a:t>
            </a:r>
          </a:p>
          <a:p>
            <a:r>
              <a:rPr lang="en-PH" sz="2600" dirty="0"/>
              <a:t>ECA</a:t>
            </a:r>
          </a:p>
          <a:p>
            <a:r>
              <a:rPr lang="en-PH" sz="2600" dirty="0"/>
              <a:t>Iraq</a:t>
            </a:r>
          </a:p>
          <a:p>
            <a:endParaRPr lang="en-PH" dirty="0"/>
          </a:p>
        </p:txBody>
      </p:sp>
      <p:sp>
        <p:nvSpPr>
          <p:cNvPr id="4" name="Content Placeholder 3"/>
          <p:cNvSpPr>
            <a:spLocks noGrp="1"/>
          </p:cNvSpPr>
          <p:nvPr>
            <p:ph sz="half" idx="2"/>
          </p:nvPr>
        </p:nvSpPr>
        <p:spPr>
          <a:ln>
            <a:solidFill>
              <a:schemeClr val="accent1"/>
            </a:solidFill>
          </a:ln>
        </p:spPr>
        <p:txBody>
          <a:bodyPr>
            <a:normAutofit lnSpcReduction="10000"/>
          </a:bodyPr>
          <a:lstStyle/>
          <a:p>
            <a:r>
              <a:rPr lang="en-PH" sz="2600" dirty="0" smtClean="0"/>
              <a:t>India</a:t>
            </a:r>
          </a:p>
          <a:p>
            <a:r>
              <a:rPr lang="en-PH" sz="2600" dirty="0" smtClean="0"/>
              <a:t>Maldives</a:t>
            </a:r>
          </a:p>
          <a:p>
            <a:r>
              <a:rPr lang="en-PH" sz="2600" dirty="0" smtClean="0"/>
              <a:t>Myanmar</a:t>
            </a:r>
          </a:p>
          <a:p>
            <a:r>
              <a:rPr lang="en-PH" sz="2600" dirty="0" smtClean="0"/>
              <a:t>Nepal</a:t>
            </a:r>
          </a:p>
          <a:p>
            <a:r>
              <a:rPr lang="en-PH" sz="2600" dirty="0" smtClean="0"/>
              <a:t>Pakistan</a:t>
            </a:r>
          </a:p>
          <a:p>
            <a:r>
              <a:rPr lang="en-PH" sz="2600" dirty="0" smtClean="0"/>
              <a:t>Suriname</a:t>
            </a:r>
          </a:p>
          <a:p>
            <a:r>
              <a:rPr lang="en-PH" sz="2600" dirty="0" smtClean="0"/>
              <a:t>Uganda</a:t>
            </a:r>
          </a:p>
          <a:p>
            <a:r>
              <a:rPr lang="en-PH" sz="2600" dirty="0" smtClean="0"/>
              <a:t>Zambia</a:t>
            </a:r>
          </a:p>
          <a:p>
            <a:endParaRPr lang="en-PH" dirty="0"/>
          </a:p>
        </p:txBody>
      </p:sp>
    </p:spTree>
    <p:extLst>
      <p:ext uri="{BB962C8B-B14F-4D97-AF65-F5344CB8AC3E}">
        <p14:creationId xmlns:p14="http://schemas.microsoft.com/office/powerpoint/2010/main" val="3726739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Research group members</a:t>
            </a:r>
            <a:endParaRPr lang="en-PH" dirty="0"/>
          </a:p>
        </p:txBody>
      </p:sp>
      <p:sp>
        <p:nvSpPr>
          <p:cNvPr id="3" name="Content Placeholder 2"/>
          <p:cNvSpPr>
            <a:spLocks noGrp="1"/>
          </p:cNvSpPr>
          <p:nvPr>
            <p:ph sz="half" idx="1"/>
          </p:nvPr>
        </p:nvSpPr>
        <p:spPr>
          <a:ln>
            <a:solidFill>
              <a:schemeClr val="accent1"/>
            </a:solidFill>
          </a:ln>
        </p:spPr>
        <p:txBody>
          <a:bodyPr>
            <a:normAutofit lnSpcReduction="10000"/>
          </a:bodyPr>
          <a:lstStyle/>
          <a:p>
            <a:r>
              <a:rPr lang="en-PH" sz="2600" dirty="0" smtClean="0"/>
              <a:t>Project Leader: </a:t>
            </a:r>
            <a:r>
              <a:rPr lang="en-PH" sz="2600" dirty="0"/>
              <a:t> </a:t>
            </a:r>
            <a:r>
              <a:rPr lang="en-PH" sz="2600" dirty="0" smtClean="0"/>
              <a:t>Guatemala</a:t>
            </a:r>
          </a:p>
          <a:p>
            <a:r>
              <a:rPr lang="en-PH" sz="2600" dirty="0" smtClean="0"/>
              <a:t>Project Vice Leader:  Philippines</a:t>
            </a:r>
          </a:p>
          <a:p>
            <a:r>
              <a:rPr lang="en-PH" sz="2600" dirty="0" smtClean="0"/>
              <a:t>Afghanistan</a:t>
            </a:r>
          </a:p>
          <a:p>
            <a:r>
              <a:rPr lang="en-PH" sz="2600" dirty="0" smtClean="0"/>
              <a:t>Bangladesh</a:t>
            </a:r>
          </a:p>
          <a:p>
            <a:r>
              <a:rPr lang="en-PH" sz="2600" dirty="0" smtClean="0"/>
              <a:t>Bhutan</a:t>
            </a:r>
          </a:p>
          <a:p>
            <a:r>
              <a:rPr lang="en-PH" sz="2600" dirty="0" smtClean="0"/>
              <a:t>Denmark</a:t>
            </a:r>
          </a:p>
          <a:p>
            <a:r>
              <a:rPr lang="en-PH" sz="2600" dirty="0"/>
              <a:t>ECA</a:t>
            </a:r>
          </a:p>
          <a:p>
            <a:r>
              <a:rPr lang="en-PH" sz="2600" dirty="0"/>
              <a:t>Iraq</a:t>
            </a:r>
          </a:p>
          <a:p>
            <a:endParaRPr lang="en-PH" dirty="0"/>
          </a:p>
        </p:txBody>
      </p:sp>
      <p:sp>
        <p:nvSpPr>
          <p:cNvPr id="4" name="Content Placeholder 3"/>
          <p:cNvSpPr>
            <a:spLocks noGrp="1"/>
          </p:cNvSpPr>
          <p:nvPr>
            <p:ph sz="half" idx="2"/>
          </p:nvPr>
        </p:nvSpPr>
        <p:spPr>
          <a:ln>
            <a:solidFill>
              <a:schemeClr val="accent1"/>
            </a:solidFill>
          </a:ln>
        </p:spPr>
        <p:txBody>
          <a:bodyPr>
            <a:normAutofit lnSpcReduction="10000"/>
          </a:bodyPr>
          <a:lstStyle/>
          <a:p>
            <a:r>
              <a:rPr lang="en-PH" sz="2600" dirty="0" smtClean="0"/>
              <a:t>India</a:t>
            </a:r>
          </a:p>
          <a:p>
            <a:r>
              <a:rPr lang="en-PH" sz="2600" dirty="0" smtClean="0"/>
              <a:t>Maldives</a:t>
            </a:r>
          </a:p>
          <a:p>
            <a:r>
              <a:rPr lang="en-PH" sz="2600" dirty="0" smtClean="0"/>
              <a:t>Myanmar</a:t>
            </a:r>
          </a:p>
          <a:p>
            <a:r>
              <a:rPr lang="en-PH" sz="2600" dirty="0" smtClean="0"/>
              <a:t>Nepal</a:t>
            </a:r>
          </a:p>
          <a:p>
            <a:r>
              <a:rPr lang="en-PH" sz="2600" dirty="0" smtClean="0"/>
              <a:t>Pakistan</a:t>
            </a:r>
          </a:p>
          <a:p>
            <a:r>
              <a:rPr lang="en-PH" sz="2600" dirty="0" smtClean="0"/>
              <a:t>Suriname</a:t>
            </a:r>
          </a:p>
          <a:p>
            <a:r>
              <a:rPr lang="en-PH" sz="2600" dirty="0" smtClean="0"/>
              <a:t>Uganda</a:t>
            </a:r>
          </a:p>
          <a:p>
            <a:r>
              <a:rPr lang="en-PH" sz="2600" dirty="0" smtClean="0"/>
              <a:t>Zambia</a:t>
            </a:r>
          </a:p>
          <a:p>
            <a:endParaRPr lang="en-PH" dirty="0"/>
          </a:p>
        </p:txBody>
      </p:sp>
    </p:spTree>
    <p:extLst>
      <p:ext uri="{BB962C8B-B14F-4D97-AF65-F5344CB8AC3E}">
        <p14:creationId xmlns:p14="http://schemas.microsoft.com/office/powerpoint/2010/main" val="68386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PH" dirty="0" smtClean="0"/>
              <a:t>Project design</a:t>
            </a:r>
            <a:endParaRPr lang="en-PH" dirty="0"/>
          </a:p>
        </p:txBody>
      </p:sp>
      <p:sp>
        <p:nvSpPr>
          <p:cNvPr id="4" name="Text Placeholder 3"/>
          <p:cNvSpPr>
            <a:spLocks noGrp="1"/>
          </p:cNvSpPr>
          <p:nvPr>
            <p:ph type="body" idx="1"/>
          </p:nvPr>
        </p:nvSpPr>
        <p:spPr/>
        <p:txBody>
          <a:bodyPr>
            <a:normAutofit/>
          </a:bodyPr>
          <a:lstStyle/>
          <a:p>
            <a:r>
              <a:rPr lang="en-PH" sz="3200" b="1" dirty="0" smtClean="0"/>
              <a:t>Project Scope</a:t>
            </a:r>
            <a:endParaRPr lang="en-PH" sz="3200" b="1" dirty="0"/>
          </a:p>
        </p:txBody>
      </p:sp>
      <p:sp>
        <p:nvSpPr>
          <p:cNvPr id="3" name="Content Placeholder 2"/>
          <p:cNvSpPr>
            <a:spLocks noGrp="1"/>
          </p:cNvSpPr>
          <p:nvPr>
            <p:ph sz="half" idx="2"/>
          </p:nvPr>
        </p:nvSpPr>
        <p:spPr>
          <a:ln>
            <a:solidFill>
              <a:schemeClr val="tx2">
                <a:lumMod val="50000"/>
              </a:schemeClr>
            </a:solidFill>
          </a:ln>
        </p:spPr>
        <p:txBody>
          <a:bodyPr>
            <a:noAutofit/>
          </a:bodyPr>
          <a:lstStyle/>
          <a:p>
            <a:pPr>
              <a:buFont typeface="Wingdings" panose="05000000000000000000" pitchFamily="2" charset="2"/>
              <a:buChar char="§"/>
            </a:pPr>
            <a:r>
              <a:rPr lang="en-PH" sz="2800" dirty="0"/>
              <a:t>V</a:t>
            </a:r>
            <a:r>
              <a:rPr lang="en-PH" sz="2800" dirty="0" smtClean="0"/>
              <a:t>arious SAIs ‘ experiences on engaging with CSOs in the performance of their mandates/functions </a:t>
            </a:r>
            <a:endParaRPr lang="en-PH" sz="2800" dirty="0"/>
          </a:p>
          <a:p>
            <a:pPr>
              <a:buFont typeface="Wingdings" panose="05000000000000000000" pitchFamily="2" charset="2"/>
              <a:buChar char="§"/>
            </a:pPr>
            <a:r>
              <a:rPr lang="en-PH" sz="2800" dirty="0" smtClean="0"/>
              <a:t>The legal and technical bases for these engagements</a:t>
            </a:r>
          </a:p>
        </p:txBody>
      </p:sp>
      <p:sp>
        <p:nvSpPr>
          <p:cNvPr id="5" name="Text Placeholder 4"/>
          <p:cNvSpPr>
            <a:spLocks noGrp="1"/>
          </p:cNvSpPr>
          <p:nvPr>
            <p:ph type="body" sz="quarter" idx="3"/>
          </p:nvPr>
        </p:nvSpPr>
        <p:spPr>
          <a:ln>
            <a:solidFill>
              <a:schemeClr val="bg1"/>
            </a:solidFill>
          </a:ln>
        </p:spPr>
        <p:txBody>
          <a:bodyPr>
            <a:normAutofit/>
          </a:bodyPr>
          <a:lstStyle/>
          <a:p>
            <a:endParaRPr lang="en-PH" sz="3200" b="1" dirty="0"/>
          </a:p>
        </p:txBody>
      </p:sp>
      <p:sp>
        <p:nvSpPr>
          <p:cNvPr id="6" name="Content Placeholder 5"/>
          <p:cNvSpPr>
            <a:spLocks noGrp="1"/>
          </p:cNvSpPr>
          <p:nvPr>
            <p:ph sz="quarter" idx="4"/>
          </p:nvPr>
        </p:nvSpPr>
        <p:spPr>
          <a:ln>
            <a:solidFill>
              <a:schemeClr val="bg2">
                <a:lumMod val="10000"/>
              </a:schemeClr>
            </a:solidFill>
          </a:ln>
        </p:spPr>
        <p:txBody>
          <a:bodyPr>
            <a:normAutofit/>
          </a:bodyPr>
          <a:lstStyle/>
          <a:p>
            <a:pPr>
              <a:buFont typeface="Wingdings" panose="05000000000000000000" pitchFamily="2" charset="2"/>
              <a:buChar char="§"/>
            </a:pPr>
            <a:r>
              <a:rPr lang="en-PH" sz="2800" dirty="0"/>
              <a:t>Country experiences of their CSOs on  engaging with Government Entities</a:t>
            </a:r>
          </a:p>
          <a:p>
            <a:pPr>
              <a:buFont typeface="Wingdings" panose="05000000000000000000" pitchFamily="2" charset="2"/>
              <a:buChar char="§"/>
            </a:pPr>
            <a:r>
              <a:rPr lang="en-PH" sz="2800" dirty="0"/>
              <a:t>Meeting challenges they encountered</a:t>
            </a:r>
          </a:p>
          <a:p>
            <a:endParaRPr lang="en-PH" sz="2800" dirty="0"/>
          </a:p>
        </p:txBody>
      </p:sp>
    </p:spTree>
    <p:extLst>
      <p:ext uri="{BB962C8B-B14F-4D97-AF65-F5344CB8AC3E}">
        <p14:creationId xmlns:p14="http://schemas.microsoft.com/office/powerpoint/2010/main" val="10948547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2206</TotalTime>
  <Words>1635</Words>
  <Application>Microsoft Office PowerPoint</Application>
  <PresentationFormat>Widescreen</PresentationFormat>
  <Paragraphs>202</Paragraphs>
  <Slides>18</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Eras Demi ITC</vt:lpstr>
      <vt:lpstr>Tw Cen MT</vt:lpstr>
      <vt:lpstr>Tw Cen MT Condensed</vt:lpstr>
      <vt:lpstr>Wingdings</vt:lpstr>
      <vt:lpstr>Wingdings 3</vt:lpstr>
      <vt:lpstr>Integral</vt:lpstr>
      <vt:lpstr>Citizen Participation in  Public Audit</vt:lpstr>
      <vt:lpstr>Background</vt:lpstr>
      <vt:lpstr>Background</vt:lpstr>
      <vt:lpstr>Various Models of Citizen Participation</vt:lpstr>
      <vt:lpstr>Research objectives (1)</vt:lpstr>
      <vt:lpstr>Research objectives</vt:lpstr>
      <vt:lpstr>Research group members</vt:lpstr>
      <vt:lpstr>Research group members</vt:lpstr>
      <vt:lpstr>Project design</vt:lpstr>
      <vt:lpstr>Project design</vt:lpstr>
      <vt:lpstr>Project design</vt:lpstr>
      <vt:lpstr>deliverables</vt:lpstr>
      <vt:lpstr>Project milestones</vt:lpstr>
      <vt:lpstr>Research work plan activities</vt:lpstr>
      <vt:lpstr>Research work plan activities (2)</vt:lpstr>
      <vt:lpstr>Quality assurance</vt:lpstr>
      <vt:lpstr>For your approval please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 Participation in  Public Audit</dc:title>
  <dc:creator>cho user3</dc:creator>
  <cp:lastModifiedBy>Andriyanto Saputro</cp:lastModifiedBy>
  <cp:revision>103</cp:revision>
  <dcterms:created xsi:type="dcterms:W3CDTF">2017-08-16T02:39:57Z</dcterms:created>
  <dcterms:modified xsi:type="dcterms:W3CDTF">2017-08-23T04:28:00Z</dcterms:modified>
</cp:coreProperties>
</file>