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27" r:id="rId2"/>
    <p:sldId id="322" r:id="rId3"/>
    <p:sldId id="296" r:id="rId4"/>
    <p:sldId id="297" r:id="rId5"/>
    <p:sldId id="299" r:id="rId6"/>
    <p:sldId id="300" r:id="rId7"/>
    <p:sldId id="301" r:id="rId8"/>
    <p:sldId id="302" r:id="rId9"/>
    <p:sldId id="304" r:id="rId10"/>
    <p:sldId id="305" r:id="rId11"/>
    <p:sldId id="324" r:id="rId12"/>
    <p:sldId id="306" r:id="rId13"/>
    <p:sldId id="328" r:id="rId14"/>
    <p:sldId id="313" r:id="rId15"/>
    <p:sldId id="314" r:id="rId16"/>
    <p:sldId id="325" r:id="rId17"/>
    <p:sldId id="326" r:id="rId18"/>
    <p:sldId id="316" r:id="rId19"/>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448" autoAdjust="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B9A7C633-18D5-4AA1-84F2-3B1A6B4A47A3}" type="datetimeFigureOut">
              <a:rPr lang="en-US" smtClean="0"/>
              <a:t>6/10/2019</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41251626-1A32-4CAC-884A-7CC68612F240}" type="slidenum">
              <a:rPr lang="en-US" smtClean="0"/>
              <a:t>‹#›</a:t>
            </a:fld>
            <a:endParaRPr lang="en-US"/>
          </a:p>
        </p:txBody>
      </p:sp>
    </p:spTree>
    <p:extLst>
      <p:ext uri="{BB962C8B-B14F-4D97-AF65-F5344CB8AC3E}">
        <p14:creationId xmlns:p14="http://schemas.microsoft.com/office/powerpoint/2010/main" val="306025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703FCFD6-0401-43C5-B18D-781307A7DAE7}" type="datetimeFigureOut">
              <a:rPr lang="en-US" smtClean="0"/>
              <a:t>6/10/2019</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AAFEE2B6-961E-4B89-9AD2-30FAB594CE91}" type="slidenum">
              <a:rPr lang="en-US" smtClean="0"/>
              <a:t>‹#›</a:t>
            </a:fld>
            <a:endParaRPr lang="en-US"/>
          </a:p>
        </p:txBody>
      </p:sp>
    </p:spTree>
    <p:extLst>
      <p:ext uri="{BB962C8B-B14F-4D97-AF65-F5344CB8AC3E}">
        <p14:creationId xmlns:p14="http://schemas.microsoft.com/office/powerpoint/2010/main" val="322958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Bencana menimbulkan</a:t>
            </a:r>
            <a:r>
              <a:rPr lang="id-ID" baseline="0" dirty="0" smtClean="0"/>
              <a:t> kerugian yang sangat besar. Bahkan, kejadian bencana pada suatu negara dipercaya dapat menarik mundur kemajuan pembangunan yang sudah bertahun-tahun dilangsungkan di negara tsb. Menurut IPCC SREX report, dampak bencana bahkan cenderung memburuk sampai dengan tahun 2030.</a:t>
            </a:r>
          </a:p>
          <a:p>
            <a:endParaRPr lang="id-ID" baseline="0" dirty="0" smtClean="0"/>
          </a:p>
          <a:p>
            <a:r>
              <a:rPr lang="id-ID" baseline="0" dirty="0" smtClean="0"/>
              <a:t>SDGs mengakui ancaman bencana thd pencapaian tujuan-tujuan SDGs sehingga menyerukan urgensi pembangunan ketahanan thd bencana bagi masyarakat</a:t>
            </a:r>
            <a:endParaRPr lang="id-ID" dirty="0"/>
          </a:p>
        </p:txBody>
      </p:sp>
      <p:sp>
        <p:nvSpPr>
          <p:cNvPr id="4" name="Slide Number Placeholder 3"/>
          <p:cNvSpPr>
            <a:spLocks noGrp="1"/>
          </p:cNvSpPr>
          <p:nvPr>
            <p:ph type="sldNum" sz="quarter" idx="10"/>
          </p:nvPr>
        </p:nvSpPr>
        <p:spPr/>
        <p:txBody>
          <a:bodyPr/>
          <a:lstStyle/>
          <a:p>
            <a:fld id="{AAFEE2B6-961E-4B89-9AD2-30FAB594CE91}" type="slidenum">
              <a:rPr lang="en-US" smtClean="0"/>
              <a:t>5</a:t>
            </a:fld>
            <a:endParaRPr lang="en-US"/>
          </a:p>
        </p:txBody>
      </p:sp>
    </p:spTree>
    <p:extLst>
      <p:ext uri="{BB962C8B-B14F-4D97-AF65-F5344CB8AC3E}">
        <p14:creationId xmlns:p14="http://schemas.microsoft.com/office/powerpoint/2010/main" val="3820716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Bab 4</a:t>
            </a:r>
            <a:r>
              <a:rPr lang="id-ID" baseline="0" dirty="0" smtClean="0"/>
              <a:t> – Kesimpulan</a:t>
            </a:r>
          </a:p>
          <a:p>
            <a:endParaRPr lang="id-ID" baseline="0" dirty="0" smtClean="0"/>
          </a:p>
          <a:p>
            <a:r>
              <a:rPr lang="id-ID" baseline="0" dirty="0" smtClean="0"/>
              <a:t>Bab ini pada dasarnya merupakan rekap atas bab-bab sebelumnya dan mendefinisikan tantangan-tantangan yang mungkin dihadapi dalam kesiapsiagaan bencana. Di samping itu, bab ini juga menggarisbawahi pentingnya peran SAI melalui penugasan pemeriksaan atas kesiapsiagaan bencana dan pemberian rekomendasi untuk perbaikan kebijakan, upaya, pendanaan, dan mekanisme kesiapsiagaan bencana</a:t>
            </a:r>
            <a:endParaRPr lang="id-ID" dirty="0" smtClean="0"/>
          </a:p>
        </p:txBody>
      </p:sp>
      <p:sp>
        <p:nvSpPr>
          <p:cNvPr id="4" name="Slide Number Placeholder 3"/>
          <p:cNvSpPr>
            <a:spLocks noGrp="1"/>
          </p:cNvSpPr>
          <p:nvPr>
            <p:ph type="sldNum" sz="quarter" idx="10"/>
          </p:nvPr>
        </p:nvSpPr>
        <p:spPr/>
        <p:txBody>
          <a:bodyPr/>
          <a:lstStyle/>
          <a:p>
            <a:fld id="{AAFEE2B6-961E-4B89-9AD2-30FAB594CE91}" type="slidenum">
              <a:rPr lang="en-US" smtClean="0"/>
              <a:t>16</a:t>
            </a:fld>
            <a:endParaRPr lang="en-US"/>
          </a:p>
        </p:txBody>
      </p:sp>
    </p:spTree>
    <p:extLst>
      <p:ext uri="{BB962C8B-B14F-4D97-AF65-F5344CB8AC3E}">
        <p14:creationId xmlns:p14="http://schemas.microsoft.com/office/powerpoint/2010/main" val="3465795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Bab 4</a:t>
            </a:r>
            <a:r>
              <a:rPr lang="id-ID" baseline="0" dirty="0" smtClean="0"/>
              <a:t> – Kesimpulan</a:t>
            </a:r>
          </a:p>
          <a:p>
            <a:endParaRPr lang="id-ID" baseline="0" dirty="0" smtClean="0"/>
          </a:p>
          <a:p>
            <a:r>
              <a:rPr lang="id-ID" baseline="0" dirty="0" smtClean="0"/>
              <a:t>Bab ini pada dasarnya merupakan rekap atas bab-bab sebelumnya dan mendefinisikan tantangan-tantangan yang mungkin dihadapi dalam kesiapsiagaan bencana. Di samping itu, bab ini juga menggarisbawahi pentingnya peran SAI melalui penugasan pemeriksaan atas kesiapsiagaan bencana dan pemberian rekomendasi untuk perbaikan kebijakan, upaya, pendanaan, dan mekanisme kesiapsiagaan bencana</a:t>
            </a:r>
            <a:endParaRPr lang="id-ID" dirty="0" smtClean="0"/>
          </a:p>
        </p:txBody>
      </p:sp>
      <p:sp>
        <p:nvSpPr>
          <p:cNvPr id="4" name="Slide Number Placeholder 3"/>
          <p:cNvSpPr>
            <a:spLocks noGrp="1"/>
          </p:cNvSpPr>
          <p:nvPr>
            <p:ph type="sldNum" sz="quarter" idx="10"/>
          </p:nvPr>
        </p:nvSpPr>
        <p:spPr/>
        <p:txBody>
          <a:bodyPr/>
          <a:lstStyle/>
          <a:p>
            <a:fld id="{AAFEE2B6-961E-4B89-9AD2-30FAB594CE91}" type="slidenum">
              <a:rPr lang="en-US" smtClean="0"/>
              <a:t>17</a:t>
            </a:fld>
            <a:endParaRPr lang="en-US"/>
          </a:p>
        </p:txBody>
      </p:sp>
    </p:spTree>
    <p:extLst>
      <p:ext uri="{BB962C8B-B14F-4D97-AF65-F5344CB8AC3E}">
        <p14:creationId xmlns:p14="http://schemas.microsoft.com/office/powerpoint/2010/main" val="230272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315FA5B7-2DFE-4697-9ABA-A016C96FE93B}" type="slidenum">
              <a:rPr lang="id-ID" smtClean="0"/>
              <a:t>18</a:t>
            </a:fld>
            <a:endParaRPr lang="id-ID"/>
          </a:p>
        </p:txBody>
      </p:sp>
    </p:spTree>
    <p:extLst>
      <p:ext uri="{BB962C8B-B14F-4D97-AF65-F5344CB8AC3E}">
        <p14:creationId xmlns:p14="http://schemas.microsoft.com/office/powerpoint/2010/main" val="422496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Pada dasarnya penelitian bertujuan untuk:</a:t>
            </a:r>
          </a:p>
          <a:p>
            <a:pPr marL="232326" indent="-232326">
              <a:buAutoNum type="arabicPeriod"/>
            </a:pPr>
            <a:r>
              <a:rPr lang="id-ID" baseline="0" dirty="0" smtClean="0"/>
              <a:t>Mengungkap mengapa kesiapsiagaan menjadi kebutuhan bagi semua pemerintahan di berbagai level dan elemen2 kesiapsiagaan bencana yang harus ada, termasuk di dalamnya kebijakan, pendanaan, dan manajemennya</a:t>
            </a:r>
          </a:p>
          <a:p>
            <a:pPr marL="232326" indent="-232326">
              <a:buAutoNum type="arabicPeriod"/>
            </a:pPr>
            <a:r>
              <a:rPr lang="id-ID" baseline="0" dirty="0" smtClean="0"/>
              <a:t>Memberikan contoh upaya, kebijakan, pendanaan kesiapsiagaan bencana, baik untuk bencana alam (natural disaster) maupun bencana akibat ulah manusia (man-made disaster)</a:t>
            </a:r>
          </a:p>
          <a:p>
            <a:pPr marL="232326" indent="-232326">
              <a:buAutoNum type="arabicPeriod"/>
            </a:pPr>
            <a:r>
              <a:rPr lang="id-ID" baseline="0" dirty="0" smtClean="0"/>
              <a:t>Memberikan contoh pemeriksaan terkait kesiapsiagaan bencana</a:t>
            </a:r>
          </a:p>
          <a:p>
            <a:pPr marL="232326" indent="-232326">
              <a:buAutoNum type="arabicPeriod"/>
            </a:pPr>
            <a:r>
              <a:rPr lang="id-ID" baseline="0" dirty="0" smtClean="0"/>
              <a:t>Memberikan rekomendasi dalam peningkatan upaya kesiapsiagaan bencana</a:t>
            </a:r>
            <a:endParaRPr lang="en-US" dirty="0"/>
          </a:p>
        </p:txBody>
      </p:sp>
      <p:sp>
        <p:nvSpPr>
          <p:cNvPr id="4" name="Slide Number Placeholder 3"/>
          <p:cNvSpPr>
            <a:spLocks noGrp="1"/>
          </p:cNvSpPr>
          <p:nvPr>
            <p:ph type="sldNum" sz="quarter" idx="10"/>
          </p:nvPr>
        </p:nvSpPr>
        <p:spPr/>
        <p:txBody>
          <a:bodyPr/>
          <a:lstStyle/>
          <a:p>
            <a:fld id="{AAFEE2B6-961E-4B89-9AD2-30FAB594CE91}" type="slidenum">
              <a:rPr lang="en-US" smtClean="0"/>
              <a:t>6</a:t>
            </a:fld>
            <a:endParaRPr lang="en-US"/>
          </a:p>
        </p:txBody>
      </p:sp>
    </p:spTree>
    <p:extLst>
      <p:ext uri="{BB962C8B-B14F-4D97-AF65-F5344CB8AC3E}">
        <p14:creationId xmlns:p14="http://schemas.microsoft.com/office/powerpoint/2010/main" val="244351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BPK menjadi</a:t>
            </a:r>
            <a:r>
              <a:rPr lang="id-ID" baseline="0" dirty="0" smtClean="0"/>
              <a:t> project leader dalam penelitian ini dan melibatkan AKN III, Direktorat Litbang, serta Biro Humas dan KSI sebagai pelaksana.</a:t>
            </a:r>
          </a:p>
          <a:p>
            <a:endParaRPr lang="id-ID" baseline="0" dirty="0" smtClean="0"/>
          </a:p>
          <a:p>
            <a:r>
              <a:rPr lang="id-ID" baseline="0" dirty="0" smtClean="0"/>
              <a:t>Semula 12 SAI menyatakan komitmen untuk berpartisipasi dalam penelitian. Namun, SAI Irak, Myanmar, Suriname, dan Trinidad and Tobago mengundurkan diri karena padatnya penugasan.</a:t>
            </a:r>
          </a:p>
          <a:p>
            <a:endParaRPr lang="id-ID" baseline="0" dirty="0" smtClean="0"/>
          </a:p>
          <a:p>
            <a:endParaRPr lang="id-ID" dirty="0"/>
          </a:p>
        </p:txBody>
      </p:sp>
      <p:sp>
        <p:nvSpPr>
          <p:cNvPr id="4" name="Slide Number Placeholder 3"/>
          <p:cNvSpPr>
            <a:spLocks noGrp="1"/>
          </p:cNvSpPr>
          <p:nvPr>
            <p:ph type="sldNum" sz="quarter" idx="10"/>
          </p:nvPr>
        </p:nvSpPr>
        <p:spPr/>
        <p:txBody>
          <a:bodyPr/>
          <a:lstStyle/>
          <a:p>
            <a:fld id="{AAFEE2B6-961E-4B89-9AD2-30FAB594CE91}" type="slidenum">
              <a:rPr lang="en-US" smtClean="0"/>
              <a:t>7</a:t>
            </a:fld>
            <a:endParaRPr lang="en-US"/>
          </a:p>
        </p:txBody>
      </p:sp>
    </p:spTree>
    <p:extLst>
      <p:ext uri="{BB962C8B-B14F-4D97-AF65-F5344CB8AC3E}">
        <p14:creationId xmlns:p14="http://schemas.microsoft.com/office/powerpoint/2010/main" val="107372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77788" y="757238"/>
            <a:ext cx="6738937" cy="3790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9367" y="4801056"/>
            <a:ext cx="5514928" cy="4548368"/>
          </a:xfrm>
          <a:prstGeom prst="rect">
            <a:avLst/>
          </a:prstGeom>
        </p:spPr>
        <p:txBody>
          <a:bodyPr lIns="92915" tIns="92915" rIns="92915" bIns="92915" anchor="t" anchorCtr="0">
            <a:noAutofit/>
          </a:bodyPr>
          <a:lstStyle/>
          <a:p>
            <a:r>
              <a:rPr dirty="0" err="1" smtClean="0"/>
              <a:t>Mulanya</a:t>
            </a:r>
            <a:r>
              <a:rPr dirty="0" smtClean="0"/>
              <a:t>, </a:t>
            </a:r>
            <a:r>
              <a:rPr dirty="0" err="1" smtClean="0"/>
              <a:t>penelitian</a:t>
            </a:r>
            <a:r>
              <a:rPr baseline="0" dirty="0" smtClean="0"/>
              <a:t> </a:t>
            </a:r>
            <a:r>
              <a:rPr baseline="0" dirty="0" err="1" smtClean="0"/>
              <a:t>dikhususkan</a:t>
            </a:r>
            <a:r>
              <a:rPr baseline="0" dirty="0" smtClean="0"/>
              <a:t> </a:t>
            </a:r>
            <a:r>
              <a:rPr baseline="0" dirty="0" err="1" smtClean="0"/>
              <a:t>pada</a:t>
            </a:r>
            <a:r>
              <a:rPr baseline="0" dirty="0" smtClean="0"/>
              <a:t> </a:t>
            </a:r>
            <a:r>
              <a:rPr baseline="0" dirty="0" err="1" smtClean="0"/>
              <a:t>kesiapsiagaan</a:t>
            </a:r>
            <a:r>
              <a:rPr baseline="0" dirty="0" smtClean="0"/>
              <a:t> </a:t>
            </a:r>
            <a:r>
              <a:rPr baseline="0" dirty="0" err="1" smtClean="0"/>
              <a:t>bencana</a:t>
            </a:r>
            <a:r>
              <a:rPr baseline="0" dirty="0" smtClean="0"/>
              <a:t> </a:t>
            </a:r>
            <a:r>
              <a:rPr baseline="0" dirty="0" err="1" smtClean="0"/>
              <a:t>alam</a:t>
            </a:r>
            <a:r>
              <a:rPr baseline="0" dirty="0" smtClean="0"/>
              <a:t>. </a:t>
            </a:r>
            <a:r>
              <a:rPr lang="id-ID" baseline="0" dirty="0" smtClean="0"/>
              <a:t>N</a:t>
            </a:r>
            <a:r>
              <a:rPr baseline="0" dirty="0" err="1" smtClean="0"/>
              <a:t>amun</a:t>
            </a:r>
            <a:r>
              <a:rPr baseline="0" dirty="0" smtClean="0"/>
              <a:t>, </a:t>
            </a:r>
            <a:r>
              <a:rPr baseline="0" dirty="0" err="1" smtClean="0"/>
              <a:t>berdasarkan</a:t>
            </a:r>
            <a:r>
              <a:rPr baseline="0" dirty="0" smtClean="0"/>
              <a:t> </a:t>
            </a:r>
            <a:r>
              <a:rPr baseline="0" dirty="0" err="1" smtClean="0"/>
              <a:t>masukan</a:t>
            </a:r>
            <a:r>
              <a:rPr baseline="0" dirty="0" smtClean="0"/>
              <a:t> </a:t>
            </a:r>
            <a:r>
              <a:rPr baseline="0" dirty="0" err="1" smtClean="0"/>
              <a:t>dari</a:t>
            </a:r>
            <a:r>
              <a:rPr baseline="0" dirty="0" smtClean="0"/>
              <a:t> </a:t>
            </a:r>
            <a:r>
              <a:rPr baseline="0" dirty="0" err="1" smtClean="0"/>
              <a:t>Sekretariat</a:t>
            </a:r>
            <a:r>
              <a:rPr baseline="0" dirty="0" smtClean="0"/>
              <a:t> INTOSAI </a:t>
            </a:r>
            <a:r>
              <a:rPr baseline="0" dirty="0" err="1" smtClean="0"/>
              <a:t>pada</a:t>
            </a:r>
            <a:r>
              <a:rPr baseline="0" dirty="0" smtClean="0"/>
              <a:t> KSC meeting ke-9 di Bali, </a:t>
            </a:r>
            <a:r>
              <a:rPr baseline="0" dirty="0" err="1" smtClean="0"/>
              <a:t>dengan</a:t>
            </a:r>
            <a:r>
              <a:rPr baseline="0" dirty="0" smtClean="0"/>
              <a:t> </a:t>
            </a:r>
            <a:r>
              <a:rPr baseline="0" dirty="0" err="1" smtClean="0"/>
              <a:t>mempertimbangkan</a:t>
            </a:r>
            <a:r>
              <a:rPr baseline="0" dirty="0" smtClean="0"/>
              <a:t> </a:t>
            </a:r>
            <a:r>
              <a:rPr baseline="0" dirty="0" err="1" smtClean="0"/>
              <a:t>maraknya</a:t>
            </a:r>
            <a:r>
              <a:rPr baseline="0" dirty="0" smtClean="0"/>
              <a:t> </a:t>
            </a:r>
            <a:r>
              <a:rPr baseline="0" dirty="0" err="1" smtClean="0"/>
              <a:t>bencana</a:t>
            </a:r>
            <a:r>
              <a:rPr baseline="0" dirty="0" smtClean="0"/>
              <a:t> so</a:t>
            </a:r>
            <a:r>
              <a:rPr lang="id-ID" baseline="0" dirty="0" smtClean="0"/>
              <a:t>s</a:t>
            </a:r>
            <a:r>
              <a:rPr baseline="0" dirty="0" err="1" smtClean="0"/>
              <a:t>ial</a:t>
            </a:r>
            <a:r>
              <a:rPr baseline="0" dirty="0" smtClean="0"/>
              <a:t> di </a:t>
            </a:r>
            <a:r>
              <a:rPr baseline="0" dirty="0" err="1" smtClean="0"/>
              <a:t>Eropa</a:t>
            </a:r>
            <a:r>
              <a:rPr baseline="0" dirty="0" smtClean="0"/>
              <a:t>, </a:t>
            </a:r>
            <a:r>
              <a:rPr baseline="0" dirty="0" err="1" smtClean="0"/>
              <a:t>misalnya</a:t>
            </a:r>
            <a:r>
              <a:rPr baseline="0" dirty="0" smtClean="0"/>
              <a:t> </a:t>
            </a:r>
            <a:r>
              <a:rPr baseline="0" dirty="0" err="1" smtClean="0"/>
              <a:t>pengungsi</a:t>
            </a:r>
            <a:r>
              <a:rPr baseline="0" dirty="0" smtClean="0"/>
              <a:t>, </a:t>
            </a:r>
            <a:r>
              <a:rPr baseline="0" dirty="0" err="1" smtClean="0"/>
              <a:t>serta</a:t>
            </a:r>
            <a:r>
              <a:rPr baseline="0" dirty="0" smtClean="0"/>
              <a:t> </a:t>
            </a:r>
            <a:r>
              <a:rPr baseline="0" dirty="0" err="1" smtClean="0"/>
              <a:t>kasus</a:t>
            </a:r>
            <a:r>
              <a:rPr baseline="0" dirty="0" smtClean="0"/>
              <a:t> </a:t>
            </a:r>
            <a:r>
              <a:rPr baseline="0" dirty="0" err="1" smtClean="0"/>
              <a:t>bencana</a:t>
            </a:r>
            <a:r>
              <a:rPr baseline="0" dirty="0" smtClean="0"/>
              <a:t> tsunami yang </a:t>
            </a:r>
            <a:r>
              <a:rPr baseline="0" dirty="0" err="1" smtClean="0"/>
              <a:t>memicu</a:t>
            </a:r>
            <a:r>
              <a:rPr baseline="0" dirty="0" smtClean="0"/>
              <a:t> </a:t>
            </a:r>
            <a:r>
              <a:rPr baseline="0" dirty="0" err="1" smtClean="0"/>
              <a:t>aktifnya</a:t>
            </a:r>
            <a:r>
              <a:rPr baseline="0" dirty="0" smtClean="0"/>
              <a:t> rea</a:t>
            </a:r>
            <a:r>
              <a:rPr lang="id-ID" baseline="0" dirty="0" smtClean="0"/>
              <a:t>c</a:t>
            </a:r>
            <a:r>
              <a:rPr baseline="0" dirty="0" smtClean="0"/>
              <a:t>tor </a:t>
            </a:r>
            <a:r>
              <a:rPr baseline="0" dirty="0" err="1" smtClean="0"/>
              <a:t>nuklir</a:t>
            </a:r>
            <a:r>
              <a:rPr baseline="0" dirty="0" smtClean="0"/>
              <a:t> di </a:t>
            </a:r>
            <a:r>
              <a:rPr baseline="0" dirty="0" err="1" smtClean="0"/>
              <a:t>Jepang</a:t>
            </a:r>
            <a:r>
              <a:rPr baseline="0" dirty="0" smtClean="0"/>
              <a:t>, </a:t>
            </a:r>
            <a:r>
              <a:rPr baseline="0" dirty="0" err="1" smtClean="0"/>
              <a:t>lingkup</a:t>
            </a:r>
            <a:r>
              <a:rPr baseline="0" dirty="0" smtClean="0"/>
              <a:t> </a:t>
            </a:r>
            <a:r>
              <a:rPr baseline="0" dirty="0" err="1" smtClean="0"/>
              <a:t>diperluas</a:t>
            </a:r>
            <a:r>
              <a:rPr baseline="0" dirty="0" smtClean="0"/>
              <a:t> </a:t>
            </a:r>
            <a:r>
              <a:rPr baseline="0" dirty="0" err="1" smtClean="0"/>
              <a:t>dengan</a:t>
            </a:r>
            <a:r>
              <a:rPr baseline="0" dirty="0" smtClean="0"/>
              <a:t> </a:t>
            </a:r>
            <a:r>
              <a:rPr baseline="0" dirty="0" err="1" smtClean="0"/>
              <a:t>menambahkan</a:t>
            </a:r>
            <a:r>
              <a:rPr baseline="0" dirty="0" smtClean="0"/>
              <a:t> </a:t>
            </a:r>
            <a:r>
              <a:rPr baseline="0" dirty="0" err="1" smtClean="0"/>
              <a:t>beberapa</a:t>
            </a:r>
            <a:r>
              <a:rPr baseline="0" dirty="0" smtClean="0"/>
              <a:t> </a:t>
            </a:r>
            <a:r>
              <a:rPr baseline="0" dirty="0" err="1" smtClean="0"/>
              <a:t>contoh</a:t>
            </a:r>
            <a:r>
              <a:rPr baseline="0" dirty="0" smtClean="0"/>
              <a:t> </a:t>
            </a:r>
            <a:r>
              <a:rPr baseline="0" dirty="0" err="1" smtClean="0"/>
              <a:t>kesiapsiagaan</a:t>
            </a:r>
            <a:r>
              <a:rPr baseline="0" dirty="0" smtClean="0"/>
              <a:t> </a:t>
            </a:r>
            <a:r>
              <a:rPr baseline="0" dirty="0" err="1" smtClean="0"/>
              <a:t>untuk</a:t>
            </a:r>
            <a:r>
              <a:rPr baseline="0" dirty="0" smtClean="0"/>
              <a:t> man-made disaster, </a:t>
            </a:r>
            <a:r>
              <a:rPr baseline="0" dirty="0" err="1" smtClean="0"/>
              <a:t>misalnya</a:t>
            </a:r>
            <a:r>
              <a:rPr baseline="0" dirty="0" smtClean="0"/>
              <a:t> cybercrime, </a:t>
            </a:r>
            <a:r>
              <a:rPr baseline="0" dirty="0" err="1" smtClean="0"/>
              <a:t>pengungsi</a:t>
            </a:r>
            <a:r>
              <a:rPr baseline="0" dirty="0" smtClean="0"/>
              <a:t>, </a:t>
            </a:r>
            <a:r>
              <a:rPr baseline="0" dirty="0" err="1" smtClean="0"/>
              <a:t>dan</a:t>
            </a:r>
            <a:r>
              <a:rPr baseline="0" dirty="0" smtClean="0"/>
              <a:t> </a:t>
            </a:r>
            <a:r>
              <a:rPr baseline="0" dirty="0" err="1" smtClean="0"/>
              <a:t>ledakan</a:t>
            </a:r>
            <a:r>
              <a:rPr baseline="0" dirty="0" smtClean="0"/>
              <a:t> </a:t>
            </a:r>
            <a:r>
              <a:rPr baseline="0" dirty="0" err="1" smtClean="0"/>
              <a:t>nuklir</a:t>
            </a:r>
            <a:endParaRPr dirty="0"/>
          </a:p>
        </p:txBody>
      </p:sp>
    </p:spTree>
    <p:extLst>
      <p:ext uri="{BB962C8B-B14F-4D97-AF65-F5344CB8AC3E}">
        <p14:creationId xmlns:p14="http://schemas.microsoft.com/office/powerpoint/2010/main" val="305552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Sampai dengan Maret 2019, tim telah</a:t>
            </a:r>
            <a:r>
              <a:rPr lang="id-ID" baseline="0" dirty="0" smtClean="0"/>
              <a:t> menyusun draf research paper. Untuk memenuhi Quality Assurance Level of INTOSAI Public Goods, draf tersebut saat ini tengah didistribusikan oleh Sekretariat KSC kepada komunitas INTOSAI.</a:t>
            </a:r>
          </a:p>
          <a:p>
            <a:endParaRPr lang="id-ID" baseline="0" dirty="0" smtClean="0"/>
          </a:p>
          <a:p>
            <a:r>
              <a:rPr lang="id-ID" baseline="0" dirty="0" smtClean="0"/>
              <a:t>Pasca exposure, Tim akan merevisi draf berdasarkan masukan yang diperoleh dan menyampaikan draf final research paper kepada KSC untuk ditetapkan sebagai produk KSC pada pertemuan KSC yang akan diselenggarakan pada bulan Juni 2019 di Filipina</a:t>
            </a:r>
            <a:endParaRPr lang="id-ID" dirty="0"/>
          </a:p>
        </p:txBody>
      </p:sp>
      <p:sp>
        <p:nvSpPr>
          <p:cNvPr id="4" name="Slide Number Placeholder 3"/>
          <p:cNvSpPr>
            <a:spLocks noGrp="1"/>
          </p:cNvSpPr>
          <p:nvPr>
            <p:ph type="sldNum" sz="quarter" idx="10"/>
          </p:nvPr>
        </p:nvSpPr>
        <p:spPr/>
        <p:txBody>
          <a:bodyPr/>
          <a:lstStyle/>
          <a:p>
            <a:fld id="{AAFEE2B6-961E-4B89-9AD2-30FAB594CE91}" type="slidenum">
              <a:rPr lang="en-US" smtClean="0"/>
              <a:t>9</a:t>
            </a:fld>
            <a:endParaRPr lang="en-US"/>
          </a:p>
        </p:txBody>
      </p:sp>
    </p:spTree>
    <p:extLst>
      <p:ext uri="{BB962C8B-B14F-4D97-AF65-F5344CB8AC3E}">
        <p14:creationId xmlns:p14="http://schemas.microsoft.com/office/powerpoint/2010/main" val="47101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2D9AD81-E25B-43C9-A5F5-30014B191540}" type="slidenum">
              <a:rPr lang="en-US" smtClean="0"/>
              <a:pPr>
                <a:defRPr/>
              </a:pPr>
              <a:t>11</a:t>
            </a:fld>
            <a:endParaRPr lang="en-US"/>
          </a:p>
        </p:txBody>
      </p:sp>
    </p:spTree>
    <p:extLst>
      <p:ext uri="{BB962C8B-B14F-4D97-AF65-F5344CB8AC3E}">
        <p14:creationId xmlns:p14="http://schemas.microsoft.com/office/powerpoint/2010/main" val="331316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Bab 1 – Pendahuluan</a:t>
            </a:r>
          </a:p>
          <a:p>
            <a:r>
              <a:rPr lang="id-ID" dirty="0" smtClean="0"/>
              <a:t>Bab 1</a:t>
            </a:r>
            <a:r>
              <a:rPr lang="id-ID" baseline="0" dirty="0" smtClean="0"/>
              <a:t> terdiri dari 5 subbab yang secara umum bertujuan untuk memberikan gambaran kepada pembaca terkait konsep kesiapsigaan bencana, mengapa kita perlu bersiap menghadapi bencana, komponen utama yang harus ada dalam kesiapsiagaan bencana, dan peran pihak-pihak terkait</a:t>
            </a:r>
            <a:endParaRPr lang="id-ID" dirty="0"/>
          </a:p>
        </p:txBody>
      </p:sp>
      <p:sp>
        <p:nvSpPr>
          <p:cNvPr id="4" name="Slide Number Placeholder 3"/>
          <p:cNvSpPr>
            <a:spLocks noGrp="1"/>
          </p:cNvSpPr>
          <p:nvPr>
            <p:ph type="sldNum" sz="quarter" idx="10"/>
          </p:nvPr>
        </p:nvSpPr>
        <p:spPr/>
        <p:txBody>
          <a:bodyPr/>
          <a:lstStyle/>
          <a:p>
            <a:fld id="{AAFEE2B6-961E-4B89-9AD2-30FAB594CE91}" type="slidenum">
              <a:rPr lang="en-US" smtClean="0"/>
              <a:t>12</a:t>
            </a:fld>
            <a:endParaRPr lang="en-US"/>
          </a:p>
        </p:txBody>
      </p:sp>
    </p:spTree>
    <p:extLst>
      <p:ext uri="{BB962C8B-B14F-4D97-AF65-F5344CB8AC3E}">
        <p14:creationId xmlns:p14="http://schemas.microsoft.com/office/powerpoint/2010/main" val="49522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Bab 2</a:t>
            </a:r>
            <a:r>
              <a:rPr lang="id-ID" baseline="0" dirty="0" smtClean="0"/>
              <a:t> – Dari Panic Menjadi Siap</a:t>
            </a:r>
            <a:endParaRPr lang="id-ID" dirty="0" smtClean="0"/>
          </a:p>
          <a:p>
            <a:r>
              <a:rPr lang="id-ID" dirty="0" smtClean="0"/>
              <a:t>Bab 2</a:t>
            </a:r>
            <a:r>
              <a:rPr lang="id-ID" baseline="0" dirty="0" smtClean="0"/>
              <a:t> terdiri dari 6 subbab yang secara umum bertujuan untuk memberikan gambaran dan contoh upaya, kebijakan, pendanaan, dan manajemen kesiapsigaan bencana untuk bencana yang terkait perubahan iklim (seperti banjir, musim dingin ekstrem, kekeringan, kebakaran hutan/lahan), bencana alam (seperti gempa, gunung meletus, tornado), wabah penyakit, cybercrime, pengungsi, dan ledakan nuklir.</a:t>
            </a:r>
            <a:endParaRPr lang="id-ID" dirty="0"/>
          </a:p>
        </p:txBody>
      </p:sp>
      <p:sp>
        <p:nvSpPr>
          <p:cNvPr id="4" name="Slide Number Placeholder 3"/>
          <p:cNvSpPr>
            <a:spLocks noGrp="1"/>
          </p:cNvSpPr>
          <p:nvPr>
            <p:ph type="sldNum" sz="quarter" idx="10"/>
          </p:nvPr>
        </p:nvSpPr>
        <p:spPr/>
        <p:txBody>
          <a:bodyPr/>
          <a:lstStyle/>
          <a:p>
            <a:fld id="{AAFEE2B6-961E-4B89-9AD2-30FAB594CE91}" type="slidenum">
              <a:rPr lang="en-US" smtClean="0"/>
              <a:t>14</a:t>
            </a:fld>
            <a:endParaRPr lang="en-US"/>
          </a:p>
        </p:txBody>
      </p:sp>
    </p:spTree>
    <p:extLst>
      <p:ext uri="{BB962C8B-B14F-4D97-AF65-F5344CB8AC3E}">
        <p14:creationId xmlns:p14="http://schemas.microsoft.com/office/powerpoint/2010/main" val="253718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Bab 3</a:t>
            </a:r>
            <a:r>
              <a:rPr lang="id-ID" baseline="0" dirty="0" smtClean="0"/>
              <a:t> – Pemeriksaan atas Kesiapsiagaan Bencana</a:t>
            </a:r>
            <a:endParaRPr lang="id-ID" dirty="0" smtClean="0"/>
          </a:p>
          <a:p>
            <a:r>
              <a:rPr lang="id-ID" dirty="0" smtClean="0"/>
              <a:t>Bab 3</a:t>
            </a:r>
            <a:r>
              <a:rPr lang="id-ID" baseline="0" dirty="0" smtClean="0"/>
              <a:t> terdiri dari 3 subbab yang secara umum bertujuan untuk memberikan gambaran dan contoh pemeriksaan atas kesiapsiagaan bencana.</a:t>
            </a:r>
          </a:p>
          <a:p>
            <a:endParaRPr lang="id-ID" baseline="0" dirty="0" smtClean="0"/>
          </a:p>
          <a:p>
            <a:r>
              <a:rPr lang="id-ID" baseline="0" dirty="0" smtClean="0"/>
              <a:t>Bab ini juga mencermati kelemahan ISSAI seri 5500 terkait pemeriksaan bencana yang belum memberikan perhatian yang memadai atas tahap kesiapsiagaan bencana.</a:t>
            </a:r>
          </a:p>
          <a:p>
            <a:endParaRPr lang="id-ID" baseline="0" dirty="0" smtClean="0"/>
          </a:p>
          <a:p>
            <a:r>
              <a:rPr lang="id-ID" baseline="0" dirty="0" smtClean="0"/>
              <a:t>Dalam kaitannya dengan jenis pemeriksaan, sesuai mandat masing-masng SAI, pemeriksaan bencana dapat melaksanakan pemeriksaan keuangan, kinerja, kepatuhan, maupun kombinasi dari pemeriksaan tsb.</a:t>
            </a:r>
          </a:p>
          <a:p>
            <a:endParaRPr lang="id-ID" baseline="0" dirty="0" smtClean="0"/>
          </a:p>
          <a:p>
            <a:r>
              <a:rPr lang="id-ID" baseline="0" dirty="0" smtClean="0"/>
              <a:t>Bab ini juga dilengkapi dengan contoh topik pemeriksaan atas kesiapsiagaan bencana yang berasal dari BPK, SAI Belanda, Filipina, India, Brasil, dan Ukraina</a:t>
            </a:r>
            <a:endParaRPr lang="id-ID" dirty="0"/>
          </a:p>
        </p:txBody>
      </p:sp>
      <p:sp>
        <p:nvSpPr>
          <p:cNvPr id="4" name="Slide Number Placeholder 3"/>
          <p:cNvSpPr>
            <a:spLocks noGrp="1"/>
          </p:cNvSpPr>
          <p:nvPr>
            <p:ph type="sldNum" sz="quarter" idx="10"/>
          </p:nvPr>
        </p:nvSpPr>
        <p:spPr/>
        <p:txBody>
          <a:bodyPr/>
          <a:lstStyle/>
          <a:p>
            <a:fld id="{AAFEE2B6-961E-4B89-9AD2-30FAB594CE91}" type="slidenum">
              <a:rPr lang="en-US" smtClean="0"/>
              <a:t>15</a:t>
            </a:fld>
            <a:endParaRPr lang="en-US"/>
          </a:p>
        </p:txBody>
      </p:sp>
    </p:spTree>
    <p:extLst>
      <p:ext uri="{BB962C8B-B14F-4D97-AF65-F5344CB8AC3E}">
        <p14:creationId xmlns:p14="http://schemas.microsoft.com/office/powerpoint/2010/main" val="239986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23E1CB-02FE-4B52-8CC6-FE219341CDC5}" type="datetimeFigureOut">
              <a:rPr lang="en-US" smtClean="0"/>
              <a:t>6/10/2019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B10598-20E3-4F80-9A49-02D41862BB9F}" type="slidenum">
              <a:rPr lang="en-US" smtClean="0"/>
              <a:t>‹#›</a:t>
            </a:fld>
            <a:endParaRPr lang="en-US"/>
          </a:p>
        </p:txBody>
      </p:sp>
    </p:spTree>
    <p:extLst>
      <p:ext uri="{BB962C8B-B14F-4D97-AF65-F5344CB8AC3E}">
        <p14:creationId xmlns:p14="http://schemas.microsoft.com/office/powerpoint/2010/main" val="190487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23E1CB-02FE-4B52-8CC6-FE219341CDC5}" type="datetimeFigureOut">
              <a:rPr lang="en-US" smtClean="0"/>
              <a:t>6/10/2019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B10598-20E3-4F80-9A49-02D41862BB9F}" type="slidenum">
              <a:rPr lang="en-US" smtClean="0"/>
              <a:t>‹#›</a:t>
            </a:fld>
            <a:endParaRPr lang="en-US"/>
          </a:p>
        </p:txBody>
      </p:sp>
    </p:spTree>
    <p:extLst>
      <p:ext uri="{BB962C8B-B14F-4D97-AF65-F5344CB8AC3E}">
        <p14:creationId xmlns:p14="http://schemas.microsoft.com/office/powerpoint/2010/main" val="2929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23E1CB-02FE-4B52-8CC6-FE219341CDC5}" type="datetimeFigureOut">
              <a:rPr lang="en-US" smtClean="0"/>
              <a:t>6/10/2019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B10598-20E3-4F80-9A49-02D41862BB9F}" type="slidenum">
              <a:rPr lang="en-US" smtClean="0"/>
              <a:t>‹#›</a:t>
            </a:fld>
            <a:endParaRPr lang="en-US"/>
          </a:p>
        </p:txBody>
      </p:sp>
    </p:spTree>
    <p:extLst>
      <p:ext uri="{BB962C8B-B14F-4D97-AF65-F5344CB8AC3E}">
        <p14:creationId xmlns:p14="http://schemas.microsoft.com/office/powerpoint/2010/main" val="264818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23E1CB-02FE-4B52-8CC6-FE219341CDC5}" type="datetimeFigureOut">
              <a:rPr lang="en-US" smtClean="0"/>
              <a:t>6/10/2019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B10598-20E3-4F80-9A49-02D41862BB9F}" type="slidenum">
              <a:rPr lang="en-US" smtClean="0"/>
              <a:t>‹#›</a:t>
            </a:fld>
            <a:endParaRPr lang="en-US"/>
          </a:p>
        </p:txBody>
      </p:sp>
    </p:spTree>
    <p:extLst>
      <p:ext uri="{BB962C8B-B14F-4D97-AF65-F5344CB8AC3E}">
        <p14:creationId xmlns:p14="http://schemas.microsoft.com/office/powerpoint/2010/main" val="212916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23E1CB-02FE-4B52-8CC6-FE219341CDC5}" type="datetimeFigureOut">
              <a:rPr lang="en-US" smtClean="0"/>
              <a:t>6/10/2019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B10598-20E3-4F80-9A49-02D41862BB9F}" type="slidenum">
              <a:rPr lang="en-US" smtClean="0"/>
              <a:t>‹#›</a:t>
            </a:fld>
            <a:endParaRPr lang="en-US"/>
          </a:p>
        </p:txBody>
      </p:sp>
    </p:spTree>
    <p:extLst>
      <p:ext uri="{BB962C8B-B14F-4D97-AF65-F5344CB8AC3E}">
        <p14:creationId xmlns:p14="http://schemas.microsoft.com/office/powerpoint/2010/main" val="364480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023E1CB-02FE-4B52-8CC6-FE219341CDC5}" type="datetimeFigureOut">
              <a:rPr lang="en-US" smtClean="0"/>
              <a:t>6/10/2019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2B10598-20E3-4F80-9A49-02D41862BB9F}" type="slidenum">
              <a:rPr lang="en-US" smtClean="0"/>
              <a:t>‹#›</a:t>
            </a:fld>
            <a:endParaRPr lang="en-US"/>
          </a:p>
        </p:txBody>
      </p:sp>
    </p:spTree>
    <p:extLst>
      <p:ext uri="{BB962C8B-B14F-4D97-AF65-F5344CB8AC3E}">
        <p14:creationId xmlns:p14="http://schemas.microsoft.com/office/powerpoint/2010/main" val="401834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023E1CB-02FE-4B52-8CC6-FE219341CDC5}" type="datetimeFigureOut">
              <a:rPr lang="en-US" smtClean="0"/>
              <a:t>6/10/2019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2B10598-20E3-4F80-9A49-02D41862BB9F}" type="slidenum">
              <a:rPr lang="en-US" smtClean="0"/>
              <a:t>‹#›</a:t>
            </a:fld>
            <a:endParaRPr lang="en-US"/>
          </a:p>
        </p:txBody>
      </p:sp>
    </p:spTree>
    <p:extLst>
      <p:ext uri="{BB962C8B-B14F-4D97-AF65-F5344CB8AC3E}">
        <p14:creationId xmlns:p14="http://schemas.microsoft.com/office/powerpoint/2010/main" val="238519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023E1CB-02FE-4B52-8CC6-FE219341CDC5}" type="datetimeFigureOut">
              <a:rPr lang="en-US" smtClean="0"/>
              <a:t>6/10/2019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2B10598-20E3-4F80-9A49-02D41862BB9F}" type="slidenum">
              <a:rPr lang="en-US" smtClean="0"/>
              <a:t>‹#›</a:t>
            </a:fld>
            <a:endParaRPr lang="en-US"/>
          </a:p>
        </p:txBody>
      </p:sp>
    </p:spTree>
    <p:extLst>
      <p:ext uri="{BB962C8B-B14F-4D97-AF65-F5344CB8AC3E}">
        <p14:creationId xmlns:p14="http://schemas.microsoft.com/office/powerpoint/2010/main" val="305862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023E1CB-02FE-4B52-8CC6-FE219341CDC5}" type="datetimeFigureOut">
              <a:rPr lang="en-US" smtClean="0"/>
              <a:t>6/10/2019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2B10598-20E3-4F80-9A49-02D41862BB9F}" type="slidenum">
              <a:rPr lang="en-US" smtClean="0"/>
              <a:t>‹#›</a:t>
            </a:fld>
            <a:endParaRPr lang="en-US"/>
          </a:p>
        </p:txBody>
      </p:sp>
    </p:spTree>
    <p:extLst>
      <p:ext uri="{BB962C8B-B14F-4D97-AF65-F5344CB8AC3E}">
        <p14:creationId xmlns:p14="http://schemas.microsoft.com/office/powerpoint/2010/main" val="366383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023E1CB-02FE-4B52-8CC6-FE219341CDC5}" type="datetimeFigureOut">
              <a:rPr lang="en-US" smtClean="0"/>
              <a:t>6/10/2019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2B10598-20E3-4F80-9A49-02D41862BB9F}" type="slidenum">
              <a:rPr lang="en-US" smtClean="0"/>
              <a:t>‹#›</a:t>
            </a:fld>
            <a:endParaRPr lang="en-US"/>
          </a:p>
        </p:txBody>
      </p:sp>
    </p:spTree>
    <p:extLst>
      <p:ext uri="{BB962C8B-B14F-4D97-AF65-F5344CB8AC3E}">
        <p14:creationId xmlns:p14="http://schemas.microsoft.com/office/powerpoint/2010/main" val="250341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023E1CB-02FE-4B52-8CC6-FE219341CDC5}" type="datetimeFigureOut">
              <a:rPr lang="en-US" smtClean="0"/>
              <a:t>6/10/2019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2B10598-20E3-4F80-9A49-02D41862BB9F}" type="slidenum">
              <a:rPr lang="en-US" smtClean="0"/>
              <a:t>‹#›</a:t>
            </a:fld>
            <a:endParaRPr lang="en-US"/>
          </a:p>
        </p:txBody>
      </p:sp>
    </p:spTree>
    <p:extLst>
      <p:ext uri="{BB962C8B-B14F-4D97-AF65-F5344CB8AC3E}">
        <p14:creationId xmlns:p14="http://schemas.microsoft.com/office/powerpoint/2010/main" val="290891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0" y="6781800"/>
            <a:ext cx="12192000" cy="76200"/>
            <a:chOff x="0" y="0"/>
            <a:chExt cx="7006728" cy="363557"/>
          </a:xfrm>
        </p:grpSpPr>
        <p:sp>
          <p:nvSpPr>
            <p:cNvPr id="8" name="Rectangle 7"/>
            <p:cNvSpPr/>
            <p:nvPr/>
          </p:nvSpPr>
          <p:spPr>
            <a:xfrm>
              <a:off x="0" y="0"/>
              <a:ext cx="1751682" cy="363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51682" y="0"/>
              <a:ext cx="1751682" cy="36355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p:nvSpPr>
          <p:spPr>
            <a:xfrm>
              <a:off x="3503364" y="0"/>
              <a:ext cx="1751682" cy="3635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ectangle 10"/>
            <p:cNvSpPr/>
            <p:nvPr/>
          </p:nvSpPr>
          <p:spPr>
            <a:xfrm>
              <a:off x="5255046" y="0"/>
              <a:ext cx="1751682" cy="3635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223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54311" y="2198938"/>
            <a:ext cx="6416842" cy="1425573"/>
          </a:xfrm>
          <a:prstGeom prst="rect">
            <a:avLst/>
          </a:prstGeom>
          <a:noFill/>
        </p:spPr>
        <p:txBody>
          <a:bodyPr wrap="square" rtlCol="0">
            <a:spAutoFit/>
          </a:bodyPr>
          <a:lstStyle/>
          <a:p>
            <a:pPr algn="ctr"/>
            <a:r>
              <a:rPr lang="id-ID" sz="4500" spc="-150" dirty="0">
                <a:solidFill>
                  <a:schemeClr val="accent3"/>
                </a:solidFill>
                <a:latin typeface="Tw Cen MT Condensed Extra Bold" panose="020B0803020202020204" pitchFamily="34" charset="0"/>
                <a:cs typeface="Arial" panose="020B0604020202020204" pitchFamily="34" charset="0"/>
              </a:rPr>
              <a:t>Disaster Preparedness for </a:t>
            </a:r>
            <a:r>
              <a:rPr lang="id-ID" sz="4500" spc="-150" dirty="0" smtClean="0">
                <a:solidFill>
                  <a:schemeClr val="accent3"/>
                </a:solidFill>
                <a:latin typeface="Tw Cen MT Condensed Extra Bold" panose="020B0803020202020204" pitchFamily="34" charset="0"/>
                <a:cs typeface="Arial" panose="020B0604020202020204" pitchFamily="34" charset="0"/>
              </a:rPr>
              <a:t>SAIs</a:t>
            </a:r>
            <a:r>
              <a:rPr lang="id-ID" sz="4000" spc="-150" dirty="0" smtClean="0">
                <a:solidFill>
                  <a:schemeClr val="accent3"/>
                </a:solidFill>
                <a:latin typeface="Tw Cen MT Condensed Extra Bold" panose="020B0803020202020204" pitchFamily="34" charset="0"/>
                <a:cs typeface="Arial" panose="020B0604020202020204" pitchFamily="34" charset="0"/>
              </a:rPr>
              <a:t>: </a:t>
            </a:r>
            <a:r>
              <a:rPr lang="id-ID" sz="4000" spc="-150" dirty="0">
                <a:solidFill>
                  <a:schemeClr val="accent3"/>
                </a:solidFill>
                <a:latin typeface="Tw Cen MT Condensed Extra Bold" panose="020B0803020202020204" pitchFamily="34" charset="0"/>
                <a:cs typeface="Arial" panose="020B0604020202020204" pitchFamily="34" charset="0"/>
              </a:rPr>
              <a:t>A </a:t>
            </a:r>
            <a:r>
              <a:rPr lang="id-ID" sz="4000" spc="-150" dirty="0" smtClean="0">
                <a:solidFill>
                  <a:schemeClr val="accent3"/>
                </a:solidFill>
                <a:latin typeface="Tw Cen MT Condensed Extra Bold" panose="020B0803020202020204" pitchFamily="34" charset="0"/>
                <a:cs typeface="Arial" panose="020B0604020202020204" pitchFamily="34" charset="0"/>
              </a:rPr>
              <a:t>Final Report</a:t>
            </a:r>
            <a:endParaRPr lang="en-US" sz="4000" spc="-150" dirty="0">
              <a:solidFill>
                <a:schemeClr val="accent3"/>
              </a:solidFill>
              <a:latin typeface="Tw Cen MT Condensed Extra Bold" panose="020B0803020202020204" pitchFamily="34" charset="0"/>
              <a:cs typeface="Arial" panose="020B0604020202020204" pitchFamily="34" charset="0"/>
            </a:endParaRPr>
          </a:p>
        </p:txBody>
      </p:sp>
      <p:sp>
        <p:nvSpPr>
          <p:cNvPr id="4" name="TextBox 3"/>
          <p:cNvSpPr txBox="1"/>
          <p:nvPr/>
        </p:nvSpPr>
        <p:spPr>
          <a:xfrm>
            <a:off x="5331770" y="4858813"/>
            <a:ext cx="6918593" cy="584775"/>
          </a:xfrm>
          <a:prstGeom prst="rect">
            <a:avLst/>
          </a:prstGeom>
          <a:noFill/>
        </p:spPr>
        <p:txBody>
          <a:bodyPr wrap="square" rtlCol="0">
            <a:spAutoFit/>
          </a:bodyPr>
          <a:lstStyle/>
          <a:p>
            <a:pPr algn="ctr"/>
            <a:r>
              <a:rPr lang="id-ID" sz="3200" spc="-150" dirty="0">
                <a:solidFill>
                  <a:schemeClr val="accent3"/>
                </a:solidFill>
                <a:latin typeface="Tw Cen MT Condensed Extra Bold" panose="020B0803020202020204" pitchFamily="34" charset="0"/>
                <a:cs typeface="Arial" panose="020B0604020202020204" pitchFamily="34" charset="0"/>
              </a:rPr>
              <a:t>11th KSC Meeting</a:t>
            </a:r>
            <a:endParaRPr lang="en-US" sz="3200" spc="-150" dirty="0">
              <a:solidFill>
                <a:schemeClr val="accent3"/>
              </a:solidFill>
              <a:latin typeface="Tw Cen MT Condensed Extra Bold" panose="020B0803020202020204" pitchFamily="34" charset="0"/>
              <a:cs typeface="Arial" panose="020B0604020202020204" pitchFamily="34" charset="0"/>
            </a:endParaRPr>
          </a:p>
        </p:txBody>
      </p:sp>
      <p:sp>
        <p:nvSpPr>
          <p:cNvPr id="5" name="TextBox 4"/>
          <p:cNvSpPr txBox="1"/>
          <p:nvPr/>
        </p:nvSpPr>
        <p:spPr>
          <a:xfrm>
            <a:off x="5331772" y="5503392"/>
            <a:ext cx="6918593" cy="400110"/>
          </a:xfrm>
          <a:prstGeom prst="rect">
            <a:avLst/>
          </a:prstGeom>
          <a:noFill/>
        </p:spPr>
        <p:txBody>
          <a:bodyPr wrap="square" rtlCol="0">
            <a:spAutoFit/>
          </a:bodyPr>
          <a:lstStyle/>
          <a:p>
            <a:pPr algn="ctr"/>
            <a:r>
              <a:rPr lang="id-ID" sz="2000" spc="-150" dirty="0">
                <a:solidFill>
                  <a:schemeClr val="accent3"/>
                </a:solidFill>
                <a:latin typeface="Tw Cen MT Condensed Extra Bold" panose="020B0803020202020204" pitchFamily="34" charset="0"/>
                <a:cs typeface="Arial" panose="020B0604020202020204" pitchFamily="34" charset="0"/>
              </a:rPr>
              <a:t>Pampanga, June </a:t>
            </a:r>
            <a:r>
              <a:rPr lang="id-ID" sz="2000" spc="-150" dirty="0" smtClean="0">
                <a:solidFill>
                  <a:schemeClr val="accent3"/>
                </a:solidFill>
                <a:latin typeface="Tw Cen MT Condensed Extra Bold" panose="020B0803020202020204" pitchFamily="34" charset="0"/>
                <a:cs typeface="Arial" panose="020B0604020202020204" pitchFamily="34" charset="0"/>
              </a:rPr>
              <a:t>12th</a:t>
            </a:r>
            <a:r>
              <a:rPr lang="id-ID" sz="2000" spc="-150" dirty="0">
                <a:solidFill>
                  <a:schemeClr val="accent3"/>
                </a:solidFill>
                <a:latin typeface="Tw Cen MT Condensed Extra Bold" panose="020B0803020202020204" pitchFamily="34" charset="0"/>
                <a:cs typeface="Arial" panose="020B0604020202020204" pitchFamily="34" charset="0"/>
              </a:rPr>
              <a:t>, 2019</a:t>
            </a:r>
            <a:endParaRPr lang="en-US" sz="2000" spc="-150" dirty="0">
              <a:solidFill>
                <a:schemeClr val="accent3"/>
              </a:solidFill>
              <a:latin typeface="Tw Cen MT Condensed Extra Bold" panose="020B0803020202020204" pitchFamily="34" charset="0"/>
              <a:cs typeface="Arial" panose="020B060402020202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375694" y="135581"/>
            <a:ext cx="1704011" cy="1035494"/>
          </a:xfrm>
          <a:prstGeom prst="rect">
            <a:avLst/>
          </a:prstGeom>
        </p:spPr>
      </p:pic>
      <p:pic>
        <p:nvPicPr>
          <p:cNvPr id="7" name="Picture 6"/>
          <p:cNvPicPr>
            <a:picLocks noChangeAspect="1"/>
          </p:cNvPicPr>
          <p:nvPr/>
        </p:nvPicPr>
        <p:blipFill>
          <a:blip r:embed="rId3"/>
          <a:stretch>
            <a:fillRect/>
          </a:stretch>
        </p:blipFill>
        <p:spPr>
          <a:xfrm>
            <a:off x="-1" y="0"/>
            <a:ext cx="5331771" cy="6858000"/>
          </a:xfrm>
          <a:prstGeom prst="rect">
            <a:avLst/>
          </a:prstGeom>
        </p:spPr>
      </p:pic>
    </p:spTree>
    <p:extLst>
      <p:ext uri="{BB962C8B-B14F-4D97-AF65-F5344CB8AC3E}">
        <p14:creationId xmlns:p14="http://schemas.microsoft.com/office/powerpoint/2010/main" val="321338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6ECD8-5825-41D8-B0AB-C50712BA3B4F}"/>
              </a:ext>
            </a:extLst>
          </p:cNvPr>
          <p:cNvSpPr txBox="1"/>
          <p:nvPr/>
        </p:nvSpPr>
        <p:spPr>
          <a:xfrm>
            <a:off x="2234488" y="2720353"/>
            <a:ext cx="7265824" cy="1200329"/>
          </a:xfrm>
          <a:prstGeom prst="rect">
            <a:avLst/>
          </a:prstGeom>
          <a:noFill/>
        </p:spPr>
        <p:txBody>
          <a:bodyPr wrap="square" rtlCol="0">
            <a:spAutoFit/>
          </a:bodyPr>
          <a:lstStyle/>
          <a:p>
            <a:pPr algn="ctr"/>
            <a:r>
              <a:rPr lang="id-ID" sz="7200" b="1" dirty="0" smtClean="0">
                <a:latin typeface="Tw Cen MT" panose="020B0602020104020603" pitchFamily="34" charset="0"/>
                <a:ea typeface="Open Sans" panose="020B0606030504020204" pitchFamily="34" charset="0"/>
                <a:cs typeface="Open Sans" panose="020B0606030504020204" pitchFamily="34" charset="0"/>
              </a:rPr>
              <a:t>What We Found?</a:t>
            </a:r>
            <a:endParaRPr lang="en-IN" sz="7200" b="1" dirty="0">
              <a:latin typeface="Tw Cen MT" panose="020B06020201040206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13730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sunami-aceh7-long2"/>
          <p:cNvPicPr>
            <a:picLocks noChangeAspect="1" noChangeArrowheads="1" noCrop="1"/>
          </p:cNvPicPr>
          <p:nvPr/>
        </p:nvPicPr>
        <p:blipFill>
          <a:blip r:embed="rId3" cstate="print"/>
          <a:srcRect/>
          <a:stretch>
            <a:fillRect/>
          </a:stretch>
        </p:blipFill>
        <p:spPr bwMode="auto">
          <a:xfrm>
            <a:off x="278969" y="990600"/>
            <a:ext cx="6731431" cy="5562600"/>
          </a:xfrm>
          <a:prstGeom prst="rect">
            <a:avLst/>
          </a:prstGeom>
          <a:noFill/>
          <a:ln w="9525">
            <a:noFill/>
            <a:miter lim="800000"/>
            <a:headEnd/>
            <a:tailEnd/>
          </a:ln>
        </p:spPr>
      </p:pic>
      <p:sp>
        <p:nvSpPr>
          <p:cNvPr id="19459" name="Text Box 3"/>
          <p:cNvSpPr txBox="1">
            <a:spLocks noChangeArrowheads="1"/>
          </p:cNvSpPr>
          <p:nvPr/>
        </p:nvSpPr>
        <p:spPr bwMode="auto">
          <a:xfrm>
            <a:off x="0" y="1"/>
            <a:ext cx="11685722" cy="830263"/>
          </a:xfrm>
          <a:prstGeom prst="rect">
            <a:avLst/>
          </a:prstGeom>
          <a:noFill/>
          <a:ln w="9525">
            <a:noFill/>
            <a:miter lim="800000"/>
            <a:headEnd/>
            <a:tailEnd/>
          </a:ln>
        </p:spPr>
        <p:txBody>
          <a:bodyPr wrap="square">
            <a:spAutoFit/>
          </a:bodyPr>
          <a:lstStyle/>
          <a:p>
            <a:pPr eaLnBrk="0" hangingPunct="0"/>
            <a:r>
              <a:rPr lang="id-ID" sz="2800" b="1" dirty="0" smtClean="0">
                <a:solidFill>
                  <a:srgbClr val="0000CC"/>
                </a:solidFill>
                <a:latin typeface="Tw Cen MT" panose="020B0602020104020603" pitchFamily="34" charset="0"/>
                <a:cs typeface="Segoe UI" pitchFamily="34" charset="0"/>
              </a:rPr>
              <a:t>Indian Ocean </a:t>
            </a:r>
            <a:r>
              <a:rPr lang="en-US" sz="2800" b="1" dirty="0" smtClean="0">
                <a:solidFill>
                  <a:srgbClr val="0000CC"/>
                </a:solidFill>
                <a:latin typeface="Tw Cen MT" panose="020B0602020104020603" pitchFamily="34" charset="0"/>
                <a:cs typeface="Segoe UI" pitchFamily="34" charset="0"/>
              </a:rPr>
              <a:t>Tsunami 2004 </a:t>
            </a:r>
            <a:r>
              <a:rPr lang="id-ID" sz="2800" b="1" dirty="0" smtClean="0">
                <a:solidFill>
                  <a:srgbClr val="0000CC"/>
                </a:solidFill>
                <a:latin typeface="Tw Cen MT" panose="020B0602020104020603" pitchFamily="34" charset="0"/>
                <a:cs typeface="Segoe UI" pitchFamily="34" charset="0"/>
              </a:rPr>
              <a:t> as </a:t>
            </a:r>
            <a:r>
              <a:rPr lang="en-US" sz="4800" b="1" dirty="0" smtClean="0">
                <a:latin typeface="+mj-lt"/>
              </a:rPr>
              <a:t>Wake </a:t>
            </a:r>
            <a:r>
              <a:rPr lang="en-US" sz="4800" b="1" dirty="0">
                <a:latin typeface="+mj-lt"/>
              </a:rPr>
              <a:t>Up Call</a:t>
            </a:r>
            <a:endParaRPr lang="en-US" sz="4400" b="1" dirty="0">
              <a:latin typeface="+mj-lt"/>
            </a:endParaRPr>
          </a:p>
        </p:txBody>
      </p:sp>
      <p:sp>
        <p:nvSpPr>
          <p:cNvPr id="19460" name="TextBox 21"/>
          <p:cNvSpPr txBox="1">
            <a:spLocks noChangeArrowheads="1"/>
          </p:cNvSpPr>
          <p:nvPr/>
        </p:nvSpPr>
        <p:spPr bwMode="auto">
          <a:xfrm>
            <a:off x="7010400" y="2984894"/>
            <a:ext cx="5013036" cy="2015936"/>
          </a:xfrm>
          <a:prstGeom prst="rect">
            <a:avLst/>
          </a:prstGeom>
          <a:noFill/>
          <a:ln w="9525">
            <a:noFill/>
            <a:miter lim="800000"/>
            <a:headEnd/>
            <a:tailEnd/>
          </a:ln>
        </p:spPr>
        <p:txBody>
          <a:bodyPr wrap="square">
            <a:spAutoFit/>
          </a:bodyPr>
          <a:lstStyle/>
          <a:p>
            <a:pPr marL="346075" indent="-346075">
              <a:buBlip>
                <a:blip r:embed="rId4"/>
              </a:buBlip>
            </a:pPr>
            <a:r>
              <a:rPr lang="en-US" sz="2500" dirty="0">
                <a:solidFill>
                  <a:schemeClr val="accent1">
                    <a:lumMod val="50000"/>
                  </a:schemeClr>
                </a:solidFill>
                <a:latin typeface="Tw Cen MT" panose="020B0602020104020603" pitchFamily="34" charset="0"/>
                <a:sym typeface="Wingdings" pitchFamily="2" charset="2"/>
              </a:rPr>
              <a:t>Hyogo Framework for Action </a:t>
            </a:r>
            <a:r>
              <a:rPr lang="id-ID" sz="2500" dirty="0" smtClean="0">
                <a:solidFill>
                  <a:schemeClr val="accent1">
                    <a:lumMod val="50000"/>
                  </a:schemeClr>
                </a:solidFill>
                <a:latin typeface="Tw Cen MT" panose="020B0602020104020603" pitchFamily="34" charset="0"/>
                <a:sym typeface="Wingdings" pitchFamily="2" charset="2"/>
              </a:rPr>
              <a:t>(Hyogo Protocol </a:t>
            </a:r>
            <a:r>
              <a:rPr lang="en-US" sz="2500" dirty="0" smtClean="0">
                <a:solidFill>
                  <a:schemeClr val="accent1">
                    <a:lumMod val="50000"/>
                  </a:schemeClr>
                </a:solidFill>
                <a:latin typeface="Tw Cen MT" panose="020B0602020104020603" pitchFamily="34" charset="0"/>
                <a:sym typeface="Wingdings" pitchFamily="2" charset="2"/>
              </a:rPr>
              <a:t>2005 </a:t>
            </a:r>
            <a:r>
              <a:rPr lang="en-US" sz="2500" dirty="0">
                <a:solidFill>
                  <a:schemeClr val="accent1">
                    <a:lumMod val="50000"/>
                  </a:schemeClr>
                </a:solidFill>
                <a:latin typeface="Tw Cen MT" panose="020B0602020104020603" pitchFamily="34" charset="0"/>
                <a:sym typeface="Wingdings" pitchFamily="2" charset="2"/>
              </a:rPr>
              <a:t>– </a:t>
            </a:r>
            <a:r>
              <a:rPr lang="en-US" sz="2500" dirty="0" smtClean="0">
                <a:solidFill>
                  <a:schemeClr val="accent1">
                    <a:lumMod val="50000"/>
                  </a:schemeClr>
                </a:solidFill>
                <a:latin typeface="Tw Cen MT" panose="020B0602020104020603" pitchFamily="34" charset="0"/>
                <a:sym typeface="Wingdings" pitchFamily="2" charset="2"/>
              </a:rPr>
              <a:t>2015</a:t>
            </a:r>
            <a:r>
              <a:rPr lang="id-ID" sz="2500" dirty="0" smtClean="0">
                <a:solidFill>
                  <a:schemeClr val="accent1">
                    <a:lumMod val="50000"/>
                  </a:schemeClr>
                </a:solidFill>
                <a:latin typeface="Tw Cen MT" panose="020B0602020104020603" pitchFamily="34" charset="0"/>
                <a:sym typeface="Wingdings" pitchFamily="2" charset="2"/>
              </a:rPr>
              <a:t>)</a:t>
            </a:r>
            <a:r>
              <a:rPr lang="en-US" sz="2500" dirty="0" smtClean="0">
                <a:solidFill>
                  <a:schemeClr val="accent1">
                    <a:lumMod val="50000"/>
                  </a:schemeClr>
                </a:solidFill>
                <a:latin typeface="Tw Cen MT" panose="020B0602020104020603" pitchFamily="34" charset="0"/>
                <a:sym typeface="Wingdings" pitchFamily="2" charset="2"/>
              </a:rPr>
              <a:t> </a:t>
            </a:r>
            <a:r>
              <a:rPr lang="id-ID" sz="2500" dirty="0" smtClean="0">
                <a:solidFill>
                  <a:schemeClr val="accent1">
                    <a:lumMod val="50000"/>
                  </a:schemeClr>
                </a:solidFill>
                <a:latin typeface="Tw Cen MT" panose="020B0602020104020603" pitchFamily="34" charset="0"/>
                <a:sym typeface="Wingdings" pitchFamily="2" charset="2"/>
              </a:rPr>
              <a:t>had been ratified by </a:t>
            </a:r>
            <a:r>
              <a:rPr lang="en-US" sz="2500" dirty="0" smtClean="0">
                <a:solidFill>
                  <a:schemeClr val="accent1">
                    <a:lumMod val="50000"/>
                  </a:schemeClr>
                </a:solidFill>
                <a:latin typeface="Tw Cen MT" panose="020B0602020104020603" pitchFamily="34" charset="0"/>
                <a:sym typeface="Wingdings" pitchFamily="2" charset="2"/>
              </a:rPr>
              <a:t>168 c</a:t>
            </a:r>
            <a:r>
              <a:rPr lang="id-ID" sz="2500" dirty="0" smtClean="0">
                <a:solidFill>
                  <a:schemeClr val="accent1">
                    <a:lumMod val="50000"/>
                  </a:schemeClr>
                </a:solidFill>
                <a:latin typeface="Tw Cen MT" panose="020B0602020104020603" pitchFamily="34" charset="0"/>
                <a:sym typeface="Wingdings" pitchFamily="2" charset="2"/>
              </a:rPr>
              <a:t>ountries for DRR guidance (followed up by Sendai </a:t>
            </a:r>
            <a:r>
              <a:rPr lang="id-ID" sz="2500" dirty="0">
                <a:solidFill>
                  <a:schemeClr val="accent1">
                    <a:lumMod val="50000"/>
                  </a:schemeClr>
                </a:solidFill>
                <a:latin typeface="Tw Cen MT" panose="020B0602020104020603" pitchFamily="34" charset="0"/>
                <a:sym typeface="Wingdings" pitchFamily="2" charset="2"/>
              </a:rPr>
              <a:t>Protocol </a:t>
            </a:r>
            <a:r>
              <a:rPr lang="id-ID" sz="2500" dirty="0" smtClean="0">
                <a:solidFill>
                  <a:schemeClr val="accent1">
                    <a:lumMod val="50000"/>
                  </a:schemeClr>
                </a:solidFill>
                <a:latin typeface="Tw Cen MT" panose="020B0602020104020603" pitchFamily="34" charset="0"/>
                <a:sym typeface="Wingdings" pitchFamily="2" charset="2"/>
              </a:rPr>
              <a:t>)</a:t>
            </a:r>
            <a:endParaRPr lang="id-ID" sz="2500" dirty="0">
              <a:solidFill>
                <a:schemeClr val="accent1">
                  <a:lumMod val="50000"/>
                </a:schemeClr>
              </a:solidFill>
              <a:latin typeface="Tw Cen MT" panose="020B0602020104020603" pitchFamily="34" charset="0"/>
            </a:endParaRPr>
          </a:p>
        </p:txBody>
      </p:sp>
      <p:sp>
        <p:nvSpPr>
          <p:cNvPr id="19462" name="TextBox 21"/>
          <p:cNvSpPr txBox="1">
            <a:spLocks noChangeArrowheads="1"/>
          </p:cNvSpPr>
          <p:nvPr/>
        </p:nvSpPr>
        <p:spPr bwMode="auto">
          <a:xfrm>
            <a:off x="7315201" y="1487598"/>
            <a:ext cx="4209473" cy="1169551"/>
          </a:xfrm>
          <a:prstGeom prst="rect">
            <a:avLst/>
          </a:prstGeom>
          <a:noFill/>
          <a:ln w="9525">
            <a:noFill/>
            <a:miter lim="800000"/>
            <a:headEnd/>
            <a:tailEnd/>
          </a:ln>
        </p:spPr>
        <p:txBody>
          <a:bodyPr wrap="square">
            <a:spAutoFit/>
          </a:bodyPr>
          <a:lstStyle/>
          <a:p>
            <a:pPr algn="ctr"/>
            <a:r>
              <a:rPr lang="id-ID" sz="3500" b="1" dirty="0" smtClean="0">
                <a:solidFill>
                  <a:schemeClr val="accent1">
                    <a:lumMod val="50000"/>
                  </a:schemeClr>
                </a:solidFill>
                <a:latin typeface="Tw Cen MT" panose="020B0602020104020603" pitchFamily="34" charset="0"/>
              </a:rPr>
              <a:t>Disaster is a global issue</a:t>
            </a:r>
            <a:endParaRPr lang="id-ID" sz="3500" b="1" dirty="0">
              <a:solidFill>
                <a:schemeClr val="accent1">
                  <a:lumMod val="50000"/>
                </a:schemeClr>
              </a:solidFill>
              <a:latin typeface="Tw Cen MT" panose="020B0602020104020603" pitchFamily="34" charset="0"/>
            </a:endParaRPr>
          </a:p>
        </p:txBody>
      </p:sp>
      <p:pic>
        <p:nvPicPr>
          <p:cNvPr id="19465" name="Picture 13" descr="Logo Baru BNPB"/>
          <p:cNvPicPr>
            <a:picLocks noChangeAspect="1" noChangeArrowheads="1"/>
          </p:cNvPicPr>
          <p:nvPr/>
        </p:nvPicPr>
        <p:blipFill>
          <a:blip r:embed="rId5" cstate="print"/>
          <a:srcRect/>
          <a:stretch>
            <a:fillRect/>
          </a:stretch>
        </p:blipFill>
        <p:spPr bwMode="auto">
          <a:xfrm>
            <a:off x="4572000" y="5867400"/>
            <a:ext cx="609600" cy="685800"/>
          </a:xfrm>
          <a:prstGeom prst="rect">
            <a:avLst/>
          </a:prstGeom>
          <a:noFill/>
          <a:ln w="9525">
            <a:noFill/>
            <a:miter lim="800000"/>
            <a:headEnd/>
            <a:tailEnd/>
          </a:ln>
        </p:spPr>
      </p:pic>
    </p:spTree>
    <p:extLst>
      <p:ext uri="{BB962C8B-B14F-4D97-AF65-F5344CB8AC3E}">
        <p14:creationId xmlns:p14="http://schemas.microsoft.com/office/powerpoint/2010/main" val="16827247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1667" t="27687" r="1905"/>
          <a:stretch/>
        </p:blipFill>
        <p:spPr>
          <a:xfrm>
            <a:off x="5083586" y="1865492"/>
            <a:ext cx="6975364" cy="4304178"/>
          </a:xfrm>
          <a:prstGeom prst="rect">
            <a:avLst/>
          </a:prstGeom>
        </p:spPr>
      </p:pic>
      <p:sp>
        <p:nvSpPr>
          <p:cNvPr id="3" name="TextBox 2"/>
          <p:cNvSpPr txBox="1"/>
          <p:nvPr/>
        </p:nvSpPr>
        <p:spPr>
          <a:xfrm>
            <a:off x="181156" y="286079"/>
            <a:ext cx="12188825" cy="923090"/>
          </a:xfrm>
          <a:prstGeom prst="rect">
            <a:avLst/>
          </a:prstGeom>
          <a:noFill/>
        </p:spPr>
        <p:txBody>
          <a:bodyPr wrap="square" rtlCol="0">
            <a:spAutoFit/>
          </a:bodyPr>
          <a:lstStyle/>
          <a:p>
            <a:r>
              <a:rPr lang="id-ID" sz="5398" dirty="0" smtClean="0">
                <a:solidFill>
                  <a:schemeClr val="accent1"/>
                </a:solidFill>
                <a:latin typeface="Calibri Light" panose="020F0302020204030204" pitchFamily="34" charset="0"/>
                <a:cs typeface="Calibri Light" panose="020F0302020204030204" pitchFamily="34" charset="0"/>
              </a:rPr>
              <a:t>Deliverable</a:t>
            </a:r>
            <a:endParaRPr lang="en-US" sz="5398" dirty="0">
              <a:solidFill>
                <a:schemeClr val="accent1"/>
              </a:solidFill>
              <a:latin typeface="Calibri Light" panose="020F0302020204030204" pitchFamily="34" charset="0"/>
              <a:cs typeface="Calibri Light" panose="020F0302020204030204" pitchFamily="34" charset="0"/>
            </a:endParaRPr>
          </a:p>
        </p:txBody>
      </p:sp>
      <p:grpSp>
        <p:nvGrpSpPr>
          <p:cNvPr id="17" name="Group 16"/>
          <p:cNvGrpSpPr/>
          <p:nvPr/>
        </p:nvGrpSpPr>
        <p:grpSpPr>
          <a:xfrm>
            <a:off x="181155" y="2257267"/>
            <a:ext cx="817350" cy="826873"/>
            <a:chOff x="2084388" y="2192338"/>
            <a:chExt cx="817563" cy="827088"/>
          </a:xfrm>
        </p:grpSpPr>
        <p:sp>
          <p:nvSpPr>
            <p:cNvPr id="18" name="Freeform 10"/>
            <p:cNvSpPr>
              <a:spLocks/>
            </p:cNvSpPr>
            <p:nvPr/>
          </p:nvSpPr>
          <p:spPr bwMode="auto">
            <a:xfrm>
              <a:off x="2084388" y="2192338"/>
              <a:ext cx="817563" cy="827088"/>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grpSp>
          <p:nvGrpSpPr>
            <p:cNvPr id="19" name="Group 18"/>
            <p:cNvGrpSpPr/>
            <p:nvPr/>
          </p:nvGrpSpPr>
          <p:grpSpPr>
            <a:xfrm>
              <a:off x="2182813" y="2298701"/>
              <a:ext cx="617538" cy="611188"/>
              <a:chOff x="2182813" y="2298701"/>
              <a:chExt cx="617538" cy="611188"/>
            </a:xfrm>
          </p:grpSpPr>
          <p:sp>
            <p:nvSpPr>
              <p:cNvPr id="20" name="Freeform 11"/>
              <p:cNvSpPr>
                <a:spLocks noEditPoints="1"/>
              </p:cNvSpPr>
              <p:nvPr/>
            </p:nvSpPr>
            <p:spPr bwMode="auto">
              <a:xfrm>
                <a:off x="2182813" y="2298701"/>
                <a:ext cx="617538" cy="611188"/>
              </a:xfrm>
              <a:custGeom>
                <a:avLst/>
                <a:gdLst>
                  <a:gd name="T0" fmla="*/ 66 w 193"/>
                  <a:gd name="T1" fmla="*/ 165 h 189"/>
                  <a:gd name="T2" fmla="*/ 160 w 193"/>
                  <a:gd name="T3" fmla="*/ 71 h 189"/>
                  <a:gd name="T4" fmla="*/ 163 w 193"/>
                  <a:gd name="T5" fmla="*/ 68 h 189"/>
                  <a:gd name="T6" fmla="*/ 165 w 193"/>
                  <a:gd name="T7" fmla="*/ 65 h 189"/>
                  <a:gd name="T8" fmla="*/ 192 w 193"/>
                  <a:gd name="T9" fmla="*/ 39 h 189"/>
                  <a:gd name="T10" fmla="*/ 192 w 193"/>
                  <a:gd name="T11" fmla="*/ 33 h 189"/>
                  <a:gd name="T12" fmla="*/ 160 w 193"/>
                  <a:gd name="T13" fmla="*/ 1 h 189"/>
                  <a:gd name="T14" fmla="*/ 154 w 193"/>
                  <a:gd name="T15" fmla="*/ 1 h 189"/>
                  <a:gd name="T16" fmla="*/ 128 w 193"/>
                  <a:gd name="T17" fmla="*/ 28 h 189"/>
                  <a:gd name="T18" fmla="*/ 125 w 193"/>
                  <a:gd name="T19" fmla="*/ 30 h 189"/>
                  <a:gd name="T20" fmla="*/ 122 w 193"/>
                  <a:gd name="T21" fmla="*/ 33 h 189"/>
                  <a:gd name="T22" fmla="*/ 29 w 193"/>
                  <a:gd name="T23" fmla="*/ 127 h 189"/>
                  <a:gd name="T24" fmla="*/ 25 w 193"/>
                  <a:gd name="T25" fmla="*/ 133 h 189"/>
                  <a:gd name="T26" fmla="*/ 1 w 193"/>
                  <a:gd name="T27" fmla="*/ 187 h 189"/>
                  <a:gd name="T28" fmla="*/ 3 w 193"/>
                  <a:gd name="T29" fmla="*/ 189 h 189"/>
                  <a:gd name="T30" fmla="*/ 59 w 193"/>
                  <a:gd name="T31" fmla="*/ 169 h 189"/>
                  <a:gd name="T32" fmla="*/ 66 w 193"/>
                  <a:gd name="T33" fmla="*/ 165 h 189"/>
                  <a:gd name="T34" fmla="*/ 148 w 193"/>
                  <a:gd name="T35" fmla="*/ 22 h 189"/>
                  <a:gd name="T36" fmla="*/ 154 w 193"/>
                  <a:gd name="T37" fmla="*/ 15 h 189"/>
                  <a:gd name="T38" fmla="*/ 160 w 193"/>
                  <a:gd name="T39" fmla="*/ 15 h 189"/>
                  <a:gd name="T40" fmla="*/ 178 w 193"/>
                  <a:gd name="T41" fmla="*/ 33 h 189"/>
                  <a:gd name="T42" fmla="*/ 178 w 193"/>
                  <a:gd name="T43" fmla="*/ 39 h 189"/>
                  <a:gd name="T44" fmla="*/ 171 w 193"/>
                  <a:gd name="T45" fmla="*/ 45 h 189"/>
                  <a:gd name="T46" fmla="*/ 166 w 193"/>
                  <a:gd name="T47" fmla="*/ 45 h 189"/>
                  <a:gd name="T48" fmla="*/ 148 w 193"/>
                  <a:gd name="T49" fmla="*/ 27 h 189"/>
                  <a:gd name="T50" fmla="*/ 148 w 193"/>
                  <a:gd name="T51" fmla="*/ 22 h 189"/>
                  <a:gd name="T52" fmla="*/ 28 w 193"/>
                  <a:gd name="T53" fmla="*/ 175 h 189"/>
                  <a:gd name="T54" fmla="*/ 22 w 193"/>
                  <a:gd name="T55" fmla="*/ 173 h 189"/>
                  <a:gd name="T56" fmla="*/ 18 w 193"/>
                  <a:gd name="T57" fmla="*/ 169 h 189"/>
                  <a:gd name="T58" fmla="*/ 17 w 193"/>
                  <a:gd name="T59" fmla="*/ 163 h 189"/>
                  <a:gd name="T60" fmla="*/ 29 w 193"/>
                  <a:gd name="T61" fmla="*/ 136 h 189"/>
                  <a:gd name="T62" fmla="*/ 32 w 193"/>
                  <a:gd name="T63" fmla="*/ 130 h 189"/>
                  <a:gd name="T64" fmla="*/ 34 w 193"/>
                  <a:gd name="T65" fmla="*/ 132 h 189"/>
                  <a:gd name="T66" fmla="*/ 34 w 193"/>
                  <a:gd name="T67" fmla="*/ 144 h 189"/>
                  <a:gd name="T68" fmla="*/ 37 w 193"/>
                  <a:gd name="T69" fmla="*/ 147 h 189"/>
                  <a:gd name="T70" fmla="*/ 44 w 193"/>
                  <a:gd name="T71" fmla="*/ 146 h 189"/>
                  <a:gd name="T72" fmla="*/ 47 w 193"/>
                  <a:gd name="T73" fmla="*/ 148 h 189"/>
                  <a:gd name="T74" fmla="*/ 45 w 193"/>
                  <a:gd name="T75" fmla="*/ 156 h 189"/>
                  <a:gd name="T76" fmla="*/ 49 w 193"/>
                  <a:gd name="T77" fmla="*/ 159 h 189"/>
                  <a:gd name="T78" fmla="*/ 60 w 193"/>
                  <a:gd name="T79" fmla="*/ 160 h 189"/>
                  <a:gd name="T80" fmla="*/ 62 w 193"/>
                  <a:gd name="T81" fmla="*/ 161 h 189"/>
                  <a:gd name="T82" fmla="*/ 57 w 193"/>
                  <a:gd name="T83" fmla="*/ 164 h 189"/>
                  <a:gd name="T84" fmla="*/ 28 w 193"/>
                  <a:gd name="T85"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 h="189">
                    <a:moveTo>
                      <a:pt x="66" y="165"/>
                    </a:moveTo>
                    <a:cubicBezTo>
                      <a:pt x="160" y="71"/>
                      <a:pt x="160" y="71"/>
                      <a:pt x="160" y="71"/>
                    </a:cubicBezTo>
                    <a:cubicBezTo>
                      <a:pt x="161" y="69"/>
                      <a:pt x="163" y="68"/>
                      <a:pt x="163" y="68"/>
                    </a:cubicBezTo>
                    <a:cubicBezTo>
                      <a:pt x="163" y="68"/>
                      <a:pt x="164" y="67"/>
                      <a:pt x="165" y="65"/>
                    </a:cubicBezTo>
                    <a:cubicBezTo>
                      <a:pt x="192" y="39"/>
                      <a:pt x="192" y="39"/>
                      <a:pt x="192" y="39"/>
                    </a:cubicBezTo>
                    <a:cubicBezTo>
                      <a:pt x="193" y="37"/>
                      <a:pt x="193" y="35"/>
                      <a:pt x="192" y="33"/>
                    </a:cubicBezTo>
                    <a:cubicBezTo>
                      <a:pt x="160" y="1"/>
                      <a:pt x="160" y="1"/>
                      <a:pt x="160" y="1"/>
                    </a:cubicBezTo>
                    <a:cubicBezTo>
                      <a:pt x="158" y="0"/>
                      <a:pt x="156" y="0"/>
                      <a:pt x="154" y="1"/>
                    </a:cubicBezTo>
                    <a:cubicBezTo>
                      <a:pt x="128" y="28"/>
                      <a:pt x="128" y="28"/>
                      <a:pt x="128" y="28"/>
                    </a:cubicBezTo>
                    <a:cubicBezTo>
                      <a:pt x="126" y="29"/>
                      <a:pt x="125" y="30"/>
                      <a:pt x="125" y="30"/>
                    </a:cubicBezTo>
                    <a:cubicBezTo>
                      <a:pt x="125" y="31"/>
                      <a:pt x="124" y="32"/>
                      <a:pt x="122" y="33"/>
                    </a:cubicBezTo>
                    <a:cubicBezTo>
                      <a:pt x="29" y="127"/>
                      <a:pt x="29" y="127"/>
                      <a:pt x="29" y="127"/>
                    </a:cubicBezTo>
                    <a:cubicBezTo>
                      <a:pt x="28" y="128"/>
                      <a:pt x="26" y="131"/>
                      <a:pt x="25" y="133"/>
                    </a:cubicBezTo>
                    <a:cubicBezTo>
                      <a:pt x="1" y="187"/>
                      <a:pt x="1" y="187"/>
                      <a:pt x="1" y="187"/>
                    </a:cubicBezTo>
                    <a:cubicBezTo>
                      <a:pt x="0" y="188"/>
                      <a:pt x="1" y="189"/>
                      <a:pt x="3" y="189"/>
                    </a:cubicBezTo>
                    <a:cubicBezTo>
                      <a:pt x="59" y="169"/>
                      <a:pt x="59" y="169"/>
                      <a:pt x="59" y="169"/>
                    </a:cubicBezTo>
                    <a:cubicBezTo>
                      <a:pt x="61" y="168"/>
                      <a:pt x="64" y="166"/>
                      <a:pt x="66" y="165"/>
                    </a:cubicBezTo>
                    <a:close/>
                    <a:moveTo>
                      <a:pt x="148" y="22"/>
                    </a:moveTo>
                    <a:cubicBezTo>
                      <a:pt x="154" y="15"/>
                      <a:pt x="154" y="15"/>
                      <a:pt x="154" y="15"/>
                    </a:cubicBezTo>
                    <a:cubicBezTo>
                      <a:pt x="156" y="14"/>
                      <a:pt x="158" y="14"/>
                      <a:pt x="160" y="15"/>
                    </a:cubicBezTo>
                    <a:cubicBezTo>
                      <a:pt x="178" y="33"/>
                      <a:pt x="178" y="33"/>
                      <a:pt x="178" y="33"/>
                    </a:cubicBezTo>
                    <a:cubicBezTo>
                      <a:pt x="179" y="35"/>
                      <a:pt x="179" y="37"/>
                      <a:pt x="178" y="39"/>
                    </a:cubicBezTo>
                    <a:cubicBezTo>
                      <a:pt x="171" y="45"/>
                      <a:pt x="171" y="45"/>
                      <a:pt x="171" y="45"/>
                    </a:cubicBezTo>
                    <a:cubicBezTo>
                      <a:pt x="170" y="47"/>
                      <a:pt x="167" y="47"/>
                      <a:pt x="166" y="45"/>
                    </a:cubicBezTo>
                    <a:cubicBezTo>
                      <a:pt x="148" y="27"/>
                      <a:pt x="148" y="27"/>
                      <a:pt x="148" y="27"/>
                    </a:cubicBezTo>
                    <a:cubicBezTo>
                      <a:pt x="146" y="26"/>
                      <a:pt x="146" y="23"/>
                      <a:pt x="148" y="22"/>
                    </a:cubicBezTo>
                    <a:close/>
                    <a:moveTo>
                      <a:pt x="28" y="175"/>
                    </a:moveTo>
                    <a:cubicBezTo>
                      <a:pt x="26" y="175"/>
                      <a:pt x="23" y="175"/>
                      <a:pt x="22" y="173"/>
                    </a:cubicBezTo>
                    <a:cubicBezTo>
                      <a:pt x="18" y="169"/>
                      <a:pt x="18" y="169"/>
                      <a:pt x="18" y="169"/>
                    </a:cubicBezTo>
                    <a:cubicBezTo>
                      <a:pt x="16" y="168"/>
                      <a:pt x="16" y="165"/>
                      <a:pt x="17" y="163"/>
                    </a:cubicBezTo>
                    <a:cubicBezTo>
                      <a:pt x="29" y="136"/>
                      <a:pt x="29" y="136"/>
                      <a:pt x="29" y="136"/>
                    </a:cubicBezTo>
                    <a:cubicBezTo>
                      <a:pt x="29" y="134"/>
                      <a:pt x="31" y="131"/>
                      <a:pt x="32" y="130"/>
                    </a:cubicBezTo>
                    <a:cubicBezTo>
                      <a:pt x="34" y="129"/>
                      <a:pt x="35" y="130"/>
                      <a:pt x="34" y="132"/>
                    </a:cubicBezTo>
                    <a:cubicBezTo>
                      <a:pt x="34" y="144"/>
                      <a:pt x="34" y="144"/>
                      <a:pt x="34" y="144"/>
                    </a:cubicBezTo>
                    <a:cubicBezTo>
                      <a:pt x="34" y="146"/>
                      <a:pt x="35" y="148"/>
                      <a:pt x="37" y="147"/>
                    </a:cubicBezTo>
                    <a:cubicBezTo>
                      <a:pt x="44" y="146"/>
                      <a:pt x="44" y="146"/>
                      <a:pt x="44" y="146"/>
                    </a:cubicBezTo>
                    <a:cubicBezTo>
                      <a:pt x="46" y="145"/>
                      <a:pt x="47" y="146"/>
                      <a:pt x="47" y="148"/>
                    </a:cubicBezTo>
                    <a:cubicBezTo>
                      <a:pt x="45" y="156"/>
                      <a:pt x="45" y="156"/>
                      <a:pt x="45" y="156"/>
                    </a:cubicBezTo>
                    <a:cubicBezTo>
                      <a:pt x="45" y="158"/>
                      <a:pt x="47" y="159"/>
                      <a:pt x="49" y="159"/>
                    </a:cubicBezTo>
                    <a:cubicBezTo>
                      <a:pt x="60" y="160"/>
                      <a:pt x="60" y="160"/>
                      <a:pt x="60" y="160"/>
                    </a:cubicBezTo>
                    <a:cubicBezTo>
                      <a:pt x="62" y="160"/>
                      <a:pt x="63" y="160"/>
                      <a:pt x="62" y="161"/>
                    </a:cubicBezTo>
                    <a:cubicBezTo>
                      <a:pt x="61" y="162"/>
                      <a:pt x="59" y="163"/>
                      <a:pt x="57" y="164"/>
                    </a:cubicBezTo>
                    <a:lnTo>
                      <a:pt x="2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sp>
            <p:nvSpPr>
              <p:cNvPr id="21" name="Freeform 12"/>
              <p:cNvSpPr>
                <a:spLocks/>
              </p:cNvSpPr>
              <p:nvPr/>
            </p:nvSpPr>
            <p:spPr bwMode="auto">
              <a:xfrm>
                <a:off x="2247901" y="2871788"/>
                <a:ext cx="552450" cy="38100"/>
              </a:xfrm>
              <a:custGeom>
                <a:avLst/>
                <a:gdLst>
                  <a:gd name="T0" fmla="*/ 171 w 173"/>
                  <a:gd name="T1" fmla="*/ 0 h 12"/>
                  <a:gd name="T2" fmla="*/ 32 w 173"/>
                  <a:gd name="T3" fmla="*/ 0 h 12"/>
                  <a:gd name="T4" fmla="*/ 0 w 173"/>
                  <a:gd name="T5" fmla="*/ 12 h 12"/>
                  <a:gd name="T6" fmla="*/ 171 w 173"/>
                  <a:gd name="T7" fmla="*/ 12 h 12"/>
                  <a:gd name="T8" fmla="*/ 173 w 173"/>
                  <a:gd name="T9" fmla="*/ 10 h 12"/>
                  <a:gd name="T10" fmla="*/ 173 w 173"/>
                  <a:gd name="T11" fmla="*/ 2 h 12"/>
                  <a:gd name="T12" fmla="*/ 171 w 17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73" h="12">
                    <a:moveTo>
                      <a:pt x="171" y="0"/>
                    </a:moveTo>
                    <a:cubicBezTo>
                      <a:pt x="32" y="0"/>
                      <a:pt x="32" y="0"/>
                      <a:pt x="32" y="0"/>
                    </a:cubicBezTo>
                    <a:cubicBezTo>
                      <a:pt x="0" y="12"/>
                      <a:pt x="0" y="12"/>
                      <a:pt x="0" y="12"/>
                    </a:cubicBezTo>
                    <a:cubicBezTo>
                      <a:pt x="171" y="12"/>
                      <a:pt x="171" y="12"/>
                      <a:pt x="171" y="12"/>
                    </a:cubicBezTo>
                    <a:cubicBezTo>
                      <a:pt x="172" y="12"/>
                      <a:pt x="173" y="11"/>
                      <a:pt x="173" y="10"/>
                    </a:cubicBezTo>
                    <a:cubicBezTo>
                      <a:pt x="173" y="2"/>
                      <a:pt x="173" y="2"/>
                      <a:pt x="173" y="2"/>
                    </a:cubicBezTo>
                    <a:cubicBezTo>
                      <a:pt x="173" y="1"/>
                      <a:pt x="172" y="0"/>
                      <a:pt x="1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grpSp>
      </p:grpSp>
      <p:sp>
        <p:nvSpPr>
          <p:cNvPr id="51" name="Rectangle 50"/>
          <p:cNvSpPr/>
          <p:nvPr/>
        </p:nvSpPr>
        <p:spPr>
          <a:xfrm>
            <a:off x="1096904" y="2185001"/>
            <a:ext cx="3638736" cy="3984668"/>
          </a:xfrm>
          <a:prstGeom prst="rect">
            <a:avLst/>
          </a:prstGeom>
        </p:spPr>
        <p:txBody>
          <a:bodyPr wrap="square">
            <a:spAutoFit/>
          </a:bodyPr>
          <a:lstStyle/>
          <a:p>
            <a:r>
              <a:rPr lang="id-ID" sz="2499" b="1" dirty="0">
                <a:solidFill>
                  <a:schemeClr val="accent1"/>
                </a:solidFill>
                <a:latin typeface="Tw Cen MT Condensed Extra Bold" panose="020B0803020202020204" pitchFamily="34" charset="0"/>
                <a:cs typeface="Calibri Light" panose="020F0302020204030204" pitchFamily="34" charset="0"/>
              </a:rPr>
              <a:t>Chapter 1 – INTRODUCTION</a:t>
            </a:r>
          </a:p>
          <a:p>
            <a:pPr marL="342797" indent="-342797">
              <a:buAutoNum type="arabicPeriod"/>
            </a:pPr>
            <a:r>
              <a:rPr lang="id-ID" sz="1999" dirty="0">
                <a:latin typeface="Tw Cen MT" panose="020B0602020104020603" pitchFamily="34" charset="0"/>
              </a:rPr>
              <a:t>Common phenomenon leading to disasters and their impact</a:t>
            </a:r>
          </a:p>
          <a:p>
            <a:pPr marL="342797" indent="-342797">
              <a:buAutoNum type="arabicPeriod"/>
            </a:pPr>
            <a:r>
              <a:rPr lang="id-ID" sz="1999" dirty="0">
                <a:latin typeface="Tw Cen MT" panose="020B0602020104020603" pitchFamily="34" charset="0"/>
              </a:rPr>
              <a:t>Key terms</a:t>
            </a:r>
          </a:p>
          <a:p>
            <a:pPr marL="342797" indent="-342797">
              <a:buAutoNum type="arabicPeriod"/>
            </a:pPr>
            <a:r>
              <a:rPr lang="id-ID" sz="1999" dirty="0">
                <a:latin typeface="Tw Cen MT" panose="020B0602020104020603" pitchFamily="34" charset="0"/>
              </a:rPr>
              <a:t>What is emergency preparedness?</a:t>
            </a:r>
          </a:p>
          <a:p>
            <a:pPr marL="342797" indent="-342797">
              <a:buAutoNum type="arabicPeriod"/>
            </a:pPr>
            <a:r>
              <a:rPr lang="id-ID" sz="1999" dirty="0">
                <a:latin typeface="Tw Cen MT" panose="020B0602020104020603" pitchFamily="34" charset="0"/>
              </a:rPr>
              <a:t>Key components in emergency preparedness</a:t>
            </a:r>
          </a:p>
          <a:p>
            <a:pPr marL="342797" indent="-342797">
              <a:buAutoNum type="arabicPeriod"/>
            </a:pPr>
            <a:r>
              <a:rPr lang="id-ID" sz="1999" dirty="0">
                <a:latin typeface="Tw Cen MT" panose="020B0602020104020603" pitchFamily="34" charset="0"/>
              </a:rPr>
              <a:t>Mapping out the actors and their responsibilities in alleviating the crisis</a:t>
            </a:r>
            <a:endParaRPr lang="en-US" sz="1999" b="1" dirty="0">
              <a:solidFill>
                <a:schemeClr val="accent1"/>
              </a:solidFill>
              <a:latin typeface="Tw Cen MT" panose="020B0602020104020603" pitchFamily="34" charset="0"/>
              <a:cs typeface="Calibri Light" panose="020F0302020204030204" pitchFamily="34" charset="0"/>
            </a:endParaRPr>
          </a:p>
          <a:p>
            <a:r>
              <a:rPr lang="en-US" sz="1400" dirty="0">
                <a:solidFill>
                  <a:schemeClr val="bg1"/>
                </a:solidFill>
                <a:latin typeface="Tw Cen MT" panose="020B0602020104020603" pitchFamily="34" charset="0"/>
                <a:cs typeface="Calibri Light" panose="020F0302020204030204" pitchFamily="34" charset="0"/>
              </a:rPr>
              <a:t>consectetur adipiscing elit, Sed vulputate laoreet erat, in auctor neque . </a:t>
            </a:r>
          </a:p>
        </p:txBody>
      </p:sp>
      <p:grpSp>
        <p:nvGrpSpPr>
          <p:cNvPr id="59" name="Group 58"/>
          <p:cNvGrpSpPr/>
          <p:nvPr/>
        </p:nvGrpSpPr>
        <p:grpSpPr>
          <a:xfrm>
            <a:off x="1587" y="6713145"/>
            <a:ext cx="12188824" cy="143963"/>
            <a:chOff x="4115999" y="1098000"/>
            <a:chExt cx="3960001" cy="54000"/>
          </a:xfrm>
        </p:grpSpPr>
        <p:sp>
          <p:nvSpPr>
            <p:cNvPr id="60" name="Rectangle 59"/>
            <p:cNvSpPr/>
            <p:nvPr/>
          </p:nvSpPr>
          <p:spPr>
            <a:xfrm>
              <a:off x="4116000" y="1098000"/>
              <a:ext cx="3960000" cy="5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Calibri Light" panose="020F0302020204030204" pitchFamily="34" charset="0"/>
                <a:cs typeface="Calibri Light" panose="020F0302020204030204" pitchFamily="34" charset="0"/>
              </a:endParaRPr>
            </a:p>
          </p:txBody>
        </p:sp>
        <p:sp>
          <p:nvSpPr>
            <p:cNvPr id="61" name="Rectangle 60"/>
            <p:cNvSpPr/>
            <p:nvPr/>
          </p:nvSpPr>
          <p:spPr>
            <a:xfrm>
              <a:off x="4115999" y="1098000"/>
              <a:ext cx="198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Calibri Light" panose="020F0302020204030204" pitchFamily="34" charset="0"/>
                <a:cs typeface="Calibri Light" panose="020F0302020204030204" pitchFamily="34" charset="0"/>
              </a:endParaRPr>
            </a:p>
          </p:txBody>
        </p:sp>
      </p:grpSp>
      <p:pic>
        <p:nvPicPr>
          <p:cNvPr id="47" name="Picture 46"/>
          <p:cNvPicPr/>
          <p:nvPr/>
        </p:nvPicPr>
        <p:blipFill>
          <a:blip r:embed="rId4">
            <a:extLst>
              <a:ext uri="{28A0092B-C50C-407E-A947-70E740481C1C}">
                <a14:useLocalDpi xmlns:a14="http://schemas.microsoft.com/office/drawing/2010/main" val="0"/>
              </a:ext>
            </a:extLst>
          </a:blip>
          <a:srcRect/>
          <a:stretch>
            <a:fillRect/>
          </a:stretch>
        </p:blipFill>
        <p:spPr bwMode="auto">
          <a:xfrm>
            <a:off x="6095998" y="2369244"/>
            <a:ext cx="4957155" cy="3198243"/>
          </a:xfrm>
          <a:prstGeom prst="rect">
            <a:avLst/>
          </a:prstGeom>
          <a:noFill/>
          <a:ln>
            <a:noFill/>
          </a:ln>
        </p:spPr>
      </p:pic>
    </p:spTree>
    <p:extLst>
      <p:ext uri="{BB962C8B-B14F-4D97-AF65-F5344CB8AC3E}">
        <p14:creationId xmlns:p14="http://schemas.microsoft.com/office/powerpoint/2010/main" val="135163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up)">
                                      <p:cBhvr>
                                        <p:cTn id="12" dur="500"/>
                                        <p:tgtEl>
                                          <p:spTgt spid="17"/>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6304"/>
            <a:ext cx="9862457" cy="1325563"/>
          </a:xfrm>
        </p:spPr>
        <p:txBody>
          <a:bodyPr>
            <a:normAutofit/>
          </a:bodyPr>
          <a:lstStyle/>
          <a:p>
            <a:pPr>
              <a:spcBef>
                <a:spcPts val="600"/>
              </a:spcBef>
            </a:pPr>
            <a:r>
              <a:rPr lang="en-US" sz="3200" dirty="0" smtClean="0">
                <a:solidFill>
                  <a:srgbClr val="00B050"/>
                </a:solidFill>
              </a:rPr>
              <a:t>5. Mapping out the actors….</a:t>
            </a:r>
            <a:br>
              <a:rPr lang="en-US" sz="3200" dirty="0" smtClean="0">
                <a:solidFill>
                  <a:srgbClr val="00B050"/>
                </a:solidFill>
              </a:rPr>
            </a:br>
            <a:r>
              <a:rPr lang="en-US" sz="2400" dirty="0" smtClean="0">
                <a:solidFill>
                  <a:schemeClr val="accent1">
                    <a:lumMod val="75000"/>
                  </a:schemeClr>
                </a:solidFill>
              </a:rPr>
              <a:t>Indonesia Government’s Efforts in Disaster Risk Reduction</a:t>
            </a:r>
            <a:endParaRPr lang="en-US" sz="2400" dirty="0">
              <a:solidFill>
                <a:schemeClr val="accent1">
                  <a:lumMod val="75000"/>
                </a:schemeClr>
              </a:solidFill>
            </a:endParaRPr>
          </a:p>
        </p:txBody>
      </p:sp>
      <p:sp>
        <p:nvSpPr>
          <p:cNvPr id="3" name="Content Placeholder 2"/>
          <p:cNvSpPr>
            <a:spLocks noGrp="1"/>
          </p:cNvSpPr>
          <p:nvPr>
            <p:ph idx="1"/>
          </p:nvPr>
        </p:nvSpPr>
        <p:spPr>
          <a:xfrm>
            <a:off x="838200" y="1349314"/>
            <a:ext cx="10360231" cy="4919561"/>
          </a:xfrm>
        </p:spPr>
        <p:txBody>
          <a:bodyPr>
            <a:normAutofit lnSpcReduction="10000"/>
          </a:bodyPr>
          <a:lstStyle/>
          <a:p>
            <a:pPr algn="just"/>
            <a:r>
              <a:rPr lang="en-US" sz="2400" dirty="0" smtClean="0"/>
              <a:t>BNPB as assistance of government, stipulated some general </a:t>
            </a:r>
            <a:r>
              <a:rPr lang="en-US" sz="2400" dirty="0" err="1" smtClean="0"/>
              <a:t>guidances</a:t>
            </a:r>
            <a:r>
              <a:rPr lang="en-US" sz="2400" dirty="0" smtClean="0"/>
              <a:t> for local government </a:t>
            </a:r>
            <a:r>
              <a:rPr lang="en-US" sz="2400" dirty="0"/>
              <a:t>(Province and </a:t>
            </a:r>
            <a:r>
              <a:rPr lang="en-US" sz="2400" dirty="0" smtClean="0"/>
              <a:t>Regency) in development of :</a:t>
            </a:r>
          </a:p>
          <a:p>
            <a:pPr marL="688975" indent="-463550">
              <a:buAutoNum type="arabicParenR"/>
            </a:pPr>
            <a:r>
              <a:rPr lang="en-US" sz="2200" dirty="0" smtClean="0"/>
              <a:t>Disaster Risk Analysis</a:t>
            </a:r>
          </a:p>
          <a:p>
            <a:pPr marL="688975" indent="-463550">
              <a:buAutoNum type="arabicParenR"/>
            </a:pPr>
            <a:r>
              <a:rPr lang="en-US" sz="2200" dirty="0" smtClean="0"/>
              <a:t>Disaster Planning Prevention</a:t>
            </a:r>
          </a:p>
          <a:p>
            <a:pPr marL="688975" indent="-463550">
              <a:buAutoNum type="arabicParenR"/>
            </a:pPr>
            <a:r>
              <a:rPr lang="en-US" sz="2200" dirty="0" smtClean="0"/>
              <a:t>Technology of information system processing in disaster.</a:t>
            </a:r>
          </a:p>
          <a:p>
            <a:pPr marL="225425" indent="-225425" algn="just"/>
            <a:r>
              <a:rPr lang="en-US" sz="2400" dirty="0"/>
              <a:t>BNPB </a:t>
            </a:r>
            <a:r>
              <a:rPr lang="en-US" sz="2400" dirty="0" smtClean="0"/>
              <a:t>with it’s restricted budget in Preparedness of disaster, set up the disaster risk analysis, planning of disaster prevention and contingency planning to the priority province and regency in Indonesia.</a:t>
            </a:r>
          </a:p>
          <a:p>
            <a:pPr marL="225425" indent="-225425" algn="just"/>
            <a:r>
              <a:rPr lang="en-US" sz="2400" dirty="0" smtClean="0"/>
              <a:t>BNPB developed web base application information system to improve the community participation in Preparedness of Disaster, </a:t>
            </a:r>
            <a:r>
              <a:rPr lang="en-US" sz="2400" dirty="0" err="1" smtClean="0"/>
              <a:t>ie</a:t>
            </a:r>
            <a:r>
              <a:rPr lang="en-US" sz="2400" dirty="0" smtClean="0"/>
              <a:t> : inasafe.org, inarisk.bnpb.go.id, and Peta.Bencana.id.</a:t>
            </a:r>
          </a:p>
          <a:p>
            <a:pPr marL="225425" indent="-225425" algn="just"/>
            <a:r>
              <a:rPr lang="en-US" sz="2400" dirty="0" smtClean="0"/>
              <a:t>With this initiative (Peta.Bencana.id) BNPB received UNPSA Award 2019 from UN </a:t>
            </a:r>
            <a:r>
              <a:rPr lang="en-US" sz="2400" dirty="0" err="1" smtClean="0"/>
              <a:t>Organitation</a:t>
            </a:r>
            <a:r>
              <a:rPr lang="en-US" sz="2400" dirty="0" smtClean="0"/>
              <a:t> with 11 other countries like Austria and </a:t>
            </a:r>
            <a:r>
              <a:rPr lang="en-US" sz="2400" dirty="0" err="1" smtClean="0"/>
              <a:t>Brasil</a:t>
            </a:r>
            <a:r>
              <a:rPr lang="en-US" sz="2400" dirty="0" smtClean="0"/>
              <a:t>.  </a:t>
            </a:r>
            <a:endParaRPr lang="en-US" sz="2400" dirty="0"/>
          </a:p>
          <a:p>
            <a:pPr marL="225425" indent="0">
              <a:buNone/>
            </a:pPr>
            <a:endParaRPr lang="en-US" sz="22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846" y="1674420"/>
            <a:ext cx="2956956" cy="1567543"/>
          </a:xfrm>
          <a:prstGeom prst="rect">
            <a:avLst/>
          </a:prstGeom>
        </p:spPr>
      </p:pic>
    </p:spTree>
    <p:extLst>
      <p:ext uri="{BB962C8B-B14F-4D97-AF65-F5344CB8AC3E}">
        <p14:creationId xmlns:p14="http://schemas.microsoft.com/office/powerpoint/2010/main" val="3943104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1667" t="27687" r="1905"/>
          <a:stretch/>
        </p:blipFill>
        <p:spPr>
          <a:xfrm>
            <a:off x="5083586" y="1865492"/>
            <a:ext cx="6975364" cy="4304178"/>
          </a:xfrm>
          <a:prstGeom prst="rect">
            <a:avLst/>
          </a:prstGeom>
        </p:spPr>
      </p:pic>
      <p:sp>
        <p:nvSpPr>
          <p:cNvPr id="3" name="TextBox 2"/>
          <p:cNvSpPr txBox="1"/>
          <p:nvPr/>
        </p:nvSpPr>
        <p:spPr>
          <a:xfrm>
            <a:off x="181156" y="286079"/>
            <a:ext cx="12188825" cy="923090"/>
          </a:xfrm>
          <a:prstGeom prst="rect">
            <a:avLst/>
          </a:prstGeom>
          <a:noFill/>
        </p:spPr>
        <p:txBody>
          <a:bodyPr wrap="square" rtlCol="0">
            <a:spAutoFit/>
          </a:bodyPr>
          <a:lstStyle/>
          <a:p>
            <a:r>
              <a:rPr lang="id-ID" sz="5398" dirty="0" smtClean="0">
                <a:solidFill>
                  <a:schemeClr val="accent1"/>
                </a:solidFill>
                <a:latin typeface="Calibri Light" panose="020F0302020204030204" pitchFamily="34" charset="0"/>
                <a:cs typeface="Calibri Light" panose="020F0302020204030204" pitchFamily="34" charset="0"/>
              </a:rPr>
              <a:t>Deliverable</a:t>
            </a:r>
            <a:endParaRPr lang="en-US" sz="5398" dirty="0">
              <a:solidFill>
                <a:schemeClr val="accent1"/>
              </a:solidFill>
              <a:latin typeface="Calibri Light" panose="020F0302020204030204" pitchFamily="34" charset="0"/>
              <a:cs typeface="Calibri Light" panose="020F0302020204030204" pitchFamily="34" charset="0"/>
            </a:endParaRPr>
          </a:p>
        </p:txBody>
      </p:sp>
      <p:grpSp>
        <p:nvGrpSpPr>
          <p:cNvPr id="17" name="Group 16"/>
          <p:cNvGrpSpPr/>
          <p:nvPr/>
        </p:nvGrpSpPr>
        <p:grpSpPr>
          <a:xfrm>
            <a:off x="181155" y="2257267"/>
            <a:ext cx="817350" cy="826873"/>
            <a:chOff x="2084388" y="2192338"/>
            <a:chExt cx="817563" cy="827088"/>
          </a:xfrm>
        </p:grpSpPr>
        <p:sp>
          <p:nvSpPr>
            <p:cNvPr id="18" name="Freeform 10"/>
            <p:cNvSpPr>
              <a:spLocks/>
            </p:cNvSpPr>
            <p:nvPr/>
          </p:nvSpPr>
          <p:spPr bwMode="auto">
            <a:xfrm>
              <a:off x="2084388" y="2192338"/>
              <a:ext cx="817563" cy="827088"/>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grpSp>
          <p:nvGrpSpPr>
            <p:cNvPr id="19" name="Group 18"/>
            <p:cNvGrpSpPr/>
            <p:nvPr/>
          </p:nvGrpSpPr>
          <p:grpSpPr>
            <a:xfrm>
              <a:off x="2182813" y="2298701"/>
              <a:ext cx="617538" cy="611188"/>
              <a:chOff x="2182813" y="2298701"/>
              <a:chExt cx="617538" cy="611188"/>
            </a:xfrm>
          </p:grpSpPr>
          <p:sp>
            <p:nvSpPr>
              <p:cNvPr id="20" name="Freeform 11"/>
              <p:cNvSpPr>
                <a:spLocks noEditPoints="1"/>
              </p:cNvSpPr>
              <p:nvPr/>
            </p:nvSpPr>
            <p:spPr bwMode="auto">
              <a:xfrm>
                <a:off x="2182813" y="2298701"/>
                <a:ext cx="617538" cy="611188"/>
              </a:xfrm>
              <a:custGeom>
                <a:avLst/>
                <a:gdLst>
                  <a:gd name="T0" fmla="*/ 66 w 193"/>
                  <a:gd name="T1" fmla="*/ 165 h 189"/>
                  <a:gd name="T2" fmla="*/ 160 w 193"/>
                  <a:gd name="T3" fmla="*/ 71 h 189"/>
                  <a:gd name="T4" fmla="*/ 163 w 193"/>
                  <a:gd name="T5" fmla="*/ 68 h 189"/>
                  <a:gd name="T6" fmla="*/ 165 w 193"/>
                  <a:gd name="T7" fmla="*/ 65 h 189"/>
                  <a:gd name="T8" fmla="*/ 192 w 193"/>
                  <a:gd name="T9" fmla="*/ 39 h 189"/>
                  <a:gd name="T10" fmla="*/ 192 w 193"/>
                  <a:gd name="T11" fmla="*/ 33 h 189"/>
                  <a:gd name="T12" fmla="*/ 160 w 193"/>
                  <a:gd name="T13" fmla="*/ 1 h 189"/>
                  <a:gd name="T14" fmla="*/ 154 w 193"/>
                  <a:gd name="T15" fmla="*/ 1 h 189"/>
                  <a:gd name="T16" fmla="*/ 128 w 193"/>
                  <a:gd name="T17" fmla="*/ 28 h 189"/>
                  <a:gd name="T18" fmla="*/ 125 w 193"/>
                  <a:gd name="T19" fmla="*/ 30 h 189"/>
                  <a:gd name="T20" fmla="*/ 122 w 193"/>
                  <a:gd name="T21" fmla="*/ 33 h 189"/>
                  <a:gd name="T22" fmla="*/ 29 w 193"/>
                  <a:gd name="T23" fmla="*/ 127 h 189"/>
                  <a:gd name="T24" fmla="*/ 25 w 193"/>
                  <a:gd name="T25" fmla="*/ 133 h 189"/>
                  <a:gd name="T26" fmla="*/ 1 w 193"/>
                  <a:gd name="T27" fmla="*/ 187 h 189"/>
                  <a:gd name="T28" fmla="*/ 3 w 193"/>
                  <a:gd name="T29" fmla="*/ 189 h 189"/>
                  <a:gd name="T30" fmla="*/ 59 w 193"/>
                  <a:gd name="T31" fmla="*/ 169 h 189"/>
                  <a:gd name="T32" fmla="*/ 66 w 193"/>
                  <a:gd name="T33" fmla="*/ 165 h 189"/>
                  <a:gd name="T34" fmla="*/ 148 w 193"/>
                  <a:gd name="T35" fmla="*/ 22 h 189"/>
                  <a:gd name="T36" fmla="*/ 154 w 193"/>
                  <a:gd name="T37" fmla="*/ 15 h 189"/>
                  <a:gd name="T38" fmla="*/ 160 w 193"/>
                  <a:gd name="T39" fmla="*/ 15 h 189"/>
                  <a:gd name="T40" fmla="*/ 178 w 193"/>
                  <a:gd name="T41" fmla="*/ 33 h 189"/>
                  <a:gd name="T42" fmla="*/ 178 w 193"/>
                  <a:gd name="T43" fmla="*/ 39 h 189"/>
                  <a:gd name="T44" fmla="*/ 171 w 193"/>
                  <a:gd name="T45" fmla="*/ 45 h 189"/>
                  <a:gd name="T46" fmla="*/ 166 w 193"/>
                  <a:gd name="T47" fmla="*/ 45 h 189"/>
                  <a:gd name="T48" fmla="*/ 148 w 193"/>
                  <a:gd name="T49" fmla="*/ 27 h 189"/>
                  <a:gd name="T50" fmla="*/ 148 w 193"/>
                  <a:gd name="T51" fmla="*/ 22 h 189"/>
                  <a:gd name="T52" fmla="*/ 28 w 193"/>
                  <a:gd name="T53" fmla="*/ 175 h 189"/>
                  <a:gd name="T54" fmla="*/ 22 w 193"/>
                  <a:gd name="T55" fmla="*/ 173 h 189"/>
                  <a:gd name="T56" fmla="*/ 18 w 193"/>
                  <a:gd name="T57" fmla="*/ 169 h 189"/>
                  <a:gd name="T58" fmla="*/ 17 w 193"/>
                  <a:gd name="T59" fmla="*/ 163 h 189"/>
                  <a:gd name="T60" fmla="*/ 29 w 193"/>
                  <a:gd name="T61" fmla="*/ 136 h 189"/>
                  <a:gd name="T62" fmla="*/ 32 w 193"/>
                  <a:gd name="T63" fmla="*/ 130 h 189"/>
                  <a:gd name="T64" fmla="*/ 34 w 193"/>
                  <a:gd name="T65" fmla="*/ 132 h 189"/>
                  <a:gd name="T66" fmla="*/ 34 w 193"/>
                  <a:gd name="T67" fmla="*/ 144 h 189"/>
                  <a:gd name="T68" fmla="*/ 37 w 193"/>
                  <a:gd name="T69" fmla="*/ 147 h 189"/>
                  <a:gd name="T70" fmla="*/ 44 w 193"/>
                  <a:gd name="T71" fmla="*/ 146 h 189"/>
                  <a:gd name="T72" fmla="*/ 47 w 193"/>
                  <a:gd name="T73" fmla="*/ 148 h 189"/>
                  <a:gd name="T74" fmla="*/ 45 w 193"/>
                  <a:gd name="T75" fmla="*/ 156 h 189"/>
                  <a:gd name="T76" fmla="*/ 49 w 193"/>
                  <a:gd name="T77" fmla="*/ 159 h 189"/>
                  <a:gd name="T78" fmla="*/ 60 w 193"/>
                  <a:gd name="T79" fmla="*/ 160 h 189"/>
                  <a:gd name="T80" fmla="*/ 62 w 193"/>
                  <a:gd name="T81" fmla="*/ 161 h 189"/>
                  <a:gd name="T82" fmla="*/ 57 w 193"/>
                  <a:gd name="T83" fmla="*/ 164 h 189"/>
                  <a:gd name="T84" fmla="*/ 28 w 193"/>
                  <a:gd name="T85"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 h="189">
                    <a:moveTo>
                      <a:pt x="66" y="165"/>
                    </a:moveTo>
                    <a:cubicBezTo>
                      <a:pt x="160" y="71"/>
                      <a:pt x="160" y="71"/>
                      <a:pt x="160" y="71"/>
                    </a:cubicBezTo>
                    <a:cubicBezTo>
                      <a:pt x="161" y="69"/>
                      <a:pt x="163" y="68"/>
                      <a:pt x="163" y="68"/>
                    </a:cubicBezTo>
                    <a:cubicBezTo>
                      <a:pt x="163" y="68"/>
                      <a:pt x="164" y="67"/>
                      <a:pt x="165" y="65"/>
                    </a:cubicBezTo>
                    <a:cubicBezTo>
                      <a:pt x="192" y="39"/>
                      <a:pt x="192" y="39"/>
                      <a:pt x="192" y="39"/>
                    </a:cubicBezTo>
                    <a:cubicBezTo>
                      <a:pt x="193" y="37"/>
                      <a:pt x="193" y="35"/>
                      <a:pt x="192" y="33"/>
                    </a:cubicBezTo>
                    <a:cubicBezTo>
                      <a:pt x="160" y="1"/>
                      <a:pt x="160" y="1"/>
                      <a:pt x="160" y="1"/>
                    </a:cubicBezTo>
                    <a:cubicBezTo>
                      <a:pt x="158" y="0"/>
                      <a:pt x="156" y="0"/>
                      <a:pt x="154" y="1"/>
                    </a:cubicBezTo>
                    <a:cubicBezTo>
                      <a:pt x="128" y="28"/>
                      <a:pt x="128" y="28"/>
                      <a:pt x="128" y="28"/>
                    </a:cubicBezTo>
                    <a:cubicBezTo>
                      <a:pt x="126" y="29"/>
                      <a:pt x="125" y="30"/>
                      <a:pt x="125" y="30"/>
                    </a:cubicBezTo>
                    <a:cubicBezTo>
                      <a:pt x="125" y="31"/>
                      <a:pt x="124" y="32"/>
                      <a:pt x="122" y="33"/>
                    </a:cubicBezTo>
                    <a:cubicBezTo>
                      <a:pt x="29" y="127"/>
                      <a:pt x="29" y="127"/>
                      <a:pt x="29" y="127"/>
                    </a:cubicBezTo>
                    <a:cubicBezTo>
                      <a:pt x="28" y="128"/>
                      <a:pt x="26" y="131"/>
                      <a:pt x="25" y="133"/>
                    </a:cubicBezTo>
                    <a:cubicBezTo>
                      <a:pt x="1" y="187"/>
                      <a:pt x="1" y="187"/>
                      <a:pt x="1" y="187"/>
                    </a:cubicBezTo>
                    <a:cubicBezTo>
                      <a:pt x="0" y="188"/>
                      <a:pt x="1" y="189"/>
                      <a:pt x="3" y="189"/>
                    </a:cubicBezTo>
                    <a:cubicBezTo>
                      <a:pt x="59" y="169"/>
                      <a:pt x="59" y="169"/>
                      <a:pt x="59" y="169"/>
                    </a:cubicBezTo>
                    <a:cubicBezTo>
                      <a:pt x="61" y="168"/>
                      <a:pt x="64" y="166"/>
                      <a:pt x="66" y="165"/>
                    </a:cubicBezTo>
                    <a:close/>
                    <a:moveTo>
                      <a:pt x="148" y="22"/>
                    </a:moveTo>
                    <a:cubicBezTo>
                      <a:pt x="154" y="15"/>
                      <a:pt x="154" y="15"/>
                      <a:pt x="154" y="15"/>
                    </a:cubicBezTo>
                    <a:cubicBezTo>
                      <a:pt x="156" y="14"/>
                      <a:pt x="158" y="14"/>
                      <a:pt x="160" y="15"/>
                    </a:cubicBezTo>
                    <a:cubicBezTo>
                      <a:pt x="178" y="33"/>
                      <a:pt x="178" y="33"/>
                      <a:pt x="178" y="33"/>
                    </a:cubicBezTo>
                    <a:cubicBezTo>
                      <a:pt x="179" y="35"/>
                      <a:pt x="179" y="37"/>
                      <a:pt x="178" y="39"/>
                    </a:cubicBezTo>
                    <a:cubicBezTo>
                      <a:pt x="171" y="45"/>
                      <a:pt x="171" y="45"/>
                      <a:pt x="171" y="45"/>
                    </a:cubicBezTo>
                    <a:cubicBezTo>
                      <a:pt x="170" y="47"/>
                      <a:pt x="167" y="47"/>
                      <a:pt x="166" y="45"/>
                    </a:cubicBezTo>
                    <a:cubicBezTo>
                      <a:pt x="148" y="27"/>
                      <a:pt x="148" y="27"/>
                      <a:pt x="148" y="27"/>
                    </a:cubicBezTo>
                    <a:cubicBezTo>
                      <a:pt x="146" y="26"/>
                      <a:pt x="146" y="23"/>
                      <a:pt x="148" y="22"/>
                    </a:cubicBezTo>
                    <a:close/>
                    <a:moveTo>
                      <a:pt x="28" y="175"/>
                    </a:moveTo>
                    <a:cubicBezTo>
                      <a:pt x="26" y="175"/>
                      <a:pt x="23" y="175"/>
                      <a:pt x="22" y="173"/>
                    </a:cubicBezTo>
                    <a:cubicBezTo>
                      <a:pt x="18" y="169"/>
                      <a:pt x="18" y="169"/>
                      <a:pt x="18" y="169"/>
                    </a:cubicBezTo>
                    <a:cubicBezTo>
                      <a:pt x="16" y="168"/>
                      <a:pt x="16" y="165"/>
                      <a:pt x="17" y="163"/>
                    </a:cubicBezTo>
                    <a:cubicBezTo>
                      <a:pt x="29" y="136"/>
                      <a:pt x="29" y="136"/>
                      <a:pt x="29" y="136"/>
                    </a:cubicBezTo>
                    <a:cubicBezTo>
                      <a:pt x="29" y="134"/>
                      <a:pt x="31" y="131"/>
                      <a:pt x="32" y="130"/>
                    </a:cubicBezTo>
                    <a:cubicBezTo>
                      <a:pt x="34" y="129"/>
                      <a:pt x="35" y="130"/>
                      <a:pt x="34" y="132"/>
                    </a:cubicBezTo>
                    <a:cubicBezTo>
                      <a:pt x="34" y="144"/>
                      <a:pt x="34" y="144"/>
                      <a:pt x="34" y="144"/>
                    </a:cubicBezTo>
                    <a:cubicBezTo>
                      <a:pt x="34" y="146"/>
                      <a:pt x="35" y="148"/>
                      <a:pt x="37" y="147"/>
                    </a:cubicBezTo>
                    <a:cubicBezTo>
                      <a:pt x="44" y="146"/>
                      <a:pt x="44" y="146"/>
                      <a:pt x="44" y="146"/>
                    </a:cubicBezTo>
                    <a:cubicBezTo>
                      <a:pt x="46" y="145"/>
                      <a:pt x="47" y="146"/>
                      <a:pt x="47" y="148"/>
                    </a:cubicBezTo>
                    <a:cubicBezTo>
                      <a:pt x="45" y="156"/>
                      <a:pt x="45" y="156"/>
                      <a:pt x="45" y="156"/>
                    </a:cubicBezTo>
                    <a:cubicBezTo>
                      <a:pt x="45" y="158"/>
                      <a:pt x="47" y="159"/>
                      <a:pt x="49" y="159"/>
                    </a:cubicBezTo>
                    <a:cubicBezTo>
                      <a:pt x="60" y="160"/>
                      <a:pt x="60" y="160"/>
                      <a:pt x="60" y="160"/>
                    </a:cubicBezTo>
                    <a:cubicBezTo>
                      <a:pt x="62" y="160"/>
                      <a:pt x="63" y="160"/>
                      <a:pt x="62" y="161"/>
                    </a:cubicBezTo>
                    <a:cubicBezTo>
                      <a:pt x="61" y="162"/>
                      <a:pt x="59" y="163"/>
                      <a:pt x="57" y="164"/>
                    </a:cubicBezTo>
                    <a:lnTo>
                      <a:pt x="2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sp>
            <p:nvSpPr>
              <p:cNvPr id="21" name="Freeform 12"/>
              <p:cNvSpPr>
                <a:spLocks/>
              </p:cNvSpPr>
              <p:nvPr/>
            </p:nvSpPr>
            <p:spPr bwMode="auto">
              <a:xfrm>
                <a:off x="2247901" y="2871788"/>
                <a:ext cx="552450" cy="38100"/>
              </a:xfrm>
              <a:custGeom>
                <a:avLst/>
                <a:gdLst>
                  <a:gd name="T0" fmla="*/ 171 w 173"/>
                  <a:gd name="T1" fmla="*/ 0 h 12"/>
                  <a:gd name="T2" fmla="*/ 32 w 173"/>
                  <a:gd name="T3" fmla="*/ 0 h 12"/>
                  <a:gd name="T4" fmla="*/ 0 w 173"/>
                  <a:gd name="T5" fmla="*/ 12 h 12"/>
                  <a:gd name="T6" fmla="*/ 171 w 173"/>
                  <a:gd name="T7" fmla="*/ 12 h 12"/>
                  <a:gd name="T8" fmla="*/ 173 w 173"/>
                  <a:gd name="T9" fmla="*/ 10 h 12"/>
                  <a:gd name="T10" fmla="*/ 173 w 173"/>
                  <a:gd name="T11" fmla="*/ 2 h 12"/>
                  <a:gd name="T12" fmla="*/ 171 w 17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73" h="12">
                    <a:moveTo>
                      <a:pt x="171" y="0"/>
                    </a:moveTo>
                    <a:cubicBezTo>
                      <a:pt x="32" y="0"/>
                      <a:pt x="32" y="0"/>
                      <a:pt x="32" y="0"/>
                    </a:cubicBezTo>
                    <a:cubicBezTo>
                      <a:pt x="0" y="12"/>
                      <a:pt x="0" y="12"/>
                      <a:pt x="0" y="12"/>
                    </a:cubicBezTo>
                    <a:cubicBezTo>
                      <a:pt x="171" y="12"/>
                      <a:pt x="171" y="12"/>
                      <a:pt x="171" y="12"/>
                    </a:cubicBezTo>
                    <a:cubicBezTo>
                      <a:pt x="172" y="12"/>
                      <a:pt x="173" y="11"/>
                      <a:pt x="173" y="10"/>
                    </a:cubicBezTo>
                    <a:cubicBezTo>
                      <a:pt x="173" y="2"/>
                      <a:pt x="173" y="2"/>
                      <a:pt x="173" y="2"/>
                    </a:cubicBezTo>
                    <a:cubicBezTo>
                      <a:pt x="173" y="1"/>
                      <a:pt x="172" y="0"/>
                      <a:pt x="1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grpSp>
      </p:grpSp>
      <p:sp>
        <p:nvSpPr>
          <p:cNvPr id="51" name="Rectangle 50"/>
          <p:cNvSpPr/>
          <p:nvPr/>
        </p:nvSpPr>
        <p:spPr>
          <a:xfrm>
            <a:off x="1077067" y="2155210"/>
            <a:ext cx="3638736" cy="3322704"/>
          </a:xfrm>
          <a:prstGeom prst="rect">
            <a:avLst/>
          </a:prstGeom>
        </p:spPr>
        <p:txBody>
          <a:bodyPr wrap="square">
            <a:spAutoFit/>
          </a:bodyPr>
          <a:lstStyle/>
          <a:p>
            <a:r>
              <a:rPr lang="id-ID" sz="2499" b="1" dirty="0">
                <a:solidFill>
                  <a:schemeClr val="accent1"/>
                </a:solidFill>
                <a:latin typeface="Tw Cen MT Condensed Extra Bold" panose="020B0803020202020204" pitchFamily="34" charset="0"/>
                <a:cs typeface="Calibri Light" panose="020F0302020204030204" pitchFamily="34" charset="0"/>
              </a:rPr>
              <a:t>Chapter 2 – FROM PANIC TO PLANNING</a:t>
            </a:r>
          </a:p>
          <a:p>
            <a:pPr marL="342797" indent="-342797">
              <a:buAutoNum type="arabicPeriod"/>
            </a:pPr>
            <a:r>
              <a:rPr lang="id-ID" sz="1999" dirty="0">
                <a:latin typeface="Tw Cen MT" panose="020B0602020104020603" pitchFamily="34" charset="0"/>
              </a:rPr>
              <a:t>Prepare for climate change-related disaster</a:t>
            </a:r>
          </a:p>
          <a:p>
            <a:pPr marL="342797" indent="-342797">
              <a:buAutoNum type="arabicPeriod"/>
            </a:pPr>
            <a:r>
              <a:rPr lang="id-ID" sz="1999" dirty="0">
                <a:latin typeface="Tw Cen MT" panose="020B0602020104020603" pitchFamily="34" charset="0"/>
              </a:rPr>
              <a:t>Prepare for natural disaster</a:t>
            </a:r>
          </a:p>
          <a:p>
            <a:pPr marL="342797" indent="-342797">
              <a:buAutoNum type="arabicPeriod"/>
            </a:pPr>
            <a:r>
              <a:rPr lang="id-ID" sz="1999" dirty="0">
                <a:latin typeface="Tw Cen MT" panose="020B0602020104020603" pitchFamily="34" charset="0"/>
              </a:rPr>
              <a:t>Prepare for outbreak</a:t>
            </a:r>
          </a:p>
          <a:p>
            <a:pPr marL="342797" indent="-342797">
              <a:buAutoNum type="arabicPeriod"/>
            </a:pPr>
            <a:r>
              <a:rPr lang="id-ID" sz="1999" dirty="0">
                <a:latin typeface="Tw Cen MT" panose="020B0602020104020603" pitchFamily="34" charset="0"/>
              </a:rPr>
              <a:t>Prepare for cybercrime</a:t>
            </a:r>
          </a:p>
          <a:p>
            <a:pPr marL="342797" indent="-342797">
              <a:buAutoNum type="arabicPeriod"/>
            </a:pPr>
            <a:r>
              <a:rPr lang="id-ID" sz="1999" dirty="0">
                <a:latin typeface="Tw Cen MT" panose="020B0602020104020603" pitchFamily="34" charset="0"/>
              </a:rPr>
              <a:t>Prepare for forced migration</a:t>
            </a:r>
          </a:p>
          <a:p>
            <a:pPr marL="342797" indent="-342797">
              <a:buAutoNum type="arabicPeriod"/>
            </a:pPr>
            <a:r>
              <a:rPr lang="id-ID" sz="1999" dirty="0">
                <a:latin typeface="Tw Cen MT" panose="020B0602020104020603" pitchFamily="34" charset="0"/>
              </a:rPr>
              <a:t>Prepare for nuclear </a:t>
            </a:r>
            <a:r>
              <a:rPr lang="id-ID" sz="1999" dirty="0" smtClean="0">
                <a:latin typeface="Tw Cen MT" panose="020B0602020104020603" pitchFamily="34" charset="0"/>
              </a:rPr>
              <a:t>detonation</a:t>
            </a:r>
            <a:endParaRPr lang="en-US" sz="1999" b="1" dirty="0">
              <a:solidFill>
                <a:schemeClr val="accent1"/>
              </a:solidFill>
              <a:latin typeface="Tw Cen MT" panose="020B0602020104020603" pitchFamily="34" charset="0"/>
              <a:cs typeface="Calibri Light" panose="020F0302020204030204" pitchFamily="34" charset="0"/>
            </a:endParaRPr>
          </a:p>
        </p:txBody>
      </p:sp>
      <p:grpSp>
        <p:nvGrpSpPr>
          <p:cNvPr id="59" name="Group 58"/>
          <p:cNvGrpSpPr/>
          <p:nvPr/>
        </p:nvGrpSpPr>
        <p:grpSpPr>
          <a:xfrm>
            <a:off x="1587" y="6713145"/>
            <a:ext cx="12188824" cy="143963"/>
            <a:chOff x="4115999" y="1098000"/>
            <a:chExt cx="3960001" cy="54000"/>
          </a:xfrm>
        </p:grpSpPr>
        <p:sp>
          <p:nvSpPr>
            <p:cNvPr id="60" name="Rectangle 59"/>
            <p:cNvSpPr/>
            <p:nvPr/>
          </p:nvSpPr>
          <p:spPr>
            <a:xfrm>
              <a:off x="4116000" y="1098000"/>
              <a:ext cx="3960000" cy="5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Calibri Light" panose="020F0302020204030204" pitchFamily="34" charset="0"/>
                <a:cs typeface="Calibri Light" panose="020F0302020204030204" pitchFamily="34" charset="0"/>
              </a:endParaRPr>
            </a:p>
          </p:txBody>
        </p:sp>
        <p:sp>
          <p:nvSpPr>
            <p:cNvPr id="61" name="Rectangle 60"/>
            <p:cNvSpPr/>
            <p:nvPr/>
          </p:nvSpPr>
          <p:spPr>
            <a:xfrm>
              <a:off x="4115999" y="1098000"/>
              <a:ext cx="198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Calibri Light" panose="020F0302020204030204" pitchFamily="34" charset="0"/>
                <a:cs typeface="Calibri Light" panose="020F0302020204030204" pitchFamily="34" charset="0"/>
              </a:endParaRPr>
            </a:p>
          </p:txBody>
        </p:sp>
      </p:gr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6011069" y="2323003"/>
            <a:ext cx="5055440" cy="3154911"/>
          </a:xfrm>
          <a:prstGeom prst="rect">
            <a:avLst/>
          </a:prstGeom>
        </p:spPr>
      </p:pic>
    </p:spTree>
    <p:extLst>
      <p:ext uri="{BB962C8B-B14F-4D97-AF65-F5344CB8AC3E}">
        <p14:creationId xmlns:p14="http://schemas.microsoft.com/office/powerpoint/2010/main" val="167479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up)">
                                      <p:cBhvr>
                                        <p:cTn id="12" dur="500"/>
                                        <p:tgtEl>
                                          <p:spTgt spid="17"/>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1667" t="27687" r="1905"/>
          <a:stretch/>
        </p:blipFill>
        <p:spPr>
          <a:xfrm>
            <a:off x="5083586" y="1865492"/>
            <a:ext cx="6975364" cy="4304178"/>
          </a:xfrm>
          <a:prstGeom prst="rect">
            <a:avLst/>
          </a:prstGeom>
        </p:spPr>
      </p:pic>
      <p:sp>
        <p:nvSpPr>
          <p:cNvPr id="3" name="TextBox 2"/>
          <p:cNvSpPr txBox="1"/>
          <p:nvPr/>
        </p:nvSpPr>
        <p:spPr>
          <a:xfrm>
            <a:off x="181156" y="286079"/>
            <a:ext cx="12188825" cy="923090"/>
          </a:xfrm>
          <a:prstGeom prst="rect">
            <a:avLst/>
          </a:prstGeom>
          <a:noFill/>
        </p:spPr>
        <p:txBody>
          <a:bodyPr wrap="square" rtlCol="0">
            <a:spAutoFit/>
          </a:bodyPr>
          <a:lstStyle/>
          <a:p>
            <a:r>
              <a:rPr lang="id-ID" sz="5398" dirty="0" smtClean="0">
                <a:solidFill>
                  <a:schemeClr val="accent1"/>
                </a:solidFill>
                <a:latin typeface="Calibri Light" panose="020F0302020204030204" pitchFamily="34" charset="0"/>
                <a:cs typeface="Calibri Light" panose="020F0302020204030204" pitchFamily="34" charset="0"/>
              </a:rPr>
              <a:t>Deliverable</a:t>
            </a:r>
            <a:endParaRPr lang="en-US" sz="5398" dirty="0">
              <a:solidFill>
                <a:schemeClr val="accent1"/>
              </a:solidFill>
              <a:latin typeface="Calibri Light" panose="020F0302020204030204" pitchFamily="34" charset="0"/>
              <a:cs typeface="Calibri Light" panose="020F0302020204030204" pitchFamily="34" charset="0"/>
            </a:endParaRPr>
          </a:p>
        </p:txBody>
      </p:sp>
      <p:grpSp>
        <p:nvGrpSpPr>
          <p:cNvPr id="17" name="Group 16"/>
          <p:cNvGrpSpPr/>
          <p:nvPr/>
        </p:nvGrpSpPr>
        <p:grpSpPr>
          <a:xfrm>
            <a:off x="181155" y="2257267"/>
            <a:ext cx="817350" cy="826873"/>
            <a:chOff x="2084388" y="2192338"/>
            <a:chExt cx="817563" cy="827088"/>
          </a:xfrm>
        </p:grpSpPr>
        <p:sp>
          <p:nvSpPr>
            <p:cNvPr id="18" name="Freeform 10"/>
            <p:cNvSpPr>
              <a:spLocks/>
            </p:cNvSpPr>
            <p:nvPr/>
          </p:nvSpPr>
          <p:spPr bwMode="auto">
            <a:xfrm>
              <a:off x="2084388" y="2192338"/>
              <a:ext cx="817563" cy="827088"/>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grpSp>
          <p:nvGrpSpPr>
            <p:cNvPr id="19" name="Group 18"/>
            <p:cNvGrpSpPr/>
            <p:nvPr/>
          </p:nvGrpSpPr>
          <p:grpSpPr>
            <a:xfrm>
              <a:off x="2182813" y="2298701"/>
              <a:ext cx="617538" cy="611188"/>
              <a:chOff x="2182813" y="2298701"/>
              <a:chExt cx="617538" cy="611188"/>
            </a:xfrm>
          </p:grpSpPr>
          <p:sp>
            <p:nvSpPr>
              <p:cNvPr id="20" name="Freeform 11"/>
              <p:cNvSpPr>
                <a:spLocks noEditPoints="1"/>
              </p:cNvSpPr>
              <p:nvPr/>
            </p:nvSpPr>
            <p:spPr bwMode="auto">
              <a:xfrm>
                <a:off x="2182813" y="2298701"/>
                <a:ext cx="617538" cy="611188"/>
              </a:xfrm>
              <a:custGeom>
                <a:avLst/>
                <a:gdLst>
                  <a:gd name="T0" fmla="*/ 66 w 193"/>
                  <a:gd name="T1" fmla="*/ 165 h 189"/>
                  <a:gd name="T2" fmla="*/ 160 w 193"/>
                  <a:gd name="T3" fmla="*/ 71 h 189"/>
                  <a:gd name="T4" fmla="*/ 163 w 193"/>
                  <a:gd name="T5" fmla="*/ 68 h 189"/>
                  <a:gd name="T6" fmla="*/ 165 w 193"/>
                  <a:gd name="T7" fmla="*/ 65 h 189"/>
                  <a:gd name="T8" fmla="*/ 192 w 193"/>
                  <a:gd name="T9" fmla="*/ 39 h 189"/>
                  <a:gd name="T10" fmla="*/ 192 w 193"/>
                  <a:gd name="T11" fmla="*/ 33 h 189"/>
                  <a:gd name="T12" fmla="*/ 160 w 193"/>
                  <a:gd name="T13" fmla="*/ 1 h 189"/>
                  <a:gd name="T14" fmla="*/ 154 w 193"/>
                  <a:gd name="T15" fmla="*/ 1 h 189"/>
                  <a:gd name="T16" fmla="*/ 128 w 193"/>
                  <a:gd name="T17" fmla="*/ 28 h 189"/>
                  <a:gd name="T18" fmla="*/ 125 w 193"/>
                  <a:gd name="T19" fmla="*/ 30 h 189"/>
                  <a:gd name="T20" fmla="*/ 122 w 193"/>
                  <a:gd name="T21" fmla="*/ 33 h 189"/>
                  <a:gd name="T22" fmla="*/ 29 w 193"/>
                  <a:gd name="T23" fmla="*/ 127 h 189"/>
                  <a:gd name="T24" fmla="*/ 25 w 193"/>
                  <a:gd name="T25" fmla="*/ 133 h 189"/>
                  <a:gd name="T26" fmla="*/ 1 w 193"/>
                  <a:gd name="T27" fmla="*/ 187 h 189"/>
                  <a:gd name="T28" fmla="*/ 3 w 193"/>
                  <a:gd name="T29" fmla="*/ 189 h 189"/>
                  <a:gd name="T30" fmla="*/ 59 w 193"/>
                  <a:gd name="T31" fmla="*/ 169 h 189"/>
                  <a:gd name="T32" fmla="*/ 66 w 193"/>
                  <a:gd name="T33" fmla="*/ 165 h 189"/>
                  <a:gd name="T34" fmla="*/ 148 w 193"/>
                  <a:gd name="T35" fmla="*/ 22 h 189"/>
                  <a:gd name="T36" fmla="*/ 154 w 193"/>
                  <a:gd name="T37" fmla="*/ 15 h 189"/>
                  <a:gd name="T38" fmla="*/ 160 w 193"/>
                  <a:gd name="T39" fmla="*/ 15 h 189"/>
                  <a:gd name="T40" fmla="*/ 178 w 193"/>
                  <a:gd name="T41" fmla="*/ 33 h 189"/>
                  <a:gd name="T42" fmla="*/ 178 w 193"/>
                  <a:gd name="T43" fmla="*/ 39 h 189"/>
                  <a:gd name="T44" fmla="*/ 171 w 193"/>
                  <a:gd name="T45" fmla="*/ 45 h 189"/>
                  <a:gd name="T46" fmla="*/ 166 w 193"/>
                  <a:gd name="T47" fmla="*/ 45 h 189"/>
                  <a:gd name="T48" fmla="*/ 148 w 193"/>
                  <a:gd name="T49" fmla="*/ 27 h 189"/>
                  <a:gd name="T50" fmla="*/ 148 w 193"/>
                  <a:gd name="T51" fmla="*/ 22 h 189"/>
                  <a:gd name="T52" fmla="*/ 28 w 193"/>
                  <a:gd name="T53" fmla="*/ 175 h 189"/>
                  <a:gd name="T54" fmla="*/ 22 w 193"/>
                  <a:gd name="T55" fmla="*/ 173 h 189"/>
                  <a:gd name="T56" fmla="*/ 18 w 193"/>
                  <a:gd name="T57" fmla="*/ 169 h 189"/>
                  <a:gd name="T58" fmla="*/ 17 w 193"/>
                  <a:gd name="T59" fmla="*/ 163 h 189"/>
                  <a:gd name="T60" fmla="*/ 29 w 193"/>
                  <a:gd name="T61" fmla="*/ 136 h 189"/>
                  <a:gd name="T62" fmla="*/ 32 w 193"/>
                  <a:gd name="T63" fmla="*/ 130 h 189"/>
                  <a:gd name="T64" fmla="*/ 34 w 193"/>
                  <a:gd name="T65" fmla="*/ 132 h 189"/>
                  <a:gd name="T66" fmla="*/ 34 w 193"/>
                  <a:gd name="T67" fmla="*/ 144 h 189"/>
                  <a:gd name="T68" fmla="*/ 37 w 193"/>
                  <a:gd name="T69" fmla="*/ 147 h 189"/>
                  <a:gd name="T70" fmla="*/ 44 w 193"/>
                  <a:gd name="T71" fmla="*/ 146 h 189"/>
                  <a:gd name="T72" fmla="*/ 47 w 193"/>
                  <a:gd name="T73" fmla="*/ 148 h 189"/>
                  <a:gd name="T74" fmla="*/ 45 w 193"/>
                  <a:gd name="T75" fmla="*/ 156 h 189"/>
                  <a:gd name="T76" fmla="*/ 49 w 193"/>
                  <a:gd name="T77" fmla="*/ 159 h 189"/>
                  <a:gd name="T78" fmla="*/ 60 w 193"/>
                  <a:gd name="T79" fmla="*/ 160 h 189"/>
                  <a:gd name="T80" fmla="*/ 62 w 193"/>
                  <a:gd name="T81" fmla="*/ 161 h 189"/>
                  <a:gd name="T82" fmla="*/ 57 w 193"/>
                  <a:gd name="T83" fmla="*/ 164 h 189"/>
                  <a:gd name="T84" fmla="*/ 28 w 193"/>
                  <a:gd name="T85"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 h="189">
                    <a:moveTo>
                      <a:pt x="66" y="165"/>
                    </a:moveTo>
                    <a:cubicBezTo>
                      <a:pt x="160" y="71"/>
                      <a:pt x="160" y="71"/>
                      <a:pt x="160" y="71"/>
                    </a:cubicBezTo>
                    <a:cubicBezTo>
                      <a:pt x="161" y="69"/>
                      <a:pt x="163" y="68"/>
                      <a:pt x="163" y="68"/>
                    </a:cubicBezTo>
                    <a:cubicBezTo>
                      <a:pt x="163" y="68"/>
                      <a:pt x="164" y="67"/>
                      <a:pt x="165" y="65"/>
                    </a:cubicBezTo>
                    <a:cubicBezTo>
                      <a:pt x="192" y="39"/>
                      <a:pt x="192" y="39"/>
                      <a:pt x="192" y="39"/>
                    </a:cubicBezTo>
                    <a:cubicBezTo>
                      <a:pt x="193" y="37"/>
                      <a:pt x="193" y="35"/>
                      <a:pt x="192" y="33"/>
                    </a:cubicBezTo>
                    <a:cubicBezTo>
                      <a:pt x="160" y="1"/>
                      <a:pt x="160" y="1"/>
                      <a:pt x="160" y="1"/>
                    </a:cubicBezTo>
                    <a:cubicBezTo>
                      <a:pt x="158" y="0"/>
                      <a:pt x="156" y="0"/>
                      <a:pt x="154" y="1"/>
                    </a:cubicBezTo>
                    <a:cubicBezTo>
                      <a:pt x="128" y="28"/>
                      <a:pt x="128" y="28"/>
                      <a:pt x="128" y="28"/>
                    </a:cubicBezTo>
                    <a:cubicBezTo>
                      <a:pt x="126" y="29"/>
                      <a:pt x="125" y="30"/>
                      <a:pt x="125" y="30"/>
                    </a:cubicBezTo>
                    <a:cubicBezTo>
                      <a:pt x="125" y="31"/>
                      <a:pt x="124" y="32"/>
                      <a:pt x="122" y="33"/>
                    </a:cubicBezTo>
                    <a:cubicBezTo>
                      <a:pt x="29" y="127"/>
                      <a:pt x="29" y="127"/>
                      <a:pt x="29" y="127"/>
                    </a:cubicBezTo>
                    <a:cubicBezTo>
                      <a:pt x="28" y="128"/>
                      <a:pt x="26" y="131"/>
                      <a:pt x="25" y="133"/>
                    </a:cubicBezTo>
                    <a:cubicBezTo>
                      <a:pt x="1" y="187"/>
                      <a:pt x="1" y="187"/>
                      <a:pt x="1" y="187"/>
                    </a:cubicBezTo>
                    <a:cubicBezTo>
                      <a:pt x="0" y="188"/>
                      <a:pt x="1" y="189"/>
                      <a:pt x="3" y="189"/>
                    </a:cubicBezTo>
                    <a:cubicBezTo>
                      <a:pt x="59" y="169"/>
                      <a:pt x="59" y="169"/>
                      <a:pt x="59" y="169"/>
                    </a:cubicBezTo>
                    <a:cubicBezTo>
                      <a:pt x="61" y="168"/>
                      <a:pt x="64" y="166"/>
                      <a:pt x="66" y="165"/>
                    </a:cubicBezTo>
                    <a:close/>
                    <a:moveTo>
                      <a:pt x="148" y="22"/>
                    </a:moveTo>
                    <a:cubicBezTo>
                      <a:pt x="154" y="15"/>
                      <a:pt x="154" y="15"/>
                      <a:pt x="154" y="15"/>
                    </a:cubicBezTo>
                    <a:cubicBezTo>
                      <a:pt x="156" y="14"/>
                      <a:pt x="158" y="14"/>
                      <a:pt x="160" y="15"/>
                    </a:cubicBezTo>
                    <a:cubicBezTo>
                      <a:pt x="178" y="33"/>
                      <a:pt x="178" y="33"/>
                      <a:pt x="178" y="33"/>
                    </a:cubicBezTo>
                    <a:cubicBezTo>
                      <a:pt x="179" y="35"/>
                      <a:pt x="179" y="37"/>
                      <a:pt x="178" y="39"/>
                    </a:cubicBezTo>
                    <a:cubicBezTo>
                      <a:pt x="171" y="45"/>
                      <a:pt x="171" y="45"/>
                      <a:pt x="171" y="45"/>
                    </a:cubicBezTo>
                    <a:cubicBezTo>
                      <a:pt x="170" y="47"/>
                      <a:pt x="167" y="47"/>
                      <a:pt x="166" y="45"/>
                    </a:cubicBezTo>
                    <a:cubicBezTo>
                      <a:pt x="148" y="27"/>
                      <a:pt x="148" y="27"/>
                      <a:pt x="148" y="27"/>
                    </a:cubicBezTo>
                    <a:cubicBezTo>
                      <a:pt x="146" y="26"/>
                      <a:pt x="146" y="23"/>
                      <a:pt x="148" y="22"/>
                    </a:cubicBezTo>
                    <a:close/>
                    <a:moveTo>
                      <a:pt x="28" y="175"/>
                    </a:moveTo>
                    <a:cubicBezTo>
                      <a:pt x="26" y="175"/>
                      <a:pt x="23" y="175"/>
                      <a:pt x="22" y="173"/>
                    </a:cubicBezTo>
                    <a:cubicBezTo>
                      <a:pt x="18" y="169"/>
                      <a:pt x="18" y="169"/>
                      <a:pt x="18" y="169"/>
                    </a:cubicBezTo>
                    <a:cubicBezTo>
                      <a:pt x="16" y="168"/>
                      <a:pt x="16" y="165"/>
                      <a:pt x="17" y="163"/>
                    </a:cubicBezTo>
                    <a:cubicBezTo>
                      <a:pt x="29" y="136"/>
                      <a:pt x="29" y="136"/>
                      <a:pt x="29" y="136"/>
                    </a:cubicBezTo>
                    <a:cubicBezTo>
                      <a:pt x="29" y="134"/>
                      <a:pt x="31" y="131"/>
                      <a:pt x="32" y="130"/>
                    </a:cubicBezTo>
                    <a:cubicBezTo>
                      <a:pt x="34" y="129"/>
                      <a:pt x="35" y="130"/>
                      <a:pt x="34" y="132"/>
                    </a:cubicBezTo>
                    <a:cubicBezTo>
                      <a:pt x="34" y="144"/>
                      <a:pt x="34" y="144"/>
                      <a:pt x="34" y="144"/>
                    </a:cubicBezTo>
                    <a:cubicBezTo>
                      <a:pt x="34" y="146"/>
                      <a:pt x="35" y="148"/>
                      <a:pt x="37" y="147"/>
                    </a:cubicBezTo>
                    <a:cubicBezTo>
                      <a:pt x="44" y="146"/>
                      <a:pt x="44" y="146"/>
                      <a:pt x="44" y="146"/>
                    </a:cubicBezTo>
                    <a:cubicBezTo>
                      <a:pt x="46" y="145"/>
                      <a:pt x="47" y="146"/>
                      <a:pt x="47" y="148"/>
                    </a:cubicBezTo>
                    <a:cubicBezTo>
                      <a:pt x="45" y="156"/>
                      <a:pt x="45" y="156"/>
                      <a:pt x="45" y="156"/>
                    </a:cubicBezTo>
                    <a:cubicBezTo>
                      <a:pt x="45" y="158"/>
                      <a:pt x="47" y="159"/>
                      <a:pt x="49" y="159"/>
                    </a:cubicBezTo>
                    <a:cubicBezTo>
                      <a:pt x="60" y="160"/>
                      <a:pt x="60" y="160"/>
                      <a:pt x="60" y="160"/>
                    </a:cubicBezTo>
                    <a:cubicBezTo>
                      <a:pt x="62" y="160"/>
                      <a:pt x="63" y="160"/>
                      <a:pt x="62" y="161"/>
                    </a:cubicBezTo>
                    <a:cubicBezTo>
                      <a:pt x="61" y="162"/>
                      <a:pt x="59" y="163"/>
                      <a:pt x="57" y="164"/>
                    </a:cubicBezTo>
                    <a:lnTo>
                      <a:pt x="2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sp>
            <p:nvSpPr>
              <p:cNvPr id="21" name="Freeform 12"/>
              <p:cNvSpPr>
                <a:spLocks/>
              </p:cNvSpPr>
              <p:nvPr/>
            </p:nvSpPr>
            <p:spPr bwMode="auto">
              <a:xfrm>
                <a:off x="2247901" y="2871788"/>
                <a:ext cx="552450" cy="38100"/>
              </a:xfrm>
              <a:custGeom>
                <a:avLst/>
                <a:gdLst>
                  <a:gd name="T0" fmla="*/ 171 w 173"/>
                  <a:gd name="T1" fmla="*/ 0 h 12"/>
                  <a:gd name="T2" fmla="*/ 32 w 173"/>
                  <a:gd name="T3" fmla="*/ 0 h 12"/>
                  <a:gd name="T4" fmla="*/ 0 w 173"/>
                  <a:gd name="T5" fmla="*/ 12 h 12"/>
                  <a:gd name="T6" fmla="*/ 171 w 173"/>
                  <a:gd name="T7" fmla="*/ 12 h 12"/>
                  <a:gd name="T8" fmla="*/ 173 w 173"/>
                  <a:gd name="T9" fmla="*/ 10 h 12"/>
                  <a:gd name="T10" fmla="*/ 173 w 173"/>
                  <a:gd name="T11" fmla="*/ 2 h 12"/>
                  <a:gd name="T12" fmla="*/ 171 w 17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73" h="12">
                    <a:moveTo>
                      <a:pt x="171" y="0"/>
                    </a:moveTo>
                    <a:cubicBezTo>
                      <a:pt x="32" y="0"/>
                      <a:pt x="32" y="0"/>
                      <a:pt x="32" y="0"/>
                    </a:cubicBezTo>
                    <a:cubicBezTo>
                      <a:pt x="0" y="12"/>
                      <a:pt x="0" y="12"/>
                      <a:pt x="0" y="12"/>
                    </a:cubicBezTo>
                    <a:cubicBezTo>
                      <a:pt x="171" y="12"/>
                      <a:pt x="171" y="12"/>
                      <a:pt x="171" y="12"/>
                    </a:cubicBezTo>
                    <a:cubicBezTo>
                      <a:pt x="172" y="12"/>
                      <a:pt x="173" y="11"/>
                      <a:pt x="173" y="10"/>
                    </a:cubicBezTo>
                    <a:cubicBezTo>
                      <a:pt x="173" y="2"/>
                      <a:pt x="173" y="2"/>
                      <a:pt x="173" y="2"/>
                    </a:cubicBezTo>
                    <a:cubicBezTo>
                      <a:pt x="173" y="1"/>
                      <a:pt x="172" y="0"/>
                      <a:pt x="1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grpSp>
      </p:grpSp>
      <p:sp>
        <p:nvSpPr>
          <p:cNvPr id="51" name="Rectangle 50"/>
          <p:cNvSpPr/>
          <p:nvPr/>
        </p:nvSpPr>
        <p:spPr>
          <a:xfrm>
            <a:off x="1096904" y="2185002"/>
            <a:ext cx="4638878" cy="2399760"/>
          </a:xfrm>
          <a:prstGeom prst="rect">
            <a:avLst/>
          </a:prstGeom>
        </p:spPr>
        <p:txBody>
          <a:bodyPr wrap="square">
            <a:spAutoFit/>
          </a:bodyPr>
          <a:lstStyle/>
          <a:p>
            <a:r>
              <a:rPr lang="id-ID" sz="2499" b="1" dirty="0">
                <a:solidFill>
                  <a:schemeClr val="accent1"/>
                </a:solidFill>
                <a:latin typeface="Tw Cen MT Condensed Extra Bold" panose="020B0803020202020204" pitchFamily="34" charset="0"/>
                <a:cs typeface="Calibri Light" panose="020F0302020204030204" pitchFamily="34" charset="0"/>
              </a:rPr>
              <a:t>Chapter 3 – AUDITING EMERGENCY PREPAREDNESS</a:t>
            </a:r>
          </a:p>
          <a:p>
            <a:pPr marL="342797" indent="-342797">
              <a:buAutoNum type="arabicPeriod"/>
            </a:pPr>
            <a:r>
              <a:rPr lang="id-ID" sz="1999" dirty="0">
                <a:latin typeface="Tw Cen MT" panose="020B0602020104020603" pitchFamily="34" charset="0"/>
              </a:rPr>
              <a:t>Overview of ISSAI 5500 series</a:t>
            </a:r>
          </a:p>
          <a:p>
            <a:pPr marL="342797" indent="-342797">
              <a:buAutoNum type="arabicPeriod"/>
            </a:pPr>
            <a:r>
              <a:rPr lang="id-ID" sz="1999" dirty="0">
                <a:latin typeface="Tw Cen MT" panose="020B0602020104020603" pitchFamily="34" charset="0"/>
              </a:rPr>
              <a:t>Types of audit on emergency/disaster preparedness</a:t>
            </a:r>
          </a:p>
          <a:p>
            <a:pPr marL="342797" indent="-342797">
              <a:buAutoNum type="arabicPeriod"/>
            </a:pPr>
            <a:r>
              <a:rPr lang="id-ID" sz="1999" dirty="0">
                <a:latin typeface="Tw Cen MT" panose="020B0602020104020603" pitchFamily="34" charset="0"/>
              </a:rPr>
              <a:t>Audit topics on emergency preparedness.</a:t>
            </a:r>
            <a:r>
              <a:rPr lang="en-US" sz="1999" dirty="0">
                <a:solidFill>
                  <a:schemeClr val="bg1"/>
                </a:solidFill>
                <a:latin typeface="Tw Cen MT" panose="020B0602020104020603" pitchFamily="34" charset="0"/>
                <a:cs typeface="Calibri Light" panose="020F0302020204030204" pitchFamily="34" charset="0"/>
              </a:rPr>
              <a:t>, </a:t>
            </a:r>
            <a:endParaRPr lang="en-US" sz="1400" dirty="0">
              <a:solidFill>
                <a:schemeClr val="bg1"/>
              </a:solidFill>
              <a:latin typeface="Tw Cen MT" panose="020B0602020104020603" pitchFamily="34" charset="0"/>
              <a:cs typeface="Calibri Light" panose="020F0302020204030204" pitchFamily="34" charset="0"/>
            </a:endParaRPr>
          </a:p>
        </p:txBody>
      </p:sp>
      <p:grpSp>
        <p:nvGrpSpPr>
          <p:cNvPr id="59" name="Group 58"/>
          <p:cNvGrpSpPr/>
          <p:nvPr/>
        </p:nvGrpSpPr>
        <p:grpSpPr>
          <a:xfrm>
            <a:off x="1587" y="6713145"/>
            <a:ext cx="12188824" cy="143963"/>
            <a:chOff x="4115999" y="1098000"/>
            <a:chExt cx="3960001" cy="54000"/>
          </a:xfrm>
        </p:grpSpPr>
        <p:sp>
          <p:nvSpPr>
            <p:cNvPr id="60" name="Rectangle 59"/>
            <p:cNvSpPr/>
            <p:nvPr/>
          </p:nvSpPr>
          <p:spPr>
            <a:xfrm>
              <a:off x="4116000" y="1098000"/>
              <a:ext cx="3960000" cy="5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Calibri Light" panose="020F0302020204030204" pitchFamily="34" charset="0"/>
                <a:cs typeface="Calibri Light" panose="020F0302020204030204" pitchFamily="34" charset="0"/>
              </a:endParaRPr>
            </a:p>
          </p:txBody>
        </p:sp>
        <p:sp>
          <p:nvSpPr>
            <p:cNvPr id="61" name="Rectangle 60"/>
            <p:cNvSpPr/>
            <p:nvPr/>
          </p:nvSpPr>
          <p:spPr>
            <a:xfrm>
              <a:off x="4115999" y="1098000"/>
              <a:ext cx="198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Calibri Light" panose="020F0302020204030204" pitchFamily="34" charset="0"/>
                <a:cs typeface="Calibri Light" panose="020F0302020204030204" pitchFamily="34" charset="0"/>
              </a:endParaRPr>
            </a:p>
          </p:txBody>
        </p:sp>
      </p:grpSp>
      <p:pic>
        <p:nvPicPr>
          <p:cNvPr id="2" name="Picture 1"/>
          <p:cNvPicPr>
            <a:picLocks noChangeAspect="1"/>
          </p:cNvPicPr>
          <p:nvPr/>
        </p:nvPicPr>
        <p:blipFill>
          <a:blip r:embed="rId4"/>
          <a:stretch>
            <a:fillRect/>
          </a:stretch>
        </p:blipFill>
        <p:spPr>
          <a:xfrm>
            <a:off x="6095998" y="2363602"/>
            <a:ext cx="4957155" cy="3144521"/>
          </a:xfrm>
          <a:prstGeom prst="rect">
            <a:avLst/>
          </a:prstGeom>
        </p:spPr>
      </p:pic>
      <p:sp>
        <p:nvSpPr>
          <p:cNvPr id="4" name="TextBox 3"/>
          <p:cNvSpPr txBox="1"/>
          <p:nvPr/>
        </p:nvSpPr>
        <p:spPr>
          <a:xfrm>
            <a:off x="766302" y="4779420"/>
            <a:ext cx="4838851" cy="923330"/>
          </a:xfrm>
          <a:prstGeom prst="rect">
            <a:avLst/>
          </a:prstGeom>
          <a:noFill/>
        </p:spPr>
        <p:txBody>
          <a:bodyPr wrap="square" rtlCol="0">
            <a:spAutoFit/>
          </a:bodyPr>
          <a:lstStyle/>
          <a:p>
            <a:r>
              <a:rPr lang="en-US" dirty="0" smtClean="0"/>
              <a:t>BPK as a supreme audit board of Indonesia committed to ensure the government’s efforts in Disaster Management by audit continuously </a:t>
            </a:r>
            <a:endParaRPr lang="en-US" dirty="0"/>
          </a:p>
        </p:txBody>
      </p:sp>
    </p:spTree>
    <p:extLst>
      <p:ext uri="{BB962C8B-B14F-4D97-AF65-F5344CB8AC3E}">
        <p14:creationId xmlns:p14="http://schemas.microsoft.com/office/powerpoint/2010/main" val="181910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up)">
                                      <p:cBhvr>
                                        <p:cTn id="12" dur="500"/>
                                        <p:tgtEl>
                                          <p:spTgt spid="17"/>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1667" t="27687" r="1905"/>
          <a:stretch/>
        </p:blipFill>
        <p:spPr>
          <a:xfrm>
            <a:off x="5083586" y="1865492"/>
            <a:ext cx="6975364" cy="4304178"/>
          </a:xfrm>
          <a:prstGeom prst="rect">
            <a:avLst/>
          </a:prstGeom>
        </p:spPr>
      </p:pic>
      <p:sp>
        <p:nvSpPr>
          <p:cNvPr id="3" name="TextBox 2"/>
          <p:cNvSpPr txBox="1"/>
          <p:nvPr/>
        </p:nvSpPr>
        <p:spPr>
          <a:xfrm>
            <a:off x="181156" y="286079"/>
            <a:ext cx="12188825" cy="923090"/>
          </a:xfrm>
          <a:prstGeom prst="rect">
            <a:avLst/>
          </a:prstGeom>
          <a:noFill/>
        </p:spPr>
        <p:txBody>
          <a:bodyPr wrap="square" rtlCol="0">
            <a:spAutoFit/>
          </a:bodyPr>
          <a:lstStyle/>
          <a:p>
            <a:r>
              <a:rPr lang="id-ID" sz="5398" dirty="0" smtClean="0">
                <a:solidFill>
                  <a:schemeClr val="accent1"/>
                </a:solidFill>
                <a:latin typeface="Calibri Light" panose="020F0302020204030204" pitchFamily="34" charset="0"/>
                <a:cs typeface="Calibri Light" panose="020F0302020204030204" pitchFamily="34" charset="0"/>
              </a:rPr>
              <a:t>Deliverable</a:t>
            </a:r>
            <a:endParaRPr lang="en-US" sz="5398" dirty="0">
              <a:solidFill>
                <a:schemeClr val="accent1"/>
              </a:solidFill>
              <a:latin typeface="Calibri Light" panose="020F0302020204030204" pitchFamily="34" charset="0"/>
              <a:cs typeface="Calibri Light" panose="020F0302020204030204" pitchFamily="34" charset="0"/>
            </a:endParaRPr>
          </a:p>
        </p:txBody>
      </p:sp>
      <p:grpSp>
        <p:nvGrpSpPr>
          <p:cNvPr id="17" name="Group 16"/>
          <p:cNvGrpSpPr/>
          <p:nvPr/>
        </p:nvGrpSpPr>
        <p:grpSpPr>
          <a:xfrm>
            <a:off x="181155" y="2257267"/>
            <a:ext cx="817350" cy="826873"/>
            <a:chOff x="2084388" y="2192338"/>
            <a:chExt cx="817563" cy="827088"/>
          </a:xfrm>
        </p:grpSpPr>
        <p:sp>
          <p:nvSpPr>
            <p:cNvPr id="18" name="Freeform 10"/>
            <p:cNvSpPr>
              <a:spLocks/>
            </p:cNvSpPr>
            <p:nvPr/>
          </p:nvSpPr>
          <p:spPr bwMode="auto">
            <a:xfrm>
              <a:off x="2084388" y="2192338"/>
              <a:ext cx="817563" cy="827088"/>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grpSp>
          <p:nvGrpSpPr>
            <p:cNvPr id="19" name="Group 18"/>
            <p:cNvGrpSpPr/>
            <p:nvPr/>
          </p:nvGrpSpPr>
          <p:grpSpPr>
            <a:xfrm>
              <a:off x="2182813" y="2298701"/>
              <a:ext cx="617538" cy="611188"/>
              <a:chOff x="2182813" y="2298701"/>
              <a:chExt cx="617538" cy="611188"/>
            </a:xfrm>
          </p:grpSpPr>
          <p:sp>
            <p:nvSpPr>
              <p:cNvPr id="20" name="Freeform 11"/>
              <p:cNvSpPr>
                <a:spLocks noEditPoints="1"/>
              </p:cNvSpPr>
              <p:nvPr/>
            </p:nvSpPr>
            <p:spPr bwMode="auto">
              <a:xfrm>
                <a:off x="2182813" y="2298701"/>
                <a:ext cx="617538" cy="611188"/>
              </a:xfrm>
              <a:custGeom>
                <a:avLst/>
                <a:gdLst>
                  <a:gd name="T0" fmla="*/ 66 w 193"/>
                  <a:gd name="T1" fmla="*/ 165 h 189"/>
                  <a:gd name="T2" fmla="*/ 160 w 193"/>
                  <a:gd name="T3" fmla="*/ 71 h 189"/>
                  <a:gd name="T4" fmla="*/ 163 w 193"/>
                  <a:gd name="T5" fmla="*/ 68 h 189"/>
                  <a:gd name="T6" fmla="*/ 165 w 193"/>
                  <a:gd name="T7" fmla="*/ 65 h 189"/>
                  <a:gd name="T8" fmla="*/ 192 w 193"/>
                  <a:gd name="T9" fmla="*/ 39 h 189"/>
                  <a:gd name="T10" fmla="*/ 192 w 193"/>
                  <a:gd name="T11" fmla="*/ 33 h 189"/>
                  <a:gd name="T12" fmla="*/ 160 w 193"/>
                  <a:gd name="T13" fmla="*/ 1 h 189"/>
                  <a:gd name="T14" fmla="*/ 154 w 193"/>
                  <a:gd name="T15" fmla="*/ 1 h 189"/>
                  <a:gd name="T16" fmla="*/ 128 w 193"/>
                  <a:gd name="T17" fmla="*/ 28 h 189"/>
                  <a:gd name="T18" fmla="*/ 125 w 193"/>
                  <a:gd name="T19" fmla="*/ 30 h 189"/>
                  <a:gd name="T20" fmla="*/ 122 w 193"/>
                  <a:gd name="T21" fmla="*/ 33 h 189"/>
                  <a:gd name="T22" fmla="*/ 29 w 193"/>
                  <a:gd name="T23" fmla="*/ 127 h 189"/>
                  <a:gd name="T24" fmla="*/ 25 w 193"/>
                  <a:gd name="T25" fmla="*/ 133 h 189"/>
                  <a:gd name="T26" fmla="*/ 1 w 193"/>
                  <a:gd name="T27" fmla="*/ 187 h 189"/>
                  <a:gd name="T28" fmla="*/ 3 w 193"/>
                  <a:gd name="T29" fmla="*/ 189 h 189"/>
                  <a:gd name="T30" fmla="*/ 59 w 193"/>
                  <a:gd name="T31" fmla="*/ 169 h 189"/>
                  <a:gd name="T32" fmla="*/ 66 w 193"/>
                  <a:gd name="T33" fmla="*/ 165 h 189"/>
                  <a:gd name="T34" fmla="*/ 148 w 193"/>
                  <a:gd name="T35" fmla="*/ 22 h 189"/>
                  <a:gd name="T36" fmla="*/ 154 w 193"/>
                  <a:gd name="T37" fmla="*/ 15 h 189"/>
                  <a:gd name="T38" fmla="*/ 160 w 193"/>
                  <a:gd name="T39" fmla="*/ 15 h 189"/>
                  <a:gd name="T40" fmla="*/ 178 w 193"/>
                  <a:gd name="T41" fmla="*/ 33 h 189"/>
                  <a:gd name="T42" fmla="*/ 178 w 193"/>
                  <a:gd name="T43" fmla="*/ 39 h 189"/>
                  <a:gd name="T44" fmla="*/ 171 w 193"/>
                  <a:gd name="T45" fmla="*/ 45 h 189"/>
                  <a:gd name="T46" fmla="*/ 166 w 193"/>
                  <a:gd name="T47" fmla="*/ 45 h 189"/>
                  <a:gd name="T48" fmla="*/ 148 w 193"/>
                  <a:gd name="T49" fmla="*/ 27 h 189"/>
                  <a:gd name="T50" fmla="*/ 148 w 193"/>
                  <a:gd name="T51" fmla="*/ 22 h 189"/>
                  <a:gd name="T52" fmla="*/ 28 w 193"/>
                  <a:gd name="T53" fmla="*/ 175 h 189"/>
                  <a:gd name="T54" fmla="*/ 22 w 193"/>
                  <a:gd name="T55" fmla="*/ 173 h 189"/>
                  <a:gd name="T56" fmla="*/ 18 w 193"/>
                  <a:gd name="T57" fmla="*/ 169 h 189"/>
                  <a:gd name="T58" fmla="*/ 17 w 193"/>
                  <a:gd name="T59" fmla="*/ 163 h 189"/>
                  <a:gd name="T60" fmla="*/ 29 w 193"/>
                  <a:gd name="T61" fmla="*/ 136 h 189"/>
                  <a:gd name="T62" fmla="*/ 32 w 193"/>
                  <a:gd name="T63" fmla="*/ 130 h 189"/>
                  <a:gd name="T64" fmla="*/ 34 w 193"/>
                  <a:gd name="T65" fmla="*/ 132 h 189"/>
                  <a:gd name="T66" fmla="*/ 34 w 193"/>
                  <a:gd name="T67" fmla="*/ 144 h 189"/>
                  <a:gd name="T68" fmla="*/ 37 w 193"/>
                  <a:gd name="T69" fmla="*/ 147 h 189"/>
                  <a:gd name="T70" fmla="*/ 44 w 193"/>
                  <a:gd name="T71" fmla="*/ 146 h 189"/>
                  <a:gd name="T72" fmla="*/ 47 w 193"/>
                  <a:gd name="T73" fmla="*/ 148 h 189"/>
                  <a:gd name="T74" fmla="*/ 45 w 193"/>
                  <a:gd name="T75" fmla="*/ 156 h 189"/>
                  <a:gd name="T76" fmla="*/ 49 w 193"/>
                  <a:gd name="T77" fmla="*/ 159 h 189"/>
                  <a:gd name="T78" fmla="*/ 60 w 193"/>
                  <a:gd name="T79" fmla="*/ 160 h 189"/>
                  <a:gd name="T80" fmla="*/ 62 w 193"/>
                  <a:gd name="T81" fmla="*/ 161 h 189"/>
                  <a:gd name="T82" fmla="*/ 57 w 193"/>
                  <a:gd name="T83" fmla="*/ 164 h 189"/>
                  <a:gd name="T84" fmla="*/ 28 w 193"/>
                  <a:gd name="T85"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 h="189">
                    <a:moveTo>
                      <a:pt x="66" y="165"/>
                    </a:moveTo>
                    <a:cubicBezTo>
                      <a:pt x="160" y="71"/>
                      <a:pt x="160" y="71"/>
                      <a:pt x="160" y="71"/>
                    </a:cubicBezTo>
                    <a:cubicBezTo>
                      <a:pt x="161" y="69"/>
                      <a:pt x="163" y="68"/>
                      <a:pt x="163" y="68"/>
                    </a:cubicBezTo>
                    <a:cubicBezTo>
                      <a:pt x="163" y="68"/>
                      <a:pt x="164" y="67"/>
                      <a:pt x="165" y="65"/>
                    </a:cubicBezTo>
                    <a:cubicBezTo>
                      <a:pt x="192" y="39"/>
                      <a:pt x="192" y="39"/>
                      <a:pt x="192" y="39"/>
                    </a:cubicBezTo>
                    <a:cubicBezTo>
                      <a:pt x="193" y="37"/>
                      <a:pt x="193" y="35"/>
                      <a:pt x="192" y="33"/>
                    </a:cubicBezTo>
                    <a:cubicBezTo>
                      <a:pt x="160" y="1"/>
                      <a:pt x="160" y="1"/>
                      <a:pt x="160" y="1"/>
                    </a:cubicBezTo>
                    <a:cubicBezTo>
                      <a:pt x="158" y="0"/>
                      <a:pt x="156" y="0"/>
                      <a:pt x="154" y="1"/>
                    </a:cubicBezTo>
                    <a:cubicBezTo>
                      <a:pt x="128" y="28"/>
                      <a:pt x="128" y="28"/>
                      <a:pt x="128" y="28"/>
                    </a:cubicBezTo>
                    <a:cubicBezTo>
                      <a:pt x="126" y="29"/>
                      <a:pt x="125" y="30"/>
                      <a:pt x="125" y="30"/>
                    </a:cubicBezTo>
                    <a:cubicBezTo>
                      <a:pt x="125" y="31"/>
                      <a:pt x="124" y="32"/>
                      <a:pt x="122" y="33"/>
                    </a:cubicBezTo>
                    <a:cubicBezTo>
                      <a:pt x="29" y="127"/>
                      <a:pt x="29" y="127"/>
                      <a:pt x="29" y="127"/>
                    </a:cubicBezTo>
                    <a:cubicBezTo>
                      <a:pt x="28" y="128"/>
                      <a:pt x="26" y="131"/>
                      <a:pt x="25" y="133"/>
                    </a:cubicBezTo>
                    <a:cubicBezTo>
                      <a:pt x="1" y="187"/>
                      <a:pt x="1" y="187"/>
                      <a:pt x="1" y="187"/>
                    </a:cubicBezTo>
                    <a:cubicBezTo>
                      <a:pt x="0" y="188"/>
                      <a:pt x="1" y="189"/>
                      <a:pt x="3" y="189"/>
                    </a:cubicBezTo>
                    <a:cubicBezTo>
                      <a:pt x="59" y="169"/>
                      <a:pt x="59" y="169"/>
                      <a:pt x="59" y="169"/>
                    </a:cubicBezTo>
                    <a:cubicBezTo>
                      <a:pt x="61" y="168"/>
                      <a:pt x="64" y="166"/>
                      <a:pt x="66" y="165"/>
                    </a:cubicBezTo>
                    <a:close/>
                    <a:moveTo>
                      <a:pt x="148" y="22"/>
                    </a:moveTo>
                    <a:cubicBezTo>
                      <a:pt x="154" y="15"/>
                      <a:pt x="154" y="15"/>
                      <a:pt x="154" y="15"/>
                    </a:cubicBezTo>
                    <a:cubicBezTo>
                      <a:pt x="156" y="14"/>
                      <a:pt x="158" y="14"/>
                      <a:pt x="160" y="15"/>
                    </a:cubicBezTo>
                    <a:cubicBezTo>
                      <a:pt x="178" y="33"/>
                      <a:pt x="178" y="33"/>
                      <a:pt x="178" y="33"/>
                    </a:cubicBezTo>
                    <a:cubicBezTo>
                      <a:pt x="179" y="35"/>
                      <a:pt x="179" y="37"/>
                      <a:pt x="178" y="39"/>
                    </a:cubicBezTo>
                    <a:cubicBezTo>
                      <a:pt x="171" y="45"/>
                      <a:pt x="171" y="45"/>
                      <a:pt x="171" y="45"/>
                    </a:cubicBezTo>
                    <a:cubicBezTo>
                      <a:pt x="170" y="47"/>
                      <a:pt x="167" y="47"/>
                      <a:pt x="166" y="45"/>
                    </a:cubicBezTo>
                    <a:cubicBezTo>
                      <a:pt x="148" y="27"/>
                      <a:pt x="148" y="27"/>
                      <a:pt x="148" y="27"/>
                    </a:cubicBezTo>
                    <a:cubicBezTo>
                      <a:pt x="146" y="26"/>
                      <a:pt x="146" y="23"/>
                      <a:pt x="148" y="22"/>
                    </a:cubicBezTo>
                    <a:close/>
                    <a:moveTo>
                      <a:pt x="28" y="175"/>
                    </a:moveTo>
                    <a:cubicBezTo>
                      <a:pt x="26" y="175"/>
                      <a:pt x="23" y="175"/>
                      <a:pt x="22" y="173"/>
                    </a:cubicBezTo>
                    <a:cubicBezTo>
                      <a:pt x="18" y="169"/>
                      <a:pt x="18" y="169"/>
                      <a:pt x="18" y="169"/>
                    </a:cubicBezTo>
                    <a:cubicBezTo>
                      <a:pt x="16" y="168"/>
                      <a:pt x="16" y="165"/>
                      <a:pt x="17" y="163"/>
                    </a:cubicBezTo>
                    <a:cubicBezTo>
                      <a:pt x="29" y="136"/>
                      <a:pt x="29" y="136"/>
                      <a:pt x="29" y="136"/>
                    </a:cubicBezTo>
                    <a:cubicBezTo>
                      <a:pt x="29" y="134"/>
                      <a:pt x="31" y="131"/>
                      <a:pt x="32" y="130"/>
                    </a:cubicBezTo>
                    <a:cubicBezTo>
                      <a:pt x="34" y="129"/>
                      <a:pt x="35" y="130"/>
                      <a:pt x="34" y="132"/>
                    </a:cubicBezTo>
                    <a:cubicBezTo>
                      <a:pt x="34" y="144"/>
                      <a:pt x="34" y="144"/>
                      <a:pt x="34" y="144"/>
                    </a:cubicBezTo>
                    <a:cubicBezTo>
                      <a:pt x="34" y="146"/>
                      <a:pt x="35" y="148"/>
                      <a:pt x="37" y="147"/>
                    </a:cubicBezTo>
                    <a:cubicBezTo>
                      <a:pt x="44" y="146"/>
                      <a:pt x="44" y="146"/>
                      <a:pt x="44" y="146"/>
                    </a:cubicBezTo>
                    <a:cubicBezTo>
                      <a:pt x="46" y="145"/>
                      <a:pt x="47" y="146"/>
                      <a:pt x="47" y="148"/>
                    </a:cubicBezTo>
                    <a:cubicBezTo>
                      <a:pt x="45" y="156"/>
                      <a:pt x="45" y="156"/>
                      <a:pt x="45" y="156"/>
                    </a:cubicBezTo>
                    <a:cubicBezTo>
                      <a:pt x="45" y="158"/>
                      <a:pt x="47" y="159"/>
                      <a:pt x="49" y="159"/>
                    </a:cubicBezTo>
                    <a:cubicBezTo>
                      <a:pt x="60" y="160"/>
                      <a:pt x="60" y="160"/>
                      <a:pt x="60" y="160"/>
                    </a:cubicBezTo>
                    <a:cubicBezTo>
                      <a:pt x="62" y="160"/>
                      <a:pt x="63" y="160"/>
                      <a:pt x="62" y="161"/>
                    </a:cubicBezTo>
                    <a:cubicBezTo>
                      <a:pt x="61" y="162"/>
                      <a:pt x="59" y="163"/>
                      <a:pt x="57" y="164"/>
                    </a:cubicBezTo>
                    <a:lnTo>
                      <a:pt x="2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sp>
            <p:nvSpPr>
              <p:cNvPr id="21" name="Freeform 12"/>
              <p:cNvSpPr>
                <a:spLocks/>
              </p:cNvSpPr>
              <p:nvPr/>
            </p:nvSpPr>
            <p:spPr bwMode="auto">
              <a:xfrm>
                <a:off x="2247901" y="2871788"/>
                <a:ext cx="552450" cy="38100"/>
              </a:xfrm>
              <a:custGeom>
                <a:avLst/>
                <a:gdLst>
                  <a:gd name="T0" fmla="*/ 171 w 173"/>
                  <a:gd name="T1" fmla="*/ 0 h 12"/>
                  <a:gd name="T2" fmla="*/ 32 w 173"/>
                  <a:gd name="T3" fmla="*/ 0 h 12"/>
                  <a:gd name="T4" fmla="*/ 0 w 173"/>
                  <a:gd name="T5" fmla="*/ 12 h 12"/>
                  <a:gd name="T6" fmla="*/ 171 w 173"/>
                  <a:gd name="T7" fmla="*/ 12 h 12"/>
                  <a:gd name="T8" fmla="*/ 173 w 173"/>
                  <a:gd name="T9" fmla="*/ 10 h 12"/>
                  <a:gd name="T10" fmla="*/ 173 w 173"/>
                  <a:gd name="T11" fmla="*/ 2 h 12"/>
                  <a:gd name="T12" fmla="*/ 171 w 17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73" h="12">
                    <a:moveTo>
                      <a:pt x="171" y="0"/>
                    </a:moveTo>
                    <a:cubicBezTo>
                      <a:pt x="32" y="0"/>
                      <a:pt x="32" y="0"/>
                      <a:pt x="32" y="0"/>
                    </a:cubicBezTo>
                    <a:cubicBezTo>
                      <a:pt x="0" y="12"/>
                      <a:pt x="0" y="12"/>
                      <a:pt x="0" y="12"/>
                    </a:cubicBezTo>
                    <a:cubicBezTo>
                      <a:pt x="171" y="12"/>
                      <a:pt x="171" y="12"/>
                      <a:pt x="171" y="12"/>
                    </a:cubicBezTo>
                    <a:cubicBezTo>
                      <a:pt x="172" y="12"/>
                      <a:pt x="173" y="11"/>
                      <a:pt x="173" y="10"/>
                    </a:cubicBezTo>
                    <a:cubicBezTo>
                      <a:pt x="173" y="2"/>
                      <a:pt x="173" y="2"/>
                      <a:pt x="173" y="2"/>
                    </a:cubicBezTo>
                    <a:cubicBezTo>
                      <a:pt x="173" y="1"/>
                      <a:pt x="172" y="0"/>
                      <a:pt x="1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grpSp>
      </p:grpSp>
      <p:sp>
        <p:nvSpPr>
          <p:cNvPr id="51" name="Rectangle 50"/>
          <p:cNvSpPr/>
          <p:nvPr/>
        </p:nvSpPr>
        <p:spPr>
          <a:xfrm>
            <a:off x="1096903" y="2185001"/>
            <a:ext cx="4436997" cy="2015167"/>
          </a:xfrm>
          <a:prstGeom prst="rect">
            <a:avLst/>
          </a:prstGeom>
        </p:spPr>
        <p:txBody>
          <a:bodyPr wrap="square">
            <a:spAutoFit/>
          </a:bodyPr>
          <a:lstStyle/>
          <a:p>
            <a:r>
              <a:rPr lang="id-ID" sz="2499" b="1" dirty="0">
                <a:solidFill>
                  <a:schemeClr val="accent1"/>
                </a:solidFill>
                <a:latin typeface="Tw Cen MT Condensed Extra Bold" panose="020B0803020202020204" pitchFamily="34" charset="0"/>
                <a:cs typeface="Calibri Light" panose="020F0302020204030204" pitchFamily="34" charset="0"/>
              </a:rPr>
              <a:t>Chapter 4 – CONCLUSION</a:t>
            </a:r>
          </a:p>
          <a:p>
            <a:pPr marL="342797" indent="-342797">
              <a:buAutoNum type="arabicPeriod"/>
            </a:pPr>
            <a:r>
              <a:rPr lang="id-ID" sz="1999" dirty="0">
                <a:latin typeface="Tw Cen MT" panose="020B0602020104020603" pitchFamily="34" charset="0"/>
              </a:rPr>
              <a:t>Recap the previous chapters</a:t>
            </a:r>
          </a:p>
          <a:p>
            <a:pPr marL="342797" indent="-342797">
              <a:buAutoNum type="arabicPeriod"/>
            </a:pPr>
            <a:r>
              <a:rPr lang="id-ID" sz="1999" dirty="0">
                <a:latin typeface="Tw Cen MT" panose="020B0602020104020603" pitchFamily="34" charset="0"/>
              </a:rPr>
              <a:t>Restate the challenge of preparing for disasters</a:t>
            </a:r>
          </a:p>
          <a:p>
            <a:pPr marL="342797" indent="-342797">
              <a:buAutoNum type="arabicPeriod"/>
            </a:pPr>
            <a:r>
              <a:rPr lang="id-ID" sz="1999" dirty="0">
                <a:latin typeface="Tw Cen MT" panose="020B0602020104020603" pitchFamily="34" charset="0"/>
              </a:rPr>
              <a:t>Underline the importance of audit on disaster preparedness</a:t>
            </a:r>
          </a:p>
        </p:txBody>
      </p:sp>
      <p:grpSp>
        <p:nvGrpSpPr>
          <p:cNvPr id="59" name="Group 58"/>
          <p:cNvGrpSpPr/>
          <p:nvPr/>
        </p:nvGrpSpPr>
        <p:grpSpPr>
          <a:xfrm>
            <a:off x="1587" y="6713145"/>
            <a:ext cx="12188824" cy="143963"/>
            <a:chOff x="4115999" y="1098000"/>
            <a:chExt cx="3960001" cy="54000"/>
          </a:xfrm>
        </p:grpSpPr>
        <p:sp>
          <p:nvSpPr>
            <p:cNvPr id="60" name="Rectangle 59"/>
            <p:cNvSpPr/>
            <p:nvPr/>
          </p:nvSpPr>
          <p:spPr>
            <a:xfrm>
              <a:off x="4116000" y="1098000"/>
              <a:ext cx="3960000" cy="5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Calibri Light" panose="020F0302020204030204" pitchFamily="34" charset="0"/>
                <a:cs typeface="Calibri Light" panose="020F0302020204030204" pitchFamily="34" charset="0"/>
              </a:endParaRPr>
            </a:p>
          </p:txBody>
        </p:sp>
        <p:sp>
          <p:nvSpPr>
            <p:cNvPr id="61" name="Rectangle 60"/>
            <p:cNvSpPr/>
            <p:nvPr/>
          </p:nvSpPr>
          <p:spPr>
            <a:xfrm>
              <a:off x="4115999" y="1098000"/>
              <a:ext cx="198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Calibri Light" panose="020F0302020204030204" pitchFamily="34" charset="0"/>
                <a:cs typeface="Calibri Light" panose="020F0302020204030204" pitchFamily="34" charset="0"/>
              </a:endParaRPr>
            </a:p>
          </p:txBody>
        </p:sp>
      </p:grpSp>
      <p:pic>
        <p:nvPicPr>
          <p:cNvPr id="2" name="Picture 1"/>
          <p:cNvPicPr>
            <a:picLocks noChangeAspect="1"/>
          </p:cNvPicPr>
          <p:nvPr/>
        </p:nvPicPr>
        <p:blipFill>
          <a:blip r:embed="rId4"/>
          <a:stretch>
            <a:fillRect/>
          </a:stretch>
        </p:blipFill>
        <p:spPr>
          <a:xfrm>
            <a:off x="6095998" y="2363602"/>
            <a:ext cx="4957155" cy="3144521"/>
          </a:xfrm>
          <a:prstGeom prst="rect">
            <a:avLst/>
          </a:prstGeom>
        </p:spPr>
      </p:pic>
    </p:spTree>
    <p:extLst>
      <p:ext uri="{BB962C8B-B14F-4D97-AF65-F5344CB8AC3E}">
        <p14:creationId xmlns:p14="http://schemas.microsoft.com/office/powerpoint/2010/main" val="171614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up)">
                                      <p:cBhvr>
                                        <p:cTn id="12" dur="500"/>
                                        <p:tgtEl>
                                          <p:spTgt spid="17"/>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1667" t="27687" r="1905"/>
          <a:stretch/>
        </p:blipFill>
        <p:spPr>
          <a:xfrm>
            <a:off x="5083586" y="1865492"/>
            <a:ext cx="6975364" cy="4304178"/>
          </a:xfrm>
          <a:prstGeom prst="rect">
            <a:avLst/>
          </a:prstGeom>
        </p:spPr>
      </p:pic>
      <p:sp>
        <p:nvSpPr>
          <p:cNvPr id="3" name="TextBox 2"/>
          <p:cNvSpPr txBox="1"/>
          <p:nvPr/>
        </p:nvSpPr>
        <p:spPr>
          <a:xfrm>
            <a:off x="181156" y="286079"/>
            <a:ext cx="12188825" cy="923090"/>
          </a:xfrm>
          <a:prstGeom prst="rect">
            <a:avLst/>
          </a:prstGeom>
          <a:noFill/>
        </p:spPr>
        <p:txBody>
          <a:bodyPr wrap="square" rtlCol="0">
            <a:spAutoFit/>
          </a:bodyPr>
          <a:lstStyle/>
          <a:p>
            <a:r>
              <a:rPr lang="en-US" sz="5398" dirty="0" smtClean="0">
                <a:solidFill>
                  <a:schemeClr val="accent1"/>
                </a:solidFill>
                <a:latin typeface="Calibri Light" panose="020F0302020204030204" pitchFamily="34" charset="0"/>
                <a:cs typeface="Calibri Light" panose="020F0302020204030204" pitchFamily="34" charset="0"/>
              </a:rPr>
              <a:t>What’s Next?</a:t>
            </a:r>
            <a:endParaRPr lang="en-US" sz="5398" dirty="0">
              <a:solidFill>
                <a:schemeClr val="accent1"/>
              </a:solidFill>
              <a:latin typeface="Calibri Light" panose="020F0302020204030204" pitchFamily="34" charset="0"/>
              <a:cs typeface="Calibri Light" panose="020F0302020204030204" pitchFamily="34" charset="0"/>
            </a:endParaRPr>
          </a:p>
        </p:txBody>
      </p:sp>
      <p:grpSp>
        <p:nvGrpSpPr>
          <p:cNvPr id="17" name="Group 16"/>
          <p:cNvGrpSpPr/>
          <p:nvPr/>
        </p:nvGrpSpPr>
        <p:grpSpPr>
          <a:xfrm>
            <a:off x="181155" y="2257267"/>
            <a:ext cx="817350" cy="826873"/>
            <a:chOff x="2084388" y="2192338"/>
            <a:chExt cx="817563" cy="827088"/>
          </a:xfrm>
        </p:grpSpPr>
        <p:sp>
          <p:nvSpPr>
            <p:cNvPr id="18" name="Freeform 10"/>
            <p:cNvSpPr>
              <a:spLocks/>
            </p:cNvSpPr>
            <p:nvPr/>
          </p:nvSpPr>
          <p:spPr bwMode="auto">
            <a:xfrm>
              <a:off x="2084388" y="2192338"/>
              <a:ext cx="817563" cy="827088"/>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grpSp>
          <p:nvGrpSpPr>
            <p:cNvPr id="19" name="Group 18"/>
            <p:cNvGrpSpPr/>
            <p:nvPr/>
          </p:nvGrpSpPr>
          <p:grpSpPr>
            <a:xfrm>
              <a:off x="2182813" y="2298701"/>
              <a:ext cx="617538" cy="611188"/>
              <a:chOff x="2182813" y="2298701"/>
              <a:chExt cx="617538" cy="611188"/>
            </a:xfrm>
          </p:grpSpPr>
          <p:sp>
            <p:nvSpPr>
              <p:cNvPr id="20" name="Freeform 11"/>
              <p:cNvSpPr>
                <a:spLocks noEditPoints="1"/>
              </p:cNvSpPr>
              <p:nvPr/>
            </p:nvSpPr>
            <p:spPr bwMode="auto">
              <a:xfrm>
                <a:off x="2182813" y="2298701"/>
                <a:ext cx="617538" cy="611188"/>
              </a:xfrm>
              <a:custGeom>
                <a:avLst/>
                <a:gdLst>
                  <a:gd name="T0" fmla="*/ 66 w 193"/>
                  <a:gd name="T1" fmla="*/ 165 h 189"/>
                  <a:gd name="T2" fmla="*/ 160 w 193"/>
                  <a:gd name="T3" fmla="*/ 71 h 189"/>
                  <a:gd name="T4" fmla="*/ 163 w 193"/>
                  <a:gd name="T5" fmla="*/ 68 h 189"/>
                  <a:gd name="T6" fmla="*/ 165 w 193"/>
                  <a:gd name="T7" fmla="*/ 65 h 189"/>
                  <a:gd name="T8" fmla="*/ 192 w 193"/>
                  <a:gd name="T9" fmla="*/ 39 h 189"/>
                  <a:gd name="T10" fmla="*/ 192 w 193"/>
                  <a:gd name="T11" fmla="*/ 33 h 189"/>
                  <a:gd name="T12" fmla="*/ 160 w 193"/>
                  <a:gd name="T13" fmla="*/ 1 h 189"/>
                  <a:gd name="T14" fmla="*/ 154 w 193"/>
                  <a:gd name="T15" fmla="*/ 1 h 189"/>
                  <a:gd name="T16" fmla="*/ 128 w 193"/>
                  <a:gd name="T17" fmla="*/ 28 h 189"/>
                  <a:gd name="T18" fmla="*/ 125 w 193"/>
                  <a:gd name="T19" fmla="*/ 30 h 189"/>
                  <a:gd name="T20" fmla="*/ 122 w 193"/>
                  <a:gd name="T21" fmla="*/ 33 h 189"/>
                  <a:gd name="T22" fmla="*/ 29 w 193"/>
                  <a:gd name="T23" fmla="*/ 127 h 189"/>
                  <a:gd name="T24" fmla="*/ 25 w 193"/>
                  <a:gd name="T25" fmla="*/ 133 h 189"/>
                  <a:gd name="T26" fmla="*/ 1 w 193"/>
                  <a:gd name="T27" fmla="*/ 187 h 189"/>
                  <a:gd name="T28" fmla="*/ 3 w 193"/>
                  <a:gd name="T29" fmla="*/ 189 h 189"/>
                  <a:gd name="T30" fmla="*/ 59 w 193"/>
                  <a:gd name="T31" fmla="*/ 169 h 189"/>
                  <a:gd name="T32" fmla="*/ 66 w 193"/>
                  <a:gd name="T33" fmla="*/ 165 h 189"/>
                  <a:gd name="T34" fmla="*/ 148 w 193"/>
                  <a:gd name="T35" fmla="*/ 22 h 189"/>
                  <a:gd name="T36" fmla="*/ 154 w 193"/>
                  <a:gd name="T37" fmla="*/ 15 h 189"/>
                  <a:gd name="T38" fmla="*/ 160 w 193"/>
                  <a:gd name="T39" fmla="*/ 15 h 189"/>
                  <a:gd name="T40" fmla="*/ 178 w 193"/>
                  <a:gd name="T41" fmla="*/ 33 h 189"/>
                  <a:gd name="T42" fmla="*/ 178 w 193"/>
                  <a:gd name="T43" fmla="*/ 39 h 189"/>
                  <a:gd name="T44" fmla="*/ 171 w 193"/>
                  <a:gd name="T45" fmla="*/ 45 h 189"/>
                  <a:gd name="T46" fmla="*/ 166 w 193"/>
                  <a:gd name="T47" fmla="*/ 45 h 189"/>
                  <a:gd name="T48" fmla="*/ 148 w 193"/>
                  <a:gd name="T49" fmla="*/ 27 h 189"/>
                  <a:gd name="T50" fmla="*/ 148 w 193"/>
                  <a:gd name="T51" fmla="*/ 22 h 189"/>
                  <a:gd name="T52" fmla="*/ 28 w 193"/>
                  <a:gd name="T53" fmla="*/ 175 h 189"/>
                  <a:gd name="T54" fmla="*/ 22 w 193"/>
                  <a:gd name="T55" fmla="*/ 173 h 189"/>
                  <a:gd name="T56" fmla="*/ 18 w 193"/>
                  <a:gd name="T57" fmla="*/ 169 h 189"/>
                  <a:gd name="T58" fmla="*/ 17 w 193"/>
                  <a:gd name="T59" fmla="*/ 163 h 189"/>
                  <a:gd name="T60" fmla="*/ 29 w 193"/>
                  <a:gd name="T61" fmla="*/ 136 h 189"/>
                  <a:gd name="T62" fmla="*/ 32 w 193"/>
                  <a:gd name="T63" fmla="*/ 130 h 189"/>
                  <a:gd name="T64" fmla="*/ 34 w 193"/>
                  <a:gd name="T65" fmla="*/ 132 h 189"/>
                  <a:gd name="T66" fmla="*/ 34 w 193"/>
                  <a:gd name="T67" fmla="*/ 144 h 189"/>
                  <a:gd name="T68" fmla="*/ 37 w 193"/>
                  <a:gd name="T69" fmla="*/ 147 h 189"/>
                  <a:gd name="T70" fmla="*/ 44 w 193"/>
                  <a:gd name="T71" fmla="*/ 146 h 189"/>
                  <a:gd name="T72" fmla="*/ 47 w 193"/>
                  <a:gd name="T73" fmla="*/ 148 h 189"/>
                  <a:gd name="T74" fmla="*/ 45 w 193"/>
                  <a:gd name="T75" fmla="*/ 156 h 189"/>
                  <a:gd name="T76" fmla="*/ 49 w 193"/>
                  <a:gd name="T77" fmla="*/ 159 h 189"/>
                  <a:gd name="T78" fmla="*/ 60 w 193"/>
                  <a:gd name="T79" fmla="*/ 160 h 189"/>
                  <a:gd name="T80" fmla="*/ 62 w 193"/>
                  <a:gd name="T81" fmla="*/ 161 h 189"/>
                  <a:gd name="T82" fmla="*/ 57 w 193"/>
                  <a:gd name="T83" fmla="*/ 164 h 189"/>
                  <a:gd name="T84" fmla="*/ 28 w 193"/>
                  <a:gd name="T85"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 h="189">
                    <a:moveTo>
                      <a:pt x="66" y="165"/>
                    </a:moveTo>
                    <a:cubicBezTo>
                      <a:pt x="160" y="71"/>
                      <a:pt x="160" y="71"/>
                      <a:pt x="160" y="71"/>
                    </a:cubicBezTo>
                    <a:cubicBezTo>
                      <a:pt x="161" y="69"/>
                      <a:pt x="163" y="68"/>
                      <a:pt x="163" y="68"/>
                    </a:cubicBezTo>
                    <a:cubicBezTo>
                      <a:pt x="163" y="68"/>
                      <a:pt x="164" y="67"/>
                      <a:pt x="165" y="65"/>
                    </a:cubicBezTo>
                    <a:cubicBezTo>
                      <a:pt x="192" y="39"/>
                      <a:pt x="192" y="39"/>
                      <a:pt x="192" y="39"/>
                    </a:cubicBezTo>
                    <a:cubicBezTo>
                      <a:pt x="193" y="37"/>
                      <a:pt x="193" y="35"/>
                      <a:pt x="192" y="33"/>
                    </a:cubicBezTo>
                    <a:cubicBezTo>
                      <a:pt x="160" y="1"/>
                      <a:pt x="160" y="1"/>
                      <a:pt x="160" y="1"/>
                    </a:cubicBezTo>
                    <a:cubicBezTo>
                      <a:pt x="158" y="0"/>
                      <a:pt x="156" y="0"/>
                      <a:pt x="154" y="1"/>
                    </a:cubicBezTo>
                    <a:cubicBezTo>
                      <a:pt x="128" y="28"/>
                      <a:pt x="128" y="28"/>
                      <a:pt x="128" y="28"/>
                    </a:cubicBezTo>
                    <a:cubicBezTo>
                      <a:pt x="126" y="29"/>
                      <a:pt x="125" y="30"/>
                      <a:pt x="125" y="30"/>
                    </a:cubicBezTo>
                    <a:cubicBezTo>
                      <a:pt x="125" y="31"/>
                      <a:pt x="124" y="32"/>
                      <a:pt x="122" y="33"/>
                    </a:cubicBezTo>
                    <a:cubicBezTo>
                      <a:pt x="29" y="127"/>
                      <a:pt x="29" y="127"/>
                      <a:pt x="29" y="127"/>
                    </a:cubicBezTo>
                    <a:cubicBezTo>
                      <a:pt x="28" y="128"/>
                      <a:pt x="26" y="131"/>
                      <a:pt x="25" y="133"/>
                    </a:cubicBezTo>
                    <a:cubicBezTo>
                      <a:pt x="1" y="187"/>
                      <a:pt x="1" y="187"/>
                      <a:pt x="1" y="187"/>
                    </a:cubicBezTo>
                    <a:cubicBezTo>
                      <a:pt x="0" y="188"/>
                      <a:pt x="1" y="189"/>
                      <a:pt x="3" y="189"/>
                    </a:cubicBezTo>
                    <a:cubicBezTo>
                      <a:pt x="59" y="169"/>
                      <a:pt x="59" y="169"/>
                      <a:pt x="59" y="169"/>
                    </a:cubicBezTo>
                    <a:cubicBezTo>
                      <a:pt x="61" y="168"/>
                      <a:pt x="64" y="166"/>
                      <a:pt x="66" y="165"/>
                    </a:cubicBezTo>
                    <a:close/>
                    <a:moveTo>
                      <a:pt x="148" y="22"/>
                    </a:moveTo>
                    <a:cubicBezTo>
                      <a:pt x="154" y="15"/>
                      <a:pt x="154" y="15"/>
                      <a:pt x="154" y="15"/>
                    </a:cubicBezTo>
                    <a:cubicBezTo>
                      <a:pt x="156" y="14"/>
                      <a:pt x="158" y="14"/>
                      <a:pt x="160" y="15"/>
                    </a:cubicBezTo>
                    <a:cubicBezTo>
                      <a:pt x="178" y="33"/>
                      <a:pt x="178" y="33"/>
                      <a:pt x="178" y="33"/>
                    </a:cubicBezTo>
                    <a:cubicBezTo>
                      <a:pt x="179" y="35"/>
                      <a:pt x="179" y="37"/>
                      <a:pt x="178" y="39"/>
                    </a:cubicBezTo>
                    <a:cubicBezTo>
                      <a:pt x="171" y="45"/>
                      <a:pt x="171" y="45"/>
                      <a:pt x="171" y="45"/>
                    </a:cubicBezTo>
                    <a:cubicBezTo>
                      <a:pt x="170" y="47"/>
                      <a:pt x="167" y="47"/>
                      <a:pt x="166" y="45"/>
                    </a:cubicBezTo>
                    <a:cubicBezTo>
                      <a:pt x="148" y="27"/>
                      <a:pt x="148" y="27"/>
                      <a:pt x="148" y="27"/>
                    </a:cubicBezTo>
                    <a:cubicBezTo>
                      <a:pt x="146" y="26"/>
                      <a:pt x="146" y="23"/>
                      <a:pt x="148" y="22"/>
                    </a:cubicBezTo>
                    <a:close/>
                    <a:moveTo>
                      <a:pt x="28" y="175"/>
                    </a:moveTo>
                    <a:cubicBezTo>
                      <a:pt x="26" y="175"/>
                      <a:pt x="23" y="175"/>
                      <a:pt x="22" y="173"/>
                    </a:cubicBezTo>
                    <a:cubicBezTo>
                      <a:pt x="18" y="169"/>
                      <a:pt x="18" y="169"/>
                      <a:pt x="18" y="169"/>
                    </a:cubicBezTo>
                    <a:cubicBezTo>
                      <a:pt x="16" y="168"/>
                      <a:pt x="16" y="165"/>
                      <a:pt x="17" y="163"/>
                    </a:cubicBezTo>
                    <a:cubicBezTo>
                      <a:pt x="29" y="136"/>
                      <a:pt x="29" y="136"/>
                      <a:pt x="29" y="136"/>
                    </a:cubicBezTo>
                    <a:cubicBezTo>
                      <a:pt x="29" y="134"/>
                      <a:pt x="31" y="131"/>
                      <a:pt x="32" y="130"/>
                    </a:cubicBezTo>
                    <a:cubicBezTo>
                      <a:pt x="34" y="129"/>
                      <a:pt x="35" y="130"/>
                      <a:pt x="34" y="132"/>
                    </a:cubicBezTo>
                    <a:cubicBezTo>
                      <a:pt x="34" y="144"/>
                      <a:pt x="34" y="144"/>
                      <a:pt x="34" y="144"/>
                    </a:cubicBezTo>
                    <a:cubicBezTo>
                      <a:pt x="34" y="146"/>
                      <a:pt x="35" y="148"/>
                      <a:pt x="37" y="147"/>
                    </a:cubicBezTo>
                    <a:cubicBezTo>
                      <a:pt x="44" y="146"/>
                      <a:pt x="44" y="146"/>
                      <a:pt x="44" y="146"/>
                    </a:cubicBezTo>
                    <a:cubicBezTo>
                      <a:pt x="46" y="145"/>
                      <a:pt x="47" y="146"/>
                      <a:pt x="47" y="148"/>
                    </a:cubicBezTo>
                    <a:cubicBezTo>
                      <a:pt x="45" y="156"/>
                      <a:pt x="45" y="156"/>
                      <a:pt x="45" y="156"/>
                    </a:cubicBezTo>
                    <a:cubicBezTo>
                      <a:pt x="45" y="158"/>
                      <a:pt x="47" y="159"/>
                      <a:pt x="49" y="159"/>
                    </a:cubicBezTo>
                    <a:cubicBezTo>
                      <a:pt x="60" y="160"/>
                      <a:pt x="60" y="160"/>
                      <a:pt x="60" y="160"/>
                    </a:cubicBezTo>
                    <a:cubicBezTo>
                      <a:pt x="62" y="160"/>
                      <a:pt x="63" y="160"/>
                      <a:pt x="62" y="161"/>
                    </a:cubicBezTo>
                    <a:cubicBezTo>
                      <a:pt x="61" y="162"/>
                      <a:pt x="59" y="163"/>
                      <a:pt x="57" y="164"/>
                    </a:cubicBezTo>
                    <a:lnTo>
                      <a:pt x="2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sp>
            <p:nvSpPr>
              <p:cNvPr id="21" name="Freeform 12"/>
              <p:cNvSpPr>
                <a:spLocks/>
              </p:cNvSpPr>
              <p:nvPr/>
            </p:nvSpPr>
            <p:spPr bwMode="auto">
              <a:xfrm>
                <a:off x="2247901" y="2871788"/>
                <a:ext cx="552450" cy="38100"/>
              </a:xfrm>
              <a:custGeom>
                <a:avLst/>
                <a:gdLst>
                  <a:gd name="T0" fmla="*/ 171 w 173"/>
                  <a:gd name="T1" fmla="*/ 0 h 12"/>
                  <a:gd name="T2" fmla="*/ 32 w 173"/>
                  <a:gd name="T3" fmla="*/ 0 h 12"/>
                  <a:gd name="T4" fmla="*/ 0 w 173"/>
                  <a:gd name="T5" fmla="*/ 12 h 12"/>
                  <a:gd name="T6" fmla="*/ 171 w 173"/>
                  <a:gd name="T7" fmla="*/ 12 h 12"/>
                  <a:gd name="T8" fmla="*/ 173 w 173"/>
                  <a:gd name="T9" fmla="*/ 10 h 12"/>
                  <a:gd name="T10" fmla="*/ 173 w 173"/>
                  <a:gd name="T11" fmla="*/ 2 h 12"/>
                  <a:gd name="T12" fmla="*/ 171 w 17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73" h="12">
                    <a:moveTo>
                      <a:pt x="171" y="0"/>
                    </a:moveTo>
                    <a:cubicBezTo>
                      <a:pt x="32" y="0"/>
                      <a:pt x="32" y="0"/>
                      <a:pt x="32" y="0"/>
                    </a:cubicBezTo>
                    <a:cubicBezTo>
                      <a:pt x="0" y="12"/>
                      <a:pt x="0" y="12"/>
                      <a:pt x="0" y="12"/>
                    </a:cubicBezTo>
                    <a:cubicBezTo>
                      <a:pt x="171" y="12"/>
                      <a:pt x="171" y="12"/>
                      <a:pt x="171" y="12"/>
                    </a:cubicBezTo>
                    <a:cubicBezTo>
                      <a:pt x="172" y="12"/>
                      <a:pt x="173" y="11"/>
                      <a:pt x="173" y="10"/>
                    </a:cubicBezTo>
                    <a:cubicBezTo>
                      <a:pt x="173" y="2"/>
                      <a:pt x="173" y="2"/>
                      <a:pt x="173" y="2"/>
                    </a:cubicBezTo>
                    <a:cubicBezTo>
                      <a:pt x="173" y="1"/>
                      <a:pt x="172" y="0"/>
                      <a:pt x="1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a:latin typeface="Calibri Light" panose="020F0302020204030204" pitchFamily="34" charset="0"/>
                  <a:cs typeface="Calibri Light" panose="020F0302020204030204" pitchFamily="34" charset="0"/>
                </a:endParaRPr>
              </a:p>
            </p:txBody>
          </p:sp>
        </p:grpSp>
      </p:grpSp>
      <p:grpSp>
        <p:nvGrpSpPr>
          <p:cNvPr id="59" name="Group 58"/>
          <p:cNvGrpSpPr/>
          <p:nvPr/>
        </p:nvGrpSpPr>
        <p:grpSpPr>
          <a:xfrm>
            <a:off x="1587" y="6713145"/>
            <a:ext cx="12188824" cy="143963"/>
            <a:chOff x="4115999" y="1098000"/>
            <a:chExt cx="3960001" cy="54000"/>
          </a:xfrm>
        </p:grpSpPr>
        <p:sp>
          <p:nvSpPr>
            <p:cNvPr id="60" name="Rectangle 59"/>
            <p:cNvSpPr/>
            <p:nvPr/>
          </p:nvSpPr>
          <p:spPr>
            <a:xfrm>
              <a:off x="4116000" y="1098000"/>
              <a:ext cx="3960000" cy="5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Calibri Light" panose="020F0302020204030204" pitchFamily="34" charset="0"/>
                <a:cs typeface="Calibri Light" panose="020F0302020204030204" pitchFamily="34" charset="0"/>
              </a:endParaRPr>
            </a:p>
          </p:txBody>
        </p:sp>
        <p:sp>
          <p:nvSpPr>
            <p:cNvPr id="61" name="Rectangle 60"/>
            <p:cNvSpPr/>
            <p:nvPr/>
          </p:nvSpPr>
          <p:spPr>
            <a:xfrm>
              <a:off x="4115999" y="1098000"/>
              <a:ext cx="198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Calibri Light" panose="020F0302020204030204" pitchFamily="34" charset="0"/>
                <a:cs typeface="Calibri Light" panose="020F0302020204030204" pitchFamily="34" charset="0"/>
              </a:endParaRPr>
            </a:p>
          </p:txBody>
        </p:sp>
      </p:grpSp>
      <p:pic>
        <p:nvPicPr>
          <p:cNvPr id="2" name="Picture 1"/>
          <p:cNvPicPr>
            <a:picLocks noChangeAspect="1"/>
          </p:cNvPicPr>
          <p:nvPr/>
        </p:nvPicPr>
        <p:blipFill>
          <a:blip r:embed="rId4"/>
          <a:stretch>
            <a:fillRect/>
          </a:stretch>
        </p:blipFill>
        <p:spPr>
          <a:xfrm>
            <a:off x="6095998" y="2363602"/>
            <a:ext cx="4957155" cy="3144521"/>
          </a:xfrm>
          <a:prstGeom prst="rect">
            <a:avLst/>
          </a:prstGeom>
        </p:spPr>
      </p:pic>
      <p:sp>
        <p:nvSpPr>
          <p:cNvPr id="25" name="Rectangle 24"/>
          <p:cNvSpPr/>
          <p:nvPr/>
        </p:nvSpPr>
        <p:spPr>
          <a:xfrm>
            <a:off x="1221677" y="2255363"/>
            <a:ext cx="3638736" cy="3861057"/>
          </a:xfrm>
          <a:prstGeom prst="rect">
            <a:avLst/>
          </a:prstGeom>
        </p:spPr>
        <p:txBody>
          <a:bodyPr wrap="square">
            <a:spAutoFit/>
          </a:bodyPr>
          <a:lstStyle/>
          <a:p>
            <a:r>
              <a:rPr lang="id-ID" sz="2499" b="1" dirty="0" smtClean="0">
                <a:solidFill>
                  <a:schemeClr val="accent1"/>
                </a:solidFill>
                <a:latin typeface="Tw Cen MT Condensed Extra Bold" panose="020B0803020202020204" pitchFamily="34" charset="0"/>
                <a:cs typeface="Calibri Light" panose="020F0302020204030204" pitchFamily="34" charset="0"/>
              </a:rPr>
              <a:t>WHAT TO DO AFTER THIS</a:t>
            </a:r>
            <a:endParaRPr lang="id-ID" sz="2499" b="1" dirty="0">
              <a:solidFill>
                <a:schemeClr val="accent1"/>
              </a:solidFill>
              <a:latin typeface="Tw Cen MT Condensed Extra Bold" panose="020B0803020202020204" pitchFamily="34" charset="0"/>
              <a:cs typeface="Calibri Light" panose="020F0302020204030204" pitchFamily="34" charset="0"/>
            </a:endParaRPr>
          </a:p>
          <a:p>
            <a:pPr marL="342797" indent="-342797">
              <a:buAutoNum type="arabicPeriod"/>
            </a:pPr>
            <a:r>
              <a:rPr lang="id-ID" sz="1999" dirty="0" smtClean="0">
                <a:latin typeface="Tw Cen MT" panose="020B0602020104020603" pitchFamily="34" charset="0"/>
              </a:rPr>
              <a:t>Endorse research paper</a:t>
            </a:r>
          </a:p>
          <a:p>
            <a:pPr marL="342797" indent="-342797">
              <a:buFontTx/>
              <a:buAutoNum type="arabicPeriod"/>
            </a:pPr>
            <a:r>
              <a:rPr lang="id-ID" sz="1999" dirty="0" smtClean="0">
                <a:latin typeface="Tw Cen MT" panose="020B0602020104020603" pitchFamily="34" charset="0"/>
              </a:rPr>
              <a:t>Publish the paper at </a:t>
            </a:r>
            <a:r>
              <a:rPr lang="en-US" sz="1999" dirty="0">
                <a:latin typeface="Tw Cen MT" panose="020B0602020104020603" pitchFamily="34" charset="0"/>
              </a:rPr>
              <a:t>INTOSAI Community Portal- as SAI </a:t>
            </a:r>
            <a:r>
              <a:rPr lang="en-US" sz="1999" dirty="0" smtClean="0">
                <a:latin typeface="Tw Cen MT" panose="020B0602020104020603" pitchFamily="34" charset="0"/>
              </a:rPr>
              <a:t>references</a:t>
            </a:r>
            <a:endParaRPr lang="id-ID" sz="1999" dirty="0" smtClean="0">
              <a:latin typeface="Tw Cen MT" panose="020B0602020104020603" pitchFamily="34" charset="0"/>
            </a:endParaRPr>
          </a:p>
          <a:p>
            <a:pPr marL="342797" indent="-342797">
              <a:buFontTx/>
              <a:buAutoNum type="arabicPeriod"/>
            </a:pPr>
            <a:r>
              <a:rPr lang="id-ID" sz="1999" dirty="0" smtClean="0">
                <a:latin typeface="Tw Cen MT" panose="020B0602020104020603" pitchFamily="34" charset="0"/>
              </a:rPr>
              <a:t>Incorporate disaster preparedness issues in FIPP’s Project 2.10</a:t>
            </a:r>
          </a:p>
          <a:p>
            <a:pPr marL="342797" indent="-342797">
              <a:buFontTx/>
              <a:buAutoNum type="arabicPeriod"/>
            </a:pPr>
            <a:r>
              <a:rPr lang="id-ID" sz="1999" dirty="0" smtClean="0">
                <a:latin typeface="Tw Cen MT" panose="020B0602020104020603" pitchFamily="34" charset="0"/>
              </a:rPr>
              <a:t>Propose training on audit of disaster management</a:t>
            </a:r>
            <a:endParaRPr lang="en-US" sz="1999" dirty="0">
              <a:latin typeface="Tw Cen MT" panose="020B0602020104020603" pitchFamily="34" charset="0"/>
            </a:endParaRPr>
          </a:p>
          <a:p>
            <a:pPr marL="342797" indent="-342797">
              <a:buAutoNum type="arabicPeriod"/>
            </a:pPr>
            <a:endParaRPr lang="id-ID" sz="1999" dirty="0" smtClean="0">
              <a:latin typeface="Tw Cen MT" panose="020B0602020104020603" pitchFamily="34" charset="0"/>
            </a:endParaRPr>
          </a:p>
          <a:p>
            <a:pPr marL="342797" indent="-342797">
              <a:buAutoNum type="arabicPeriod"/>
            </a:pPr>
            <a:endParaRPr lang="id-ID" sz="1999" dirty="0">
              <a:latin typeface="Tw Cen MT" panose="020B0602020104020603" pitchFamily="34" charset="0"/>
            </a:endParaRPr>
          </a:p>
        </p:txBody>
      </p:sp>
    </p:spTree>
    <p:extLst>
      <p:ext uri="{BB962C8B-B14F-4D97-AF65-F5344CB8AC3E}">
        <p14:creationId xmlns:p14="http://schemas.microsoft.com/office/powerpoint/2010/main" val="244316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up)">
                                      <p:cBhvr>
                                        <p:cTn id="12" dur="500"/>
                                        <p:tgtEl>
                                          <p:spTgt spid="17"/>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12966"/>
            <a:ext cx="12192000" cy="2900694"/>
          </a:xfrm>
          <a:prstGeom prst="rect">
            <a:avLst/>
          </a:prstGeom>
          <a:gradFill flip="none" rotWithShape="1">
            <a:gsLst>
              <a:gs pos="28000">
                <a:schemeClr val="accent5"/>
              </a:gs>
              <a:gs pos="69000">
                <a:schemeClr val="accent4">
                  <a:lumMod val="95000"/>
                  <a:lumOff val="5000"/>
                </a:schemeClr>
              </a:gs>
              <a:gs pos="100000">
                <a:schemeClr val="accent4"/>
              </a:gs>
            </a:gsLst>
            <a:path path="circle">
              <a:fillToRect l="100000" t="100000"/>
            </a:path>
            <a:tileRect r="-100000" b="-100000"/>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4" name="Rectangle 43"/>
          <p:cNvSpPr/>
          <p:nvPr/>
        </p:nvSpPr>
        <p:spPr>
          <a:xfrm>
            <a:off x="6483685" y="2820983"/>
            <a:ext cx="4990951" cy="821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pc="-300" dirty="0">
                <a:solidFill>
                  <a:schemeClr val="bg1"/>
                </a:solidFill>
                <a:latin typeface="Tw Cen MT Condensed Extra Bold" panose="020B0803020202020204" pitchFamily="34" charset="0"/>
                <a:cs typeface="Arial" panose="020B0604020202020204" pitchFamily="34" charset="0"/>
              </a:rPr>
              <a:t>Thank you</a:t>
            </a:r>
          </a:p>
        </p:txBody>
      </p:sp>
      <p:sp>
        <p:nvSpPr>
          <p:cNvPr id="48" name="Rectangle 47"/>
          <p:cNvSpPr/>
          <p:nvPr/>
        </p:nvSpPr>
        <p:spPr>
          <a:xfrm>
            <a:off x="1654912" y="5406422"/>
            <a:ext cx="2624358" cy="707886"/>
          </a:xfrm>
          <a:prstGeom prst="rect">
            <a:avLst/>
          </a:prstGeom>
        </p:spPr>
        <p:txBody>
          <a:bodyPr wrap="square">
            <a:spAutoFit/>
          </a:bodyPr>
          <a:lstStyle/>
          <a:p>
            <a:r>
              <a:rPr lang="id-ID" sz="2000" kern="0" dirty="0" smtClean="0">
                <a:solidFill>
                  <a:schemeClr val="tx1">
                    <a:lumMod val="75000"/>
                    <a:lumOff val="25000"/>
                  </a:schemeClr>
                </a:solidFill>
                <a:latin typeface="Tw Cen MT Condensed Extra Bold" panose="020B0803020202020204" pitchFamily="34" charset="0"/>
                <a:cs typeface="Arial" pitchFamily="34" charset="0"/>
              </a:rPr>
              <a:t>BPK-RI</a:t>
            </a:r>
          </a:p>
          <a:p>
            <a:r>
              <a:rPr lang="id-ID" sz="2000" kern="0" dirty="0" smtClean="0">
                <a:solidFill>
                  <a:schemeClr val="tx1">
                    <a:lumMod val="75000"/>
                    <a:lumOff val="25000"/>
                  </a:schemeClr>
                </a:solidFill>
                <a:latin typeface="Tw Cen MT Condensed Extra Bold" panose="020B0803020202020204" pitchFamily="34" charset="0"/>
                <a:cs typeface="Arial" pitchFamily="34" charset="0"/>
              </a:rPr>
              <a:t>JL. Gatot Subroto No. 31</a:t>
            </a:r>
            <a:endParaRPr lang="en-US" sz="2000" dirty="0">
              <a:solidFill>
                <a:schemeClr val="tx1">
                  <a:lumMod val="75000"/>
                  <a:lumOff val="25000"/>
                </a:schemeClr>
              </a:solidFill>
              <a:latin typeface="Tw Cen MT Condensed Extra Bold" panose="020B0803020202020204" pitchFamily="34" charset="0"/>
            </a:endParaRPr>
          </a:p>
        </p:txBody>
      </p:sp>
      <p:sp>
        <p:nvSpPr>
          <p:cNvPr id="45" name="Rounded Rectangle 44"/>
          <p:cNvSpPr/>
          <p:nvPr/>
        </p:nvSpPr>
        <p:spPr>
          <a:xfrm>
            <a:off x="523373" y="5357828"/>
            <a:ext cx="914400" cy="9144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57537" y="5505816"/>
            <a:ext cx="2519961" cy="400110"/>
          </a:xfrm>
          <a:prstGeom prst="rect">
            <a:avLst/>
          </a:prstGeom>
        </p:spPr>
        <p:txBody>
          <a:bodyPr wrap="square">
            <a:spAutoFit/>
          </a:bodyPr>
          <a:lstStyle/>
          <a:p>
            <a:r>
              <a:rPr lang="id-ID" sz="2000" kern="0" dirty="0" smtClean="0">
                <a:solidFill>
                  <a:schemeClr val="tx1">
                    <a:lumMod val="75000"/>
                    <a:lumOff val="25000"/>
                  </a:schemeClr>
                </a:solidFill>
                <a:latin typeface="Tw Cen MT Condensed Extra Bold" panose="020B0803020202020204" pitchFamily="34" charset="0"/>
                <a:cs typeface="Arial" pitchFamily="34" charset="0"/>
              </a:rPr>
              <a:t>www.bpk.go.id</a:t>
            </a:r>
            <a:endParaRPr lang="en-US" sz="2000" dirty="0">
              <a:solidFill>
                <a:schemeClr val="tx1">
                  <a:lumMod val="75000"/>
                  <a:lumOff val="25000"/>
                </a:schemeClr>
              </a:solidFill>
              <a:latin typeface="Tw Cen MT Condensed Extra Bold" panose="020B0803020202020204" pitchFamily="34" charset="0"/>
            </a:endParaRPr>
          </a:p>
        </p:txBody>
      </p:sp>
      <p:sp>
        <p:nvSpPr>
          <p:cNvPr id="46" name="Rounded Rectangle 45"/>
          <p:cNvSpPr/>
          <p:nvPr/>
        </p:nvSpPr>
        <p:spPr>
          <a:xfrm>
            <a:off x="4960012" y="5314983"/>
            <a:ext cx="914400" cy="914400"/>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9630309" y="5510228"/>
            <a:ext cx="2364539" cy="400110"/>
          </a:xfrm>
          <a:prstGeom prst="rect">
            <a:avLst/>
          </a:prstGeom>
        </p:spPr>
        <p:txBody>
          <a:bodyPr wrap="square">
            <a:spAutoFit/>
          </a:bodyPr>
          <a:lstStyle/>
          <a:p>
            <a:r>
              <a:rPr lang="id-ID" sz="2000" kern="0" dirty="0" smtClean="0">
                <a:solidFill>
                  <a:schemeClr val="tx1">
                    <a:lumMod val="75000"/>
                    <a:lumOff val="25000"/>
                  </a:schemeClr>
                </a:solidFill>
                <a:latin typeface="Tw Cen MT Condensed Extra Bold" panose="020B0803020202020204" pitchFamily="34" charset="0"/>
                <a:cs typeface="Arial" pitchFamily="34" charset="0"/>
              </a:rPr>
              <a:t>021- 25549000</a:t>
            </a:r>
            <a:endParaRPr lang="en-US" sz="2000" dirty="0">
              <a:solidFill>
                <a:schemeClr val="tx1">
                  <a:lumMod val="75000"/>
                  <a:lumOff val="25000"/>
                </a:schemeClr>
              </a:solidFill>
              <a:latin typeface="Tw Cen MT Condensed Extra Bold" panose="020B0803020202020204" pitchFamily="34" charset="0"/>
            </a:endParaRPr>
          </a:p>
        </p:txBody>
      </p:sp>
      <p:sp>
        <p:nvSpPr>
          <p:cNvPr id="47" name="Rounded Rectangle 46"/>
          <p:cNvSpPr/>
          <p:nvPr/>
        </p:nvSpPr>
        <p:spPr>
          <a:xfrm>
            <a:off x="8715909" y="5307197"/>
            <a:ext cx="914400" cy="914400"/>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E5ACE67B-DE34-413E-A69A-3EAC972E46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76750" y="5510228"/>
            <a:ext cx="609600" cy="609600"/>
          </a:xfrm>
          <a:prstGeom prst="rect">
            <a:avLst/>
          </a:prstGeom>
        </p:spPr>
      </p:pic>
      <p:pic>
        <p:nvPicPr>
          <p:cNvPr id="3" name="Picture 2"/>
          <p:cNvPicPr>
            <a:picLocks noChangeAspect="1"/>
          </p:cNvPicPr>
          <p:nvPr/>
        </p:nvPicPr>
        <p:blipFill>
          <a:blip r:embed="rId5"/>
          <a:stretch>
            <a:fillRect/>
          </a:stretch>
        </p:blipFill>
        <p:spPr>
          <a:xfrm>
            <a:off x="8718383" y="5278320"/>
            <a:ext cx="911926" cy="943277"/>
          </a:xfrm>
          <a:prstGeom prst="rect">
            <a:avLst/>
          </a:prstGeom>
        </p:spPr>
      </p:pic>
      <p:pic>
        <p:nvPicPr>
          <p:cNvPr id="5" name="Picture 4"/>
          <p:cNvPicPr>
            <a:picLocks noChangeAspect="1"/>
          </p:cNvPicPr>
          <p:nvPr/>
        </p:nvPicPr>
        <p:blipFill>
          <a:blip r:embed="rId6"/>
          <a:stretch>
            <a:fillRect/>
          </a:stretch>
        </p:blipFill>
        <p:spPr>
          <a:xfrm>
            <a:off x="4951225" y="5312995"/>
            <a:ext cx="964749" cy="964749"/>
          </a:xfrm>
          <a:prstGeom prst="rect">
            <a:avLst/>
          </a:prstGeom>
        </p:spPr>
      </p:pic>
    </p:spTree>
    <p:extLst>
      <p:ext uri="{BB962C8B-B14F-4D97-AF65-F5344CB8AC3E}">
        <p14:creationId xmlns:p14="http://schemas.microsoft.com/office/powerpoint/2010/main" val="999175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2191" y="0"/>
            <a:ext cx="87782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0" y="80000"/>
            <a:ext cx="7970291" cy="2211701"/>
            <a:chOff x="1" y="707962"/>
            <a:chExt cx="7970291" cy="1630907"/>
          </a:xfrm>
          <a:effectLst>
            <a:outerShdw blurRad="50800" dist="38100" dir="13500000" algn="br" rotWithShape="0">
              <a:prstClr val="black">
                <a:alpha val="40000"/>
              </a:prstClr>
            </a:outerShdw>
          </a:effectLst>
        </p:grpSpPr>
        <p:sp>
          <p:nvSpPr>
            <p:cNvPr id="39" name="Pentagon 38"/>
            <p:cNvSpPr/>
            <p:nvPr/>
          </p:nvSpPr>
          <p:spPr>
            <a:xfrm>
              <a:off x="2430999" y="1189024"/>
              <a:ext cx="5539293" cy="1149845"/>
            </a:xfrm>
            <a:prstGeom prst="homePlat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5288"/>
              <a:r>
                <a:rPr lang="id-ID" sz="3000" kern="0" dirty="0" smtClean="0">
                  <a:solidFill>
                    <a:schemeClr val="bg1"/>
                  </a:solidFill>
                  <a:latin typeface="Tw Cen MT" panose="020B0602020104020603" pitchFamily="34" charset="0"/>
                  <a:cs typeface="Arial" pitchFamily="34" charset="0"/>
                </a:rPr>
                <a:t>Project Management &amp; Its Progress</a:t>
              </a:r>
              <a:r>
                <a:rPr lang="en-US" sz="3000" kern="0" dirty="0" smtClean="0">
                  <a:solidFill>
                    <a:schemeClr val="bg1"/>
                  </a:solidFill>
                  <a:latin typeface="Tw Cen MT" panose="020B0602020104020603" pitchFamily="34" charset="0"/>
                  <a:cs typeface="Arial" pitchFamily="34" charset="0"/>
                </a:rPr>
                <a:t> </a:t>
              </a:r>
              <a:endParaRPr lang="en-US" sz="3000" dirty="0">
                <a:solidFill>
                  <a:schemeClr val="bg1"/>
                </a:solidFill>
                <a:latin typeface="Tw Cen MT" panose="020B0602020104020603" pitchFamily="34" charset="0"/>
              </a:endParaRPr>
            </a:p>
          </p:txBody>
        </p:sp>
        <p:sp>
          <p:nvSpPr>
            <p:cNvPr id="14" name="Rectangle 13"/>
            <p:cNvSpPr/>
            <p:nvPr/>
          </p:nvSpPr>
          <p:spPr>
            <a:xfrm>
              <a:off x="1" y="1189023"/>
              <a:ext cx="1542190" cy="114984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299942" y="707962"/>
              <a:ext cx="1373307" cy="1630907"/>
              <a:chOff x="1333213" y="283213"/>
              <a:chExt cx="1373307" cy="1630907"/>
            </a:xfrm>
          </p:grpSpPr>
          <p:grpSp>
            <p:nvGrpSpPr>
              <p:cNvPr id="6" name="Group 5"/>
              <p:cNvGrpSpPr/>
              <p:nvPr/>
            </p:nvGrpSpPr>
            <p:grpSpPr>
              <a:xfrm>
                <a:off x="1333213" y="1647988"/>
                <a:ext cx="1373307" cy="266132"/>
                <a:chOff x="1333208" y="1624082"/>
                <a:chExt cx="1373307" cy="266132"/>
              </a:xfrm>
            </p:grpSpPr>
            <p:sp>
              <p:nvSpPr>
                <p:cNvPr id="4" name="Right Triangle 3"/>
                <p:cNvSpPr/>
                <p:nvPr/>
              </p:nvSpPr>
              <p:spPr>
                <a:xfrm flipV="1">
                  <a:off x="2464266" y="1624082"/>
                  <a:ext cx="242249" cy="266132"/>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spc="-300">
                    <a:latin typeface="Arial" panose="020B0604020202020204" pitchFamily="34" charset="0"/>
                    <a:cs typeface="Arial" panose="020B0604020202020204" pitchFamily="34" charset="0"/>
                  </a:endParaRPr>
                </a:p>
              </p:txBody>
            </p:sp>
            <p:sp>
              <p:nvSpPr>
                <p:cNvPr id="5" name="Right Triangle 4"/>
                <p:cNvSpPr/>
                <p:nvPr/>
              </p:nvSpPr>
              <p:spPr>
                <a:xfrm flipH="1" flipV="1">
                  <a:off x="1333208" y="1624082"/>
                  <a:ext cx="242249" cy="266132"/>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spc="-300">
                    <a:latin typeface="Arial" panose="020B0604020202020204" pitchFamily="34" charset="0"/>
                    <a:cs typeface="Arial" panose="020B0604020202020204" pitchFamily="34" charset="0"/>
                  </a:endParaRPr>
                </a:p>
              </p:txBody>
            </p:sp>
          </p:grpSp>
          <p:sp>
            <p:nvSpPr>
              <p:cNvPr id="3" name="Rectangle 2"/>
              <p:cNvSpPr/>
              <p:nvPr/>
            </p:nvSpPr>
            <p:spPr>
              <a:xfrm>
                <a:off x="1334066" y="283213"/>
                <a:ext cx="1371600"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pc="-300" dirty="0">
                    <a:latin typeface="Tw Cen MT" panose="020B0602020104020603" pitchFamily="34" charset="0"/>
                    <a:cs typeface="Arial" panose="020B0604020202020204" pitchFamily="34" charset="0"/>
                  </a:rPr>
                  <a:t>01</a:t>
                </a:r>
              </a:p>
            </p:txBody>
          </p:sp>
        </p:grpSp>
      </p:grpSp>
      <p:grpSp>
        <p:nvGrpSpPr>
          <p:cNvPr id="56" name="Group 55"/>
          <p:cNvGrpSpPr/>
          <p:nvPr/>
        </p:nvGrpSpPr>
        <p:grpSpPr>
          <a:xfrm>
            <a:off x="0" y="2355750"/>
            <a:ext cx="7970291" cy="2205831"/>
            <a:chOff x="1" y="4723842"/>
            <a:chExt cx="7970291" cy="1630908"/>
          </a:xfrm>
          <a:effectLst>
            <a:outerShdw blurRad="50800" dist="38100" dir="13500000" algn="br" rotWithShape="0">
              <a:prstClr val="black">
                <a:alpha val="40000"/>
              </a:prstClr>
            </a:outerShdw>
          </a:effectLst>
        </p:grpSpPr>
        <p:sp>
          <p:nvSpPr>
            <p:cNvPr id="49" name="Pentagon 48"/>
            <p:cNvSpPr/>
            <p:nvPr/>
          </p:nvSpPr>
          <p:spPr>
            <a:xfrm>
              <a:off x="2430145" y="5204905"/>
              <a:ext cx="5540147" cy="1149845"/>
            </a:xfrm>
            <a:prstGeom prst="homePlat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5288"/>
              <a:r>
                <a:rPr lang="id-ID" sz="3000" kern="0" dirty="0">
                  <a:solidFill>
                    <a:schemeClr val="bg1"/>
                  </a:solidFill>
                  <a:latin typeface="Tw Cen MT" panose="020B0602020104020603" pitchFamily="34" charset="0"/>
                  <a:cs typeface="Arial" pitchFamily="34" charset="0"/>
                </a:rPr>
                <a:t>What We Found during Research </a:t>
              </a:r>
              <a:endParaRPr lang="en-US" sz="3000" kern="0" dirty="0">
                <a:solidFill>
                  <a:schemeClr val="bg1"/>
                </a:solidFill>
                <a:latin typeface="Tw Cen MT" panose="020B0602020104020603" pitchFamily="34" charset="0"/>
                <a:cs typeface="Arial" pitchFamily="34" charset="0"/>
              </a:endParaRPr>
            </a:p>
          </p:txBody>
        </p:sp>
        <p:sp>
          <p:nvSpPr>
            <p:cNvPr id="50" name="Rectangle 49"/>
            <p:cNvSpPr/>
            <p:nvPr/>
          </p:nvSpPr>
          <p:spPr>
            <a:xfrm>
              <a:off x="1" y="5204904"/>
              <a:ext cx="1541336" cy="114984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1299088" y="4723842"/>
              <a:ext cx="1373307" cy="1630907"/>
              <a:chOff x="1333213" y="283213"/>
              <a:chExt cx="1373307" cy="1630907"/>
            </a:xfrm>
          </p:grpSpPr>
          <p:grpSp>
            <p:nvGrpSpPr>
              <p:cNvPr id="52" name="Group 51"/>
              <p:cNvGrpSpPr/>
              <p:nvPr/>
            </p:nvGrpSpPr>
            <p:grpSpPr>
              <a:xfrm>
                <a:off x="1333213" y="1647988"/>
                <a:ext cx="1373307" cy="266132"/>
                <a:chOff x="1333208" y="1624082"/>
                <a:chExt cx="1373307" cy="266132"/>
              </a:xfrm>
            </p:grpSpPr>
            <p:sp>
              <p:nvSpPr>
                <p:cNvPr id="54" name="Right Triangle 53"/>
                <p:cNvSpPr/>
                <p:nvPr/>
              </p:nvSpPr>
              <p:spPr>
                <a:xfrm flipV="1">
                  <a:off x="2464266" y="1624082"/>
                  <a:ext cx="242249" cy="266132"/>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spc="-300">
                    <a:latin typeface="Arial" panose="020B0604020202020204" pitchFamily="34" charset="0"/>
                    <a:cs typeface="Arial" panose="020B0604020202020204" pitchFamily="34" charset="0"/>
                  </a:endParaRPr>
                </a:p>
              </p:txBody>
            </p:sp>
            <p:sp>
              <p:nvSpPr>
                <p:cNvPr id="55" name="Right Triangle 54"/>
                <p:cNvSpPr/>
                <p:nvPr/>
              </p:nvSpPr>
              <p:spPr>
                <a:xfrm flipH="1" flipV="1">
                  <a:off x="1333208" y="1624082"/>
                  <a:ext cx="242249" cy="266132"/>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spc="-300">
                    <a:latin typeface="Arial" panose="020B0604020202020204" pitchFamily="34" charset="0"/>
                    <a:cs typeface="Arial" panose="020B0604020202020204" pitchFamily="34" charset="0"/>
                  </a:endParaRPr>
                </a:p>
              </p:txBody>
            </p:sp>
          </p:grpSp>
          <p:sp>
            <p:nvSpPr>
              <p:cNvPr id="53" name="Rectangle 52"/>
              <p:cNvSpPr/>
              <p:nvPr/>
            </p:nvSpPr>
            <p:spPr>
              <a:xfrm>
                <a:off x="1334066" y="283213"/>
                <a:ext cx="1371600"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pc="-300" dirty="0" smtClean="0">
                    <a:latin typeface="Tw Cen MT" panose="020B0602020104020603" pitchFamily="34" charset="0"/>
                    <a:cs typeface="Arial" panose="020B0604020202020204" pitchFamily="34" charset="0"/>
                  </a:rPr>
                  <a:t>0</a:t>
                </a:r>
                <a:r>
                  <a:rPr lang="id-ID" sz="5000" b="1" spc="-300" dirty="0" smtClean="0">
                    <a:latin typeface="Tw Cen MT" panose="020B0602020104020603" pitchFamily="34" charset="0"/>
                    <a:cs typeface="Arial" panose="020B0604020202020204" pitchFamily="34" charset="0"/>
                  </a:rPr>
                  <a:t>2</a:t>
                </a:r>
                <a:endParaRPr lang="en-US" sz="5000" b="1" spc="-300" dirty="0">
                  <a:latin typeface="Tw Cen MT" panose="020B0602020104020603" pitchFamily="34" charset="0"/>
                  <a:cs typeface="Arial" panose="020B0604020202020204" pitchFamily="34" charset="0"/>
                </a:endParaRPr>
              </a:p>
            </p:txBody>
          </p:sp>
        </p:grpSp>
      </p:grpSp>
      <p:sp>
        <p:nvSpPr>
          <p:cNvPr id="59" name="Chevron 58"/>
          <p:cNvSpPr/>
          <p:nvPr/>
        </p:nvSpPr>
        <p:spPr>
          <a:xfrm>
            <a:off x="7783724" y="760306"/>
            <a:ext cx="3035772" cy="1559325"/>
          </a:xfrm>
          <a:prstGeom prst="chevron">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60"/>
          <p:cNvSpPr/>
          <p:nvPr/>
        </p:nvSpPr>
        <p:spPr>
          <a:xfrm>
            <a:off x="7783724" y="3006395"/>
            <a:ext cx="3035772" cy="1555187"/>
          </a:xfrm>
          <a:prstGeom prst="chevron">
            <a:avLst/>
          </a:prstGeom>
          <a:solidFill>
            <a:schemeClr val="accent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20"/>
          <p:cNvGrpSpPr/>
          <p:nvPr/>
        </p:nvGrpSpPr>
        <p:grpSpPr>
          <a:xfrm>
            <a:off x="0" y="4706217"/>
            <a:ext cx="7970291" cy="2205831"/>
            <a:chOff x="1" y="4723842"/>
            <a:chExt cx="7970291" cy="1630908"/>
          </a:xfrm>
          <a:effectLst>
            <a:outerShdw blurRad="50800" dist="38100" dir="13500000" algn="br" rotWithShape="0">
              <a:prstClr val="black">
                <a:alpha val="40000"/>
              </a:prstClr>
            </a:outerShdw>
          </a:effectLst>
        </p:grpSpPr>
        <p:sp>
          <p:nvSpPr>
            <p:cNvPr id="22" name="Pentagon 21"/>
            <p:cNvSpPr/>
            <p:nvPr/>
          </p:nvSpPr>
          <p:spPr>
            <a:xfrm>
              <a:off x="2430145" y="5204905"/>
              <a:ext cx="5540147" cy="1149845"/>
            </a:xfrm>
            <a:prstGeom prst="homePlat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5288"/>
              <a:r>
                <a:rPr lang="en-US" sz="3000" kern="0" dirty="0">
                  <a:solidFill>
                    <a:schemeClr val="bg1"/>
                  </a:solidFill>
                  <a:latin typeface="Tw Cen MT" panose="020B0602020104020603" pitchFamily="34" charset="0"/>
                  <a:cs typeface="Arial" pitchFamily="34" charset="0"/>
                </a:rPr>
                <a:t>W</a:t>
              </a:r>
              <a:r>
                <a:rPr lang="id-ID" sz="3000" kern="0" dirty="0" smtClean="0">
                  <a:solidFill>
                    <a:schemeClr val="bg1"/>
                  </a:solidFill>
                  <a:latin typeface="Tw Cen MT" panose="020B0602020104020603" pitchFamily="34" charset="0"/>
                  <a:cs typeface="Arial" pitchFamily="34" charset="0"/>
                </a:rPr>
                <a:t>hat</a:t>
              </a:r>
              <a:r>
                <a:rPr lang="en-US" sz="3000" kern="0" dirty="0" smtClean="0">
                  <a:solidFill>
                    <a:schemeClr val="bg1"/>
                  </a:solidFill>
                  <a:latin typeface="Tw Cen MT" panose="020B0602020104020603" pitchFamily="34" charset="0"/>
                  <a:cs typeface="Arial" pitchFamily="34" charset="0"/>
                </a:rPr>
                <a:t>’s next?</a:t>
              </a:r>
              <a:endParaRPr lang="en-US" sz="3000" kern="0" dirty="0">
                <a:solidFill>
                  <a:schemeClr val="bg1"/>
                </a:solidFill>
                <a:latin typeface="Tw Cen MT" panose="020B0602020104020603" pitchFamily="34" charset="0"/>
                <a:cs typeface="Arial" pitchFamily="34" charset="0"/>
              </a:endParaRPr>
            </a:p>
          </p:txBody>
        </p:sp>
        <p:sp>
          <p:nvSpPr>
            <p:cNvPr id="23" name="Rectangle 22"/>
            <p:cNvSpPr/>
            <p:nvPr/>
          </p:nvSpPr>
          <p:spPr>
            <a:xfrm>
              <a:off x="1" y="5204904"/>
              <a:ext cx="1541336" cy="114984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299088" y="4723842"/>
              <a:ext cx="1373307" cy="1630907"/>
              <a:chOff x="1333213" y="283213"/>
              <a:chExt cx="1373307" cy="1630907"/>
            </a:xfrm>
          </p:grpSpPr>
          <p:grpSp>
            <p:nvGrpSpPr>
              <p:cNvPr id="25" name="Group 24"/>
              <p:cNvGrpSpPr/>
              <p:nvPr/>
            </p:nvGrpSpPr>
            <p:grpSpPr>
              <a:xfrm>
                <a:off x="1333213" y="1647988"/>
                <a:ext cx="1373307" cy="266132"/>
                <a:chOff x="1333208" y="1624082"/>
                <a:chExt cx="1373307" cy="266132"/>
              </a:xfrm>
            </p:grpSpPr>
            <p:sp>
              <p:nvSpPr>
                <p:cNvPr id="27" name="Right Triangle 26"/>
                <p:cNvSpPr/>
                <p:nvPr/>
              </p:nvSpPr>
              <p:spPr>
                <a:xfrm flipV="1">
                  <a:off x="2464266" y="1624082"/>
                  <a:ext cx="242249" cy="266132"/>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spc="-300">
                    <a:latin typeface="Arial" panose="020B0604020202020204" pitchFamily="34" charset="0"/>
                    <a:cs typeface="Arial" panose="020B0604020202020204" pitchFamily="34" charset="0"/>
                  </a:endParaRPr>
                </a:p>
              </p:txBody>
            </p:sp>
            <p:sp>
              <p:nvSpPr>
                <p:cNvPr id="28" name="Right Triangle 27"/>
                <p:cNvSpPr/>
                <p:nvPr/>
              </p:nvSpPr>
              <p:spPr>
                <a:xfrm flipH="1" flipV="1">
                  <a:off x="1333208" y="1624082"/>
                  <a:ext cx="242249" cy="266132"/>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spc="-300">
                    <a:latin typeface="Arial" panose="020B0604020202020204" pitchFamily="34" charset="0"/>
                    <a:cs typeface="Arial" panose="020B0604020202020204" pitchFamily="34" charset="0"/>
                  </a:endParaRPr>
                </a:p>
              </p:txBody>
            </p:sp>
          </p:grpSp>
          <p:sp>
            <p:nvSpPr>
              <p:cNvPr id="26" name="Rectangle 25"/>
              <p:cNvSpPr/>
              <p:nvPr/>
            </p:nvSpPr>
            <p:spPr>
              <a:xfrm>
                <a:off x="1334066" y="283213"/>
                <a:ext cx="1371600"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pc="-300" dirty="0" smtClean="0">
                    <a:latin typeface="Tw Cen MT" panose="020B0602020104020603" pitchFamily="34" charset="0"/>
                    <a:cs typeface="Arial" panose="020B0604020202020204" pitchFamily="34" charset="0"/>
                  </a:rPr>
                  <a:t>0</a:t>
                </a:r>
                <a:r>
                  <a:rPr lang="en-US" sz="5000" b="1" spc="-300" dirty="0">
                    <a:latin typeface="Tw Cen MT" panose="020B0602020104020603" pitchFamily="34" charset="0"/>
                    <a:cs typeface="Arial" panose="020B0604020202020204" pitchFamily="34" charset="0"/>
                  </a:rPr>
                  <a:t>3</a:t>
                </a:r>
              </a:p>
            </p:txBody>
          </p:sp>
        </p:grpSp>
      </p:grpSp>
      <p:sp>
        <p:nvSpPr>
          <p:cNvPr id="29" name="Chevron 28"/>
          <p:cNvSpPr/>
          <p:nvPr/>
        </p:nvSpPr>
        <p:spPr>
          <a:xfrm>
            <a:off x="7970291" y="5356862"/>
            <a:ext cx="3035772" cy="1555187"/>
          </a:xfrm>
          <a:prstGeom prst="chevron">
            <a:avLst/>
          </a:prstGeom>
          <a:solidFill>
            <a:schemeClr val="accent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1073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6ECD8-5825-41D8-B0AB-C50712BA3B4F}"/>
              </a:ext>
            </a:extLst>
          </p:cNvPr>
          <p:cNvSpPr txBox="1"/>
          <p:nvPr/>
        </p:nvSpPr>
        <p:spPr>
          <a:xfrm>
            <a:off x="1883505" y="2378608"/>
            <a:ext cx="8507403" cy="2308324"/>
          </a:xfrm>
          <a:prstGeom prst="rect">
            <a:avLst/>
          </a:prstGeom>
          <a:noFill/>
        </p:spPr>
        <p:txBody>
          <a:bodyPr wrap="square" rtlCol="0">
            <a:spAutoFit/>
          </a:bodyPr>
          <a:lstStyle/>
          <a:p>
            <a:pPr algn="ctr"/>
            <a:r>
              <a:rPr lang="id-ID" sz="7200" spc="-150" dirty="0">
                <a:solidFill>
                  <a:schemeClr val="accent3"/>
                </a:solidFill>
                <a:latin typeface="Tw Cen MT Condensed Extra Bold" panose="020B0803020202020204" pitchFamily="34" charset="0"/>
                <a:cs typeface="Arial" panose="020B0604020202020204" pitchFamily="34" charset="0"/>
              </a:rPr>
              <a:t>Project Management &amp; Its Progress</a:t>
            </a:r>
            <a:endParaRPr lang="en-IN" sz="7200" spc="-150" dirty="0">
              <a:solidFill>
                <a:schemeClr val="accent3"/>
              </a:solidFill>
              <a:latin typeface="Tw Cen MT Condensed Extra Bold" panose="020B0803020202020204" pitchFamily="34" charset="0"/>
              <a:cs typeface="Arial" panose="020B0604020202020204" pitchFamily="34" charset="0"/>
            </a:endParaRPr>
          </a:p>
        </p:txBody>
      </p:sp>
    </p:spTree>
    <p:extLst>
      <p:ext uri="{BB962C8B-B14F-4D97-AF65-F5344CB8AC3E}">
        <p14:creationId xmlns:p14="http://schemas.microsoft.com/office/powerpoint/2010/main" val="3984127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593" y="267104"/>
            <a:ext cx="12188825" cy="830781"/>
          </a:xfrm>
          <a:prstGeom prst="rect">
            <a:avLst/>
          </a:prstGeom>
          <a:noFill/>
        </p:spPr>
        <p:txBody>
          <a:bodyPr wrap="square" rtlCol="0">
            <a:spAutoFit/>
          </a:bodyPr>
          <a:lstStyle/>
          <a:p>
            <a:pPr algn="ctr"/>
            <a:r>
              <a:rPr lang="id-ID" sz="4799" spc="-300" dirty="0">
                <a:solidFill>
                  <a:schemeClr val="accent1"/>
                </a:solidFill>
                <a:latin typeface="Open Sans"/>
                <a:cs typeface="Arial" panose="020B0604020202020204" pitchFamily="34" charset="0"/>
              </a:rPr>
              <a:t>Project Background</a:t>
            </a:r>
            <a:endParaRPr lang="en-US" sz="4799" spc="-300" dirty="0">
              <a:solidFill>
                <a:schemeClr val="accent1"/>
              </a:solidFill>
              <a:latin typeface="Open Sans"/>
              <a:cs typeface="Arial" panose="020B0604020202020204" pitchFamily="34" charset="0"/>
            </a:endParaRPr>
          </a:p>
        </p:txBody>
      </p:sp>
      <p:grpSp>
        <p:nvGrpSpPr>
          <p:cNvPr id="46" name="Group 45"/>
          <p:cNvGrpSpPr/>
          <p:nvPr/>
        </p:nvGrpSpPr>
        <p:grpSpPr>
          <a:xfrm>
            <a:off x="224052" y="1650584"/>
            <a:ext cx="2867016" cy="4667820"/>
            <a:chOff x="1230086" y="2560325"/>
            <a:chExt cx="2341480" cy="4669036"/>
          </a:xfrm>
        </p:grpSpPr>
        <p:sp>
          <p:nvSpPr>
            <p:cNvPr id="3" name="Rounded Rectangle 2"/>
            <p:cNvSpPr/>
            <p:nvPr/>
          </p:nvSpPr>
          <p:spPr>
            <a:xfrm>
              <a:off x="1230086" y="2560325"/>
              <a:ext cx="2325188" cy="4669036"/>
            </a:xfrm>
            <a:prstGeom prst="roundRect">
              <a:avLst>
                <a:gd name="adj" fmla="val 5431"/>
              </a:avLst>
            </a:prstGeom>
            <a:solidFill>
              <a:schemeClr val="bg1"/>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9" name="TextBox 8"/>
            <p:cNvSpPr txBox="1"/>
            <p:nvPr/>
          </p:nvSpPr>
          <p:spPr>
            <a:xfrm>
              <a:off x="1240563" y="2599491"/>
              <a:ext cx="2325188" cy="1169551"/>
            </a:xfrm>
            <a:prstGeom prst="rect">
              <a:avLst/>
            </a:prstGeom>
            <a:noFill/>
          </p:spPr>
          <p:txBody>
            <a:bodyPr wrap="square" rtlCol="0">
              <a:spAutoFit/>
            </a:bodyPr>
            <a:lstStyle/>
            <a:p>
              <a:pPr algn="ctr"/>
              <a:r>
                <a:rPr lang="id-ID" sz="3499" spc="-150" dirty="0">
                  <a:solidFill>
                    <a:schemeClr val="accent1"/>
                  </a:solidFill>
                  <a:latin typeface="Tw Cen MT Condensed Extra Bold" panose="020B0803020202020204" pitchFamily="34" charset="0"/>
                  <a:cs typeface="Arial" panose="020B0604020202020204" pitchFamily="34" charset="0"/>
                </a:rPr>
                <a:t>Strategic Goal INTOSAI #3</a:t>
              </a:r>
              <a:endParaRPr lang="en-US" sz="3499" spc="-150" dirty="0">
                <a:solidFill>
                  <a:schemeClr val="accent1"/>
                </a:solidFill>
                <a:latin typeface="Tw Cen MT Condensed Extra Bold" panose="020B0803020202020204" pitchFamily="34" charset="0"/>
                <a:cs typeface="Arial" panose="020B0604020202020204" pitchFamily="34" charset="0"/>
              </a:endParaRPr>
            </a:p>
          </p:txBody>
        </p:sp>
        <p:sp>
          <p:nvSpPr>
            <p:cNvPr id="13" name="Rectangle 12"/>
            <p:cNvSpPr/>
            <p:nvPr/>
          </p:nvSpPr>
          <p:spPr>
            <a:xfrm>
              <a:off x="1250732" y="4219841"/>
              <a:ext cx="2320834" cy="2246769"/>
            </a:xfrm>
            <a:prstGeom prst="rect">
              <a:avLst/>
            </a:prstGeom>
          </p:spPr>
          <p:txBody>
            <a:bodyPr wrap="square">
              <a:spAutoFit/>
            </a:bodyPr>
            <a:lstStyle/>
            <a:p>
              <a:pPr algn="ctr"/>
              <a:r>
                <a:rPr lang="en-US" sz="1999" dirty="0">
                  <a:latin typeface="Tw Cen MT Condensed Extra Bold" panose="020B0803020202020204" pitchFamily="34" charset="0"/>
                  <a:cs typeface="Arial" panose="020B0604020202020204" pitchFamily="34" charset="0"/>
                </a:rPr>
                <a:t>Encourage SAI cooperation, collaboration, and continuous improvement through knowledge development, knowledge sharing and knowledge services</a:t>
              </a:r>
            </a:p>
          </p:txBody>
        </p:sp>
      </p:grpSp>
      <p:grpSp>
        <p:nvGrpSpPr>
          <p:cNvPr id="45" name="Group 44"/>
          <p:cNvGrpSpPr/>
          <p:nvPr/>
        </p:nvGrpSpPr>
        <p:grpSpPr>
          <a:xfrm>
            <a:off x="3218157" y="1618870"/>
            <a:ext cx="3139231" cy="4699534"/>
            <a:chOff x="3649257" y="2560325"/>
            <a:chExt cx="2374897" cy="3540034"/>
          </a:xfrm>
        </p:grpSpPr>
        <p:sp>
          <p:nvSpPr>
            <p:cNvPr id="4" name="Rounded Rectangle 3"/>
            <p:cNvSpPr/>
            <p:nvPr/>
          </p:nvSpPr>
          <p:spPr>
            <a:xfrm>
              <a:off x="3698966" y="2560325"/>
              <a:ext cx="2325188" cy="3540034"/>
            </a:xfrm>
            <a:prstGeom prst="roundRect">
              <a:avLst>
                <a:gd name="adj" fmla="val 5431"/>
              </a:avLst>
            </a:prstGeom>
            <a:solidFill>
              <a:schemeClr val="bg1"/>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0" name="TextBox 9"/>
            <p:cNvSpPr txBox="1"/>
            <p:nvPr/>
          </p:nvSpPr>
          <p:spPr>
            <a:xfrm>
              <a:off x="3670662" y="2613709"/>
              <a:ext cx="2325188" cy="880569"/>
            </a:xfrm>
            <a:prstGeom prst="rect">
              <a:avLst/>
            </a:prstGeom>
            <a:noFill/>
          </p:spPr>
          <p:txBody>
            <a:bodyPr wrap="square" rtlCol="0">
              <a:spAutoFit/>
            </a:bodyPr>
            <a:lstStyle/>
            <a:p>
              <a:pPr algn="ctr"/>
              <a:r>
                <a:rPr lang="id-ID" sz="3499" spc="-150" dirty="0">
                  <a:solidFill>
                    <a:schemeClr val="accent3"/>
                  </a:solidFill>
                  <a:latin typeface="Tw Cen MT Condensed Extra Bold" panose="020B0803020202020204" pitchFamily="34" charset="0"/>
                  <a:cs typeface="Arial" panose="020B0604020202020204" pitchFamily="34" charset="0"/>
                </a:rPr>
                <a:t>Strategic Objective INTOSAI #3.2</a:t>
              </a:r>
              <a:endParaRPr lang="en-US" sz="3499" spc="-150" dirty="0">
                <a:solidFill>
                  <a:schemeClr val="accent3"/>
                </a:solidFill>
                <a:latin typeface="Tw Cen MT Condensed Extra Bold" panose="020B0803020202020204" pitchFamily="34" charset="0"/>
                <a:cs typeface="Arial" panose="020B0604020202020204" pitchFamily="34" charset="0"/>
              </a:endParaRPr>
            </a:p>
          </p:txBody>
        </p:sp>
        <p:sp>
          <p:nvSpPr>
            <p:cNvPr id="14" name="Rectangle 13"/>
            <p:cNvSpPr/>
            <p:nvPr/>
          </p:nvSpPr>
          <p:spPr>
            <a:xfrm>
              <a:off x="3649257" y="3835445"/>
              <a:ext cx="2320834" cy="764873"/>
            </a:xfrm>
            <a:prstGeom prst="rect">
              <a:avLst/>
            </a:prstGeom>
          </p:spPr>
          <p:txBody>
            <a:bodyPr wrap="square">
              <a:spAutoFit/>
            </a:bodyPr>
            <a:lstStyle/>
            <a:p>
              <a:pPr algn="ctr"/>
              <a:r>
                <a:rPr lang="en-US" sz="1999" dirty="0">
                  <a:latin typeface="Tw Cen MT Condensed Extra Bold" panose="020B0803020202020204" pitchFamily="34" charset="0"/>
                </a:rPr>
                <a:t>Enable wide exchange of knowledge and experience among INTOSAI members</a:t>
              </a:r>
              <a:r>
                <a:rPr lang="en-US" sz="1999" dirty="0">
                  <a:solidFill>
                    <a:schemeClr val="accent4"/>
                  </a:solidFill>
                  <a:latin typeface="Tw Cen MT Condensed Extra Bold" panose="020B0803020202020204" pitchFamily="34" charset="0"/>
                  <a:cs typeface="Arial" panose="020B0604020202020204" pitchFamily="34" charset="0"/>
                </a:rPr>
                <a:t> </a:t>
              </a:r>
              <a:endParaRPr lang="en-US" sz="1999" dirty="0">
                <a:latin typeface="Tw Cen MT Condensed Extra Bold" panose="020B0803020202020204" pitchFamily="34" charset="0"/>
              </a:endParaRPr>
            </a:p>
          </p:txBody>
        </p:sp>
      </p:grpSp>
      <p:grpSp>
        <p:nvGrpSpPr>
          <p:cNvPr id="44" name="Group 43"/>
          <p:cNvGrpSpPr/>
          <p:nvPr/>
        </p:nvGrpSpPr>
        <p:grpSpPr>
          <a:xfrm>
            <a:off x="6482477" y="1577978"/>
            <a:ext cx="2543806" cy="4667820"/>
            <a:chOff x="6120996" y="2560325"/>
            <a:chExt cx="2372038" cy="3540034"/>
          </a:xfrm>
        </p:grpSpPr>
        <p:sp>
          <p:nvSpPr>
            <p:cNvPr id="5" name="Rounded Rectangle 4"/>
            <p:cNvSpPr/>
            <p:nvPr/>
          </p:nvSpPr>
          <p:spPr>
            <a:xfrm>
              <a:off x="6167846" y="2560325"/>
              <a:ext cx="2325188" cy="3540034"/>
            </a:xfrm>
            <a:prstGeom prst="roundRect">
              <a:avLst>
                <a:gd name="adj" fmla="val 5431"/>
              </a:avLst>
            </a:prstGeom>
            <a:solidFill>
              <a:schemeClr val="bg1"/>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1" name="TextBox 10"/>
            <p:cNvSpPr txBox="1"/>
            <p:nvPr/>
          </p:nvSpPr>
          <p:spPr>
            <a:xfrm>
              <a:off x="6120996" y="2615389"/>
              <a:ext cx="2325188" cy="478376"/>
            </a:xfrm>
            <a:prstGeom prst="rect">
              <a:avLst/>
            </a:prstGeom>
            <a:noFill/>
          </p:spPr>
          <p:txBody>
            <a:bodyPr wrap="square" rtlCol="0">
              <a:spAutoFit/>
            </a:bodyPr>
            <a:lstStyle/>
            <a:p>
              <a:pPr algn="ctr"/>
              <a:r>
                <a:rPr lang="id-ID" sz="3499" spc="-150" dirty="0">
                  <a:solidFill>
                    <a:schemeClr val="accent4"/>
                  </a:solidFill>
                  <a:latin typeface="Tw Cen MT Condensed Extra Bold" panose="020B0803020202020204" pitchFamily="34" charset="0"/>
                  <a:cs typeface="Arial" panose="020B0604020202020204" pitchFamily="34" charset="0"/>
                </a:rPr>
                <a:t>KSC Mandate</a:t>
              </a:r>
              <a:endParaRPr lang="en-US" sz="3499" spc="-150" dirty="0">
                <a:solidFill>
                  <a:schemeClr val="accent4"/>
                </a:solidFill>
                <a:latin typeface="Tw Cen MT Condensed Extra Bold" panose="020B0803020202020204" pitchFamily="34" charset="0"/>
                <a:cs typeface="Arial" panose="020B0604020202020204" pitchFamily="34" charset="0"/>
              </a:endParaRPr>
            </a:p>
          </p:txBody>
        </p:sp>
        <p:sp>
          <p:nvSpPr>
            <p:cNvPr id="15" name="Rectangle 14"/>
            <p:cNvSpPr/>
            <p:nvPr/>
          </p:nvSpPr>
          <p:spPr>
            <a:xfrm>
              <a:off x="6132957" y="3873623"/>
              <a:ext cx="2320834" cy="1936063"/>
            </a:xfrm>
            <a:prstGeom prst="rect">
              <a:avLst/>
            </a:prstGeom>
          </p:spPr>
          <p:txBody>
            <a:bodyPr wrap="square">
              <a:spAutoFit/>
            </a:bodyPr>
            <a:lstStyle/>
            <a:p>
              <a:pPr algn="ctr"/>
              <a:r>
                <a:rPr lang="id-ID" sz="1999" dirty="0">
                  <a:latin typeface="Tw Cen MT Condensed Extra Bold" panose="020B0803020202020204" pitchFamily="34" charset="0"/>
                </a:rPr>
                <a:t>S</a:t>
              </a:r>
              <a:r>
                <a:rPr lang="en-GB" sz="1999" dirty="0" err="1">
                  <a:latin typeface="Tw Cen MT Condensed Extra Bold" panose="020B0803020202020204" pitchFamily="34" charset="0"/>
                </a:rPr>
                <a:t>upport</a:t>
              </a:r>
              <a:r>
                <a:rPr lang="en-GB" sz="1999" dirty="0">
                  <a:latin typeface="Tw Cen MT Condensed Extra Bold" panose="020B0803020202020204" pitchFamily="34" charset="0"/>
                </a:rPr>
                <a:t> greater professionalism and continuous improvement of SAIs by </a:t>
              </a:r>
              <a:r>
                <a:rPr lang="id-ID" sz="1999" dirty="0">
                  <a:latin typeface="Tw Cen MT Condensed Extra Bold" panose="020B0803020202020204" pitchFamily="34" charset="0"/>
                </a:rPr>
                <a:t>enabling </a:t>
              </a:r>
              <a:r>
                <a:rPr lang="en-GB" sz="1999" dirty="0">
                  <a:latin typeface="Tw Cen MT Condensed Extra Bold" panose="020B0803020202020204" pitchFamily="34" charset="0"/>
                </a:rPr>
                <a:t>wide exchange of knowledge and experience among INTOSAI members</a:t>
              </a:r>
              <a:r>
                <a:rPr lang="en-US" sz="1999" dirty="0">
                  <a:solidFill>
                    <a:schemeClr val="accent4"/>
                  </a:solidFill>
                  <a:latin typeface="Tw Cen MT Condensed Extra Bold" panose="020B0803020202020204" pitchFamily="34" charset="0"/>
                  <a:cs typeface="Arial" panose="020B0604020202020204" pitchFamily="34" charset="0"/>
                </a:rPr>
                <a:t> </a:t>
              </a:r>
              <a:endParaRPr lang="en-US" sz="1999" dirty="0">
                <a:latin typeface="Tw Cen MT Condensed Extra Bold" panose="020B0803020202020204" pitchFamily="34" charset="0"/>
              </a:endParaRPr>
            </a:p>
          </p:txBody>
        </p:sp>
      </p:grpSp>
      <p:grpSp>
        <p:nvGrpSpPr>
          <p:cNvPr id="43" name="Group 42"/>
          <p:cNvGrpSpPr/>
          <p:nvPr/>
        </p:nvGrpSpPr>
        <p:grpSpPr>
          <a:xfrm>
            <a:off x="9076527" y="1650584"/>
            <a:ext cx="3037704" cy="4667820"/>
            <a:chOff x="8497514" y="2560325"/>
            <a:chExt cx="2602426" cy="3540034"/>
          </a:xfrm>
        </p:grpSpPr>
        <p:sp>
          <p:nvSpPr>
            <p:cNvPr id="6" name="Rounded Rectangle 5"/>
            <p:cNvSpPr/>
            <p:nvPr/>
          </p:nvSpPr>
          <p:spPr>
            <a:xfrm>
              <a:off x="8636726" y="2560325"/>
              <a:ext cx="2325188" cy="3540034"/>
            </a:xfrm>
            <a:prstGeom prst="roundRect">
              <a:avLst>
                <a:gd name="adj" fmla="val 5431"/>
              </a:avLst>
            </a:prstGeom>
            <a:solidFill>
              <a:schemeClr val="bg1"/>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 name="TextBox 11"/>
            <p:cNvSpPr txBox="1"/>
            <p:nvPr/>
          </p:nvSpPr>
          <p:spPr>
            <a:xfrm>
              <a:off x="8774752" y="2560325"/>
              <a:ext cx="2325188" cy="478376"/>
            </a:xfrm>
            <a:prstGeom prst="rect">
              <a:avLst/>
            </a:prstGeom>
            <a:noFill/>
          </p:spPr>
          <p:txBody>
            <a:bodyPr wrap="square" rtlCol="0">
              <a:spAutoFit/>
            </a:bodyPr>
            <a:lstStyle/>
            <a:p>
              <a:pPr algn="ctr"/>
              <a:r>
                <a:rPr lang="id-ID" sz="3499" spc="-150" dirty="0">
                  <a:solidFill>
                    <a:schemeClr val="accent2">
                      <a:lumMod val="75000"/>
                    </a:schemeClr>
                  </a:solidFill>
                  <a:latin typeface="Tw Cen MT Condensed Extra Bold" panose="020B0803020202020204" pitchFamily="34" charset="0"/>
                  <a:cs typeface="Arial" panose="020B0604020202020204" pitchFamily="34" charset="0"/>
                </a:rPr>
                <a:t>Others</a:t>
              </a:r>
              <a:endParaRPr lang="en-US" sz="3499" spc="-150" dirty="0">
                <a:solidFill>
                  <a:schemeClr val="accent2">
                    <a:lumMod val="75000"/>
                  </a:schemeClr>
                </a:solidFill>
                <a:latin typeface="Tw Cen MT Condensed Extra Bold" panose="020B0803020202020204" pitchFamily="34" charset="0"/>
                <a:cs typeface="Arial" panose="020B0604020202020204" pitchFamily="34" charset="0"/>
              </a:endParaRPr>
            </a:p>
          </p:txBody>
        </p:sp>
        <p:sp>
          <p:nvSpPr>
            <p:cNvPr id="16" name="Rectangle 15"/>
            <p:cNvSpPr/>
            <p:nvPr/>
          </p:nvSpPr>
          <p:spPr>
            <a:xfrm>
              <a:off x="8497514" y="3885136"/>
              <a:ext cx="2320834" cy="1470132"/>
            </a:xfrm>
            <a:prstGeom prst="rect">
              <a:avLst/>
            </a:prstGeom>
          </p:spPr>
          <p:txBody>
            <a:bodyPr wrap="square">
              <a:spAutoFit/>
            </a:bodyPr>
            <a:lstStyle/>
            <a:p>
              <a:pPr marL="285664" indent="-285664" algn="ctr">
                <a:buFontTx/>
                <a:buChar char="-"/>
              </a:pPr>
              <a:r>
                <a:rPr lang="id-ID" sz="1999" dirty="0">
                  <a:solidFill>
                    <a:schemeClr val="accent4"/>
                  </a:solidFill>
                  <a:latin typeface="Tw Cen MT Condensed Extra Bold" panose="020B0803020202020204" pitchFamily="34" charset="0"/>
                  <a:cs typeface="Arial" panose="020B0604020202020204" pitchFamily="34" charset="0"/>
                </a:rPr>
                <a:t>INCOSAI XXII resolution (2016)</a:t>
              </a:r>
            </a:p>
            <a:p>
              <a:pPr marL="285664" indent="-285664" algn="ctr">
                <a:buFontTx/>
                <a:buChar char="-"/>
              </a:pPr>
              <a:r>
                <a:rPr lang="id-ID" sz="1999" dirty="0">
                  <a:solidFill>
                    <a:schemeClr val="accent4"/>
                  </a:solidFill>
                  <a:latin typeface="Tw Cen MT Condensed Extra Bold" panose="020B0803020202020204" pitchFamily="34" charset="0"/>
                  <a:cs typeface="Arial" panose="020B0604020202020204" pitchFamily="34" charset="0"/>
                </a:rPr>
                <a:t>BPK’s experience in carrying out disaster-related audit</a:t>
              </a:r>
            </a:p>
            <a:p>
              <a:pPr marL="285664" indent="-285664" algn="ctr">
                <a:buFontTx/>
                <a:buChar char="-"/>
              </a:pPr>
              <a:endParaRPr lang="en-US" sz="1999" dirty="0">
                <a:latin typeface="Tw Cen MT Condensed Extra Bold" panose="020B0803020202020204" pitchFamily="34" charset="0"/>
              </a:endParaRPr>
            </a:p>
          </p:txBody>
        </p:sp>
      </p:grpSp>
    </p:spTree>
    <p:extLst>
      <p:ext uri="{BB962C8B-B14F-4D97-AF65-F5344CB8AC3E}">
        <p14:creationId xmlns:p14="http://schemas.microsoft.com/office/powerpoint/2010/main" val="185019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0927" y="5571959"/>
            <a:ext cx="10578159" cy="9272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399"/>
          </a:p>
        </p:txBody>
      </p:sp>
      <p:sp>
        <p:nvSpPr>
          <p:cNvPr id="2" name="TextBox 1"/>
          <p:cNvSpPr txBox="1"/>
          <p:nvPr/>
        </p:nvSpPr>
        <p:spPr>
          <a:xfrm>
            <a:off x="-20178" y="279827"/>
            <a:ext cx="12188825" cy="830781"/>
          </a:xfrm>
          <a:prstGeom prst="rect">
            <a:avLst/>
          </a:prstGeom>
          <a:noFill/>
        </p:spPr>
        <p:txBody>
          <a:bodyPr wrap="square" rtlCol="0">
            <a:spAutoFit/>
          </a:bodyPr>
          <a:lstStyle/>
          <a:p>
            <a:pPr algn="ctr"/>
            <a:r>
              <a:rPr lang="id-ID" sz="4799" spc="-300" dirty="0" smtClean="0">
                <a:solidFill>
                  <a:schemeClr val="accent1"/>
                </a:solidFill>
                <a:latin typeface="Arial" panose="020B0604020202020204" pitchFamily="34" charset="0"/>
                <a:cs typeface="Arial" panose="020B0604020202020204" pitchFamily="34" charset="0"/>
              </a:rPr>
              <a:t>Subject </a:t>
            </a:r>
            <a:r>
              <a:rPr lang="id-ID" sz="4799" spc="-300" dirty="0">
                <a:solidFill>
                  <a:schemeClr val="accent1"/>
                </a:solidFill>
                <a:latin typeface="Arial" panose="020B0604020202020204" pitchFamily="34" charset="0"/>
                <a:cs typeface="Arial" panose="020B0604020202020204" pitchFamily="34" charset="0"/>
              </a:rPr>
              <a:t>Selection Background</a:t>
            </a:r>
            <a:endParaRPr lang="en-US" sz="4799" spc="-300"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1250811" y="5621423"/>
            <a:ext cx="9878390" cy="861550"/>
          </a:xfrm>
          <a:prstGeom prst="rect">
            <a:avLst/>
          </a:prstGeom>
          <a:noFill/>
        </p:spPr>
        <p:txBody>
          <a:bodyPr wrap="square" rtlCol="0">
            <a:spAutoFit/>
          </a:bodyPr>
          <a:lstStyle/>
          <a:p>
            <a:r>
              <a:rPr lang="id-ID" sz="2499" dirty="0">
                <a:solidFill>
                  <a:schemeClr val="bg1"/>
                </a:solidFill>
                <a:latin typeface="Tw Cen MT Condensed Extra Bold" panose="020B0803020202020204" pitchFamily="34" charset="0"/>
              </a:rPr>
              <a:t>E</a:t>
            </a:r>
            <a:r>
              <a:rPr lang="en-GB" sz="2499" dirty="0" err="1">
                <a:solidFill>
                  <a:schemeClr val="bg1"/>
                </a:solidFill>
                <a:latin typeface="Tw Cen MT Condensed Extra Bold" panose="020B0803020202020204" pitchFamily="34" charset="0"/>
              </a:rPr>
              <a:t>ffective</a:t>
            </a:r>
            <a:r>
              <a:rPr lang="en-GB" sz="2499" dirty="0">
                <a:solidFill>
                  <a:schemeClr val="bg1"/>
                </a:solidFill>
                <a:latin typeface="Tw Cen MT Condensed Extra Bold" panose="020B0803020202020204" pitchFamily="34" charset="0"/>
              </a:rPr>
              <a:t> emergency preparedness should be there and able to ensure that rapid, sufficient, and accurate actions are taken in and during disaster</a:t>
            </a:r>
            <a:endParaRPr lang="en-US" sz="2499" dirty="0">
              <a:solidFill>
                <a:schemeClr val="bg1"/>
              </a:solidFill>
              <a:latin typeface="Tw Cen MT Condensed Extra Bold" panose="020B0803020202020204" pitchFamily="34" charset="0"/>
              <a:cs typeface="Arial" panose="020B0604020202020204" pitchFamily="34" charset="0"/>
            </a:endParaRPr>
          </a:p>
        </p:txBody>
      </p:sp>
      <p:sp>
        <p:nvSpPr>
          <p:cNvPr id="8" name="Rectangle 7"/>
          <p:cNvSpPr/>
          <p:nvPr/>
        </p:nvSpPr>
        <p:spPr>
          <a:xfrm>
            <a:off x="4238107" y="1691602"/>
            <a:ext cx="914162" cy="9141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99" spc="-150" dirty="0">
                <a:latin typeface="Tw Cen MT" panose="020B0602020104020603" pitchFamily="34" charset="0"/>
                <a:cs typeface="Arial" panose="020B0604020202020204" pitchFamily="34" charset="0"/>
              </a:rPr>
              <a:t>$</a:t>
            </a:r>
            <a:r>
              <a:rPr lang="id-ID" sz="2999" spc="-150" dirty="0">
                <a:latin typeface="Tw Cen MT" panose="020B0602020104020603" pitchFamily="34" charset="0"/>
                <a:cs typeface="Arial" panose="020B0604020202020204" pitchFamily="34" charset="0"/>
              </a:rPr>
              <a:t>2T</a:t>
            </a:r>
            <a:endParaRPr lang="en-US" sz="2999" spc="-150" dirty="0">
              <a:latin typeface="Tw Cen MT" panose="020B0602020104020603" pitchFamily="34" charset="0"/>
              <a:cs typeface="Arial" panose="020B0604020202020204" pitchFamily="34" charset="0"/>
            </a:endParaRPr>
          </a:p>
        </p:txBody>
      </p:sp>
      <p:sp>
        <p:nvSpPr>
          <p:cNvPr id="9" name="Rectangle 8"/>
          <p:cNvSpPr/>
          <p:nvPr/>
        </p:nvSpPr>
        <p:spPr>
          <a:xfrm>
            <a:off x="4204420" y="2879111"/>
            <a:ext cx="947849" cy="91416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sz="2499" spc="-150" dirty="0">
                <a:latin typeface="Tw Cen MT" panose="020B0602020104020603" pitchFamily="34" charset="0"/>
                <a:cs typeface="Arial" panose="020B0604020202020204" pitchFamily="34" charset="0"/>
              </a:rPr>
              <a:t>4.4B</a:t>
            </a:r>
            <a:endParaRPr lang="en-US" sz="2499" spc="-150" dirty="0">
              <a:latin typeface="Tw Cen MT" panose="020B0602020104020603" pitchFamily="34" charset="0"/>
              <a:cs typeface="Arial" panose="020B0604020202020204" pitchFamily="34" charset="0"/>
            </a:endParaRPr>
          </a:p>
        </p:txBody>
      </p:sp>
      <p:sp>
        <p:nvSpPr>
          <p:cNvPr id="10" name="Rectangle 9"/>
          <p:cNvSpPr/>
          <p:nvPr/>
        </p:nvSpPr>
        <p:spPr>
          <a:xfrm>
            <a:off x="4204420" y="4047558"/>
            <a:ext cx="914162" cy="91416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d-ID" sz="2499" spc="-150" dirty="0">
                <a:latin typeface="Tw Cen MT" panose="020B0602020104020603" pitchFamily="34" charset="0"/>
                <a:cs typeface="Arial" panose="020B0604020202020204" pitchFamily="34" charset="0"/>
              </a:rPr>
              <a:t>1.3M</a:t>
            </a:r>
            <a:endParaRPr lang="en-US" sz="2499" spc="-150" dirty="0">
              <a:latin typeface="Tw Cen MT" panose="020B0602020104020603" pitchFamily="34" charset="0"/>
              <a:cs typeface="Arial" panose="020B0604020202020204" pitchFamily="34" charset="0"/>
            </a:endParaRPr>
          </a:p>
        </p:txBody>
      </p:sp>
      <p:sp>
        <p:nvSpPr>
          <p:cNvPr id="12" name="TextBox 11"/>
          <p:cNvSpPr txBox="1"/>
          <p:nvPr/>
        </p:nvSpPr>
        <p:spPr>
          <a:xfrm>
            <a:off x="1647738" y="4111200"/>
            <a:ext cx="2748114" cy="584623"/>
          </a:xfrm>
          <a:prstGeom prst="rect">
            <a:avLst/>
          </a:prstGeom>
          <a:noFill/>
        </p:spPr>
        <p:txBody>
          <a:bodyPr wrap="square" rtlCol="0">
            <a:spAutoFit/>
          </a:bodyPr>
          <a:lstStyle/>
          <a:p>
            <a:r>
              <a:rPr lang="id-ID" sz="3199" dirty="0">
                <a:latin typeface="Tw Cen MT" panose="020B0602020104020603" pitchFamily="34" charset="0"/>
              </a:rPr>
              <a:t>Lives claimed</a:t>
            </a:r>
            <a:endParaRPr lang="en" sz="3199" dirty="0">
              <a:latin typeface="Tw Cen MT" panose="020B0602020104020603" pitchFamily="34" charset="0"/>
            </a:endParaRPr>
          </a:p>
        </p:txBody>
      </p:sp>
      <p:cxnSp>
        <p:nvCxnSpPr>
          <p:cNvPr id="14" name="Straight Connector 13"/>
          <p:cNvCxnSpPr/>
          <p:nvPr/>
        </p:nvCxnSpPr>
        <p:spPr>
          <a:xfrm>
            <a:off x="6074235" y="1762737"/>
            <a:ext cx="0" cy="304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39905" y="1801752"/>
            <a:ext cx="2751542" cy="584623"/>
          </a:xfrm>
          <a:prstGeom prst="rect">
            <a:avLst/>
          </a:prstGeom>
          <a:noFill/>
        </p:spPr>
        <p:txBody>
          <a:bodyPr wrap="square" rtlCol="0">
            <a:spAutoFit/>
          </a:bodyPr>
          <a:lstStyle/>
          <a:p>
            <a:r>
              <a:rPr lang="en" sz="3199" dirty="0">
                <a:latin typeface="Tw Cen MT" panose="020B0602020104020603" pitchFamily="34" charset="0"/>
              </a:rPr>
              <a:t>Economic loses</a:t>
            </a:r>
          </a:p>
        </p:txBody>
      </p:sp>
      <p:sp>
        <p:nvSpPr>
          <p:cNvPr id="21" name="TextBox 20"/>
          <p:cNvSpPr txBox="1"/>
          <p:nvPr/>
        </p:nvSpPr>
        <p:spPr>
          <a:xfrm>
            <a:off x="1122151" y="2852695"/>
            <a:ext cx="2799757" cy="584623"/>
          </a:xfrm>
          <a:prstGeom prst="rect">
            <a:avLst/>
          </a:prstGeom>
          <a:noFill/>
        </p:spPr>
        <p:txBody>
          <a:bodyPr wrap="square" rtlCol="0">
            <a:spAutoFit/>
          </a:bodyPr>
          <a:lstStyle/>
          <a:p>
            <a:r>
              <a:rPr lang="id-ID" sz="3199" dirty="0">
                <a:latin typeface="Tw Cen MT" panose="020B0602020104020603" pitchFamily="34" charset="0"/>
              </a:rPr>
              <a:t>People affected</a:t>
            </a:r>
            <a:endParaRPr lang="en" sz="3199" dirty="0">
              <a:latin typeface="Tw Cen MT" panose="020B0602020104020603" pitchFamily="34" charset="0"/>
            </a:endParaRPr>
          </a:p>
        </p:txBody>
      </p:sp>
      <p:pic>
        <p:nvPicPr>
          <p:cNvPr id="22" name="Picture 21"/>
          <p:cNvPicPr>
            <a:picLocks noChangeAspect="1"/>
          </p:cNvPicPr>
          <p:nvPr/>
        </p:nvPicPr>
        <p:blipFill>
          <a:blip r:embed="rId3"/>
          <a:stretch>
            <a:fillRect/>
          </a:stretch>
        </p:blipFill>
        <p:spPr>
          <a:xfrm>
            <a:off x="6421236" y="1787275"/>
            <a:ext cx="3010369" cy="3133000"/>
          </a:xfrm>
          <a:prstGeom prst="rect">
            <a:avLst/>
          </a:prstGeom>
          <a:ln>
            <a:noFill/>
          </a:ln>
          <a:effectLst>
            <a:softEdge rad="112500"/>
          </a:effectLst>
        </p:spPr>
      </p:pic>
      <p:sp>
        <p:nvSpPr>
          <p:cNvPr id="23" name="Rectangle 22"/>
          <p:cNvSpPr/>
          <p:nvPr/>
        </p:nvSpPr>
        <p:spPr>
          <a:xfrm>
            <a:off x="9760644" y="2059904"/>
            <a:ext cx="2193279" cy="9141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99" spc="-150" dirty="0" smtClean="0">
                <a:latin typeface="Tw Cen MT" panose="020B0602020104020603" pitchFamily="34" charset="0"/>
                <a:cs typeface="Arial" panose="020B0604020202020204" pitchFamily="34" charset="0"/>
              </a:rPr>
              <a:t>1</a:t>
            </a:r>
            <a:r>
              <a:rPr lang="id-ID" sz="2499" spc="-150" dirty="0" smtClean="0">
                <a:latin typeface="Tw Cen MT" panose="020B0602020104020603" pitchFamily="34" charset="0"/>
                <a:cs typeface="Arial" panose="020B0604020202020204" pitchFamily="34" charset="0"/>
              </a:rPr>
              <a:t>0 of 17 goals</a:t>
            </a:r>
            <a:endParaRPr lang="en-US" sz="2499" spc="-150" dirty="0">
              <a:latin typeface="Tw Cen MT" panose="020B0602020104020603" pitchFamily="34" charset="0"/>
              <a:cs typeface="Arial" panose="020B0604020202020204" pitchFamily="34" charset="0"/>
            </a:endParaRPr>
          </a:p>
        </p:txBody>
      </p:sp>
      <p:sp>
        <p:nvSpPr>
          <p:cNvPr id="25" name="Rectangle 24"/>
          <p:cNvSpPr/>
          <p:nvPr/>
        </p:nvSpPr>
        <p:spPr>
          <a:xfrm>
            <a:off x="9778602" y="3407900"/>
            <a:ext cx="2065770" cy="91416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d-ID" sz="2499" spc="-150" dirty="0" smtClean="0">
                <a:latin typeface="Tw Cen MT" panose="020B0602020104020603" pitchFamily="34" charset="0"/>
                <a:cs typeface="Arial" panose="020B0604020202020204" pitchFamily="34" charset="0"/>
              </a:rPr>
              <a:t>25 targets</a:t>
            </a:r>
            <a:endParaRPr lang="en-US" sz="2499" spc="-150" dirty="0">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350661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 y="3804805"/>
            <a:ext cx="12188825" cy="462589"/>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Effect>
                      <a14:brightnessContrast bright="-70000"/>
                    </a14:imgEffect>
                  </a14:imgLayer>
                </a14:imgProps>
              </a:ext>
              <a:ext uri="{28A0092B-C50C-407E-A947-70E740481C1C}">
                <a14:useLocalDpi xmlns:a14="http://schemas.microsoft.com/office/drawing/2010/main" val="0"/>
              </a:ext>
            </a:extLst>
          </a:blip>
          <a:srcRect t="20541" b="26781"/>
          <a:stretch/>
        </p:blipFill>
        <p:spPr>
          <a:xfrm>
            <a:off x="1588" y="895"/>
            <a:ext cx="12188825" cy="3819295"/>
          </a:xfrm>
          <a:prstGeom prst="rect">
            <a:avLst/>
          </a:prstGeom>
        </p:spPr>
      </p:pic>
      <p:sp>
        <p:nvSpPr>
          <p:cNvPr id="3" name="TextBox 2"/>
          <p:cNvSpPr txBox="1"/>
          <p:nvPr/>
        </p:nvSpPr>
        <p:spPr>
          <a:xfrm>
            <a:off x="1588" y="1237357"/>
            <a:ext cx="12188825" cy="1107707"/>
          </a:xfrm>
          <a:prstGeom prst="rect">
            <a:avLst/>
          </a:prstGeom>
          <a:noFill/>
        </p:spPr>
        <p:txBody>
          <a:bodyPr wrap="square" rtlCol="0">
            <a:spAutoFit/>
          </a:bodyPr>
          <a:lstStyle/>
          <a:p>
            <a:pPr algn="ctr"/>
            <a:r>
              <a:rPr lang="id-ID" sz="6598" spc="-300" dirty="0">
                <a:solidFill>
                  <a:schemeClr val="accent1"/>
                </a:solidFill>
                <a:latin typeface="Arial" panose="020B0604020202020204" pitchFamily="34" charset="0"/>
                <a:cs typeface="Arial" panose="020B0604020202020204" pitchFamily="34" charset="0"/>
              </a:rPr>
              <a:t>Project Objectives</a:t>
            </a:r>
            <a:endParaRPr lang="en-US" sz="6598" spc="-300" dirty="0">
              <a:solidFill>
                <a:schemeClr val="accent1"/>
              </a:solidFill>
              <a:latin typeface="Arial" panose="020B0604020202020204" pitchFamily="34" charset="0"/>
              <a:cs typeface="Arial" panose="020B0604020202020204" pitchFamily="34" charset="0"/>
            </a:endParaRPr>
          </a:p>
        </p:txBody>
      </p:sp>
      <p:sp>
        <p:nvSpPr>
          <p:cNvPr id="4" name="Rounded Rectangle 3"/>
          <p:cNvSpPr/>
          <p:nvPr/>
        </p:nvSpPr>
        <p:spPr>
          <a:xfrm>
            <a:off x="1270531" y="2820843"/>
            <a:ext cx="1736908" cy="1736908"/>
          </a:xfrm>
          <a:prstGeom prst="roundRect">
            <a:avLst>
              <a:gd name="adj" fmla="val 7644"/>
            </a:avLst>
          </a:prstGeom>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i="1" dirty="0">
              <a:latin typeface="Arial" panose="020B0604020202020204" pitchFamily="34" charset="0"/>
              <a:cs typeface="Arial" panose="020B0604020202020204" pitchFamily="34" charset="0"/>
            </a:endParaRPr>
          </a:p>
        </p:txBody>
      </p:sp>
      <p:sp>
        <p:nvSpPr>
          <p:cNvPr id="5" name="Rounded Rectangle 4"/>
          <p:cNvSpPr/>
          <p:nvPr/>
        </p:nvSpPr>
        <p:spPr>
          <a:xfrm>
            <a:off x="3908542" y="2820843"/>
            <a:ext cx="1736908" cy="1736908"/>
          </a:xfrm>
          <a:prstGeom prst="roundRect">
            <a:avLst>
              <a:gd name="adj" fmla="val 7644"/>
            </a:avLst>
          </a:prstGeom>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i="1" dirty="0">
              <a:latin typeface="Arial" panose="020B0604020202020204" pitchFamily="34" charset="0"/>
              <a:cs typeface="Arial" panose="020B0604020202020204" pitchFamily="34" charset="0"/>
            </a:endParaRPr>
          </a:p>
        </p:txBody>
      </p:sp>
      <p:sp>
        <p:nvSpPr>
          <p:cNvPr id="6" name="Rounded Rectangle 5"/>
          <p:cNvSpPr/>
          <p:nvPr/>
        </p:nvSpPr>
        <p:spPr>
          <a:xfrm>
            <a:off x="6546552" y="2820843"/>
            <a:ext cx="1736908" cy="1736908"/>
          </a:xfrm>
          <a:prstGeom prst="roundRect">
            <a:avLst>
              <a:gd name="adj" fmla="val 7644"/>
            </a:avLst>
          </a:prstGeom>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i="1" dirty="0">
              <a:latin typeface="Arial" panose="020B0604020202020204" pitchFamily="34" charset="0"/>
              <a:cs typeface="Arial" panose="020B0604020202020204" pitchFamily="34" charset="0"/>
            </a:endParaRPr>
          </a:p>
        </p:txBody>
      </p:sp>
      <p:sp>
        <p:nvSpPr>
          <p:cNvPr id="7" name="Rounded Rectangle 6"/>
          <p:cNvSpPr/>
          <p:nvPr/>
        </p:nvSpPr>
        <p:spPr>
          <a:xfrm>
            <a:off x="9184562" y="2820843"/>
            <a:ext cx="1736908" cy="1736908"/>
          </a:xfrm>
          <a:prstGeom prst="roundRect">
            <a:avLst>
              <a:gd name="adj" fmla="val 7644"/>
            </a:avLst>
          </a:prstGeom>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i="1" dirty="0">
              <a:latin typeface="Arial" panose="020B0604020202020204" pitchFamily="34" charset="0"/>
              <a:cs typeface="Arial" panose="020B0604020202020204" pitchFamily="34" charset="0"/>
            </a:endParaRPr>
          </a:p>
        </p:txBody>
      </p:sp>
      <p:sp>
        <p:nvSpPr>
          <p:cNvPr id="10" name="Rectangle 9"/>
          <p:cNvSpPr/>
          <p:nvPr/>
        </p:nvSpPr>
        <p:spPr>
          <a:xfrm>
            <a:off x="484450" y="4699669"/>
            <a:ext cx="2975604" cy="1784639"/>
          </a:xfrm>
          <a:prstGeom prst="rect">
            <a:avLst/>
          </a:prstGeom>
        </p:spPr>
        <p:txBody>
          <a:bodyPr wrap="square">
            <a:spAutoFit/>
          </a:bodyPr>
          <a:lstStyle/>
          <a:p>
            <a:pPr algn="ctr"/>
            <a:r>
              <a:rPr lang="id-ID" sz="2199" spc="-150" dirty="0">
                <a:solidFill>
                  <a:schemeClr val="accent3"/>
                </a:solidFill>
                <a:latin typeface="Tw Cen MT" panose="020B0602020104020603" pitchFamily="34" charset="0"/>
                <a:cs typeface="Arial" panose="020B0604020202020204" pitchFamily="34" charset="0"/>
              </a:rPr>
              <a:t>1. Identifying the need of disaster preparedness &amp; components of disaster preparedness to take into account</a:t>
            </a:r>
            <a:endParaRPr lang="en-US" sz="2199" spc="-150" dirty="0">
              <a:solidFill>
                <a:schemeClr val="accent3"/>
              </a:solidFill>
              <a:latin typeface="Tw Cen MT" panose="020B0602020104020603" pitchFamily="34" charset="0"/>
              <a:cs typeface="Arial" panose="020B0604020202020204" pitchFamily="34" charset="0"/>
            </a:endParaRPr>
          </a:p>
        </p:txBody>
      </p:sp>
      <p:sp>
        <p:nvSpPr>
          <p:cNvPr id="11" name="Rectangle 10"/>
          <p:cNvSpPr/>
          <p:nvPr/>
        </p:nvSpPr>
        <p:spPr>
          <a:xfrm>
            <a:off x="3478667" y="4726077"/>
            <a:ext cx="2807784" cy="1107707"/>
          </a:xfrm>
          <a:prstGeom prst="rect">
            <a:avLst/>
          </a:prstGeom>
        </p:spPr>
        <p:txBody>
          <a:bodyPr wrap="square">
            <a:spAutoFit/>
          </a:bodyPr>
          <a:lstStyle/>
          <a:p>
            <a:pPr algn="ctr"/>
            <a:r>
              <a:rPr lang="id-ID" sz="2199" spc="-150" dirty="0">
                <a:solidFill>
                  <a:schemeClr val="accent3"/>
                </a:solidFill>
                <a:latin typeface="Tw Cen MT" panose="020B0602020104020603" pitchFamily="34" charset="0"/>
                <a:cs typeface="Arial" panose="020B0604020202020204" pitchFamily="34" charset="0"/>
              </a:rPr>
              <a:t>2. Providing examples of disaster preparedness practices across nations</a:t>
            </a:r>
            <a:endParaRPr lang="en-US" sz="2199" spc="-150" dirty="0">
              <a:solidFill>
                <a:schemeClr val="accent3"/>
              </a:solidFill>
              <a:latin typeface="Tw Cen MT" panose="020B0602020104020603" pitchFamily="34" charset="0"/>
              <a:cs typeface="Arial" panose="020B0604020202020204" pitchFamily="34" charset="0"/>
            </a:endParaRPr>
          </a:p>
        </p:txBody>
      </p:sp>
      <p:sp>
        <p:nvSpPr>
          <p:cNvPr id="12" name="Rectangle 11"/>
          <p:cNvSpPr/>
          <p:nvPr/>
        </p:nvSpPr>
        <p:spPr>
          <a:xfrm>
            <a:off x="6286450" y="4802758"/>
            <a:ext cx="2610942" cy="1107707"/>
          </a:xfrm>
          <a:prstGeom prst="rect">
            <a:avLst/>
          </a:prstGeom>
        </p:spPr>
        <p:txBody>
          <a:bodyPr wrap="square">
            <a:spAutoFit/>
          </a:bodyPr>
          <a:lstStyle/>
          <a:p>
            <a:pPr algn="ctr"/>
            <a:r>
              <a:rPr lang="id-ID" sz="2199" spc="-150" dirty="0">
                <a:solidFill>
                  <a:schemeClr val="accent3"/>
                </a:solidFill>
                <a:latin typeface="Tw Cen MT" panose="020B0602020104020603" pitchFamily="34" charset="0"/>
                <a:cs typeface="Arial" panose="020B0604020202020204" pitchFamily="34" charset="0"/>
              </a:rPr>
              <a:t>3. Providing examples of audit topics and case studies</a:t>
            </a:r>
            <a:endParaRPr lang="en-US" sz="2199" spc="-150" dirty="0">
              <a:solidFill>
                <a:schemeClr val="accent3"/>
              </a:solidFill>
              <a:latin typeface="Tw Cen MT" panose="020B0602020104020603" pitchFamily="34" charset="0"/>
              <a:cs typeface="Arial" panose="020B0604020202020204" pitchFamily="34" charset="0"/>
            </a:endParaRPr>
          </a:p>
        </p:txBody>
      </p:sp>
      <p:sp>
        <p:nvSpPr>
          <p:cNvPr id="13" name="Rectangle 12"/>
          <p:cNvSpPr/>
          <p:nvPr/>
        </p:nvSpPr>
        <p:spPr>
          <a:xfrm>
            <a:off x="8897393" y="4832779"/>
            <a:ext cx="2905730" cy="1107707"/>
          </a:xfrm>
          <a:prstGeom prst="rect">
            <a:avLst/>
          </a:prstGeom>
        </p:spPr>
        <p:txBody>
          <a:bodyPr wrap="square">
            <a:spAutoFit/>
          </a:bodyPr>
          <a:lstStyle/>
          <a:p>
            <a:pPr algn="ctr"/>
            <a:r>
              <a:rPr lang="id-ID" sz="2199" spc="-150" dirty="0">
                <a:solidFill>
                  <a:schemeClr val="accent3"/>
                </a:solidFill>
                <a:latin typeface="Tw Cen MT" panose="020B0602020104020603" pitchFamily="34" charset="0"/>
                <a:cs typeface="Arial" panose="020B0604020202020204" pitchFamily="34" charset="0"/>
              </a:rPr>
              <a:t>4. Deriving recommendations based on identified problems</a:t>
            </a:r>
            <a:endParaRPr lang="en-US" sz="2199" spc="-150" dirty="0">
              <a:solidFill>
                <a:schemeClr val="accent3"/>
              </a:solidFill>
              <a:latin typeface="Tw Cen MT" panose="020B0602020104020603" pitchFamily="34" charset="0"/>
              <a:cs typeface="Arial" panose="020B0604020202020204" pitchFamily="34" charset="0"/>
            </a:endParaRPr>
          </a:p>
        </p:txBody>
      </p:sp>
      <p:pic>
        <p:nvPicPr>
          <p:cNvPr id="19" name="Picture 18"/>
          <p:cNvPicPr>
            <a:picLocks noChangeAspect="1"/>
          </p:cNvPicPr>
          <p:nvPr/>
        </p:nvPicPr>
        <p:blipFill>
          <a:blip r:embed="rId6"/>
          <a:stretch>
            <a:fillRect/>
          </a:stretch>
        </p:blipFill>
        <p:spPr>
          <a:xfrm>
            <a:off x="1270532" y="2832431"/>
            <a:ext cx="1736908" cy="1725321"/>
          </a:xfrm>
          <a:prstGeom prst="rect">
            <a:avLst/>
          </a:prstGeom>
        </p:spPr>
      </p:pic>
      <p:pic>
        <p:nvPicPr>
          <p:cNvPr id="20" name="Picture 19"/>
          <p:cNvPicPr>
            <a:picLocks noChangeAspect="1"/>
          </p:cNvPicPr>
          <p:nvPr/>
        </p:nvPicPr>
        <p:blipFill>
          <a:blip r:embed="rId7"/>
          <a:stretch>
            <a:fillRect/>
          </a:stretch>
        </p:blipFill>
        <p:spPr>
          <a:xfrm>
            <a:off x="3908542" y="2832431"/>
            <a:ext cx="1736909" cy="1725321"/>
          </a:xfrm>
          <a:prstGeom prst="rect">
            <a:avLst/>
          </a:prstGeom>
        </p:spPr>
      </p:pic>
      <p:pic>
        <p:nvPicPr>
          <p:cNvPr id="21" name="Picture 20"/>
          <p:cNvPicPr>
            <a:picLocks noChangeAspect="1"/>
          </p:cNvPicPr>
          <p:nvPr/>
        </p:nvPicPr>
        <p:blipFill>
          <a:blip r:embed="rId8"/>
          <a:stretch>
            <a:fillRect/>
          </a:stretch>
        </p:blipFill>
        <p:spPr>
          <a:xfrm>
            <a:off x="6546553" y="2820845"/>
            <a:ext cx="1736909" cy="1813589"/>
          </a:xfrm>
          <a:prstGeom prst="rect">
            <a:avLst/>
          </a:prstGeom>
        </p:spPr>
      </p:pic>
      <p:pic>
        <p:nvPicPr>
          <p:cNvPr id="22" name="Picture 21"/>
          <p:cNvPicPr>
            <a:picLocks noChangeAspect="1"/>
          </p:cNvPicPr>
          <p:nvPr/>
        </p:nvPicPr>
        <p:blipFill>
          <a:blip r:embed="rId9"/>
          <a:stretch>
            <a:fillRect/>
          </a:stretch>
        </p:blipFill>
        <p:spPr>
          <a:xfrm>
            <a:off x="9184563" y="2832432"/>
            <a:ext cx="1736909" cy="1836069"/>
          </a:xfrm>
          <a:prstGeom prst="rect">
            <a:avLst/>
          </a:prstGeom>
        </p:spPr>
      </p:pic>
    </p:spTree>
    <p:extLst>
      <p:ext uri="{BB962C8B-B14F-4D97-AF65-F5344CB8AC3E}">
        <p14:creationId xmlns:p14="http://schemas.microsoft.com/office/powerpoint/2010/main" val="67112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ctangle 252"/>
          <p:cNvSpPr/>
          <p:nvPr/>
        </p:nvSpPr>
        <p:spPr>
          <a:xfrm>
            <a:off x="-15755" y="3690551"/>
            <a:ext cx="5698008" cy="29350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44" name="Rectangle 243"/>
          <p:cNvSpPr/>
          <p:nvPr/>
        </p:nvSpPr>
        <p:spPr>
          <a:xfrm>
            <a:off x="1589" y="1276979"/>
            <a:ext cx="5708393" cy="25765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79" name="Rectangle 178"/>
          <p:cNvSpPr/>
          <p:nvPr/>
        </p:nvSpPr>
        <p:spPr>
          <a:xfrm>
            <a:off x="5695824" y="1278518"/>
            <a:ext cx="6494588" cy="40421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 name="Rectangle 1"/>
          <p:cNvSpPr/>
          <p:nvPr/>
        </p:nvSpPr>
        <p:spPr>
          <a:xfrm>
            <a:off x="1588" y="893"/>
            <a:ext cx="12188825" cy="176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 name="Rectangle 2"/>
          <p:cNvSpPr/>
          <p:nvPr/>
        </p:nvSpPr>
        <p:spPr>
          <a:xfrm>
            <a:off x="1588" y="63838"/>
            <a:ext cx="12188825" cy="110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4" name="Group 4"/>
          <p:cNvGrpSpPr>
            <a:grpSpLocks noChangeAspect="1"/>
          </p:cNvGrpSpPr>
          <p:nvPr/>
        </p:nvGrpSpPr>
        <p:grpSpPr bwMode="auto">
          <a:xfrm>
            <a:off x="6063981" y="2247748"/>
            <a:ext cx="5758274" cy="2867121"/>
            <a:chOff x="-237" y="72"/>
            <a:chExt cx="6230" cy="3102"/>
          </a:xfrm>
          <a:solidFill>
            <a:schemeClr val="tx1">
              <a:alpha val="15000"/>
            </a:schemeClr>
          </a:solidFill>
        </p:grpSpPr>
        <p:sp>
          <p:nvSpPr>
            <p:cNvPr id="5" name="Freeform 5"/>
            <p:cNvSpPr>
              <a:spLocks/>
            </p:cNvSpPr>
            <p:nvPr/>
          </p:nvSpPr>
          <p:spPr bwMode="auto">
            <a:xfrm>
              <a:off x="3414" y="2292"/>
              <a:ext cx="147" cy="285"/>
            </a:xfrm>
            <a:custGeom>
              <a:avLst/>
              <a:gdLst>
                <a:gd name="T0" fmla="*/ 69 w 83"/>
                <a:gd name="T1" fmla="*/ 0 h 161"/>
                <a:gd name="T2" fmla="*/ 32 w 83"/>
                <a:gd name="T3" fmla="*/ 38 h 161"/>
                <a:gd name="T4" fmla="*/ 19 w 83"/>
                <a:gd name="T5" fmla="*/ 89 h 161"/>
                <a:gd name="T6" fmla="*/ 52 w 83"/>
                <a:gd name="T7" fmla="*/ 123 h 161"/>
                <a:gd name="T8" fmla="*/ 78 w 83"/>
                <a:gd name="T9" fmla="*/ 36 h 161"/>
                <a:gd name="T10" fmla="*/ 83 w 83"/>
                <a:gd name="T11" fmla="*/ 38 h 161"/>
                <a:gd name="T12" fmla="*/ 69 w 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83" h="161">
                  <a:moveTo>
                    <a:pt x="69" y="0"/>
                  </a:moveTo>
                  <a:cubicBezTo>
                    <a:pt x="68" y="18"/>
                    <a:pt x="47" y="32"/>
                    <a:pt x="32" y="38"/>
                  </a:cubicBezTo>
                  <a:cubicBezTo>
                    <a:pt x="11" y="47"/>
                    <a:pt x="30" y="72"/>
                    <a:pt x="19" y="89"/>
                  </a:cubicBezTo>
                  <a:cubicBezTo>
                    <a:pt x="0" y="101"/>
                    <a:pt x="24" y="161"/>
                    <a:pt x="52" y="123"/>
                  </a:cubicBezTo>
                  <a:cubicBezTo>
                    <a:pt x="67" y="103"/>
                    <a:pt x="78" y="61"/>
                    <a:pt x="78" y="36"/>
                  </a:cubicBezTo>
                  <a:cubicBezTo>
                    <a:pt x="79" y="37"/>
                    <a:pt x="81" y="37"/>
                    <a:pt x="83" y="38"/>
                  </a:cubicBezTo>
                  <a:cubicBezTo>
                    <a:pt x="83" y="25"/>
                    <a:pt x="81" y="7"/>
                    <a:pt x="69"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6" name="Freeform 6"/>
            <p:cNvSpPr>
              <a:spLocks/>
            </p:cNvSpPr>
            <p:nvPr/>
          </p:nvSpPr>
          <p:spPr bwMode="auto">
            <a:xfrm>
              <a:off x="4070" y="1903"/>
              <a:ext cx="37" cy="78"/>
            </a:xfrm>
            <a:custGeom>
              <a:avLst/>
              <a:gdLst>
                <a:gd name="T0" fmla="*/ 3 w 21"/>
                <a:gd name="T1" fmla="*/ 31 h 44"/>
                <a:gd name="T2" fmla="*/ 21 w 21"/>
                <a:gd name="T3" fmla="*/ 23 h 44"/>
                <a:gd name="T4" fmla="*/ 7 w 21"/>
                <a:gd name="T5" fmla="*/ 0 h 44"/>
                <a:gd name="T6" fmla="*/ 3 w 21"/>
                <a:gd name="T7" fmla="*/ 31 h 44"/>
              </a:gdLst>
              <a:ahLst/>
              <a:cxnLst>
                <a:cxn ang="0">
                  <a:pos x="T0" y="T1"/>
                </a:cxn>
                <a:cxn ang="0">
                  <a:pos x="T2" y="T3"/>
                </a:cxn>
                <a:cxn ang="0">
                  <a:pos x="T4" y="T5"/>
                </a:cxn>
                <a:cxn ang="0">
                  <a:pos x="T6" y="T7"/>
                </a:cxn>
              </a:cxnLst>
              <a:rect l="0" t="0" r="r" b="b"/>
              <a:pathLst>
                <a:path w="21" h="44">
                  <a:moveTo>
                    <a:pt x="3" y="31"/>
                  </a:moveTo>
                  <a:cubicBezTo>
                    <a:pt x="7" y="44"/>
                    <a:pt x="20" y="32"/>
                    <a:pt x="21" y="23"/>
                  </a:cubicBezTo>
                  <a:cubicBezTo>
                    <a:pt x="19" y="14"/>
                    <a:pt x="13" y="6"/>
                    <a:pt x="7" y="0"/>
                  </a:cubicBezTo>
                  <a:cubicBezTo>
                    <a:pt x="5" y="9"/>
                    <a:pt x="0" y="22"/>
                    <a:pt x="3" y="3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7" name="Freeform 7"/>
            <p:cNvSpPr>
              <a:spLocks/>
            </p:cNvSpPr>
            <p:nvPr/>
          </p:nvSpPr>
          <p:spPr bwMode="auto">
            <a:xfrm>
              <a:off x="4345" y="1974"/>
              <a:ext cx="223" cy="201"/>
            </a:xfrm>
            <a:custGeom>
              <a:avLst/>
              <a:gdLst>
                <a:gd name="T0" fmla="*/ 83 w 126"/>
                <a:gd name="T1" fmla="*/ 58 h 113"/>
                <a:gd name="T2" fmla="*/ 48 w 126"/>
                <a:gd name="T3" fmla="*/ 27 h 113"/>
                <a:gd name="T4" fmla="*/ 29 w 126"/>
                <a:gd name="T5" fmla="*/ 8 h 113"/>
                <a:gd name="T6" fmla="*/ 0 w 126"/>
                <a:gd name="T7" fmla="*/ 0 h 113"/>
                <a:gd name="T8" fmla="*/ 26 w 126"/>
                <a:gd name="T9" fmla="*/ 32 h 113"/>
                <a:gd name="T10" fmla="*/ 47 w 126"/>
                <a:gd name="T11" fmla="*/ 58 h 113"/>
                <a:gd name="T12" fmla="*/ 94 w 126"/>
                <a:gd name="T13" fmla="*/ 113 h 113"/>
                <a:gd name="T14" fmla="*/ 83 w 126"/>
                <a:gd name="T15" fmla="*/ 58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3">
                  <a:moveTo>
                    <a:pt x="83" y="58"/>
                  </a:moveTo>
                  <a:cubicBezTo>
                    <a:pt x="76" y="47"/>
                    <a:pt x="63" y="39"/>
                    <a:pt x="48" y="27"/>
                  </a:cubicBezTo>
                  <a:cubicBezTo>
                    <a:pt x="43" y="22"/>
                    <a:pt x="34" y="11"/>
                    <a:pt x="29" y="8"/>
                  </a:cubicBezTo>
                  <a:cubicBezTo>
                    <a:pt x="19" y="3"/>
                    <a:pt x="10" y="4"/>
                    <a:pt x="0" y="0"/>
                  </a:cubicBezTo>
                  <a:cubicBezTo>
                    <a:pt x="2" y="10"/>
                    <a:pt x="18" y="27"/>
                    <a:pt x="26" y="32"/>
                  </a:cubicBezTo>
                  <a:cubicBezTo>
                    <a:pt x="37" y="39"/>
                    <a:pt x="38" y="52"/>
                    <a:pt x="47" y="58"/>
                  </a:cubicBezTo>
                  <a:cubicBezTo>
                    <a:pt x="55" y="69"/>
                    <a:pt x="78" y="113"/>
                    <a:pt x="94" y="113"/>
                  </a:cubicBezTo>
                  <a:cubicBezTo>
                    <a:pt x="126" y="113"/>
                    <a:pt x="88" y="65"/>
                    <a:pt x="83" y="58"/>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8" name="Freeform 8"/>
            <p:cNvSpPr>
              <a:spLocks/>
            </p:cNvSpPr>
            <p:nvPr/>
          </p:nvSpPr>
          <p:spPr bwMode="auto">
            <a:xfrm>
              <a:off x="4582" y="1949"/>
              <a:ext cx="179" cy="210"/>
            </a:xfrm>
            <a:custGeom>
              <a:avLst/>
              <a:gdLst>
                <a:gd name="T0" fmla="*/ 18 w 101"/>
                <a:gd name="T1" fmla="*/ 97 h 118"/>
                <a:gd name="T2" fmla="*/ 30 w 101"/>
                <a:gd name="T3" fmla="*/ 102 h 118"/>
                <a:gd name="T4" fmla="*/ 75 w 101"/>
                <a:gd name="T5" fmla="*/ 96 h 118"/>
                <a:gd name="T6" fmla="*/ 99 w 101"/>
                <a:gd name="T7" fmla="*/ 57 h 118"/>
                <a:gd name="T8" fmla="*/ 101 w 101"/>
                <a:gd name="T9" fmla="*/ 18 h 118"/>
                <a:gd name="T10" fmla="*/ 81 w 101"/>
                <a:gd name="T11" fmla="*/ 0 h 118"/>
                <a:gd name="T12" fmla="*/ 51 w 101"/>
                <a:gd name="T13" fmla="*/ 25 h 118"/>
                <a:gd name="T14" fmla="*/ 18 w 101"/>
                <a:gd name="T15" fmla="*/ 55 h 118"/>
                <a:gd name="T16" fmla="*/ 11 w 101"/>
                <a:gd name="T17" fmla="*/ 78 h 118"/>
                <a:gd name="T18" fmla="*/ 18 w 101"/>
                <a:gd name="T19"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18">
                  <a:moveTo>
                    <a:pt x="18" y="97"/>
                  </a:moveTo>
                  <a:cubicBezTo>
                    <a:pt x="27" y="100"/>
                    <a:pt x="26" y="95"/>
                    <a:pt x="30" y="102"/>
                  </a:cubicBezTo>
                  <a:cubicBezTo>
                    <a:pt x="47" y="100"/>
                    <a:pt x="68" y="118"/>
                    <a:pt x="75" y="96"/>
                  </a:cubicBezTo>
                  <a:cubicBezTo>
                    <a:pt x="79" y="84"/>
                    <a:pt x="82" y="60"/>
                    <a:pt x="99" y="57"/>
                  </a:cubicBezTo>
                  <a:cubicBezTo>
                    <a:pt x="73" y="42"/>
                    <a:pt x="89" y="28"/>
                    <a:pt x="101" y="18"/>
                  </a:cubicBezTo>
                  <a:cubicBezTo>
                    <a:pt x="93" y="14"/>
                    <a:pt x="85" y="8"/>
                    <a:pt x="81" y="0"/>
                  </a:cubicBezTo>
                  <a:cubicBezTo>
                    <a:pt x="70" y="6"/>
                    <a:pt x="61" y="18"/>
                    <a:pt x="51" y="25"/>
                  </a:cubicBezTo>
                  <a:cubicBezTo>
                    <a:pt x="39" y="34"/>
                    <a:pt x="30" y="47"/>
                    <a:pt x="18" y="55"/>
                  </a:cubicBezTo>
                  <a:cubicBezTo>
                    <a:pt x="0" y="66"/>
                    <a:pt x="2" y="59"/>
                    <a:pt x="11" y="78"/>
                  </a:cubicBezTo>
                  <a:cubicBezTo>
                    <a:pt x="14" y="84"/>
                    <a:pt x="11" y="94"/>
                    <a:pt x="18" y="9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9" name="Freeform 9"/>
            <p:cNvSpPr>
              <a:spLocks/>
            </p:cNvSpPr>
            <p:nvPr/>
          </p:nvSpPr>
          <p:spPr bwMode="auto">
            <a:xfrm>
              <a:off x="4754" y="2034"/>
              <a:ext cx="112" cy="137"/>
            </a:xfrm>
            <a:custGeom>
              <a:avLst/>
              <a:gdLst>
                <a:gd name="T0" fmla="*/ 29 w 63"/>
                <a:gd name="T1" fmla="*/ 17 h 77"/>
                <a:gd name="T2" fmla="*/ 63 w 63"/>
                <a:gd name="T3" fmla="*/ 4 h 77"/>
                <a:gd name="T4" fmla="*/ 11 w 63"/>
                <a:gd name="T5" fmla="*/ 20 h 77"/>
                <a:gd name="T6" fmla="*/ 13 w 63"/>
                <a:gd name="T7" fmla="*/ 77 h 77"/>
                <a:gd name="T8" fmla="*/ 23 w 63"/>
                <a:gd name="T9" fmla="*/ 48 h 77"/>
                <a:gd name="T10" fmla="*/ 27 w 63"/>
                <a:gd name="T11" fmla="*/ 69 h 77"/>
                <a:gd name="T12" fmla="*/ 27 w 63"/>
                <a:gd name="T13" fmla="*/ 39 h 77"/>
                <a:gd name="T14" fmla="*/ 45 w 63"/>
                <a:gd name="T15" fmla="*/ 26 h 77"/>
                <a:gd name="T16" fmla="*/ 25 w 63"/>
                <a:gd name="T17" fmla="*/ 31 h 77"/>
                <a:gd name="T18" fmla="*/ 29 w 63"/>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7">
                  <a:moveTo>
                    <a:pt x="29" y="17"/>
                  </a:moveTo>
                  <a:cubicBezTo>
                    <a:pt x="43" y="15"/>
                    <a:pt x="59" y="23"/>
                    <a:pt x="63" y="4"/>
                  </a:cubicBezTo>
                  <a:cubicBezTo>
                    <a:pt x="45" y="21"/>
                    <a:pt x="27" y="0"/>
                    <a:pt x="11" y="20"/>
                  </a:cubicBezTo>
                  <a:cubicBezTo>
                    <a:pt x="0" y="35"/>
                    <a:pt x="0" y="66"/>
                    <a:pt x="13" y="77"/>
                  </a:cubicBezTo>
                  <a:cubicBezTo>
                    <a:pt x="21" y="67"/>
                    <a:pt x="10" y="51"/>
                    <a:pt x="23" y="48"/>
                  </a:cubicBezTo>
                  <a:cubicBezTo>
                    <a:pt x="22" y="55"/>
                    <a:pt x="24" y="63"/>
                    <a:pt x="27" y="69"/>
                  </a:cubicBezTo>
                  <a:cubicBezTo>
                    <a:pt x="46" y="67"/>
                    <a:pt x="33" y="50"/>
                    <a:pt x="27" y="39"/>
                  </a:cubicBezTo>
                  <a:cubicBezTo>
                    <a:pt x="35" y="36"/>
                    <a:pt x="42" y="33"/>
                    <a:pt x="45" y="26"/>
                  </a:cubicBezTo>
                  <a:cubicBezTo>
                    <a:pt x="40" y="27"/>
                    <a:pt x="27" y="31"/>
                    <a:pt x="25" y="31"/>
                  </a:cubicBezTo>
                  <a:cubicBezTo>
                    <a:pt x="12" y="36"/>
                    <a:pt x="12" y="19"/>
                    <a:pt x="29" y="1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0" name="Freeform 10"/>
            <p:cNvSpPr>
              <a:spLocks/>
            </p:cNvSpPr>
            <p:nvPr/>
          </p:nvSpPr>
          <p:spPr bwMode="auto">
            <a:xfrm>
              <a:off x="4524" y="2162"/>
              <a:ext cx="179" cy="62"/>
            </a:xfrm>
            <a:custGeom>
              <a:avLst/>
              <a:gdLst>
                <a:gd name="T0" fmla="*/ 101 w 101"/>
                <a:gd name="T1" fmla="*/ 31 h 35"/>
                <a:gd name="T2" fmla="*/ 69 w 101"/>
                <a:gd name="T3" fmla="*/ 20 h 35"/>
                <a:gd name="T4" fmla="*/ 76 w 101"/>
                <a:gd name="T5" fmla="*/ 18 h 35"/>
                <a:gd name="T6" fmla="*/ 58 w 101"/>
                <a:gd name="T7" fmla="*/ 14 h 35"/>
                <a:gd name="T8" fmla="*/ 35 w 101"/>
                <a:gd name="T9" fmla="*/ 16 h 35"/>
                <a:gd name="T10" fmla="*/ 0 w 101"/>
                <a:gd name="T11" fmla="*/ 15 h 35"/>
                <a:gd name="T12" fmla="*/ 97 w 101"/>
                <a:gd name="T13" fmla="*/ 35 h 35"/>
                <a:gd name="T14" fmla="*/ 101 w 101"/>
                <a:gd name="T15" fmla="*/ 3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5">
                  <a:moveTo>
                    <a:pt x="101" y="31"/>
                  </a:moveTo>
                  <a:cubicBezTo>
                    <a:pt x="90" y="27"/>
                    <a:pt x="80" y="25"/>
                    <a:pt x="69" y="20"/>
                  </a:cubicBezTo>
                  <a:cubicBezTo>
                    <a:pt x="72" y="19"/>
                    <a:pt x="74" y="19"/>
                    <a:pt x="76" y="18"/>
                  </a:cubicBezTo>
                  <a:cubicBezTo>
                    <a:pt x="70" y="19"/>
                    <a:pt x="64" y="17"/>
                    <a:pt x="58" y="14"/>
                  </a:cubicBezTo>
                  <a:cubicBezTo>
                    <a:pt x="51" y="12"/>
                    <a:pt x="42" y="16"/>
                    <a:pt x="35" y="16"/>
                  </a:cubicBezTo>
                  <a:cubicBezTo>
                    <a:pt x="19" y="14"/>
                    <a:pt x="14" y="0"/>
                    <a:pt x="0" y="15"/>
                  </a:cubicBezTo>
                  <a:cubicBezTo>
                    <a:pt x="26" y="31"/>
                    <a:pt x="72" y="33"/>
                    <a:pt x="97" y="35"/>
                  </a:cubicBezTo>
                  <a:cubicBezTo>
                    <a:pt x="98" y="34"/>
                    <a:pt x="99" y="33"/>
                    <a:pt x="101" y="3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1" name="Freeform 11"/>
            <p:cNvSpPr>
              <a:spLocks/>
            </p:cNvSpPr>
            <p:nvPr/>
          </p:nvSpPr>
          <p:spPr bwMode="auto">
            <a:xfrm>
              <a:off x="4658" y="2194"/>
              <a:ext cx="11"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2" y="0"/>
                    <a:pt x="4" y="0"/>
                    <a:pt x="6" y="0"/>
                  </a:cubicBezTo>
                  <a:cubicBezTo>
                    <a:pt x="4" y="0"/>
                    <a:pt x="2" y="0"/>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2" name="Freeform 12"/>
            <p:cNvSpPr>
              <a:spLocks/>
            </p:cNvSpPr>
            <p:nvPr/>
          </p:nvSpPr>
          <p:spPr bwMode="auto">
            <a:xfrm>
              <a:off x="4775" y="2215"/>
              <a:ext cx="54" cy="15"/>
            </a:xfrm>
            <a:custGeom>
              <a:avLst/>
              <a:gdLst>
                <a:gd name="T0" fmla="*/ 20 w 30"/>
                <a:gd name="T1" fmla="*/ 7 h 8"/>
                <a:gd name="T2" fmla="*/ 30 w 30"/>
                <a:gd name="T3" fmla="*/ 0 h 8"/>
                <a:gd name="T4" fmla="*/ 0 w 30"/>
                <a:gd name="T5" fmla="*/ 4 h 8"/>
                <a:gd name="T6" fmla="*/ 20 w 30"/>
                <a:gd name="T7" fmla="*/ 7 h 8"/>
              </a:gdLst>
              <a:ahLst/>
              <a:cxnLst>
                <a:cxn ang="0">
                  <a:pos x="T0" y="T1"/>
                </a:cxn>
                <a:cxn ang="0">
                  <a:pos x="T2" y="T3"/>
                </a:cxn>
                <a:cxn ang="0">
                  <a:pos x="T4" y="T5"/>
                </a:cxn>
                <a:cxn ang="0">
                  <a:pos x="T6" y="T7"/>
                </a:cxn>
              </a:cxnLst>
              <a:rect l="0" t="0" r="r" b="b"/>
              <a:pathLst>
                <a:path w="30" h="8">
                  <a:moveTo>
                    <a:pt x="20" y="7"/>
                  </a:moveTo>
                  <a:cubicBezTo>
                    <a:pt x="23" y="5"/>
                    <a:pt x="27" y="3"/>
                    <a:pt x="30" y="0"/>
                  </a:cubicBezTo>
                  <a:cubicBezTo>
                    <a:pt x="19" y="6"/>
                    <a:pt x="10" y="0"/>
                    <a:pt x="0" y="4"/>
                  </a:cubicBezTo>
                  <a:cubicBezTo>
                    <a:pt x="6" y="7"/>
                    <a:pt x="13" y="8"/>
                    <a:pt x="20" y="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3" name="Freeform 13"/>
            <p:cNvSpPr>
              <a:spLocks/>
            </p:cNvSpPr>
            <p:nvPr/>
          </p:nvSpPr>
          <p:spPr bwMode="auto">
            <a:xfrm>
              <a:off x="4722" y="2214"/>
              <a:ext cx="37" cy="16"/>
            </a:xfrm>
            <a:custGeom>
              <a:avLst/>
              <a:gdLst>
                <a:gd name="T0" fmla="*/ 0 w 21"/>
                <a:gd name="T1" fmla="*/ 7 h 9"/>
                <a:gd name="T2" fmla="*/ 21 w 21"/>
                <a:gd name="T3" fmla="*/ 8 h 9"/>
                <a:gd name="T4" fmla="*/ 0 w 21"/>
                <a:gd name="T5" fmla="*/ 7 h 9"/>
              </a:gdLst>
              <a:ahLst/>
              <a:cxnLst>
                <a:cxn ang="0">
                  <a:pos x="T0" y="T1"/>
                </a:cxn>
                <a:cxn ang="0">
                  <a:pos x="T2" y="T3"/>
                </a:cxn>
                <a:cxn ang="0">
                  <a:pos x="T4" y="T5"/>
                </a:cxn>
              </a:cxnLst>
              <a:rect l="0" t="0" r="r" b="b"/>
              <a:pathLst>
                <a:path w="21" h="9">
                  <a:moveTo>
                    <a:pt x="0" y="7"/>
                  </a:moveTo>
                  <a:cubicBezTo>
                    <a:pt x="7" y="9"/>
                    <a:pt x="13" y="8"/>
                    <a:pt x="21" y="8"/>
                  </a:cubicBezTo>
                  <a:cubicBezTo>
                    <a:pt x="17" y="0"/>
                    <a:pt x="9" y="4"/>
                    <a:pt x="0" y="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4" name="Freeform 14"/>
            <p:cNvSpPr>
              <a:spLocks/>
            </p:cNvSpPr>
            <p:nvPr/>
          </p:nvSpPr>
          <p:spPr bwMode="auto">
            <a:xfrm>
              <a:off x="4761" y="2231"/>
              <a:ext cx="29" cy="23"/>
            </a:xfrm>
            <a:custGeom>
              <a:avLst/>
              <a:gdLst>
                <a:gd name="T0" fmla="*/ 0 w 16"/>
                <a:gd name="T1" fmla="*/ 4 h 13"/>
                <a:gd name="T2" fmla="*/ 11 w 16"/>
                <a:gd name="T3" fmla="*/ 13 h 13"/>
                <a:gd name="T4" fmla="*/ 0 w 16"/>
                <a:gd name="T5" fmla="*/ 4 h 13"/>
              </a:gdLst>
              <a:ahLst/>
              <a:cxnLst>
                <a:cxn ang="0">
                  <a:pos x="T0" y="T1"/>
                </a:cxn>
                <a:cxn ang="0">
                  <a:pos x="T2" y="T3"/>
                </a:cxn>
                <a:cxn ang="0">
                  <a:pos x="T4" y="T5"/>
                </a:cxn>
              </a:cxnLst>
              <a:rect l="0" t="0" r="r" b="b"/>
              <a:pathLst>
                <a:path w="16" h="13">
                  <a:moveTo>
                    <a:pt x="0" y="4"/>
                  </a:moveTo>
                  <a:cubicBezTo>
                    <a:pt x="7" y="5"/>
                    <a:pt x="7" y="10"/>
                    <a:pt x="11" y="13"/>
                  </a:cubicBezTo>
                  <a:cubicBezTo>
                    <a:pt x="16" y="6"/>
                    <a:pt x="10" y="0"/>
                    <a:pt x="0" y="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5" name="Freeform 15"/>
            <p:cNvSpPr>
              <a:spLocks/>
            </p:cNvSpPr>
            <p:nvPr/>
          </p:nvSpPr>
          <p:spPr bwMode="auto">
            <a:xfrm>
              <a:off x="4706" y="2217"/>
              <a:ext cx="13" cy="11"/>
            </a:xfrm>
            <a:custGeom>
              <a:avLst/>
              <a:gdLst>
                <a:gd name="T0" fmla="*/ 4 w 7"/>
                <a:gd name="T1" fmla="*/ 6 h 6"/>
                <a:gd name="T2" fmla="*/ 7 w 7"/>
                <a:gd name="T3" fmla="*/ 3 h 6"/>
                <a:gd name="T4" fmla="*/ 1 w 7"/>
                <a:gd name="T5" fmla="*/ 0 h 6"/>
                <a:gd name="T6" fmla="*/ 4 w 7"/>
                <a:gd name="T7" fmla="*/ 6 h 6"/>
              </a:gdLst>
              <a:ahLst/>
              <a:cxnLst>
                <a:cxn ang="0">
                  <a:pos x="T0" y="T1"/>
                </a:cxn>
                <a:cxn ang="0">
                  <a:pos x="T2" y="T3"/>
                </a:cxn>
                <a:cxn ang="0">
                  <a:pos x="T4" y="T5"/>
                </a:cxn>
                <a:cxn ang="0">
                  <a:pos x="T6" y="T7"/>
                </a:cxn>
              </a:cxnLst>
              <a:rect l="0" t="0" r="r" b="b"/>
              <a:pathLst>
                <a:path w="7" h="6">
                  <a:moveTo>
                    <a:pt x="4" y="6"/>
                  </a:moveTo>
                  <a:cubicBezTo>
                    <a:pt x="5" y="5"/>
                    <a:pt x="6" y="4"/>
                    <a:pt x="7" y="3"/>
                  </a:cubicBezTo>
                  <a:cubicBezTo>
                    <a:pt x="5" y="1"/>
                    <a:pt x="2" y="1"/>
                    <a:pt x="1" y="0"/>
                  </a:cubicBezTo>
                  <a:cubicBezTo>
                    <a:pt x="2" y="2"/>
                    <a:pt x="0" y="4"/>
                    <a:pt x="4" y="6"/>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6" name="Freeform 16"/>
            <p:cNvSpPr>
              <a:spLocks/>
            </p:cNvSpPr>
            <p:nvPr/>
          </p:nvSpPr>
          <p:spPr bwMode="auto">
            <a:xfrm>
              <a:off x="4836" y="2219"/>
              <a:ext cx="65" cy="35"/>
            </a:xfrm>
            <a:custGeom>
              <a:avLst/>
              <a:gdLst>
                <a:gd name="T0" fmla="*/ 16 w 37"/>
                <a:gd name="T1" fmla="*/ 10 h 20"/>
                <a:gd name="T2" fmla="*/ 37 w 37"/>
                <a:gd name="T3" fmla="*/ 2 h 20"/>
                <a:gd name="T4" fmla="*/ 4 w 37"/>
                <a:gd name="T5" fmla="*/ 20 h 20"/>
                <a:gd name="T6" fmla="*/ 16 w 37"/>
                <a:gd name="T7" fmla="*/ 10 h 20"/>
              </a:gdLst>
              <a:ahLst/>
              <a:cxnLst>
                <a:cxn ang="0">
                  <a:pos x="T0" y="T1"/>
                </a:cxn>
                <a:cxn ang="0">
                  <a:pos x="T2" y="T3"/>
                </a:cxn>
                <a:cxn ang="0">
                  <a:pos x="T4" y="T5"/>
                </a:cxn>
                <a:cxn ang="0">
                  <a:pos x="T6" y="T7"/>
                </a:cxn>
              </a:cxnLst>
              <a:rect l="0" t="0" r="r" b="b"/>
              <a:pathLst>
                <a:path w="37" h="20">
                  <a:moveTo>
                    <a:pt x="16" y="10"/>
                  </a:moveTo>
                  <a:cubicBezTo>
                    <a:pt x="24" y="10"/>
                    <a:pt x="31" y="7"/>
                    <a:pt x="37" y="2"/>
                  </a:cubicBezTo>
                  <a:cubicBezTo>
                    <a:pt x="25" y="0"/>
                    <a:pt x="0" y="7"/>
                    <a:pt x="4" y="20"/>
                  </a:cubicBezTo>
                  <a:cubicBezTo>
                    <a:pt x="11" y="19"/>
                    <a:pt x="14" y="15"/>
                    <a:pt x="16" y="1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7" name="Freeform 17"/>
            <p:cNvSpPr>
              <a:spLocks/>
            </p:cNvSpPr>
            <p:nvPr/>
          </p:nvSpPr>
          <p:spPr bwMode="auto">
            <a:xfrm>
              <a:off x="5022" y="2169"/>
              <a:ext cx="9" cy="25"/>
            </a:xfrm>
            <a:custGeom>
              <a:avLst/>
              <a:gdLst>
                <a:gd name="T0" fmla="*/ 5 w 5"/>
                <a:gd name="T1" fmla="*/ 0 h 14"/>
                <a:gd name="T2" fmla="*/ 2 w 5"/>
                <a:gd name="T3" fmla="*/ 14 h 14"/>
                <a:gd name="T4" fmla="*/ 5 w 5"/>
                <a:gd name="T5" fmla="*/ 0 h 14"/>
              </a:gdLst>
              <a:ahLst/>
              <a:cxnLst>
                <a:cxn ang="0">
                  <a:pos x="T0" y="T1"/>
                </a:cxn>
                <a:cxn ang="0">
                  <a:pos x="T2" y="T3"/>
                </a:cxn>
                <a:cxn ang="0">
                  <a:pos x="T4" y="T5"/>
                </a:cxn>
              </a:cxnLst>
              <a:rect l="0" t="0" r="r" b="b"/>
              <a:pathLst>
                <a:path w="5" h="14">
                  <a:moveTo>
                    <a:pt x="5" y="0"/>
                  </a:moveTo>
                  <a:cubicBezTo>
                    <a:pt x="3" y="5"/>
                    <a:pt x="0" y="9"/>
                    <a:pt x="2" y="14"/>
                  </a:cubicBezTo>
                  <a:cubicBezTo>
                    <a:pt x="5" y="9"/>
                    <a:pt x="5" y="4"/>
                    <a:pt x="5"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8" name="Freeform 18"/>
            <p:cNvSpPr>
              <a:spLocks/>
            </p:cNvSpPr>
            <p:nvPr/>
          </p:nvSpPr>
          <p:spPr bwMode="auto">
            <a:xfrm>
              <a:off x="4882" y="2128"/>
              <a:ext cx="17" cy="13"/>
            </a:xfrm>
            <a:custGeom>
              <a:avLst/>
              <a:gdLst>
                <a:gd name="T0" fmla="*/ 7 w 10"/>
                <a:gd name="T1" fmla="*/ 7 h 7"/>
                <a:gd name="T2" fmla="*/ 10 w 10"/>
                <a:gd name="T3" fmla="*/ 2 h 7"/>
                <a:gd name="T4" fmla="*/ 0 w 10"/>
                <a:gd name="T5" fmla="*/ 0 h 7"/>
                <a:gd name="T6" fmla="*/ 7 w 10"/>
                <a:gd name="T7" fmla="*/ 7 h 7"/>
              </a:gdLst>
              <a:ahLst/>
              <a:cxnLst>
                <a:cxn ang="0">
                  <a:pos x="T0" y="T1"/>
                </a:cxn>
                <a:cxn ang="0">
                  <a:pos x="T2" y="T3"/>
                </a:cxn>
                <a:cxn ang="0">
                  <a:pos x="T4" y="T5"/>
                </a:cxn>
                <a:cxn ang="0">
                  <a:pos x="T6" y="T7"/>
                </a:cxn>
              </a:cxnLst>
              <a:rect l="0" t="0" r="r" b="b"/>
              <a:pathLst>
                <a:path w="10" h="7">
                  <a:moveTo>
                    <a:pt x="7" y="7"/>
                  </a:moveTo>
                  <a:cubicBezTo>
                    <a:pt x="8" y="5"/>
                    <a:pt x="9" y="4"/>
                    <a:pt x="10" y="2"/>
                  </a:cubicBezTo>
                  <a:cubicBezTo>
                    <a:pt x="7" y="2"/>
                    <a:pt x="4" y="1"/>
                    <a:pt x="0" y="0"/>
                  </a:cubicBezTo>
                  <a:cubicBezTo>
                    <a:pt x="2" y="2"/>
                    <a:pt x="5" y="5"/>
                    <a:pt x="7" y="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9" name="Freeform 19"/>
            <p:cNvSpPr>
              <a:spLocks/>
            </p:cNvSpPr>
            <p:nvPr/>
          </p:nvSpPr>
          <p:spPr bwMode="auto">
            <a:xfrm>
              <a:off x="4914" y="2121"/>
              <a:ext cx="51" cy="15"/>
            </a:xfrm>
            <a:custGeom>
              <a:avLst/>
              <a:gdLst>
                <a:gd name="T0" fmla="*/ 0 w 29"/>
                <a:gd name="T1" fmla="*/ 4 h 8"/>
                <a:gd name="T2" fmla="*/ 29 w 29"/>
                <a:gd name="T3" fmla="*/ 8 h 8"/>
                <a:gd name="T4" fmla="*/ 25 w 29"/>
                <a:gd name="T5" fmla="*/ 2 h 8"/>
                <a:gd name="T6" fmla="*/ 0 w 29"/>
                <a:gd name="T7" fmla="*/ 4 h 8"/>
              </a:gdLst>
              <a:ahLst/>
              <a:cxnLst>
                <a:cxn ang="0">
                  <a:pos x="T0" y="T1"/>
                </a:cxn>
                <a:cxn ang="0">
                  <a:pos x="T2" y="T3"/>
                </a:cxn>
                <a:cxn ang="0">
                  <a:pos x="T4" y="T5"/>
                </a:cxn>
                <a:cxn ang="0">
                  <a:pos x="T6" y="T7"/>
                </a:cxn>
              </a:cxnLst>
              <a:rect l="0" t="0" r="r" b="b"/>
              <a:pathLst>
                <a:path w="29" h="8">
                  <a:moveTo>
                    <a:pt x="0" y="4"/>
                  </a:moveTo>
                  <a:cubicBezTo>
                    <a:pt x="10" y="5"/>
                    <a:pt x="20" y="7"/>
                    <a:pt x="29" y="8"/>
                  </a:cubicBezTo>
                  <a:cubicBezTo>
                    <a:pt x="27" y="6"/>
                    <a:pt x="26" y="4"/>
                    <a:pt x="25" y="2"/>
                  </a:cubicBezTo>
                  <a:cubicBezTo>
                    <a:pt x="16" y="1"/>
                    <a:pt x="7" y="0"/>
                    <a:pt x="0" y="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20" name="Freeform 20"/>
            <p:cNvSpPr>
              <a:spLocks/>
            </p:cNvSpPr>
            <p:nvPr/>
          </p:nvSpPr>
          <p:spPr bwMode="auto">
            <a:xfrm>
              <a:off x="4912" y="2070"/>
              <a:ext cx="7" cy="11"/>
            </a:xfrm>
            <a:custGeom>
              <a:avLst/>
              <a:gdLst>
                <a:gd name="T0" fmla="*/ 4 w 4"/>
                <a:gd name="T1" fmla="*/ 6 h 6"/>
                <a:gd name="T2" fmla="*/ 1 w 4"/>
                <a:gd name="T3" fmla="*/ 0 h 6"/>
                <a:gd name="T4" fmla="*/ 0 w 4"/>
                <a:gd name="T5" fmla="*/ 0 h 6"/>
                <a:gd name="T6" fmla="*/ 4 w 4"/>
                <a:gd name="T7" fmla="*/ 6 h 6"/>
              </a:gdLst>
              <a:ahLst/>
              <a:cxnLst>
                <a:cxn ang="0">
                  <a:pos x="T0" y="T1"/>
                </a:cxn>
                <a:cxn ang="0">
                  <a:pos x="T2" y="T3"/>
                </a:cxn>
                <a:cxn ang="0">
                  <a:pos x="T4" y="T5"/>
                </a:cxn>
                <a:cxn ang="0">
                  <a:pos x="T6" y="T7"/>
                </a:cxn>
              </a:cxnLst>
              <a:rect l="0" t="0" r="r" b="b"/>
              <a:pathLst>
                <a:path w="4" h="6">
                  <a:moveTo>
                    <a:pt x="4" y="6"/>
                  </a:moveTo>
                  <a:cubicBezTo>
                    <a:pt x="3" y="4"/>
                    <a:pt x="2" y="2"/>
                    <a:pt x="1" y="0"/>
                  </a:cubicBezTo>
                  <a:cubicBezTo>
                    <a:pt x="1" y="0"/>
                    <a:pt x="0" y="0"/>
                    <a:pt x="0" y="0"/>
                  </a:cubicBezTo>
                  <a:cubicBezTo>
                    <a:pt x="2" y="2"/>
                    <a:pt x="3" y="4"/>
                    <a:pt x="4" y="6"/>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21" name="Freeform 21"/>
            <p:cNvSpPr>
              <a:spLocks/>
            </p:cNvSpPr>
            <p:nvPr/>
          </p:nvSpPr>
          <p:spPr bwMode="auto">
            <a:xfrm>
              <a:off x="4907" y="2031"/>
              <a:ext cx="21" cy="39"/>
            </a:xfrm>
            <a:custGeom>
              <a:avLst/>
              <a:gdLst>
                <a:gd name="T0" fmla="*/ 3 w 12"/>
                <a:gd name="T1" fmla="*/ 0 h 22"/>
                <a:gd name="T2" fmla="*/ 4 w 12"/>
                <a:gd name="T3" fmla="*/ 22 h 22"/>
                <a:gd name="T4" fmla="*/ 11 w 12"/>
                <a:gd name="T5" fmla="*/ 19 h 22"/>
                <a:gd name="T6" fmla="*/ 3 w 12"/>
                <a:gd name="T7" fmla="*/ 0 h 22"/>
              </a:gdLst>
              <a:ahLst/>
              <a:cxnLst>
                <a:cxn ang="0">
                  <a:pos x="T0" y="T1"/>
                </a:cxn>
                <a:cxn ang="0">
                  <a:pos x="T2" y="T3"/>
                </a:cxn>
                <a:cxn ang="0">
                  <a:pos x="T4" y="T5"/>
                </a:cxn>
                <a:cxn ang="0">
                  <a:pos x="T6" y="T7"/>
                </a:cxn>
              </a:cxnLst>
              <a:rect l="0" t="0" r="r" b="b"/>
              <a:pathLst>
                <a:path w="12" h="22">
                  <a:moveTo>
                    <a:pt x="3" y="0"/>
                  </a:moveTo>
                  <a:cubicBezTo>
                    <a:pt x="0" y="8"/>
                    <a:pt x="1" y="15"/>
                    <a:pt x="4" y="22"/>
                  </a:cubicBezTo>
                  <a:cubicBezTo>
                    <a:pt x="5" y="21"/>
                    <a:pt x="7" y="18"/>
                    <a:pt x="11" y="19"/>
                  </a:cubicBezTo>
                  <a:cubicBezTo>
                    <a:pt x="12" y="12"/>
                    <a:pt x="11" y="6"/>
                    <a:pt x="3"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22" name="Freeform 22"/>
            <p:cNvSpPr>
              <a:spLocks/>
            </p:cNvSpPr>
            <p:nvPr/>
          </p:nvSpPr>
          <p:spPr bwMode="auto">
            <a:xfrm>
              <a:off x="5275" y="2144"/>
              <a:ext cx="80" cy="41"/>
            </a:xfrm>
            <a:custGeom>
              <a:avLst/>
              <a:gdLst>
                <a:gd name="T0" fmla="*/ 0 w 45"/>
                <a:gd name="T1" fmla="*/ 14 h 23"/>
                <a:gd name="T2" fmla="*/ 10 w 45"/>
                <a:gd name="T3" fmla="*/ 21 h 23"/>
                <a:gd name="T4" fmla="*/ 36 w 45"/>
                <a:gd name="T5" fmla="*/ 0 h 23"/>
                <a:gd name="T6" fmla="*/ 0 w 45"/>
                <a:gd name="T7" fmla="*/ 14 h 23"/>
              </a:gdLst>
              <a:ahLst/>
              <a:cxnLst>
                <a:cxn ang="0">
                  <a:pos x="T0" y="T1"/>
                </a:cxn>
                <a:cxn ang="0">
                  <a:pos x="T2" y="T3"/>
                </a:cxn>
                <a:cxn ang="0">
                  <a:pos x="T4" y="T5"/>
                </a:cxn>
                <a:cxn ang="0">
                  <a:pos x="T6" y="T7"/>
                </a:cxn>
              </a:cxnLst>
              <a:rect l="0" t="0" r="r" b="b"/>
              <a:pathLst>
                <a:path w="45" h="23">
                  <a:moveTo>
                    <a:pt x="0" y="14"/>
                  </a:moveTo>
                  <a:cubicBezTo>
                    <a:pt x="4" y="16"/>
                    <a:pt x="7" y="19"/>
                    <a:pt x="10" y="21"/>
                  </a:cubicBezTo>
                  <a:cubicBezTo>
                    <a:pt x="14" y="23"/>
                    <a:pt x="45" y="17"/>
                    <a:pt x="36" y="0"/>
                  </a:cubicBezTo>
                  <a:cubicBezTo>
                    <a:pt x="30" y="13"/>
                    <a:pt x="13" y="14"/>
                    <a:pt x="0" y="1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23" name="Freeform 23"/>
            <p:cNvSpPr>
              <a:spLocks/>
            </p:cNvSpPr>
            <p:nvPr/>
          </p:nvSpPr>
          <p:spPr bwMode="auto">
            <a:xfrm>
              <a:off x="4963" y="2073"/>
              <a:ext cx="355" cy="217"/>
            </a:xfrm>
            <a:custGeom>
              <a:avLst/>
              <a:gdLst>
                <a:gd name="T0" fmla="*/ 74 w 200"/>
                <a:gd name="T1" fmla="*/ 14 h 122"/>
                <a:gd name="T2" fmla="*/ 47 w 200"/>
                <a:gd name="T3" fmla="*/ 31 h 122"/>
                <a:gd name="T4" fmla="*/ 27 w 200"/>
                <a:gd name="T5" fmla="*/ 5 h 122"/>
                <a:gd name="T6" fmla="*/ 0 w 200"/>
                <a:gd name="T7" fmla="*/ 10 h 122"/>
                <a:gd name="T8" fmla="*/ 30 w 200"/>
                <a:gd name="T9" fmla="*/ 21 h 122"/>
                <a:gd name="T10" fmla="*/ 13 w 200"/>
                <a:gd name="T11" fmla="*/ 27 h 122"/>
                <a:gd name="T12" fmla="*/ 29 w 200"/>
                <a:gd name="T13" fmla="*/ 34 h 122"/>
                <a:gd name="T14" fmla="*/ 71 w 200"/>
                <a:gd name="T15" fmla="*/ 79 h 122"/>
                <a:gd name="T16" fmla="*/ 102 w 200"/>
                <a:gd name="T17" fmla="*/ 87 h 122"/>
                <a:gd name="T18" fmla="*/ 123 w 200"/>
                <a:gd name="T19" fmla="*/ 90 h 122"/>
                <a:gd name="T20" fmla="*/ 133 w 200"/>
                <a:gd name="T21" fmla="*/ 75 h 122"/>
                <a:gd name="T22" fmla="*/ 200 w 200"/>
                <a:gd name="T23" fmla="*/ 99 h 122"/>
                <a:gd name="T24" fmla="*/ 163 w 200"/>
                <a:gd name="T25" fmla="*/ 68 h 122"/>
                <a:gd name="T26" fmla="*/ 100 w 200"/>
                <a:gd name="T27" fmla="*/ 23 h 122"/>
                <a:gd name="T28" fmla="*/ 74 w 200"/>
                <a:gd name="T29" fmla="*/ 1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22">
                  <a:moveTo>
                    <a:pt x="74" y="14"/>
                  </a:moveTo>
                  <a:cubicBezTo>
                    <a:pt x="66" y="10"/>
                    <a:pt x="53" y="31"/>
                    <a:pt x="47" y="31"/>
                  </a:cubicBezTo>
                  <a:cubicBezTo>
                    <a:pt x="33" y="29"/>
                    <a:pt x="36" y="10"/>
                    <a:pt x="27" y="5"/>
                  </a:cubicBezTo>
                  <a:cubicBezTo>
                    <a:pt x="17" y="0"/>
                    <a:pt x="8" y="4"/>
                    <a:pt x="0" y="10"/>
                  </a:cubicBezTo>
                  <a:cubicBezTo>
                    <a:pt x="9" y="18"/>
                    <a:pt x="18" y="25"/>
                    <a:pt x="30" y="21"/>
                  </a:cubicBezTo>
                  <a:cubicBezTo>
                    <a:pt x="24" y="23"/>
                    <a:pt x="19" y="26"/>
                    <a:pt x="13" y="27"/>
                  </a:cubicBezTo>
                  <a:cubicBezTo>
                    <a:pt x="17" y="35"/>
                    <a:pt x="22" y="43"/>
                    <a:pt x="29" y="34"/>
                  </a:cubicBezTo>
                  <a:cubicBezTo>
                    <a:pt x="33" y="40"/>
                    <a:pt x="105" y="61"/>
                    <a:pt x="71" y="79"/>
                  </a:cubicBezTo>
                  <a:cubicBezTo>
                    <a:pt x="81" y="82"/>
                    <a:pt x="93" y="85"/>
                    <a:pt x="102" y="87"/>
                  </a:cubicBezTo>
                  <a:cubicBezTo>
                    <a:pt x="109" y="89"/>
                    <a:pt x="115" y="92"/>
                    <a:pt x="123" y="90"/>
                  </a:cubicBezTo>
                  <a:cubicBezTo>
                    <a:pt x="126" y="89"/>
                    <a:pt x="126" y="77"/>
                    <a:pt x="133" y="75"/>
                  </a:cubicBezTo>
                  <a:cubicBezTo>
                    <a:pt x="151" y="69"/>
                    <a:pt x="185" y="122"/>
                    <a:pt x="200" y="99"/>
                  </a:cubicBezTo>
                  <a:cubicBezTo>
                    <a:pt x="182" y="95"/>
                    <a:pt x="175" y="81"/>
                    <a:pt x="163" y="68"/>
                  </a:cubicBezTo>
                  <a:cubicBezTo>
                    <a:pt x="183" y="53"/>
                    <a:pt x="111" y="31"/>
                    <a:pt x="100" y="23"/>
                  </a:cubicBezTo>
                  <a:cubicBezTo>
                    <a:pt x="99" y="24"/>
                    <a:pt x="83" y="18"/>
                    <a:pt x="74" y="1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24" name="Freeform 24"/>
            <p:cNvSpPr>
              <a:spLocks/>
            </p:cNvSpPr>
            <p:nvPr/>
          </p:nvSpPr>
          <p:spPr bwMode="auto">
            <a:xfrm>
              <a:off x="5323" y="2116"/>
              <a:ext cx="36" cy="36"/>
            </a:xfrm>
            <a:custGeom>
              <a:avLst/>
              <a:gdLst>
                <a:gd name="T0" fmla="*/ 0 w 20"/>
                <a:gd name="T1" fmla="*/ 0 h 20"/>
                <a:gd name="T2" fmla="*/ 18 w 20"/>
                <a:gd name="T3" fmla="*/ 20 h 20"/>
                <a:gd name="T4" fmla="*/ 0 w 20"/>
                <a:gd name="T5" fmla="*/ 0 h 20"/>
              </a:gdLst>
              <a:ahLst/>
              <a:cxnLst>
                <a:cxn ang="0">
                  <a:pos x="T0" y="T1"/>
                </a:cxn>
                <a:cxn ang="0">
                  <a:pos x="T2" y="T3"/>
                </a:cxn>
                <a:cxn ang="0">
                  <a:pos x="T4" y="T5"/>
                </a:cxn>
              </a:cxnLst>
              <a:rect l="0" t="0" r="r" b="b"/>
              <a:pathLst>
                <a:path w="20" h="20">
                  <a:moveTo>
                    <a:pt x="0" y="0"/>
                  </a:moveTo>
                  <a:cubicBezTo>
                    <a:pt x="8" y="5"/>
                    <a:pt x="15" y="12"/>
                    <a:pt x="18" y="20"/>
                  </a:cubicBezTo>
                  <a:cubicBezTo>
                    <a:pt x="20" y="14"/>
                    <a:pt x="9" y="5"/>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25" name="Freeform 25"/>
            <p:cNvSpPr>
              <a:spLocks/>
            </p:cNvSpPr>
            <p:nvPr/>
          </p:nvSpPr>
          <p:spPr bwMode="auto">
            <a:xfrm>
              <a:off x="5380" y="2169"/>
              <a:ext cx="18" cy="23"/>
            </a:xfrm>
            <a:custGeom>
              <a:avLst/>
              <a:gdLst>
                <a:gd name="T0" fmla="*/ 5 w 10"/>
                <a:gd name="T1" fmla="*/ 7 h 13"/>
                <a:gd name="T2" fmla="*/ 7 w 10"/>
                <a:gd name="T3" fmla="*/ 13 h 13"/>
                <a:gd name="T4" fmla="*/ 10 w 10"/>
                <a:gd name="T5" fmla="*/ 10 h 13"/>
                <a:gd name="T6" fmla="*/ 0 w 10"/>
                <a:gd name="T7" fmla="*/ 0 h 13"/>
                <a:gd name="T8" fmla="*/ 5 w 10"/>
                <a:gd name="T9" fmla="*/ 7 h 13"/>
              </a:gdLst>
              <a:ahLst/>
              <a:cxnLst>
                <a:cxn ang="0">
                  <a:pos x="T0" y="T1"/>
                </a:cxn>
                <a:cxn ang="0">
                  <a:pos x="T2" y="T3"/>
                </a:cxn>
                <a:cxn ang="0">
                  <a:pos x="T4" y="T5"/>
                </a:cxn>
                <a:cxn ang="0">
                  <a:pos x="T6" y="T7"/>
                </a:cxn>
                <a:cxn ang="0">
                  <a:pos x="T8" y="T9"/>
                </a:cxn>
              </a:cxnLst>
              <a:rect l="0" t="0" r="r" b="b"/>
              <a:pathLst>
                <a:path w="10" h="13">
                  <a:moveTo>
                    <a:pt x="5" y="7"/>
                  </a:moveTo>
                  <a:cubicBezTo>
                    <a:pt x="6" y="9"/>
                    <a:pt x="5" y="11"/>
                    <a:pt x="7" y="13"/>
                  </a:cubicBezTo>
                  <a:cubicBezTo>
                    <a:pt x="8" y="12"/>
                    <a:pt x="9" y="11"/>
                    <a:pt x="10" y="10"/>
                  </a:cubicBezTo>
                  <a:cubicBezTo>
                    <a:pt x="7" y="6"/>
                    <a:pt x="3" y="3"/>
                    <a:pt x="0" y="0"/>
                  </a:cubicBezTo>
                  <a:cubicBezTo>
                    <a:pt x="2" y="2"/>
                    <a:pt x="3" y="5"/>
                    <a:pt x="5" y="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26" name="Freeform 26"/>
            <p:cNvSpPr>
              <a:spLocks/>
            </p:cNvSpPr>
            <p:nvPr/>
          </p:nvSpPr>
          <p:spPr bwMode="auto">
            <a:xfrm>
              <a:off x="5508" y="2260"/>
              <a:ext cx="1"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1" y="1"/>
                    <a:pt x="1" y="1"/>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27" name="Freeform 27"/>
            <p:cNvSpPr>
              <a:spLocks/>
            </p:cNvSpPr>
            <p:nvPr/>
          </p:nvSpPr>
          <p:spPr bwMode="auto">
            <a:xfrm>
              <a:off x="5508" y="226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28" name="Freeform 28"/>
            <p:cNvSpPr>
              <a:spLocks/>
            </p:cNvSpPr>
            <p:nvPr/>
          </p:nvSpPr>
          <p:spPr bwMode="auto">
            <a:xfrm>
              <a:off x="5499" y="2251"/>
              <a:ext cx="9" cy="9"/>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cubicBezTo>
                    <a:pt x="3" y="4"/>
                    <a:pt x="2" y="2"/>
                    <a:pt x="0" y="0"/>
                  </a:cubicBezTo>
                  <a:cubicBezTo>
                    <a:pt x="1" y="1"/>
                    <a:pt x="4" y="4"/>
                    <a:pt x="5" y="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29" name="Freeform 29"/>
            <p:cNvSpPr>
              <a:spLocks/>
            </p:cNvSpPr>
            <p:nvPr/>
          </p:nvSpPr>
          <p:spPr bwMode="auto">
            <a:xfrm>
              <a:off x="5472" y="2242"/>
              <a:ext cx="20" cy="7"/>
            </a:xfrm>
            <a:custGeom>
              <a:avLst/>
              <a:gdLst>
                <a:gd name="T0" fmla="*/ 11 w 11"/>
                <a:gd name="T1" fmla="*/ 4 h 4"/>
                <a:gd name="T2" fmla="*/ 0 w 11"/>
                <a:gd name="T3" fmla="*/ 0 h 4"/>
                <a:gd name="T4" fmla="*/ 11 w 11"/>
                <a:gd name="T5" fmla="*/ 4 h 4"/>
              </a:gdLst>
              <a:ahLst/>
              <a:cxnLst>
                <a:cxn ang="0">
                  <a:pos x="T0" y="T1"/>
                </a:cxn>
                <a:cxn ang="0">
                  <a:pos x="T2" y="T3"/>
                </a:cxn>
                <a:cxn ang="0">
                  <a:pos x="T4" y="T5"/>
                </a:cxn>
              </a:cxnLst>
              <a:rect l="0" t="0" r="r" b="b"/>
              <a:pathLst>
                <a:path w="11" h="4">
                  <a:moveTo>
                    <a:pt x="11" y="4"/>
                  </a:moveTo>
                  <a:cubicBezTo>
                    <a:pt x="7" y="3"/>
                    <a:pt x="3" y="1"/>
                    <a:pt x="0" y="0"/>
                  </a:cubicBezTo>
                  <a:cubicBezTo>
                    <a:pt x="3" y="2"/>
                    <a:pt x="8" y="3"/>
                    <a:pt x="11" y="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30" name="Freeform 30"/>
            <p:cNvSpPr>
              <a:spLocks/>
            </p:cNvSpPr>
            <p:nvPr/>
          </p:nvSpPr>
          <p:spPr bwMode="auto">
            <a:xfrm>
              <a:off x="5474" y="2217"/>
              <a:ext cx="18" cy="20"/>
            </a:xfrm>
            <a:custGeom>
              <a:avLst/>
              <a:gdLst>
                <a:gd name="T0" fmla="*/ 0 w 10"/>
                <a:gd name="T1" fmla="*/ 0 h 11"/>
                <a:gd name="T2" fmla="*/ 10 w 10"/>
                <a:gd name="T3" fmla="*/ 11 h 11"/>
                <a:gd name="T4" fmla="*/ 0 w 10"/>
                <a:gd name="T5" fmla="*/ 0 h 11"/>
              </a:gdLst>
              <a:ahLst/>
              <a:cxnLst>
                <a:cxn ang="0">
                  <a:pos x="T0" y="T1"/>
                </a:cxn>
                <a:cxn ang="0">
                  <a:pos x="T2" y="T3"/>
                </a:cxn>
                <a:cxn ang="0">
                  <a:pos x="T4" y="T5"/>
                </a:cxn>
              </a:cxnLst>
              <a:rect l="0" t="0" r="r" b="b"/>
              <a:pathLst>
                <a:path w="10" h="11">
                  <a:moveTo>
                    <a:pt x="0" y="0"/>
                  </a:moveTo>
                  <a:cubicBezTo>
                    <a:pt x="3" y="6"/>
                    <a:pt x="6" y="7"/>
                    <a:pt x="10" y="11"/>
                  </a:cubicBezTo>
                  <a:cubicBezTo>
                    <a:pt x="7" y="7"/>
                    <a:pt x="5" y="3"/>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31" name="Freeform 31"/>
            <p:cNvSpPr>
              <a:spLocks/>
            </p:cNvSpPr>
            <p:nvPr/>
          </p:nvSpPr>
          <p:spPr bwMode="auto">
            <a:xfrm>
              <a:off x="5440" y="2203"/>
              <a:ext cx="22" cy="12"/>
            </a:xfrm>
            <a:custGeom>
              <a:avLst/>
              <a:gdLst>
                <a:gd name="T0" fmla="*/ 12 w 12"/>
                <a:gd name="T1" fmla="*/ 7 h 7"/>
                <a:gd name="T2" fmla="*/ 0 w 12"/>
                <a:gd name="T3" fmla="*/ 0 h 7"/>
                <a:gd name="T4" fmla="*/ 12 w 12"/>
                <a:gd name="T5" fmla="*/ 7 h 7"/>
              </a:gdLst>
              <a:ahLst/>
              <a:cxnLst>
                <a:cxn ang="0">
                  <a:pos x="T0" y="T1"/>
                </a:cxn>
                <a:cxn ang="0">
                  <a:pos x="T2" y="T3"/>
                </a:cxn>
                <a:cxn ang="0">
                  <a:pos x="T4" y="T5"/>
                </a:cxn>
              </a:cxnLst>
              <a:rect l="0" t="0" r="r" b="b"/>
              <a:pathLst>
                <a:path w="12" h="7">
                  <a:moveTo>
                    <a:pt x="12" y="7"/>
                  </a:moveTo>
                  <a:cubicBezTo>
                    <a:pt x="8" y="4"/>
                    <a:pt x="4" y="2"/>
                    <a:pt x="0" y="0"/>
                  </a:cubicBezTo>
                  <a:cubicBezTo>
                    <a:pt x="1" y="1"/>
                    <a:pt x="6" y="7"/>
                    <a:pt x="12" y="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32" name="Freeform 32"/>
            <p:cNvSpPr>
              <a:spLocks/>
            </p:cNvSpPr>
            <p:nvPr/>
          </p:nvSpPr>
          <p:spPr bwMode="auto">
            <a:xfrm>
              <a:off x="5410" y="2187"/>
              <a:ext cx="14" cy="9"/>
            </a:xfrm>
            <a:custGeom>
              <a:avLst/>
              <a:gdLst>
                <a:gd name="T0" fmla="*/ 8 w 8"/>
                <a:gd name="T1" fmla="*/ 5 h 5"/>
                <a:gd name="T2" fmla="*/ 0 w 8"/>
                <a:gd name="T3" fmla="*/ 0 h 5"/>
                <a:gd name="T4" fmla="*/ 8 w 8"/>
                <a:gd name="T5" fmla="*/ 5 h 5"/>
              </a:gdLst>
              <a:ahLst/>
              <a:cxnLst>
                <a:cxn ang="0">
                  <a:pos x="T0" y="T1"/>
                </a:cxn>
                <a:cxn ang="0">
                  <a:pos x="T2" y="T3"/>
                </a:cxn>
                <a:cxn ang="0">
                  <a:pos x="T4" y="T5"/>
                </a:cxn>
              </a:cxnLst>
              <a:rect l="0" t="0" r="r" b="b"/>
              <a:pathLst>
                <a:path w="8" h="5">
                  <a:moveTo>
                    <a:pt x="8" y="5"/>
                  </a:moveTo>
                  <a:cubicBezTo>
                    <a:pt x="5" y="3"/>
                    <a:pt x="3" y="2"/>
                    <a:pt x="0" y="0"/>
                  </a:cubicBezTo>
                  <a:cubicBezTo>
                    <a:pt x="1" y="1"/>
                    <a:pt x="2" y="4"/>
                    <a:pt x="8" y="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33" name="Freeform 33"/>
            <p:cNvSpPr>
              <a:spLocks/>
            </p:cNvSpPr>
            <p:nvPr/>
          </p:nvSpPr>
          <p:spPr bwMode="auto">
            <a:xfrm>
              <a:off x="5199" y="2813"/>
              <a:ext cx="76" cy="91"/>
            </a:xfrm>
            <a:custGeom>
              <a:avLst/>
              <a:gdLst>
                <a:gd name="T0" fmla="*/ 19 w 43"/>
                <a:gd name="T1" fmla="*/ 11 h 51"/>
                <a:gd name="T2" fmla="*/ 0 w 43"/>
                <a:gd name="T3" fmla="*/ 11 h 51"/>
                <a:gd name="T4" fmla="*/ 26 w 43"/>
                <a:gd name="T5" fmla="*/ 41 h 51"/>
                <a:gd name="T6" fmla="*/ 19 w 43"/>
                <a:gd name="T7" fmla="*/ 11 h 51"/>
              </a:gdLst>
              <a:ahLst/>
              <a:cxnLst>
                <a:cxn ang="0">
                  <a:pos x="T0" y="T1"/>
                </a:cxn>
                <a:cxn ang="0">
                  <a:pos x="T2" y="T3"/>
                </a:cxn>
                <a:cxn ang="0">
                  <a:pos x="T4" y="T5"/>
                </a:cxn>
                <a:cxn ang="0">
                  <a:pos x="T6" y="T7"/>
                </a:cxn>
              </a:cxnLst>
              <a:rect l="0" t="0" r="r" b="b"/>
              <a:pathLst>
                <a:path w="43" h="51">
                  <a:moveTo>
                    <a:pt x="19" y="11"/>
                  </a:moveTo>
                  <a:cubicBezTo>
                    <a:pt x="13" y="9"/>
                    <a:pt x="6" y="9"/>
                    <a:pt x="0" y="11"/>
                  </a:cubicBezTo>
                  <a:cubicBezTo>
                    <a:pt x="2" y="21"/>
                    <a:pt x="13" y="51"/>
                    <a:pt x="26" y="41"/>
                  </a:cubicBezTo>
                  <a:cubicBezTo>
                    <a:pt x="40" y="30"/>
                    <a:pt x="43" y="0"/>
                    <a:pt x="19" y="1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34" name="Freeform 34"/>
            <p:cNvSpPr>
              <a:spLocks/>
            </p:cNvSpPr>
            <p:nvPr/>
          </p:nvSpPr>
          <p:spPr bwMode="auto">
            <a:xfrm>
              <a:off x="5252" y="2810"/>
              <a:ext cx="13" cy="11"/>
            </a:xfrm>
            <a:custGeom>
              <a:avLst/>
              <a:gdLst>
                <a:gd name="T0" fmla="*/ 6 w 7"/>
                <a:gd name="T1" fmla="*/ 6 h 6"/>
                <a:gd name="T2" fmla="*/ 7 w 7"/>
                <a:gd name="T3" fmla="*/ 0 h 6"/>
                <a:gd name="T4" fmla="*/ 6 w 7"/>
                <a:gd name="T5" fmla="*/ 6 h 6"/>
              </a:gdLst>
              <a:ahLst/>
              <a:cxnLst>
                <a:cxn ang="0">
                  <a:pos x="T0" y="T1"/>
                </a:cxn>
                <a:cxn ang="0">
                  <a:pos x="T2" y="T3"/>
                </a:cxn>
                <a:cxn ang="0">
                  <a:pos x="T4" y="T5"/>
                </a:cxn>
              </a:cxnLst>
              <a:rect l="0" t="0" r="r" b="b"/>
              <a:pathLst>
                <a:path w="7" h="6">
                  <a:moveTo>
                    <a:pt x="6" y="6"/>
                  </a:moveTo>
                  <a:cubicBezTo>
                    <a:pt x="7" y="4"/>
                    <a:pt x="7" y="2"/>
                    <a:pt x="7" y="0"/>
                  </a:cubicBezTo>
                  <a:cubicBezTo>
                    <a:pt x="5" y="3"/>
                    <a:pt x="0" y="0"/>
                    <a:pt x="6" y="6"/>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35" name="Freeform 35"/>
            <p:cNvSpPr>
              <a:spLocks/>
            </p:cNvSpPr>
            <p:nvPr/>
          </p:nvSpPr>
          <p:spPr bwMode="auto">
            <a:xfrm>
              <a:off x="4944" y="2274"/>
              <a:ext cx="25" cy="9"/>
            </a:xfrm>
            <a:custGeom>
              <a:avLst/>
              <a:gdLst>
                <a:gd name="T0" fmla="*/ 14 w 14"/>
                <a:gd name="T1" fmla="*/ 5 h 5"/>
                <a:gd name="T2" fmla="*/ 14 w 14"/>
                <a:gd name="T3" fmla="*/ 0 h 5"/>
                <a:gd name="T4" fmla="*/ 0 w 14"/>
                <a:gd name="T5" fmla="*/ 1 h 5"/>
                <a:gd name="T6" fmla="*/ 14 w 14"/>
                <a:gd name="T7" fmla="*/ 5 h 5"/>
              </a:gdLst>
              <a:ahLst/>
              <a:cxnLst>
                <a:cxn ang="0">
                  <a:pos x="T0" y="T1"/>
                </a:cxn>
                <a:cxn ang="0">
                  <a:pos x="T2" y="T3"/>
                </a:cxn>
                <a:cxn ang="0">
                  <a:pos x="T4" y="T5"/>
                </a:cxn>
                <a:cxn ang="0">
                  <a:pos x="T6" y="T7"/>
                </a:cxn>
              </a:cxnLst>
              <a:rect l="0" t="0" r="r" b="b"/>
              <a:pathLst>
                <a:path w="14" h="5">
                  <a:moveTo>
                    <a:pt x="14" y="5"/>
                  </a:moveTo>
                  <a:cubicBezTo>
                    <a:pt x="14" y="3"/>
                    <a:pt x="14" y="1"/>
                    <a:pt x="14" y="0"/>
                  </a:cubicBezTo>
                  <a:cubicBezTo>
                    <a:pt x="9" y="0"/>
                    <a:pt x="5" y="0"/>
                    <a:pt x="0" y="1"/>
                  </a:cubicBezTo>
                  <a:cubicBezTo>
                    <a:pt x="4" y="4"/>
                    <a:pt x="9" y="4"/>
                    <a:pt x="14" y="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36" name="Freeform 36"/>
            <p:cNvSpPr>
              <a:spLocks/>
            </p:cNvSpPr>
            <p:nvPr/>
          </p:nvSpPr>
          <p:spPr bwMode="auto">
            <a:xfrm>
              <a:off x="4648" y="2263"/>
              <a:ext cx="712" cy="549"/>
            </a:xfrm>
            <a:custGeom>
              <a:avLst/>
              <a:gdLst>
                <a:gd name="T0" fmla="*/ 376 w 402"/>
                <a:gd name="T1" fmla="*/ 131 h 309"/>
                <a:gd name="T2" fmla="*/ 371 w 402"/>
                <a:gd name="T3" fmla="*/ 118 h 309"/>
                <a:gd name="T4" fmla="*/ 360 w 402"/>
                <a:gd name="T5" fmla="*/ 114 h 309"/>
                <a:gd name="T6" fmla="*/ 346 w 402"/>
                <a:gd name="T7" fmla="*/ 93 h 309"/>
                <a:gd name="T8" fmla="*/ 329 w 402"/>
                <a:gd name="T9" fmla="*/ 78 h 309"/>
                <a:gd name="T10" fmla="*/ 307 w 402"/>
                <a:gd name="T11" fmla="*/ 37 h 309"/>
                <a:gd name="T12" fmla="*/ 293 w 402"/>
                <a:gd name="T13" fmla="*/ 0 h 309"/>
                <a:gd name="T14" fmla="*/ 265 w 402"/>
                <a:gd name="T15" fmla="*/ 70 h 309"/>
                <a:gd name="T16" fmla="*/ 234 w 402"/>
                <a:gd name="T17" fmla="*/ 19 h 309"/>
                <a:gd name="T18" fmla="*/ 187 w 402"/>
                <a:gd name="T19" fmla="*/ 5 h 309"/>
                <a:gd name="T20" fmla="*/ 193 w 402"/>
                <a:gd name="T21" fmla="*/ 13 h 309"/>
                <a:gd name="T22" fmla="*/ 161 w 402"/>
                <a:gd name="T23" fmla="*/ 44 h 309"/>
                <a:gd name="T24" fmla="*/ 148 w 402"/>
                <a:gd name="T25" fmla="*/ 45 h 309"/>
                <a:gd name="T26" fmla="*/ 112 w 402"/>
                <a:gd name="T27" fmla="*/ 59 h 309"/>
                <a:gd name="T28" fmla="*/ 105 w 402"/>
                <a:gd name="T29" fmla="*/ 56 h 309"/>
                <a:gd name="T30" fmla="*/ 101 w 402"/>
                <a:gd name="T31" fmla="*/ 66 h 309"/>
                <a:gd name="T32" fmla="*/ 96 w 402"/>
                <a:gd name="T33" fmla="*/ 59 h 309"/>
                <a:gd name="T34" fmla="*/ 50 w 402"/>
                <a:gd name="T35" fmla="*/ 97 h 309"/>
                <a:gd name="T36" fmla="*/ 9 w 402"/>
                <a:gd name="T37" fmla="*/ 114 h 309"/>
                <a:gd name="T38" fmla="*/ 9 w 402"/>
                <a:gd name="T39" fmla="*/ 160 h 309"/>
                <a:gd name="T40" fmla="*/ 6 w 402"/>
                <a:gd name="T41" fmla="*/ 156 h 309"/>
                <a:gd name="T42" fmla="*/ 27 w 402"/>
                <a:gd name="T43" fmla="*/ 223 h 309"/>
                <a:gd name="T44" fmla="*/ 38 w 402"/>
                <a:gd name="T45" fmla="*/ 254 h 309"/>
                <a:gd name="T46" fmla="*/ 75 w 402"/>
                <a:gd name="T47" fmla="*/ 244 h 309"/>
                <a:gd name="T48" fmla="*/ 158 w 402"/>
                <a:gd name="T49" fmla="*/ 218 h 309"/>
                <a:gd name="T50" fmla="*/ 222 w 402"/>
                <a:gd name="T51" fmla="*/ 253 h 309"/>
                <a:gd name="T52" fmla="*/ 244 w 402"/>
                <a:gd name="T53" fmla="*/ 230 h 309"/>
                <a:gd name="T54" fmla="*/ 234 w 402"/>
                <a:gd name="T55" fmla="*/ 254 h 309"/>
                <a:gd name="T56" fmla="*/ 238 w 402"/>
                <a:gd name="T57" fmla="*/ 257 h 309"/>
                <a:gd name="T58" fmla="*/ 247 w 402"/>
                <a:gd name="T59" fmla="*/ 246 h 309"/>
                <a:gd name="T60" fmla="*/ 249 w 402"/>
                <a:gd name="T61" fmla="*/ 260 h 309"/>
                <a:gd name="T62" fmla="*/ 260 w 402"/>
                <a:gd name="T63" fmla="*/ 259 h 309"/>
                <a:gd name="T64" fmla="*/ 310 w 402"/>
                <a:gd name="T65" fmla="*/ 292 h 309"/>
                <a:gd name="T66" fmla="*/ 329 w 402"/>
                <a:gd name="T67" fmla="*/ 299 h 309"/>
                <a:gd name="T68" fmla="*/ 339 w 402"/>
                <a:gd name="T69" fmla="*/ 290 h 309"/>
                <a:gd name="T70" fmla="*/ 366 w 402"/>
                <a:gd name="T71" fmla="*/ 275 h 309"/>
                <a:gd name="T72" fmla="*/ 394 w 402"/>
                <a:gd name="T73" fmla="*/ 213 h 309"/>
                <a:gd name="T74" fmla="*/ 390 w 402"/>
                <a:gd name="T75" fmla="*/ 146 h 309"/>
                <a:gd name="T76" fmla="*/ 376 w 402"/>
                <a:gd name="T77" fmla="*/ 13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2" h="309">
                  <a:moveTo>
                    <a:pt x="376" y="131"/>
                  </a:moveTo>
                  <a:cubicBezTo>
                    <a:pt x="372" y="127"/>
                    <a:pt x="374" y="122"/>
                    <a:pt x="371" y="118"/>
                  </a:cubicBezTo>
                  <a:cubicBezTo>
                    <a:pt x="369" y="115"/>
                    <a:pt x="362" y="117"/>
                    <a:pt x="360" y="114"/>
                  </a:cubicBezTo>
                  <a:cubicBezTo>
                    <a:pt x="354" y="107"/>
                    <a:pt x="352" y="100"/>
                    <a:pt x="346" y="93"/>
                  </a:cubicBezTo>
                  <a:cubicBezTo>
                    <a:pt x="340" y="87"/>
                    <a:pt x="332" y="87"/>
                    <a:pt x="329" y="78"/>
                  </a:cubicBezTo>
                  <a:cubicBezTo>
                    <a:pt x="324" y="64"/>
                    <a:pt x="322" y="42"/>
                    <a:pt x="307" y="37"/>
                  </a:cubicBezTo>
                  <a:cubicBezTo>
                    <a:pt x="300" y="34"/>
                    <a:pt x="295" y="8"/>
                    <a:pt x="293" y="0"/>
                  </a:cubicBezTo>
                  <a:cubicBezTo>
                    <a:pt x="282" y="7"/>
                    <a:pt x="284" y="81"/>
                    <a:pt x="265" y="70"/>
                  </a:cubicBezTo>
                  <a:cubicBezTo>
                    <a:pt x="247" y="59"/>
                    <a:pt x="202" y="42"/>
                    <a:pt x="234" y="19"/>
                  </a:cubicBezTo>
                  <a:cubicBezTo>
                    <a:pt x="229" y="12"/>
                    <a:pt x="199" y="10"/>
                    <a:pt x="187" y="5"/>
                  </a:cubicBezTo>
                  <a:cubicBezTo>
                    <a:pt x="189" y="8"/>
                    <a:pt x="191" y="11"/>
                    <a:pt x="193" y="13"/>
                  </a:cubicBezTo>
                  <a:cubicBezTo>
                    <a:pt x="174" y="18"/>
                    <a:pt x="163" y="22"/>
                    <a:pt x="161" y="44"/>
                  </a:cubicBezTo>
                  <a:cubicBezTo>
                    <a:pt x="159" y="44"/>
                    <a:pt x="150" y="45"/>
                    <a:pt x="148" y="45"/>
                  </a:cubicBezTo>
                  <a:cubicBezTo>
                    <a:pt x="144" y="17"/>
                    <a:pt x="116" y="44"/>
                    <a:pt x="112" y="59"/>
                  </a:cubicBezTo>
                  <a:cubicBezTo>
                    <a:pt x="110" y="58"/>
                    <a:pt x="107" y="57"/>
                    <a:pt x="105" y="56"/>
                  </a:cubicBezTo>
                  <a:cubicBezTo>
                    <a:pt x="104" y="59"/>
                    <a:pt x="102" y="63"/>
                    <a:pt x="101" y="66"/>
                  </a:cubicBezTo>
                  <a:cubicBezTo>
                    <a:pt x="99" y="64"/>
                    <a:pt x="98" y="62"/>
                    <a:pt x="96" y="59"/>
                  </a:cubicBezTo>
                  <a:cubicBezTo>
                    <a:pt x="86" y="85"/>
                    <a:pt x="77" y="89"/>
                    <a:pt x="50" y="97"/>
                  </a:cubicBezTo>
                  <a:cubicBezTo>
                    <a:pt x="39" y="100"/>
                    <a:pt x="14" y="116"/>
                    <a:pt x="9" y="114"/>
                  </a:cubicBezTo>
                  <a:cubicBezTo>
                    <a:pt x="0" y="128"/>
                    <a:pt x="7" y="145"/>
                    <a:pt x="9" y="160"/>
                  </a:cubicBezTo>
                  <a:cubicBezTo>
                    <a:pt x="8" y="159"/>
                    <a:pt x="7" y="157"/>
                    <a:pt x="6" y="156"/>
                  </a:cubicBezTo>
                  <a:cubicBezTo>
                    <a:pt x="3" y="175"/>
                    <a:pt x="24" y="203"/>
                    <a:pt x="27" y="223"/>
                  </a:cubicBezTo>
                  <a:cubicBezTo>
                    <a:pt x="30" y="239"/>
                    <a:pt x="11" y="249"/>
                    <a:pt x="38" y="254"/>
                  </a:cubicBezTo>
                  <a:cubicBezTo>
                    <a:pt x="52" y="256"/>
                    <a:pt x="62" y="248"/>
                    <a:pt x="75" y="244"/>
                  </a:cubicBezTo>
                  <a:cubicBezTo>
                    <a:pt x="103" y="237"/>
                    <a:pt x="129" y="232"/>
                    <a:pt x="158" y="218"/>
                  </a:cubicBezTo>
                  <a:cubicBezTo>
                    <a:pt x="189" y="203"/>
                    <a:pt x="209" y="232"/>
                    <a:pt x="222" y="253"/>
                  </a:cubicBezTo>
                  <a:cubicBezTo>
                    <a:pt x="233" y="248"/>
                    <a:pt x="237" y="238"/>
                    <a:pt x="244" y="230"/>
                  </a:cubicBezTo>
                  <a:cubicBezTo>
                    <a:pt x="245" y="239"/>
                    <a:pt x="242" y="248"/>
                    <a:pt x="234" y="254"/>
                  </a:cubicBezTo>
                  <a:cubicBezTo>
                    <a:pt x="235" y="255"/>
                    <a:pt x="237" y="256"/>
                    <a:pt x="238" y="257"/>
                  </a:cubicBezTo>
                  <a:cubicBezTo>
                    <a:pt x="241" y="252"/>
                    <a:pt x="246" y="252"/>
                    <a:pt x="247" y="246"/>
                  </a:cubicBezTo>
                  <a:cubicBezTo>
                    <a:pt x="247" y="251"/>
                    <a:pt x="250" y="254"/>
                    <a:pt x="249" y="260"/>
                  </a:cubicBezTo>
                  <a:cubicBezTo>
                    <a:pt x="252" y="259"/>
                    <a:pt x="256" y="261"/>
                    <a:pt x="260" y="259"/>
                  </a:cubicBezTo>
                  <a:cubicBezTo>
                    <a:pt x="268" y="280"/>
                    <a:pt x="282" y="309"/>
                    <a:pt x="310" y="292"/>
                  </a:cubicBezTo>
                  <a:cubicBezTo>
                    <a:pt x="315" y="289"/>
                    <a:pt x="323" y="296"/>
                    <a:pt x="329" y="299"/>
                  </a:cubicBezTo>
                  <a:cubicBezTo>
                    <a:pt x="333" y="301"/>
                    <a:pt x="334" y="293"/>
                    <a:pt x="339" y="290"/>
                  </a:cubicBezTo>
                  <a:cubicBezTo>
                    <a:pt x="349" y="285"/>
                    <a:pt x="360" y="284"/>
                    <a:pt x="366" y="275"/>
                  </a:cubicBezTo>
                  <a:cubicBezTo>
                    <a:pt x="368" y="251"/>
                    <a:pt x="386" y="234"/>
                    <a:pt x="394" y="213"/>
                  </a:cubicBezTo>
                  <a:cubicBezTo>
                    <a:pt x="401" y="194"/>
                    <a:pt x="402" y="164"/>
                    <a:pt x="390" y="146"/>
                  </a:cubicBezTo>
                  <a:cubicBezTo>
                    <a:pt x="388" y="142"/>
                    <a:pt x="381" y="136"/>
                    <a:pt x="376" y="13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37" name="Freeform 37"/>
            <p:cNvSpPr>
              <a:spLocks/>
            </p:cNvSpPr>
            <p:nvPr/>
          </p:nvSpPr>
          <p:spPr bwMode="auto">
            <a:xfrm>
              <a:off x="5596" y="2961"/>
              <a:ext cx="13" cy="10"/>
            </a:xfrm>
            <a:custGeom>
              <a:avLst/>
              <a:gdLst>
                <a:gd name="T0" fmla="*/ 0 w 7"/>
                <a:gd name="T1" fmla="*/ 6 h 6"/>
                <a:gd name="T2" fmla="*/ 7 w 7"/>
                <a:gd name="T3" fmla="*/ 0 h 6"/>
                <a:gd name="T4" fmla="*/ 0 w 7"/>
                <a:gd name="T5" fmla="*/ 0 h 6"/>
                <a:gd name="T6" fmla="*/ 0 w 7"/>
                <a:gd name="T7" fmla="*/ 6 h 6"/>
              </a:gdLst>
              <a:ahLst/>
              <a:cxnLst>
                <a:cxn ang="0">
                  <a:pos x="T0" y="T1"/>
                </a:cxn>
                <a:cxn ang="0">
                  <a:pos x="T2" y="T3"/>
                </a:cxn>
                <a:cxn ang="0">
                  <a:pos x="T4" y="T5"/>
                </a:cxn>
                <a:cxn ang="0">
                  <a:pos x="T6" y="T7"/>
                </a:cxn>
              </a:cxnLst>
              <a:rect l="0" t="0" r="r" b="b"/>
              <a:pathLst>
                <a:path w="7" h="6">
                  <a:moveTo>
                    <a:pt x="0" y="6"/>
                  </a:moveTo>
                  <a:cubicBezTo>
                    <a:pt x="2" y="4"/>
                    <a:pt x="4" y="2"/>
                    <a:pt x="7" y="0"/>
                  </a:cubicBezTo>
                  <a:cubicBezTo>
                    <a:pt x="4" y="0"/>
                    <a:pt x="2" y="0"/>
                    <a:pt x="0" y="0"/>
                  </a:cubicBezTo>
                  <a:cubicBezTo>
                    <a:pt x="0" y="2"/>
                    <a:pt x="0" y="4"/>
                    <a:pt x="0" y="6"/>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38" name="Freeform 38"/>
            <p:cNvSpPr>
              <a:spLocks/>
            </p:cNvSpPr>
            <p:nvPr/>
          </p:nvSpPr>
          <p:spPr bwMode="auto">
            <a:xfrm>
              <a:off x="5563" y="2828"/>
              <a:ext cx="172" cy="136"/>
            </a:xfrm>
            <a:custGeom>
              <a:avLst/>
              <a:gdLst>
                <a:gd name="T0" fmla="*/ 75 w 97"/>
                <a:gd name="T1" fmla="*/ 8 h 77"/>
                <a:gd name="T2" fmla="*/ 70 w 97"/>
                <a:gd name="T3" fmla="*/ 0 h 77"/>
                <a:gd name="T4" fmla="*/ 55 w 97"/>
                <a:gd name="T5" fmla="*/ 20 h 77"/>
                <a:gd name="T6" fmla="*/ 16 w 97"/>
                <a:gd name="T7" fmla="*/ 53 h 77"/>
                <a:gd name="T8" fmla="*/ 42 w 97"/>
                <a:gd name="T9" fmla="*/ 71 h 77"/>
                <a:gd name="T10" fmla="*/ 55 w 97"/>
                <a:gd name="T11" fmla="*/ 50 h 77"/>
                <a:gd name="T12" fmla="*/ 71 w 97"/>
                <a:gd name="T13" fmla="*/ 34 h 77"/>
                <a:gd name="T14" fmla="*/ 75 w 97"/>
                <a:gd name="T15" fmla="*/ 8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7">
                  <a:moveTo>
                    <a:pt x="75" y="8"/>
                  </a:moveTo>
                  <a:cubicBezTo>
                    <a:pt x="74" y="5"/>
                    <a:pt x="72" y="3"/>
                    <a:pt x="70" y="0"/>
                  </a:cubicBezTo>
                  <a:cubicBezTo>
                    <a:pt x="64" y="6"/>
                    <a:pt x="60" y="14"/>
                    <a:pt x="55" y="20"/>
                  </a:cubicBezTo>
                  <a:cubicBezTo>
                    <a:pt x="45" y="35"/>
                    <a:pt x="28" y="41"/>
                    <a:pt x="16" y="53"/>
                  </a:cubicBezTo>
                  <a:cubicBezTo>
                    <a:pt x="0" y="68"/>
                    <a:pt x="31" y="77"/>
                    <a:pt x="42" y="71"/>
                  </a:cubicBezTo>
                  <a:cubicBezTo>
                    <a:pt x="50" y="66"/>
                    <a:pt x="49" y="56"/>
                    <a:pt x="55" y="50"/>
                  </a:cubicBezTo>
                  <a:cubicBezTo>
                    <a:pt x="60" y="45"/>
                    <a:pt x="71" y="38"/>
                    <a:pt x="71" y="34"/>
                  </a:cubicBezTo>
                  <a:cubicBezTo>
                    <a:pt x="71" y="28"/>
                    <a:pt x="97" y="0"/>
                    <a:pt x="75" y="8"/>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39" name="Freeform 39"/>
            <p:cNvSpPr>
              <a:spLocks/>
            </p:cNvSpPr>
            <p:nvPr/>
          </p:nvSpPr>
          <p:spPr bwMode="auto">
            <a:xfrm>
              <a:off x="5688" y="2702"/>
              <a:ext cx="109" cy="149"/>
            </a:xfrm>
            <a:custGeom>
              <a:avLst/>
              <a:gdLst>
                <a:gd name="T0" fmla="*/ 29 w 61"/>
                <a:gd name="T1" fmla="*/ 25 h 84"/>
                <a:gd name="T2" fmla="*/ 0 w 61"/>
                <a:gd name="T3" fmla="*/ 0 h 84"/>
                <a:gd name="T4" fmla="*/ 18 w 61"/>
                <a:gd name="T5" fmla="*/ 31 h 84"/>
                <a:gd name="T6" fmla="*/ 10 w 61"/>
                <a:gd name="T7" fmla="*/ 56 h 84"/>
                <a:gd name="T8" fmla="*/ 28 w 61"/>
                <a:gd name="T9" fmla="*/ 79 h 84"/>
                <a:gd name="T10" fmla="*/ 44 w 61"/>
                <a:gd name="T11" fmla="*/ 56 h 84"/>
                <a:gd name="T12" fmla="*/ 55 w 61"/>
                <a:gd name="T13" fmla="*/ 37 h 84"/>
                <a:gd name="T14" fmla="*/ 29 w 61"/>
                <a:gd name="T15" fmla="*/ 25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84">
                  <a:moveTo>
                    <a:pt x="29" y="25"/>
                  </a:moveTo>
                  <a:cubicBezTo>
                    <a:pt x="20" y="32"/>
                    <a:pt x="11" y="7"/>
                    <a:pt x="0" y="0"/>
                  </a:cubicBezTo>
                  <a:cubicBezTo>
                    <a:pt x="3" y="14"/>
                    <a:pt x="15" y="18"/>
                    <a:pt x="18" y="31"/>
                  </a:cubicBezTo>
                  <a:cubicBezTo>
                    <a:pt x="20" y="35"/>
                    <a:pt x="18" y="49"/>
                    <a:pt x="10" y="56"/>
                  </a:cubicBezTo>
                  <a:cubicBezTo>
                    <a:pt x="23" y="62"/>
                    <a:pt x="18" y="84"/>
                    <a:pt x="28" y="79"/>
                  </a:cubicBezTo>
                  <a:cubicBezTo>
                    <a:pt x="37" y="74"/>
                    <a:pt x="38" y="60"/>
                    <a:pt x="44" y="56"/>
                  </a:cubicBezTo>
                  <a:cubicBezTo>
                    <a:pt x="46" y="55"/>
                    <a:pt x="61" y="41"/>
                    <a:pt x="55" y="37"/>
                  </a:cubicBezTo>
                  <a:cubicBezTo>
                    <a:pt x="47" y="31"/>
                    <a:pt x="30" y="47"/>
                    <a:pt x="29" y="2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40" name="Freeform 40"/>
            <p:cNvSpPr>
              <a:spLocks/>
            </p:cNvSpPr>
            <p:nvPr/>
          </p:nvSpPr>
          <p:spPr bwMode="auto">
            <a:xfrm>
              <a:off x="5765" y="2380"/>
              <a:ext cx="26" cy="16"/>
            </a:xfrm>
            <a:custGeom>
              <a:avLst/>
              <a:gdLst>
                <a:gd name="T0" fmla="*/ 7 w 15"/>
                <a:gd name="T1" fmla="*/ 0 h 9"/>
                <a:gd name="T2" fmla="*/ 0 w 15"/>
                <a:gd name="T3" fmla="*/ 6 h 9"/>
                <a:gd name="T4" fmla="*/ 7 w 15"/>
                <a:gd name="T5" fmla="*/ 0 h 9"/>
              </a:gdLst>
              <a:ahLst/>
              <a:cxnLst>
                <a:cxn ang="0">
                  <a:pos x="T0" y="T1"/>
                </a:cxn>
                <a:cxn ang="0">
                  <a:pos x="T2" y="T3"/>
                </a:cxn>
                <a:cxn ang="0">
                  <a:pos x="T4" y="T5"/>
                </a:cxn>
              </a:cxnLst>
              <a:rect l="0" t="0" r="r" b="b"/>
              <a:pathLst>
                <a:path w="15" h="9">
                  <a:moveTo>
                    <a:pt x="7" y="0"/>
                  </a:moveTo>
                  <a:cubicBezTo>
                    <a:pt x="5" y="2"/>
                    <a:pt x="2" y="4"/>
                    <a:pt x="0" y="6"/>
                  </a:cubicBezTo>
                  <a:cubicBezTo>
                    <a:pt x="9" y="9"/>
                    <a:pt x="15" y="8"/>
                    <a:pt x="7"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41" name="Freeform 41"/>
            <p:cNvSpPr>
              <a:spLocks/>
            </p:cNvSpPr>
            <p:nvPr/>
          </p:nvSpPr>
          <p:spPr bwMode="auto">
            <a:xfrm>
              <a:off x="5788" y="2363"/>
              <a:ext cx="19" cy="12"/>
            </a:xfrm>
            <a:custGeom>
              <a:avLst/>
              <a:gdLst>
                <a:gd name="T0" fmla="*/ 2 w 11"/>
                <a:gd name="T1" fmla="*/ 7 h 7"/>
                <a:gd name="T2" fmla="*/ 11 w 11"/>
                <a:gd name="T3" fmla="*/ 0 h 7"/>
                <a:gd name="T4" fmla="*/ 0 w 11"/>
                <a:gd name="T5" fmla="*/ 4 h 7"/>
                <a:gd name="T6" fmla="*/ 2 w 11"/>
                <a:gd name="T7" fmla="*/ 7 h 7"/>
              </a:gdLst>
              <a:ahLst/>
              <a:cxnLst>
                <a:cxn ang="0">
                  <a:pos x="T0" y="T1"/>
                </a:cxn>
                <a:cxn ang="0">
                  <a:pos x="T2" y="T3"/>
                </a:cxn>
                <a:cxn ang="0">
                  <a:pos x="T4" y="T5"/>
                </a:cxn>
                <a:cxn ang="0">
                  <a:pos x="T6" y="T7"/>
                </a:cxn>
              </a:cxnLst>
              <a:rect l="0" t="0" r="r" b="b"/>
              <a:pathLst>
                <a:path w="11" h="7">
                  <a:moveTo>
                    <a:pt x="2" y="7"/>
                  </a:moveTo>
                  <a:cubicBezTo>
                    <a:pt x="8" y="6"/>
                    <a:pt x="9" y="1"/>
                    <a:pt x="11" y="0"/>
                  </a:cubicBezTo>
                  <a:cubicBezTo>
                    <a:pt x="7" y="1"/>
                    <a:pt x="4" y="3"/>
                    <a:pt x="0" y="4"/>
                  </a:cubicBezTo>
                  <a:cubicBezTo>
                    <a:pt x="1" y="5"/>
                    <a:pt x="2" y="6"/>
                    <a:pt x="2" y="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42" name="Freeform 42"/>
            <p:cNvSpPr>
              <a:spLocks/>
            </p:cNvSpPr>
            <p:nvPr/>
          </p:nvSpPr>
          <p:spPr bwMode="auto">
            <a:xfrm>
              <a:off x="4880" y="19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43" name="Freeform 43"/>
            <p:cNvSpPr>
              <a:spLocks/>
            </p:cNvSpPr>
            <p:nvPr/>
          </p:nvSpPr>
          <p:spPr bwMode="auto">
            <a:xfrm>
              <a:off x="4798" y="1901"/>
              <a:ext cx="94" cy="75"/>
            </a:xfrm>
            <a:custGeom>
              <a:avLst/>
              <a:gdLst>
                <a:gd name="T0" fmla="*/ 38 w 53"/>
                <a:gd name="T1" fmla="*/ 0 h 42"/>
                <a:gd name="T2" fmla="*/ 8 w 53"/>
                <a:gd name="T3" fmla="*/ 35 h 42"/>
                <a:gd name="T4" fmla="*/ 14 w 53"/>
                <a:gd name="T5" fmla="*/ 22 h 42"/>
                <a:gd name="T6" fmla="*/ 38 w 53"/>
                <a:gd name="T7" fmla="*/ 42 h 42"/>
                <a:gd name="T8" fmla="*/ 43 w 53"/>
                <a:gd name="T9" fmla="*/ 30 h 42"/>
                <a:gd name="T10" fmla="*/ 46 w 53"/>
                <a:gd name="T11" fmla="*/ 36 h 42"/>
                <a:gd name="T12" fmla="*/ 38 w 5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3" h="42">
                  <a:moveTo>
                    <a:pt x="38" y="0"/>
                  </a:moveTo>
                  <a:cubicBezTo>
                    <a:pt x="34" y="24"/>
                    <a:pt x="0" y="4"/>
                    <a:pt x="8" y="35"/>
                  </a:cubicBezTo>
                  <a:cubicBezTo>
                    <a:pt x="9" y="31"/>
                    <a:pt x="12" y="27"/>
                    <a:pt x="14" y="22"/>
                  </a:cubicBezTo>
                  <a:cubicBezTo>
                    <a:pt x="31" y="22"/>
                    <a:pt x="20" y="36"/>
                    <a:pt x="38" y="42"/>
                  </a:cubicBezTo>
                  <a:cubicBezTo>
                    <a:pt x="38" y="35"/>
                    <a:pt x="38" y="29"/>
                    <a:pt x="43" y="30"/>
                  </a:cubicBezTo>
                  <a:cubicBezTo>
                    <a:pt x="41" y="25"/>
                    <a:pt x="46" y="35"/>
                    <a:pt x="46" y="36"/>
                  </a:cubicBezTo>
                  <a:cubicBezTo>
                    <a:pt x="53" y="25"/>
                    <a:pt x="48" y="7"/>
                    <a:pt x="38"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44" name="Freeform 44"/>
            <p:cNvSpPr>
              <a:spLocks/>
            </p:cNvSpPr>
            <p:nvPr/>
          </p:nvSpPr>
          <p:spPr bwMode="auto">
            <a:xfrm>
              <a:off x="4736" y="1882"/>
              <a:ext cx="36" cy="41"/>
            </a:xfrm>
            <a:custGeom>
              <a:avLst/>
              <a:gdLst>
                <a:gd name="T0" fmla="*/ 1 w 20"/>
                <a:gd name="T1" fmla="*/ 23 h 23"/>
                <a:gd name="T2" fmla="*/ 18 w 20"/>
                <a:gd name="T3" fmla="*/ 0 h 23"/>
                <a:gd name="T4" fmla="*/ 1 w 20"/>
                <a:gd name="T5" fmla="*/ 23 h 23"/>
              </a:gdLst>
              <a:ahLst/>
              <a:cxnLst>
                <a:cxn ang="0">
                  <a:pos x="T0" y="T1"/>
                </a:cxn>
                <a:cxn ang="0">
                  <a:pos x="T2" y="T3"/>
                </a:cxn>
                <a:cxn ang="0">
                  <a:pos x="T4" y="T5"/>
                </a:cxn>
              </a:cxnLst>
              <a:rect l="0" t="0" r="r" b="b"/>
              <a:pathLst>
                <a:path w="20" h="23">
                  <a:moveTo>
                    <a:pt x="1" y="23"/>
                  </a:moveTo>
                  <a:cubicBezTo>
                    <a:pt x="10" y="16"/>
                    <a:pt x="20" y="8"/>
                    <a:pt x="18" y="0"/>
                  </a:cubicBezTo>
                  <a:cubicBezTo>
                    <a:pt x="14" y="9"/>
                    <a:pt x="0" y="17"/>
                    <a:pt x="1" y="2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45" name="Freeform 45"/>
            <p:cNvSpPr>
              <a:spLocks/>
            </p:cNvSpPr>
            <p:nvPr/>
          </p:nvSpPr>
          <p:spPr bwMode="auto">
            <a:xfrm>
              <a:off x="4763" y="1749"/>
              <a:ext cx="74" cy="106"/>
            </a:xfrm>
            <a:custGeom>
              <a:avLst/>
              <a:gdLst>
                <a:gd name="T0" fmla="*/ 13 w 42"/>
                <a:gd name="T1" fmla="*/ 38 h 60"/>
                <a:gd name="T2" fmla="*/ 29 w 42"/>
                <a:gd name="T3" fmla="*/ 54 h 60"/>
                <a:gd name="T4" fmla="*/ 29 w 42"/>
                <a:gd name="T5" fmla="*/ 48 h 60"/>
                <a:gd name="T6" fmla="*/ 42 w 42"/>
                <a:gd name="T7" fmla="*/ 60 h 60"/>
                <a:gd name="T8" fmla="*/ 37 w 42"/>
                <a:gd name="T9" fmla="*/ 52 h 60"/>
                <a:gd name="T10" fmla="*/ 39 w 42"/>
                <a:gd name="T11" fmla="*/ 48 h 60"/>
                <a:gd name="T12" fmla="*/ 24 w 42"/>
                <a:gd name="T13" fmla="*/ 47 h 60"/>
                <a:gd name="T14" fmla="*/ 17 w 42"/>
                <a:gd name="T15" fmla="*/ 2 h 60"/>
                <a:gd name="T16" fmla="*/ 8 w 42"/>
                <a:gd name="T17" fmla="*/ 0 h 60"/>
                <a:gd name="T18" fmla="*/ 4 w 42"/>
                <a:gd name="T19" fmla="*/ 24 h 60"/>
                <a:gd name="T20" fmla="*/ 13 w 42"/>
                <a:gd name="T21"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0">
                  <a:moveTo>
                    <a:pt x="13" y="38"/>
                  </a:moveTo>
                  <a:cubicBezTo>
                    <a:pt x="10" y="49"/>
                    <a:pt x="20" y="48"/>
                    <a:pt x="29" y="54"/>
                  </a:cubicBezTo>
                  <a:cubicBezTo>
                    <a:pt x="29" y="52"/>
                    <a:pt x="29" y="50"/>
                    <a:pt x="29" y="48"/>
                  </a:cubicBezTo>
                  <a:cubicBezTo>
                    <a:pt x="33" y="53"/>
                    <a:pt x="38" y="55"/>
                    <a:pt x="42" y="60"/>
                  </a:cubicBezTo>
                  <a:cubicBezTo>
                    <a:pt x="41" y="53"/>
                    <a:pt x="41" y="56"/>
                    <a:pt x="37" y="52"/>
                  </a:cubicBezTo>
                  <a:cubicBezTo>
                    <a:pt x="38" y="51"/>
                    <a:pt x="38" y="50"/>
                    <a:pt x="39" y="48"/>
                  </a:cubicBezTo>
                  <a:cubicBezTo>
                    <a:pt x="33" y="46"/>
                    <a:pt x="28" y="45"/>
                    <a:pt x="24" y="47"/>
                  </a:cubicBezTo>
                  <a:cubicBezTo>
                    <a:pt x="10" y="35"/>
                    <a:pt x="26" y="18"/>
                    <a:pt x="17" y="2"/>
                  </a:cubicBezTo>
                  <a:cubicBezTo>
                    <a:pt x="16" y="2"/>
                    <a:pt x="10" y="0"/>
                    <a:pt x="8" y="0"/>
                  </a:cubicBezTo>
                  <a:cubicBezTo>
                    <a:pt x="4" y="8"/>
                    <a:pt x="5" y="15"/>
                    <a:pt x="4" y="24"/>
                  </a:cubicBezTo>
                  <a:cubicBezTo>
                    <a:pt x="0" y="34"/>
                    <a:pt x="4" y="40"/>
                    <a:pt x="13" y="38"/>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46" name="Freeform 46"/>
            <p:cNvSpPr>
              <a:spLocks/>
            </p:cNvSpPr>
            <p:nvPr/>
          </p:nvSpPr>
          <p:spPr bwMode="auto">
            <a:xfrm>
              <a:off x="4843" y="1853"/>
              <a:ext cx="25" cy="45"/>
            </a:xfrm>
            <a:custGeom>
              <a:avLst/>
              <a:gdLst>
                <a:gd name="T0" fmla="*/ 0 w 14"/>
                <a:gd name="T1" fmla="*/ 3 h 25"/>
                <a:gd name="T2" fmla="*/ 7 w 14"/>
                <a:gd name="T3" fmla="*/ 11 h 25"/>
                <a:gd name="T4" fmla="*/ 1 w 14"/>
                <a:gd name="T5" fmla="*/ 13 h 25"/>
                <a:gd name="T6" fmla="*/ 7 w 14"/>
                <a:gd name="T7" fmla="*/ 25 h 25"/>
                <a:gd name="T8" fmla="*/ 10 w 14"/>
                <a:gd name="T9" fmla="*/ 25 h 25"/>
                <a:gd name="T10" fmla="*/ 12 w 14"/>
                <a:gd name="T11" fmla="*/ 17 h 25"/>
                <a:gd name="T12" fmla="*/ 0 w 14"/>
                <a:gd name="T13" fmla="*/ 3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0" y="3"/>
                  </a:moveTo>
                  <a:cubicBezTo>
                    <a:pt x="2" y="6"/>
                    <a:pt x="4" y="9"/>
                    <a:pt x="7" y="11"/>
                  </a:cubicBezTo>
                  <a:cubicBezTo>
                    <a:pt x="6" y="12"/>
                    <a:pt x="2" y="13"/>
                    <a:pt x="1" y="13"/>
                  </a:cubicBezTo>
                  <a:cubicBezTo>
                    <a:pt x="3" y="16"/>
                    <a:pt x="5" y="22"/>
                    <a:pt x="7" y="25"/>
                  </a:cubicBezTo>
                  <a:cubicBezTo>
                    <a:pt x="8" y="25"/>
                    <a:pt x="9" y="25"/>
                    <a:pt x="10" y="25"/>
                  </a:cubicBezTo>
                  <a:cubicBezTo>
                    <a:pt x="6" y="17"/>
                    <a:pt x="12" y="19"/>
                    <a:pt x="12" y="17"/>
                  </a:cubicBezTo>
                  <a:cubicBezTo>
                    <a:pt x="14" y="8"/>
                    <a:pt x="10" y="0"/>
                    <a:pt x="0" y="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47" name="Freeform 47"/>
            <p:cNvSpPr>
              <a:spLocks/>
            </p:cNvSpPr>
            <p:nvPr/>
          </p:nvSpPr>
          <p:spPr bwMode="auto">
            <a:xfrm>
              <a:off x="4802" y="1868"/>
              <a:ext cx="23" cy="26"/>
            </a:xfrm>
            <a:custGeom>
              <a:avLst/>
              <a:gdLst>
                <a:gd name="T0" fmla="*/ 3 w 13"/>
                <a:gd name="T1" fmla="*/ 15 h 15"/>
                <a:gd name="T2" fmla="*/ 13 w 13"/>
                <a:gd name="T3" fmla="*/ 5 h 15"/>
                <a:gd name="T4" fmla="*/ 4 w 13"/>
                <a:gd name="T5" fmla="*/ 0 h 15"/>
                <a:gd name="T6" fmla="*/ 6 w 13"/>
                <a:gd name="T7" fmla="*/ 1 h 15"/>
                <a:gd name="T8" fmla="*/ 3 w 13"/>
                <a:gd name="T9" fmla="*/ 15 h 15"/>
              </a:gdLst>
              <a:ahLst/>
              <a:cxnLst>
                <a:cxn ang="0">
                  <a:pos x="T0" y="T1"/>
                </a:cxn>
                <a:cxn ang="0">
                  <a:pos x="T2" y="T3"/>
                </a:cxn>
                <a:cxn ang="0">
                  <a:pos x="T4" y="T5"/>
                </a:cxn>
                <a:cxn ang="0">
                  <a:pos x="T6" y="T7"/>
                </a:cxn>
                <a:cxn ang="0">
                  <a:pos x="T8" y="T9"/>
                </a:cxn>
              </a:cxnLst>
              <a:rect l="0" t="0" r="r" b="b"/>
              <a:pathLst>
                <a:path w="13" h="15">
                  <a:moveTo>
                    <a:pt x="3" y="15"/>
                  </a:moveTo>
                  <a:cubicBezTo>
                    <a:pt x="8" y="12"/>
                    <a:pt x="10" y="10"/>
                    <a:pt x="13" y="5"/>
                  </a:cubicBezTo>
                  <a:cubicBezTo>
                    <a:pt x="10" y="4"/>
                    <a:pt x="7" y="2"/>
                    <a:pt x="4" y="0"/>
                  </a:cubicBezTo>
                  <a:cubicBezTo>
                    <a:pt x="6" y="1"/>
                    <a:pt x="6" y="1"/>
                    <a:pt x="6" y="1"/>
                  </a:cubicBezTo>
                  <a:cubicBezTo>
                    <a:pt x="3" y="3"/>
                    <a:pt x="0" y="6"/>
                    <a:pt x="3" y="1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48" name="Freeform 48"/>
            <p:cNvSpPr>
              <a:spLocks/>
            </p:cNvSpPr>
            <p:nvPr/>
          </p:nvSpPr>
          <p:spPr bwMode="auto">
            <a:xfrm>
              <a:off x="4818" y="1885"/>
              <a:ext cx="27" cy="32"/>
            </a:xfrm>
            <a:custGeom>
              <a:avLst/>
              <a:gdLst>
                <a:gd name="T0" fmla="*/ 10 w 15"/>
                <a:gd name="T1" fmla="*/ 3 h 18"/>
                <a:gd name="T2" fmla="*/ 6 w 15"/>
                <a:gd name="T3" fmla="*/ 0 h 18"/>
                <a:gd name="T4" fmla="*/ 0 w 15"/>
                <a:gd name="T5" fmla="*/ 10 h 18"/>
                <a:gd name="T6" fmla="*/ 6 w 15"/>
                <a:gd name="T7" fmla="*/ 18 h 18"/>
                <a:gd name="T8" fmla="*/ 9 w 15"/>
                <a:gd name="T9" fmla="*/ 10 h 18"/>
                <a:gd name="T10" fmla="*/ 9 w 15"/>
                <a:gd name="T11" fmla="*/ 11 h 18"/>
                <a:gd name="T12" fmla="*/ 15 w 15"/>
                <a:gd name="T13" fmla="*/ 0 h 18"/>
                <a:gd name="T14" fmla="*/ 10 w 15"/>
                <a:gd name="T15" fmla="*/ 6 h 18"/>
                <a:gd name="T16" fmla="*/ 10 w 15"/>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0" y="3"/>
                  </a:moveTo>
                  <a:cubicBezTo>
                    <a:pt x="9" y="2"/>
                    <a:pt x="7" y="1"/>
                    <a:pt x="6" y="0"/>
                  </a:cubicBezTo>
                  <a:cubicBezTo>
                    <a:pt x="5" y="1"/>
                    <a:pt x="0" y="8"/>
                    <a:pt x="0" y="10"/>
                  </a:cubicBezTo>
                  <a:cubicBezTo>
                    <a:pt x="2" y="13"/>
                    <a:pt x="4" y="15"/>
                    <a:pt x="6" y="18"/>
                  </a:cubicBezTo>
                  <a:cubicBezTo>
                    <a:pt x="7" y="16"/>
                    <a:pt x="8" y="13"/>
                    <a:pt x="9" y="10"/>
                  </a:cubicBezTo>
                  <a:cubicBezTo>
                    <a:pt x="9" y="10"/>
                    <a:pt x="9" y="11"/>
                    <a:pt x="9" y="11"/>
                  </a:cubicBezTo>
                  <a:cubicBezTo>
                    <a:pt x="12" y="9"/>
                    <a:pt x="13" y="4"/>
                    <a:pt x="15" y="0"/>
                  </a:cubicBezTo>
                  <a:cubicBezTo>
                    <a:pt x="14" y="1"/>
                    <a:pt x="11" y="3"/>
                    <a:pt x="10" y="6"/>
                  </a:cubicBezTo>
                  <a:cubicBezTo>
                    <a:pt x="10" y="5"/>
                    <a:pt x="10" y="4"/>
                    <a:pt x="10" y="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49" name="Freeform 49"/>
            <p:cNvSpPr>
              <a:spLocks/>
            </p:cNvSpPr>
            <p:nvPr/>
          </p:nvSpPr>
          <p:spPr bwMode="auto">
            <a:xfrm>
              <a:off x="4839" y="1898"/>
              <a:ext cx="13" cy="12"/>
            </a:xfrm>
            <a:custGeom>
              <a:avLst/>
              <a:gdLst>
                <a:gd name="T0" fmla="*/ 7 w 7"/>
                <a:gd name="T1" fmla="*/ 1 h 7"/>
                <a:gd name="T2" fmla="*/ 0 w 7"/>
                <a:gd name="T3" fmla="*/ 5 h 7"/>
                <a:gd name="T4" fmla="*/ 7 w 7"/>
                <a:gd name="T5" fmla="*/ 1 h 7"/>
              </a:gdLst>
              <a:ahLst/>
              <a:cxnLst>
                <a:cxn ang="0">
                  <a:pos x="T0" y="T1"/>
                </a:cxn>
                <a:cxn ang="0">
                  <a:pos x="T2" y="T3"/>
                </a:cxn>
                <a:cxn ang="0">
                  <a:pos x="T4" y="T5"/>
                </a:cxn>
              </a:cxnLst>
              <a:rect l="0" t="0" r="r" b="b"/>
              <a:pathLst>
                <a:path w="7" h="7">
                  <a:moveTo>
                    <a:pt x="7" y="1"/>
                  </a:moveTo>
                  <a:cubicBezTo>
                    <a:pt x="4" y="2"/>
                    <a:pt x="1" y="0"/>
                    <a:pt x="0" y="5"/>
                  </a:cubicBezTo>
                  <a:cubicBezTo>
                    <a:pt x="4" y="7"/>
                    <a:pt x="3" y="3"/>
                    <a:pt x="7" y="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50" name="Freeform 50"/>
            <p:cNvSpPr>
              <a:spLocks/>
            </p:cNvSpPr>
            <p:nvPr/>
          </p:nvSpPr>
          <p:spPr bwMode="auto">
            <a:xfrm>
              <a:off x="4825" y="1848"/>
              <a:ext cx="14" cy="21"/>
            </a:xfrm>
            <a:custGeom>
              <a:avLst/>
              <a:gdLst>
                <a:gd name="T0" fmla="*/ 0 w 8"/>
                <a:gd name="T1" fmla="*/ 9 h 12"/>
                <a:gd name="T2" fmla="*/ 8 w 8"/>
                <a:gd name="T3" fmla="*/ 12 h 12"/>
                <a:gd name="T4" fmla="*/ 0 w 8"/>
                <a:gd name="T5" fmla="*/ 9 h 12"/>
              </a:gdLst>
              <a:ahLst/>
              <a:cxnLst>
                <a:cxn ang="0">
                  <a:pos x="T0" y="T1"/>
                </a:cxn>
                <a:cxn ang="0">
                  <a:pos x="T2" y="T3"/>
                </a:cxn>
                <a:cxn ang="0">
                  <a:pos x="T4" y="T5"/>
                </a:cxn>
              </a:cxnLst>
              <a:rect l="0" t="0" r="r" b="b"/>
              <a:pathLst>
                <a:path w="8" h="12">
                  <a:moveTo>
                    <a:pt x="0" y="9"/>
                  </a:moveTo>
                  <a:cubicBezTo>
                    <a:pt x="4" y="10"/>
                    <a:pt x="5" y="8"/>
                    <a:pt x="8" y="12"/>
                  </a:cubicBezTo>
                  <a:cubicBezTo>
                    <a:pt x="2" y="0"/>
                    <a:pt x="4" y="6"/>
                    <a:pt x="0" y="9"/>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51" name="Freeform 51"/>
            <p:cNvSpPr>
              <a:spLocks/>
            </p:cNvSpPr>
            <p:nvPr/>
          </p:nvSpPr>
          <p:spPr bwMode="auto">
            <a:xfrm>
              <a:off x="4779" y="1839"/>
              <a:ext cx="18" cy="20"/>
            </a:xfrm>
            <a:custGeom>
              <a:avLst/>
              <a:gdLst>
                <a:gd name="T0" fmla="*/ 0 w 10"/>
                <a:gd name="T1" fmla="*/ 0 h 11"/>
                <a:gd name="T2" fmla="*/ 9 w 10"/>
                <a:gd name="T3" fmla="*/ 11 h 11"/>
                <a:gd name="T4" fmla="*/ 0 w 10"/>
                <a:gd name="T5" fmla="*/ 0 h 11"/>
              </a:gdLst>
              <a:ahLst/>
              <a:cxnLst>
                <a:cxn ang="0">
                  <a:pos x="T0" y="T1"/>
                </a:cxn>
                <a:cxn ang="0">
                  <a:pos x="T2" y="T3"/>
                </a:cxn>
                <a:cxn ang="0">
                  <a:pos x="T4" y="T5"/>
                </a:cxn>
              </a:cxnLst>
              <a:rect l="0" t="0" r="r" b="b"/>
              <a:pathLst>
                <a:path w="10" h="11">
                  <a:moveTo>
                    <a:pt x="0" y="0"/>
                  </a:moveTo>
                  <a:cubicBezTo>
                    <a:pt x="2" y="4"/>
                    <a:pt x="5" y="8"/>
                    <a:pt x="9" y="11"/>
                  </a:cubicBezTo>
                  <a:cubicBezTo>
                    <a:pt x="8" y="5"/>
                    <a:pt x="10" y="1"/>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52" name="Freeform 52"/>
            <p:cNvSpPr>
              <a:spLocks/>
            </p:cNvSpPr>
            <p:nvPr/>
          </p:nvSpPr>
          <p:spPr bwMode="auto">
            <a:xfrm>
              <a:off x="4765" y="1607"/>
              <a:ext cx="39" cy="55"/>
            </a:xfrm>
            <a:custGeom>
              <a:avLst/>
              <a:gdLst>
                <a:gd name="T0" fmla="*/ 16 w 22"/>
                <a:gd name="T1" fmla="*/ 0 h 31"/>
                <a:gd name="T2" fmla="*/ 9 w 22"/>
                <a:gd name="T3" fmla="*/ 31 h 31"/>
                <a:gd name="T4" fmla="*/ 16 w 22"/>
                <a:gd name="T5" fmla="*/ 0 h 31"/>
              </a:gdLst>
              <a:ahLst/>
              <a:cxnLst>
                <a:cxn ang="0">
                  <a:pos x="T0" y="T1"/>
                </a:cxn>
                <a:cxn ang="0">
                  <a:pos x="T2" y="T3"/>
                </a:cxn>
                <a:cxn ang="0">
                  <a:pos x="T4" y="T5"/>
                </a:cxn>
              </a:cxnLst>
              <a:rect l="0" t="0" r="r" b="b"/>
              <a:pathLst>
                <a:path w="22" h="31">
                  <a:moveTo>
                    <a:pt x="16" y="0"/>
                  </a:moveTo>
                  <a:cubicBezTo>
                    <a:pt x="5" y="7"/>
                    <a:pt x="0" y="20"/>
                    <a:pt x="9" y="31"/>
                  </a:cubicBezTo>
                  <a:cubicBezTo>
                    <a:pt x="18" y="24"/>
                    <a:pt x="22" y="10"/>
                    <a:pt x="16"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53" name="Freeform 53"/>
            <p:cNvSpPr>
              <a:spLocks/>
            </p:cNvSpPr>
            <p:nvPr/>
          </p:nvSpPr>
          <p:spPr bwMode="auto">
            <a:xfrm>
              <a:off x="4571" y="1674"/>
              <a:ext cx="82" cy="96"/>
            </a:xfrm>
            <a:custGeom>
              <a:avLst/>
              <a:gdLst>
                <a:gd name="T0" fmla="*/ 0 w 46"/>
                <a:gd name="T1" fmla="*/ 24 h 54"/>
                <a:gd name="T2" fmla="*/ 0 w 46"/>
                <a:gd name="T3" fmla="*/ 24 h 54"/>
              </a:gdLst>
              <a:ahLst/>
              <a:cxnLst>
                <a:cxn ang="0">
                  <a:pos x="T0" y="T1"/>
                </a:cxn>
                <a:cxn ang="0">
                  <a:pos x="T2" y="T3"/>
                </a:cxn>
              </a:cxnLst>
              <a:rect l="0" t="0" r="r" b="b"/>
              <a:pathLst>
                <a:path w="46" h="54">
                  <a:moveTo>
                    <a:pt x="0" y="24"/>
                  </a:moveTo>
                  <a:cubicBezTo>
                    <a:pt x="2" y="54"/>
                    <a:pt x="46" y="0"/>
                    <a:pt x="0" y="2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54" name="Freeform 54"/>
            <p:cNvSpPr>
              <a:spLocks/>
            </p:cNvSpPr>
            <p:nvPr/>
          </p:nvSpPr>
          <p:spPr bwMode="auto">
            <a:xfrm>
              <a:off x="4513" y="2084"/>
              <a:ext cx="28" cy="28"/>
            </a:xfrm>
            <a:custGeom>
              <a:avLst/>
              <a:gdLst>
                <a:gd name="T0" fmla="*/ 9 w 16"/>
                <a:gd name="T1" fmla="*/ 14 h 16"/>
                <a:gd name="T2" fmla="*/ 16 w 16"/>
                <a:gd name="T3" fmla="*/ 16 h 16"/>
                <a:gd name="T4" fmla="*/ 7 w 16"/>
                <a:gd name="T5" fmla="*/ 0 h 16"/>
                <a:gd name="T6" fmla="*/ 0 w 16"/>
                <a:gd name="T7" fmla="*/ 5 h 16"/>
                <a:gd name="T8" fmla="*/ 9 w 16"/>
                <a:gd name="T9" fmla="*/ 14 h 16"/>
              </a:gdLst>
              <a:ahLst/>
              <a:cxnLst>
                <a:cxn ang="0">
                  <a:pos x="T0" y="T1"/>
                </a:cxn>
                <a:cxn ang="0">
                  <a:pos x="T2" y="T3"/>
                </a:cxn>
                <a:cxn ang="0">
                  <a:pos x="T4" y="T5"/>
                </a:cxn>
                <a:cxn ang="0">
                  <a:pos x="T6" y="T7"/>
                </a:cxn>
                <a:cxn ang="0">
                  <a:pos x="T8" y="T9"/>
                </a:cxn>
              </a:cxnLst>
              <a:rect l="0" t="0" r="r" b="b"/>
              <a:pathLst>
                <a:path w="16" h="16">
                  <a:moveTo>
                    <a:pt x="9" y="14"/>
                  </a:moveTo>
                  <a:cubicBezTo>
                    <a:pt x="12" y="14"/>
                    <a:pt x="13" y="16"/>
                    <a:pt x="16" y="16"/>
                  </a:cubicBezTo>
                  <a:cubicBezTo>
                    <a:pt x="14" y="11"/>
                    <a:pt x="10" y="4"/>
                    <a:pt x="7" y="0"/>
                  </a:cubicBezTo>
                  <a:cubicBezTo>
                    <a:pt x="5" y="2"/>
                    <a:pt x="2" y="3"/>
                    <a:pt x="0" y="5"/>
                  </a:cubicBezTo>
                  <a:cubicBezTo>
                    <a:pt x="6" y="7"/>
                    <a:pt x="6" y="11"/>
                    <a:pt x="9" y="1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55" name="Freeform 55"/>
            <p:cNvSpPr>
              <a:spLocks/>
            </p:cNvSpPr>
            <p:nvPr/>
          </p:nvSpPr>
          <p:spPr bwMode="auto">
            <a:xfrm>
              <a:off x="4557" y="2105"/>
              <a:ext cx="11" cy="11"/>
            </a:xfrm>
            <a:custGeom>
              <a:avLst/>
              <a:gdLst>
                <a:gd name="T0" fmla="*/ 0 w 6"/>
                <a:gd name="T1" fmla="*/ 0 h 6"/>
                <a:gd name="T2" fmla="*/ 3 w 6"/>
                <a:gd name="T3" fmla="*/ 6 h 6"/>
                <a:gd name="T4" fmla="*/ 6 w 6"/>
                <a:gd name="T5" fmla="*/ 2 h 6"/>
                <a:gd name="T6" fmla="*/ 0 w 6"/>
                <a:gd name="T7" fmla="*/ 0 h 6"/>
              </a:gdLst>
              <a:ahLst/>
              <a:cxnLst>
                <a:cxn ang="0">
                  <a:pos x="T0" y="T1"/>
                </a:cxn>
                <a:cxn ang="0">
                  <a:pos x="T2" y="T3"/>
                </a:cxn>
                <a:cxn ang="0">
                  <a:pos x="T4" y="T5"/>
                </a:cxn>
                <a:cxn ang="0">
                  <a:pos x="T6" y="T7"/>
                </a:cxn>
              </a:cxnLst>
              <a:rect l="0" t="0" r="r" b="b"/>
              <a:pathLst>
                <a:path w="6" h="6">
                  <a:moveTo>
                    <a:pt x="0" y="0"/>
                  </a:moveTo>
                  <a:cubicBezTo>
                    <a:pt x="0" y="0"/>
                    <a:pt x="2" y="5"/>
                    <a:pt x="3" y="6"/>
                  </a:cubicBezTo>
                  <a:cubicBezTo>
                    <a:pt x="4" y="4"/>
                    <a:pt x="5" y="3"/>
                    <a:pt x="6" y="2"/>
                  </a:cubicBezTo>
                  <a:cubicBezTo>
                    <a:pt x="4" y="0"/>
                    <a:pt x="1" y="1"/>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56" name="Freeform 56"/>
            <p:cNvSpPr>
              <a:spLocks/>
            </p:cNvSpPr>
            <p:nvPr/>
          </p:nvSpPr>
          <p:spPr bwMode="auto">
            <a:xfrm>
              <a:off x="4401" y="2079"/>
              <a:ext cx="11" cy="16"/>
            </a:xfrm>
            <a:custGeom>
              <a:avLst/>
              <a:gdLst>
                <a:gd name="T0" fmla="*/ 0 w 6"/>
                <a:gd name="T1" fmla="*/ 0 h 9"/>
                <a:gd name="T2" fmla="*/ 6 w 6"/>
                <a:gd name="T3" fmla="*/ 9 h 9"/>
                <a:gd name="T4" fmla="*/ 2 w 6"/>
                <a:gd name="T5" fmla="*/ 0 h 9"/>
                <a:gd name="T6" fmla="*/ 0 w 6"/>
                <a:gd name="T7" fmla="*/ 0 h 9"/>
              </a:gdLst>
              <a:ahLst/>
              <a:cxnLst>
                <a:cxn ang="0">
                  <a:pos x="T0" y="T1"/>
                </a:cxn>
                <a:cxn ang="0">
                  <a:pos x="T2" y="T3"/>
                </a:cxn>
                <a:cxn ang="0">
                  <a:pos x="T4" y="T5"/>
                </a:cxn>
                <a:cxn ang="0">
                  <a:pos x="T6" y="T7"/>
                </a:cxn>
              </a:cxnLst>
              <a:rect l="0" t="0" r="r" b="b"/>
              <a:pathLst>
                <a:path w="6" h="9">
                  <a:moveTo>
                    <a:pt x="0" y="0"/>
                  </a:moveTo>
                  <a:cubicBezTo>
                    <a:pt x="2" y="3"/>
                    <a:pt x="4" y="6"/>
                    <a:pt x="6" y="9"/>
                  </a:cubicBezTo>
                  <a:cubicBezTo>
                    <a:pt x="5" y="6"/>
                    <a:pt x="3" y="3"/>
                    <a:pt x="2" y="0"/>
                  </a:cubicBezTo>
                  <a:cubicBezTo>
                    <a:pt x="1" y="0"/>
                    <a:pt x="1" y="0"/>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57" name="Freeform 57"/>
            <p:cNvSpPr>
              <a:spLocks/>
            </p:cNvSpPr>
            <p:nvPr/>
          </p:nvSpPr>
          <p:spPr bwMode="auto">
            <a:xfrm>
              <a:off x="4405" y="20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58" name="Freeform 58"/>
            <p:cNvSpPr>
              <a:spLocks/>
            </p:cNvSpPr>
            <p:nvPr/>
          </p:nvSpPr>
          <p:spPr bwMode="auto">
            <a:xfrm>
              <a:off x="4405" y="2079"/>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1" y="1"/>
                    <a:pt x="1" y="1"/>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59" name="Freeform 59"/>
            <p:cNvSpPr>
              <a:spLocks/>
            </p:cNvSpPr>
            <p:nvPr/>
          </p:nvSpPr>
          <p:spPr bwMode="auto">
            <a:xfrm>
              <a:off x="4405"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60" name="Freeform 60"/>
            <p:cNvSpPr>
              <a:spLocks/>
            </p:cNvSpPr>
            <p:nvPr/>
          </p:nvSpPr>
          <p:spPr bwMode="auto">
            <a:xfrm>
              <a:off x="4382" y="2040"/>
              <a:ext cx="9" cy="16"/>
            </a:xfrm>
            <a:custGeom>
              <a:avLst/>
              <a:gdLst>
                <a:gd name="T0" fmla="*/ 5 w 5"/>
                <a:gd name="T1" fmla="*/ 9 h 9"/>
                <a:gd name="T2" fmla="*/ 0 w 5"/>
                <a:gd name="T3" fmla="*/ 1 h 9"/>
                <a:gd name="T4" fmla="*/ 5 w 5"/>
                <a:gd name="T5" fmla="*/ 9 h 9"/>
              </a:gdLst>
              <a:ahLst/>
              <a:cxnLst>
                <a:cxn ang="0">
                  <a:pos x="T0" y="T1"/>
                </a:cxn>
                <a:cxn ang="0">
                  <a:pos x="T2" y="T3"/>
                </a:cxn>
                <a:cxn ang="0">
                  <a:pos x="T4" y="T5"/>
                </a:cxn>
              </a:cxnLst>
              <a:rect l="0" t="0" r="r" b="b"/>
              <a:pathLst>
                <a:path w="5" h="9">
                  <a:moveTo>
                    <a:pt x="5" y="9"/>
                  </a:moveTo>
                  <a:cubicBezTo>
                    <a:pt x="4" y="6"/>
                    <a:pt x="2" y="3"/>
                    <a:pt x="0" y="1"/>
                  </a:cubicBezTo>
                  <a:cubicBezTo>
                    <a:pt x="0" y="0"/>
                    <a:pt x="2" y="7"/>
                    <a:pt x="5" y="9"/>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61" name="Freeform 61"/>
            <p:cNvSpPr>
              <a:spLocks/>
            </p:cNvSpPr>
            <p:nvPr/>
          </p:nvSpPr>
          <p:spPr bwMode="auto">
            <a:xfrm>
              <a:off x="4928" y="1433"/>
              <a:ext cx="60" cy="62"/>
            </a:xfrm>
            <a:custGeom>
              <a:avLst/>
              <a:gdLst>
                <a:gd name="T0" fmla="*/ 13 w 34"/>
                <a:gd name="T1" fmla="*/ 14 h 35"/>
                <a:gd name="T2" fmla="*/ 15 w 34"/>
                <a:gd name="T3" fmla="*/ 23 h 35"/>
                <a:gd name="T4" fmla="*/ 17 w 34"/>
                <a:gd name="T5" fmla="*/ 35 h 35"/>
                <a:gd name="T6" fmla="*/ 25 w 34"/>
                <a:gd name="T7" fmla="*/ 9 h 35"/>
                <a:gd name="T8" fmla="*/ 13 w 34"/>
                <a:gd name="T9" fmla="*/ 14 h 35"/>
              </a:gdLst>
              <a:ahLst/>
              <a:cxnLst>
                <a:cxn ang="0">
                  <a:pos x="T0" y="T1"/>
                </a:cxn>
                <a:cxn ang="0">
                  <a:pos x="T2" y="T3"/>
                </a:cxn>
                <a:cxn ang="0">
                  <a:pos x="T4" y="T5"/>
                </a:cxn>
                <a:cxn ang="0">
                  <a:pos x="T6" y="T7"/>
                </a:cxn>
                <a:cxn ang="0">
                  <a:pos x="T8" y="T9"/>
                </a:cxn>
              </a:cxnLst>
              <a:rect l="0" t="0" r="r" b="b"/>
              <a:pathLst>
                <a:path w="34" h="35">
                  <a:moveTo>
                    <a:pt x="13" y="14"/>
                  </a:moveTo>
                  <a:cubicBezTo>
                    <a:pt x="16" y="17"/>
                    <a:pt x="16" y="19"/>
                    <a:pt x="15" y="23"/>
                  </a:cubicBezTo>
                  <a:cubicBezTo>
                    <a:pt x="13" y="30"/>
                    <a:pt x="13" y="33"/>
                    <a:pt x="17" y="35"/>
                  </a:cubicBezTo>
                  <a:cubicBezTo>
                    <a:pt x="22" y="29"/>
                    <a:pt x="34" y="14"/>
                    <a:pt x="25" y="9"/>
                  </a:cubicBezTo>
                  <a:cubicBezTo>
                    <a:pt x="12" y="0"/>
                    <a:pt x="0" y="23"/>
                    <a:pt x="13" y="1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62" name="Freeform 62"/>
            <p:cNvSpPr>
              <a:spLocks/>
            </p:cNvSpPr>
            <p:nvPr/>
          </p:nvSpPr>
          <p:spPr bwMode="auto">
            <a:xfrm>
              <a:off x="4972" y="1419"/>
              <a:ext cx="64" cy="44"/>
            </a:xfrm>
            <a:custGeom>
              <a:avLst/>
              <a:gdLst>
                <a:gd name="T0" fmla="*/ 26 w 36"/>
                <a:gd name="T1" fmla="*/ 19 h 25"/>
                <a:gd name="T2" fmla="*/ 12 w 36"/>
                <a:gd name="T3" fmla="*/ 25 h 25"/>
                <a:gd name="T4" fmla="*/ 26 w 36"/>
                <a:gd name="T5" fmla="*/ 19 h 25"/>
              </a:gdLst>
              <a:ahLst/>
              <a:cxnLst>
                <a:cxn ang="0">
                  <a:pos x="T0" y="T1"/>
                </a:cxn>
                <a:cxn ang="0">
                  <a:pos x="T2" y="T3"/>
                </a:cxn>
                <a:cxn ang="0">
                  <a:pos x="T4" y="T5"/>
                </a:cxn>
              </a:cxnLst>
              <a:rect l="0" t="0" r="r" b="b"/>
              <a:pathLst>
                <a:path w="36" h="25">
                  <a:moveTo>
                    <a:pt x="26" y="19"/>
                  </a:moveTo>
                  <a:cubicBezTo>
                    <a:pt x="36" y="0"/>
                    <a:pt x="0" y="9"/>
                    <a:pt x="12" y="25"/>
                  </a:cubicBezTo>
                  <a:cubicBezTo>
                    <a:pt x="17" y="16"/>
                    <a:pt x="20" y="19"/>
                    <a:pt x="26" y="19"/>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63" name="Freeform 63"/>
            <p:cNvSpPr>
              <a:spLocks/>
            </p:cNvSpPr>
            <p:nvPr/>
          </p:nvSpPr>
          <p:spPr bwMode="auto">
            <a:xfrm>
              <a:off x="4960" y="1291"/>
              <a:ext cx="202" cy="158"/>
            </a:xfrm>
            <a:custGeom>
              <a:avLst/>
              <a:gdLst>
                <a:gd name="T0" fmla="*/ 30 w 114"/>
                <a:gd name="T1" fmla="*/ 66 h 89"/>
                <a:gd name="T2" fmla="*/ 0 w 114"/>
                <a:gd name="T3" fmla="*/ 82 h 89"/>
                <a:gd name="T4" fmla="*/ 44 w 114"/>
                <a:gd name="T5" fmla="*/ 86 h 89"/>
                <a:gd name="T6" fmla="*/ 60 w 114"/>
                <a:gd name="T7" fmla="*/ 80 h 89"/>
                <a:gd name="T8" fmla="*/ 59 w 114"/>
                <a:gd name="T9" fmla="*/ 72 h 89"/>
                <a:gd name="T10" fmla="*/ 90 w 114"/>
                <a:gd name="T11" fmla="*/ 67 h 89"/>
                <a:gd name="T12" fmla="*/ 90 w 114"/>
                <a:gd name="T13" fmla="*/ 73 h 89"/>
                <a:gd name="T14" fmla="*/ 101 w 114"/>
                <a:gd name="T15" fmla="*/ 0 h 89"/>
                <a:gd name="T16" fmla="*/ 102 w 114"/>
                <a:gd name="T17" fmla="*/ 3 h 89"/>
                <a:gd name="T18" fmla="*/ 91 w 114"/>
                <a:gd name="T19" fmla="*/ 23 h 89"/>
                <a:gd name="T20" fmla="*/ 63 w 114"/>
                <a:gd name="T21" fmla="*/ 52 h 89"/>
                <a:gd name="T22" fmla="*/ 62 w 114"/>
                <a:gd name="T23" fmla="*/ 46 h 89"/>
                <a:gd name="T24" fmla="*/ 30 w 114"/>
                <a:gd name="T25" fmla="*/ 6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89">
                  <a:moveTo>
                    <a:pt x="30" y="66"/>
                  </a:moveTo>
                  <a:cubicBezTo>
                    <a:pt x="16" y="65"/>
                    <a:pt x="11" y="76"/>
                    <a:pt x="0" y="82"/>
                  </a:cubicBezTo>
                  <a:cubicBezTo>
                    <a:pt x="12" y="84"/>
                    <a:pt x="48" y="65"/>
                    <a:pt x="44" y="86"/>
                  </a:cubicBezTo>
                  <a:cubicBezTo>
                    <a:pt x="50" y="89"/>
                    <a:pt x="55" y="85"/>
                    <a:pt x="60" y="80"/>
                  </a:cubicBezTo>
                  <a:cubicBezTo>
                    <a:pt x="58" y="76"/>
                    <a:pt x="59" y="75"/>
                    <a:pt x="59" y="72"/>
                  </a:cubicBezTo>
                  <a:cubicBezTo>
                    <a:pt x="68" y="81"/>
                    <a:pt x="83" y="75"/>
                    <a:pt x="90" y="67"/>
                  </a:cubicBezTo>
                  <a:cubicBezTo>
                    <a:pt x="90" y="69"/>
                    <a:pt x="90" y="71"/>
                    <a:pt x="90" y="73"/>
                  </a:cubicBezTo>
                  <a:cubicBezTo>
                    <a:pt x="104" y="63"/>
                    <a:pt x="114" y="12"/>
                    <a:pt x="101" y="0"/>
                  </a:cubicBezTo>
                  <a:cubicBezTo>
                    <a:pt x="101" y="0"/>
                    <a:pt x="102" y="3"/>
                    <a:pt x="102" y="3"/>
                  </a:cubicBezTo>
                  <a:cubicBezTo>
                    <a:pt x="90" y="2"/>
                    <a:pt x="92" y="15"/>
                    <a:pt x="91" y="23"/>
                  </a:cubicBezTo>
                  <a:cubicBezTo>
                    <a:pt x="88" y="38"/>
                    <a:pt x="76" y="47"/>
                    <a:pt x="63" y="52"/>
                  </a:cubicBezTo>
                  <a:cubicBezTo>
                    <a:pt x="62" y="49"/>
                    <a:pt x="62" y="50"/>
                    <a:pt x="62" y="46"/>
                  </a:cubicBezTo>
                  <a:cubicBezTo>
                    <a:pt x="54" y="62"/>
                    <a:pt x="47" y="66"/>
                    <a:pt x="30" y="66"/>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64" name="Freeform 64"/>
            <p:cNvSpPr>
              <a:spLocks/>
            </p:cNvSpPr>
            <p:nvPr/>
          </p:nvSpPr>
          <p:spPr bwMode="auto">
            <a:xfrm>
              <a:off x="5118" y="1204"/>
              <a:ext cx="101" cy="83"/>
            </a:xfrm>
            <a:custGeom>
              <a:avLst/>
              <a:gdLst>
                <a:gd name="T0" fmla="*/ 8 w 57"/>
                <a:gd name="T1" fmla="*/ 25 h 47"/>
                <a:gd name="T2" fmla="*/ 2 w 57"/>
                <a:gd name="T3" fmla="*/ 47 h 47"/>
                <a:gd name="T4" fmla="*/ 13 w 57"/>
                <a:gd name="T5" fmla="*/ 42 h 47"/>
                <a:gd name="T6" fmla="*/ 6 w 57"/>
                <a:gd name="T7" fmla="*/ 37 h 47"/>
                <a:gd name="T8" fmla="*/ 30 w 57"/>
                <a:gd name="T9" fmla="*/ 38 h 47"/>
                <a:gd name="T10" fmla="*/ 57 w 57"/>
                <a:gd name="T11" fmla="*/ 25 h 47"/>
                <a:gd name="T12" fmla="*/ 55 w 57"/>
                <a:gd name="T13" fmla="*/ 16 h 47"/>
                <a:gd name="T14" fmla="*/ 21 w 57"/>
                <a:gd name="T15" fmla="*/ 0 h 47"/>
                <a:gd name="T16" fmla="*/ 8 w 5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7">
                  <a:moveTo>
                    <a:pt x="8" y="25"/>
                  </a:moveTo>
                  <a:cubicBezTo>
                    <a:pt x="5" y="26"/>
                    <a:pt x="0" y="38"/>
                    <a:pt x="2" y="47"/>
                  </a:cubicBezTo>
                  <a:cubicBezTo>
                    <a:pt x="6" y="47"/>
                    <a:pt x="10" y="45"/>
                    <a:pt x="13" y="42"/>
                  </a:cubicBezTo>
                  <a:cubicBezTo>
                    <a:pt x="10" y="40"/>
                    <a:pt x="8" y="39"/>
                    <a:pt x="6" y="37"/>
                  </a:cubicBezTo>
                  <a:cubicBezTo>
                    <a:pt x="16" y="31"/>
                    <a:pt x="21" y="33"/>
                    <a:pt x="30" y="38"/>
                  </a:cubicBezTo>
                  <a:cubicBezTo>
                    <a:pt x="33" y="40"/>
                    <a:pt x="48" y="26"/>
                    <a:pt x="57" y="25"/>
                  </a:cubicBezTo>
                  <a:cubicBezTo>
                    <a:pt x="56" y="23"/>
                    <a:pt x="55" y="17"/>
                    <a:pt x="55" y="16"/>
                  </a:cubicBezTo>
                  <a:cubicBezTo>
                    <a:pt x="40" y="19"/>
                    <a:pt x="31" y="9"/>
                    <a:pt x="21" y="0"/>
                  </a:cubicBezTo>
                  <a:cubicBezTo>
                    <a:pt x="20" y="9"/>
                    <a:pt x="20" y="22"/>
                    <a:pt x="8" y="2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65" name="Freeform 65"/>
            <p:cNvSpPr>
              <a:spLocks/>
            </p:cNvSpPr>
            <p:nvPr/>
          </p:nvSpPr>
          <p:spPr bwMode="auto">
            <a:xfrm>
              <a:off x="5217" y="1223"/>
              <a:ext cx="12" cy="16"/>
            </a:xfrm>
            <a:custGeom>
              <a:avLst/>
              <a:gdLst>
                <a:gd name="T0" fmla="*/ 0 w 7"/>
                <a:gd name="T1" fmla="*/ 9 h 9"/>
                <a:gd name="T2" fmla="*/ 7 w 7"/>
                <a:gd name="T3" fmla="*/ 0 h 9"/>
                <a:gd name="T4" fmla="*/ 0 w 7"/>
                <a:gd name="T5" fmla="*/ 9 h 9"/>
              </a:gdLst>
              <a:ahLst/>
              <a:cxnLst>
                <a:cxn ang="0">
                  <a:pos x="T0" y="T1"/>
                </a:cxn>
                <a:cxn ang="0">
                  <a:pos x="T2" y="T3"/>
                </a:cxn>
                <a:cxn ang="0">
                  <a:pos x="T4" y="T5"/>
                </a:cxn>
              </a:cxnLst>
              <a:rect l="0" t="0" r="r" b="b"/>
              <a:pathLst>
                <a:path w="7" h="9">
                  <a:moveTo>
                    <a:pt x="0" y="9"/>
                  </a:moveTo>
                  <a:cubicBezTo>
                    <a:pt x="5" y="7"/>
                    <a:pt x="7" y="1"/>
                    <a:pt x="7" y="0"/>
                  </a:cubicBezTo>
                  <a:cubicBezTo>
                    <a:pt x="6" y="1"/>
                    <a:pt x="2" y="5"/>
                    <a:pt x="0" y="9"/>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66" name="Freeform 66"/>
            <p:cNvSpPr>
              <a:spLocks/>
            </p:cNvSpPr>
            <p:nvPr/>
          </p:nvSpPr>
          <p:spPr bwMode="auto">
            <a:xfrm>
              <a:off x="5251" y="1199"/>
              <a:ext cx="23" cy="19"/>
            </a:xfrm>
            <a:custGeom>
              <a:avLst/>
              <a:gdLst>
                <a:gd name="T0" fmla="*/ 0 w 13"/>
                <a:gd name="T1" fmla="*/ 11 h 11"/>
                <a:gd name="T2" fmla="*/ 13 w 13"/>
                <a:gd name="T3" fmla="*/ 4 h 11"/>
                <a:gd name="T4" fmla="*/ 0 w 13"/>
                <a:gd name="T5" fmla="*/ 11 h 11"/>
              </a:gdLst>
              <a:ahLst/>
              <a:cxnLst>
                <a:cxn ang="0">
                  <a:pos x="T0" y="T1"/>
                </a:cxn>
                <a:cxn ang="0">
                  <a:pos x="T2" y="T3"/>
                </a:cxn>
                <a:cxn ang="0">
                  <a:pos x="T4" y="T5"/>
                </a:cxn>
              </a:cxnLst>
              <a:rect l="0" t="0" r="r" b="b"/>
              <a:pathLst>
                <a:path w="13" h="11">
                  <a:moveTo>
                    <a:pt x="0" y="11"/>
                  </a:moveTo>
                  <a:cubicBezTo>
                    <a:pt x="4" y="8"/>
                    <a:pt x="9" y="7"/>
                    <a:pt x="13" y="4"/>
                  </a:cubicBezTo>
                  <a:cubicBezTo>
                    <a:pt x="8" y="0"/>
                    <a:pt x="3" y="4"/>
                    <a:pt x="0" y="1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67" name="Freeform 67"/>
            <p:cNvSpPr>
              <a:spLocks/>
            </p:cNvSpPr>
            <p:nvPr/>
          </p:nvSpPr>
          <p:spPr bwMode="auto">
            <a:xfrm>
              <a:off x="5286" y="1184"/>
              <a:ext cx="18" cy="15"/>
            </a:xfrm>
            <a:custGeom>
              <a:avLst/>
              <a:gdLst>
                <a:gd name="T0" fmla="*/ 4 w 10"/>
                <a:gd name="T1" fmla="*/ 5 h 8"/>
                <a:gd name="T2" fmla="*/ 10 w 10"/>
                <a:gd name="T3" fmla="*/ 0 h 8"/>
                <a:gd name="T4" fmla="*/ 4 w 10"/>
                <a:gd name="T5" fmla="*/ 5 h 8"/>
              </a:gdLst>
              <a:ahLst/>
              <a:cxnLst>
                <a:cxn ang="0">
                  <a:pos x="T0" y="T1"/>
                </a:cxn>
                <a:cxn ang="0">
                  <a:pos x="T2" y="T3"/>
                </a:cxn>
                <a:cxn ang="0">
                  <a:pos x="T4" y="T5"/>
                </a:cxn>
              </a:cxnLst>
              <a:rect l="0" t="0" r="r" b="b"/>
              <a:pathLst>
                <a:path w="10" h="8">
                  <a:moveTo>
                    <a:pt x="4" y="5"/>
                  </a:moveTo>
                  <a:cubicBezTo>
                    <a:pt x="0" y="8"/>
                    <a:pt x="9" y="1"/>
                    <a:pt x="10" y="0"/>
                  </a:cubicBezTo>
                  <a:cubicBezTo>
                    <a:pt x="5" y="0"/>
                    <a:pt x="6" y="3"/>
                    <a:pt x="4" y="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68" name="Freeform 68"/>
            <p:cNvSpPr>
              <a:spLocks/>
            </p:cNvSpPr>
            <p:nvPr/>
          </p:nvSpPr>
          <p:spPr bwMode="auto">
            <a:xfrm>
              <a:off x="5149" y="998"/>
              <a:ext cx="50" cy="192"/>
            </a:xfrm>
            <a:custGeom>
              <a:avLst/>
              <a:gdLst>
                <a:gd name="T0" fmla="*/ 21 w 28"/>
                <a:gd name="T1" fmla="*/ 65 h 108"/>
                <a:gd name="T2" fmla="*/ 28 w 28"/>
                <a:gd name="T3" fmla="*/ 70 h 108"/>
                <a:gd name="T4" fmla="*/ 9 w 28"/>
                <a:gd name="T5" fmla="*/ 0 h 108"/>
                <a:gd name="T6" fmla="*/ 1 w 28"/>
                <a:gd name="T7" fmla="*/ 24 h 108"/>
                <a:gd name="T8" fmla="*/ 5 w 28"/>
                <a:gd name="T9" fmla="*/ 51 h 108"/>
                <a:gd name="T10" fmla="*/ 4 w 28"/>
                <a:gd name="T11" fmla="*/ 108 h 108"/>
                <a:gd name="T12" fmla="*/ 21 w 28"/>
                <a:gd name="T13" fmla="*/ 103 h 108"/>
                <a:gd name="T14" fmla="*/ 21 w 28"/>
                <a:gd name="T15" fmla="*/ 65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8">
                  <a:moveTo>
                    <a:pt x="21" y="65"/>
                  </a:moveTo>
                  <a:cubicBezTo>
                    <a:pt x="23" y="67"/>
                    <a:pt x="26" y="69"/>
                    <a:pt x="28" y="70"/>
                  </a:cubicBezTo>
                  <a:cubicBezTo>
                    <a:pt x="21" y="49"/>
                    <a:pt x="20" y="15"/>
                    <a:pt x="9" y="0"/>
                  </a:cubicBezTo>
                  <a:cubicBezTo>
                    <a:pt x="10" y="10"/>
                    <a:pt x="2" y="14"/>
                    <a:pt x="1" y="24"/>
                  </a:cubicBezTo>
                  <a:cubicBezTo>
                    <a:pt x="0" y="33"/>
                    <a:pt x="5" y="42"/>
                    <a:pt x="5" y="51"/>
                  </a:cubicBezTo>
                  <a:cubicBezTo>
                    <a:pt x="7" y="70"/>
                    <a:pt x="4" y="89"/>
                    <a:pt x="4" y="108"/>
                  </a:cubicBezTo>
                  <a:cubicBezTo>
                    <a:pt x="9" y="100"/>
                    <a:pt x="15" y="98"/>
                    <a:pt x="21" y="103"/>
                  </a:cubicBezTo>
                  <a:cubicBezTo>
                    <a:pt x="11" y="93"/>
                    <a:pt x="4" y="71"/>
                    <a:pt x="21" y="6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69" name="Freeform 69"/>
            <p:cNvSpPr>
              <a:spLocks/>
            </p:cNvSpPr>
            <p:nvPr/>
          </p:nvSpPr>
          <p:spPr bwMode="auto">
            <a:xfrm>
              <a:off x="3673" y="547"/>
              <a:ext cx="8" cy="9"/>
            </a:xfrm>
            <a:custGeom>
              <a:avLst/>
              <a:gdLst>
                <a:gd name="T0" fmla="*/ 3 w 5"/>
                <a:gd name="T1" fmla="*/ 4 h 5"/>
                <a:gd name="T2" fmla="*/ 5 w 5"/>
                <a:gd name="T3" fmla="*/ 5 h 5"/>
                <a:gd name="T4" fmla="*/ 3 w 5"/>
                <a:gd name="T5" fmla="*/ 4 h 5"/>
              </a:gdLst>
              <a:ahLst/>
              <a:cxnLst>
                <a:cxn ang="0">
                  <a:pos x="T0" y="T1"/>
                </a:cxn>
                <a:cxn ang="0">
                  <a:pos x="T2" y="T3"/>
                </a:cxn>
                <a:cxn ang="0">
                  <a:pos x="T4" y="T5"/>
                </a:cxn>
              </a:cxnLst>
              <a:rect l="0" t="0" r="r" b="b"/>
              <a:pathLst>
                <a:path w="5" h="5">
                  <a:moveTo>
                    <a:pt x="3" y="4"/>
                  </a:moveTo>
                  <a:cubicBezTo>
                    <a:pt x="4" y="4"/>
                    <a:pt x="4" y="4"/>
                    <a:pt x="5" y="5"/>
                  </a:cubicBezTo>
                  <a:cubicBezTo>
                    <a:pt x="5" y="3"/>
                    <a:pt x="0" y="0"/>
                    <a:pt x="3" y="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70" name="Freeform 70"/>
            <p:cNvSpPr>
              <a:spLocks/>
            </p:cNvSpPr>
            <p:nvPr/>
          </p:nvSpPr>
          <p:spPr bwMode="auto">
            <a:xfrm>
              <a:off x="3561" y="316"/>
              <a:ext cx="335" cy="247"/>
            </a:xfrm>
            <a:custGeom>
              <a:avLst/>
              <a:gdLst>
                <a:gd name="T0" fmla="*/ 25 w 189"/>
                <a:gd name="T1" fmla="*/ 121 h 139"/>
                <a:gd name="T2" fmla="*/ 29 w 189"/>
                <a:gd name="T3" fmla="*/ 130 h 139"/>
                <a:gd name="T4" fmla="*/ 40 w 189"/>
                <a:gd name="T5" fmla="*/ 134 h 139"/>
                <a:gd name="T6" fmla="*/ 68 w 189"/>
                <a:gd name="T7" fmla="*/ 136 h 139"/>
                <a:gd name="T8" fmla="*/ 66 w 189"/>
                <a:gd name="T9" fmla="*/ 134 h 139"/>
                <a:gd name="T10" fmla="*/ 93 w 189"/>
                <a:gd name="T11" fmla="*/ 58 h 139"/>
                <a:gd name="T12" fmla="*/ 134 w 189"/>
                <a:gd name="T13" fmla="*/ 39 h 139"/>
                <a:gd name="T14" fmla="*/ 179 w 189"/>
                <a:gd name="T15" fmla="*/ 21 h 139"/>
                <a:gd name="T16" fmla="*/ 140 w 189"/>
                <a:gd name="T17" fmla="*/ 19 h 139"/>
                <a:gd name="T18" fmla="*/ 94 w 189"/>
                <a:gd name="T19" fmla="*/ 28 h 139"/>
                <a:gd name="T20" fmla="*/ 70 w 189"/>
                <a:gd name="T21" fmla="*/ 42 h 139"/>
                <a:gd name="T22" fmla="*/ 49 w 189"/>
                <a:gd name="T23" fmla="*/ 47 h 139"/>
                <a:gd name="T24" fmla="*/ 35 w 189"/>
                <a:gd name="T25" fmla="*/ 85 h 139"/>
                <a:gd name="T26" fmla="*/ 15 w 189"/>
                <a:gd name="T27" fmla="*/ 103 h 139"/>
                <a:gd name="T28" fmla="*/ 25 w 189"/>
                <a:gd name="T29" fmla="*/ 1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139">
                  <a:moveTo>
                    <a:pt x="25" y="121"/>
                  </a:moveTo>
                  <a:cubicBezTo>
                    <a:pt x="27" y="123"/>
                    <a:pt x="29" y="126"/>
                    <a:pt x="29" y="130"/>
                  </a:cubicBezTo>
                  <a:cubicBezTo>
                    <a:pt x="30" y="137"/>
                    <a:pt x="35" y="130"/>
                    <a:pt x="40" y="134"/>
                  </a:cubicBezTo>
                  <a:cubicBezTo>
                    <a:pt x="44" y="139"/>
                    <a:pt x="61" y="136"/>
                    <a:pt x="68" y="136"/>
                  </a:cubicBezTo>
                  <a:cubicBezTo>
                    <a:pt x="67" y="135"/>
                    <a:pt x="66" y="134"/>
                    <a:pt x="66" y="134"/>
                  </a:cubicBezTo>
                  <a:cubicBezTo>
                    <a:pt x="27" y="105"/>
                    <a:pt x="65" y="78"/>
                    <a:pt x="93" y="58"/>
                  </a:cubicBezTo>
                  <a:cubicBezTo>
                    <a:pt x="107" y="49"/>
                    <a:pt x="117" y="43"/>
                    <a:pt x="134" y="39"/>
                  </a:cubicBezTo>
                  <a:cubicBezTo>
                    <a:pt x="145" y="37"/>
                    <a:pt x="173" y="32"/>
                    <a:pt x="179" y="21"/>
                  </a:cubicBezTo>
                  <a:cubicBezTo>
                    <a:pt x="189" y="0"/>
                    <a:pt x="145" y="17"/>
                    <a:pt x="140" y="19"/>
                  </a:cubicBezTo>
                  <a:cubicBezTo>
                    <a:pt x="122" y="27"/>
                    <a:pt x="111" y="24"/>
                    <a:pt x="94" y="28"/>
                  </a:cubicBezTo>
                  <a:cubicBezTo>
                    <a:pt x="84" y="31"/>
                    <a:pt x="79" y="38"/>
                    <a:pt x="70" y="42"/>
                  </a:cubicBezTo>
                  <a:cubicBezTo>
                    <a:pt x="66" y="44"/>
                    <a:pt x="52" y="45"/>
                    <a:pt x="49" y="47"/>
                  </a:cubicBezTo>
                  <a:cubicBezTo>
                    <a:pt x="44" y="52"/>
                    <a:pt x="30" y="80"/>
                    <a:pt x="35" y="85"/>
                  </a:cubicBezTo>
                  <a:cubicBezTo>
                    <a:pt x="21" y="87"/>
                    <a:pt x="22" y="96"/>
                    <a:pt x="15" y="103"/>
                  </a:cubicBezTo>
                  <a:cubicBezTo>
                    <a:pt x="0" y="120"/>
                    <a:pt x="17" y="115"/>
                    <a:pt x="25" y="12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71" name="Freeform 71"/>
            <p:cNvSpPr>
              <a:spLocks noEditPoints="1"/>
            </p:cNvSpPr>
            <p:nvPr/>
          </p:nvSpPr>
          <p:spPr bwMode="auto">
            <a:xfrm>
              <a:off x="2382" y="306"/>
              <a:ext cx="3611" cy="2401"/>
            </a:xfrm>
            <a:custGeom>
              <a:avLst/>
              <a:gdLst>
                <a:gd name="T0" fmla="*/ 1825 w 2037"/>
                <a:gd name="T1" fmla="*/ 156 h 1353"/>
                <a:gd name="T2" fmla="*/ 1655 w 2037"/>
                <a:gd name="T3" fmla="*/ 121 h 1353"/>
                <a:gd name="T4" fmla="*/ 1569 w 2037"/>
                <a:gd name="T5" fmla="*/ 96 h 1353"/>
                <a:gd name="T6" fmla="*/ 1316 w 2037"/>
                <a:gd name="T7" fmla="*/ 89 h 1353"/>
                <a:gd name="T8" fmla="*/ 1188 w 2037"/>
                <a:gd name="T9" fmla="*/ 5 h 1353"/>
                <a:gd name="T10" fmla="*/ 964 w 2037"/>
                <a:gd name="T11" fmla="*/ 109 h 1353"/>
                <a:gd name="T12" fmla="*/ 881 w 2037"/>
                <a:gd name="T13" fmla="*/ 134 h 1353"/>
                <a:gd name="T14" fmla="*/ 844 w 2037"/>
                <a:gd name="T15" fmla="*/ 175 h 1353"/>
                <a:gd name="T16" fmla="*/ 677 w 2037"/>
                <a:gd name="T17" fmla="*/ 176 h 1353"/>
                <a:gd name="T18" fmla="*/ 531 w 2037"/>
                <a:gd name="T19" fmla="*/ 249 h 1353"/>
                <a:gd name="T20" fmla="*/ 489 w 2037"/>
                <a:gd name="T21" fmla="*/ 157 h 1353"/>
                <a:gd name="T22" fmla="*/ 386 w 2037"/>
                <a:gd name="T23" fmla="*/ 140 h 1353"/>
                <a:gd name="T24" fmla="*/ 344 w 2037"/>
                <a:gd name="T25" fmla="*/ 164 h 1353"/>
                <a:gd name="T26" fmla="*/ 221 w 2037"/>
                <a:gd name="T27" fmla="*/ 321 h 1353"/>
                <a:gd name="T28" fmla="*/ 350 w 2037"/>
                <a:gd name="T29" fmla="*/ 319 h 1353"/>
                <a:gd name="T30" fmla="*/ 456 w 2037"/>
                <a:gd name="T31" fmla="*/ 312 h 1353"/>
                <a:gd name="T32" fmla="*/ 384 w 2037"/>
                <a:gd name="T33" fmla="*/ 345 h 1353"/>
                <a:gd name="T34" fmla="*/ 293 w 2037"/>
                <a:gd name="T35" fmla="*/ 380 h 1353"/>
                <a:gd name="T36" fmla="*/ 249 w 2037"/>
                <a:gd name="T37" fmla="*/ 371 h 1353"/>
                <a:gd name="T38" fmla="*/ 159 w 2037"/>
                <a:gd name="T39" fmla="*/ 464 h 1353"/>
                <a:gd name="T40" fmla="*/ 105 w 2037"/>
                <a:gd name="T41" fmla="*/ 534 h 1353"/>
                <a:gd name="T42" fmla="*/ 181 w 2037"/>
                <a:gd name="T43" fmla="*/ 562 h 1353"/>
                <a:gd name="T44" fmla="*/ 315 w 2037"/>
                <a:gd name="T45" fmla="*/ 568 h 1353"/>
                <a:gd name="T46" fmla="*/ 312 w 2037"/>
                <a:gd name="T47" fmla="*/ 550 h 1353"/>
                <a:gd name="T48" fmla="*/ 397 w 2037"/>
                <a:gd name="T49" fmla="*/ 608 h 1353"/>
                <a:gd name="T50" fmla="*/ 403 w 2037"/>
                <a:gd name="T51" fmla="*/ 575 h 1353"/>
                <a:gd name="T52" fmla="*/ 522 w 2037"/>
                <a:gd name="T53" fmla="*/ 508 h 1353"/>
                <a:gd name="T54" fmla="*/ 579 w 2037"/>
                <a:gd name="T55" fmla="*/ 556 h 1353"/>
                <a:gd name="T56" fmla="*/ 479 w 2037"/>
                <a:gd name="T57" fmla="*/ 613 h 1353"/>
                <a:gd name="T58" fmla="*/ 437 w 2037"/>
                <a:gd name="T59" fmla="*/ 673 h 1353"/>
                <a:gd name="T60" fmla="*/ 296 w 2037"/>
                <a:gd name="T61" fmla="*/ 649 h 1353"/>
                <a:gd name="T62" fmla="*/ 109 w 2037"/>
                <a:gd name="T63" fmla="*/ 628 h 1353"/>
                <a:gd name="T64" fmla="*/ 18 w 2037"/>
                <a:gd name="T65" fmla="*/ 747 h 1353"/>
                <a:gd name="T66" fmla="*/ 54 w 2037"/>
                <a:gd name="T67" fmla="*/ 925 h 1353"/>
                <a:gd name="T68" fmla="*/ 258 w 2037"/>
                <a:gd name="T69" fmla="*/ 947 h 1353"/>
                <a:gd name="T70" fmla="*/ 289 w 2037"/>
                <a:gd name="T71" fmla="*/ 1135 h 1353"/>
                <a:gd name="T72" fmla="*/ 370 w 2037"/>
                <a:gd name="T73" fmla="*/ 1350 h 1353"/>
                <a:gd name="T74" fmla="*/ 515 w 2037"/>
                <a:gd name="T75" fmla="*/ 1239 h 1353"/>
                <a:gd name="T76" fmla="*/ 551 w 2037"/>
                <a:gd name="T77" fmla="*/ 1041 h 1353"/>
                <a:gd name="T78" fmla="*/ 652 w 2037"/>
                <a:gd name="T79" fmla="*/ 879 h 1353"/>
                <a:gd name="T80" fmla="*/ 483 w 2037"/>
                <a:gd name="T81" fmla="*/ 685 h 1353"/>
                <a:gd name="T82" fmla="*/ 612 w 2037"/>
                <a:gd name="T83" fmla="*/ 866 h 1353"/>
                <a:gd name="T84" fmla="*/ 743 w 2037"/>
                <a:gd name="T85" fmla="*/ 749 h 1353"/>
                <a:gd name="T86" fmla="*/ 777 w 2037"/>
                <a:gd name="T87" fmla="*/ 739 h 1353"/>
                <a:gd name="T88" fmla="*/ 894 w 2037"/>
                <a:gd name="T89" fmla="*/ 836 h 1353"/>
                <a:gd name="T90" fmla="*/ 1017 w 2037"/>
                <a:gd name="T91" fmla="*/ 776 h 1353"/>
                <a:gd name="T92" fmla="*/ 1151 w 2037"/>
                <a:gd name="T93" fmla="*/ 852 h 1353"/>
                <a:gd name="T94" fmla="*/ 1241 w 2037"/>
                <a:gd name="T95" fmla="*/ 872 h 1353"/>
                <a:gd name="T96" fmla="*/ 1339 w 2037"/>
                <a:gd name="T97" fmla="*/ 738 h 1353"/>
                <a:gd name="T98" fmla="*/ 1341 w 2037"/>
                <a:gd name="T99" fmla="*/ 628 h 1353"/>
                <a:gd name="T100" fmla="*/ 1415 w 2037"/>
                <a:gd name="T101" fmla="*/ 602 h 1353"/>
                <a:gd name="T102" fmla="*/ 1517 w 2037"/>
                <a:gd name="T103" fmla="*/ 510 h 1353"/>
                <a:gd name="T104" fmla="*/ 1528 w 2037"/>
                <a:gd name="T105" fmla="*/ 359 h 1353"/>
                <a:gd name="T106" fmla="*/ 1708 w 2037"/>
                <a:gd name="T107" fmla="*/ 289 h 1353"/>
                <a:gd name="T108" fmla="*/ 1714 w 2037"/>
                <a:gd name="T109" fmla="*/ 433 h 1353"/>
                <a:gd name="T110" fmla="*/ 1813 w 2037"/>
                <a:gd name="T111" fmla="*/ 309 h 1353"/>
                <a:gd name="T112" fmla="*/ 1939 w 2037"/>
                <a:gd name="T113" fmla="*/ 229 h 1353"/>
                <a:gd name="T114" fmla="*/ 683 w 2037"/>
                <a:gd name="T115" fmla="*/ 573 h 1353"/>
                <a:gd name="T116" fmla="*/ 700 w 2037"/>
                <a:gd name="T117" fmla="*/ 506 h 1353"/>
                <a:gd name="T118" fmla="*/ 776 w 2037"/>
                <a:gd name="T119" fmla="*/ 627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37" h="1353">
                  <a:moveTo>
                    <a:pt x="1961" y="184"/>
                  </a:moveTo>
                  <a:cubicBezTo>
                    <a:pt x="1958" y="168"/>
                    <a:pt x="1948" y="174"/>
                    <a:pt x="1937" y="169"/>
                  </a:cubicBezTo>
                  <a:cubicBezTo>
                    <a:pt x="1933" y="167"/>
                    <a:pt x="1925" y="158"/>
                    <a:pt x="1922" y="157"/>
                  </a:cubicBezTo>
                  <a:cubicBezTo>
                    <a:pt x="1917" y="156"/>
                    <a:pt x="1913" y="161"/>
                    <a:pt x="1907" y="159"/>
                  </a:cubicBezTo>
                  <a:cubicBezTo>
                    <a:pt x="1886" y="152"/>
                    <a:pt x="1868" y="142"/>
                    <a:pt x="1843" y="154"/>
                  </a:cubicBezTo>
                  <a:cubicBezTo>
                    <a:pt x="1857" y="168"/>
                    <a:pt x="1840" y="168"/>
                    <a:pt x="1832" y="166"/>
                  </a:cubicBezTo>
                  <a:cubicBezTo>
                    <a:pt x="1826" y="165"/>
                    <a:pt x="1836" y="155"/>
                    <a:pt x="1825" y="156"/>
                  </a:cubicBezTo>
                  <a:cubicBezTo>
                    <a:pt x="1818" y="157"/>
                    <a:pt x="1813" y="154"/>
                    <a:pt x="1807" y="152"/>
                  </a:cubicBezTo>
                  <a:cubicBezTo>
                    <a:pt x="1799" y="151"/>
                    <a:pt x="1799" y="157"/>
                    <a:pt x="1793" y="157"/>
                  </a:cubicBezTo>
                  <a:cubicBezTo>
                    <a:pt x="1786" y="157"/>
                    <a:pt x="1780" y="153"/>
                    <a:pt x="1775" y="153"/>
                  </a:cubicBezTo>
                  <a:cubicBezTo>
                    <a:pt x="1763" y="153"/>
                    <a:pt x="1752" y="152"/>
                    <a:pt x="1741" y="153"/>
                  </a:cubicBezTo>
                  <a:cubicBezTo>
                    <a:pt x="1742" y="129"/>
                    <a:pt x="1716" y="126"/>
                    <a:pt x="1696" y="129"/>
                  </a:cubicBezTo>
                  <a:cubicBezTo>
                    <a:pt x="1687" y="130"/>
                    <a:pt x="1673" y="133"/>
                    <a:pt x="1665" y="131"/>
                  </a:cubicBezTo>
                  <a:cubicBezTo>
                    <a:pt x="1657" y="128"/>
                    <a:pt x="1660" y="125"/>
                    <a:pt x="1655" y="121"/>
                  </a:cubicBezTo>
                  <a:cubicBezTo>
                    <a:pt x="1654" y="118"/>
                    <a:pt x="1653" y="115"/>
                    <a:pt x="1653" y="112"/>
                  </a:cubicBezTo>
                  <a:cubicBezTo>
                    <a:pt x="1650" y="112"/>
                    <a:pt x="1647" y="112"/>
                    <a:pt x="1644" y="112"/>
                  </a:cubicBezTo>
                  <a:cubicBezTo>
                    <a:pt x="1638" y="108"/>
                    <a:pt x="1624" y="103"/>
                    <a:pt x="1618" y="102"/>
                  </a:cubicBezTo>
                  <a:cubicBezTo>
                    <a:pt x="1611" y="100"/>
                    <a:pt x="1590" y="102"/>
                    <a:pt x="1588" y="100"/>
                  </a:cubicBezTo>
                  <a:cubicBezTo>
                    <a:pt x="1585" y="97"/>
                    <a:pt x="1581" y="96"/>
                    <a:pt x="1578" y="95"/>
                  </a:cubicBezTo>
                  <a:cubicBezTo>
                    <a:pt x="1574" y="80"/>
                    <a:pt x="1555" y="81"/>
                    <a:pt x="1546" y="93"/>
                  </a:cubicBezTo>
                  <a:cubicBezTo>
                    <a:pt x="1553" y="92"/>
                    <a:pt x="1561" y="95"/>
                    <a:pt x="1569" y="96"/>
                  </a:cubicBezTo>
                  <a:cubicBezTo>
                    <a:pt x="1558" y="100"/>
                    <a:pt x="1549" y="113"/>
                    <a:pt x="1543" y="121"/>
                  </a:cubicBezTo>
                  <a:cubicBezTo>
                    <a:pt x="1539" y="126"/>
                    <a:pt x="1493" y="129"/>
                    <a:pt x="1486" y="128"/>
                  </a:cubicBezTo>
                  <a:cubicBezTo>
                    <a:pt x="1475" y="125"/>
                    <a:pt x="1477" y="117"/>
                    <a:pt x="1464" y="119"/>
                  </a:cubicBezTo>
                  <a:cubicBezTo>
                    <a:pt x="1458" y="120"/>
                    <a:pt x="1453" y="136"/>
                    <a:pt x="1443" y="133"/>
                  </a:cubicBezTo>
                  <a:cubicBezTo>
                    <a:pt x="1420" y="125"/>
                    <a:pt x="1449" y="92"/>
                    <a:pt x="1431" y="88"/>
                  </a:cubicBezTo>
                  <a:cubicBezTo>
                    <a:pt x="1417" y="84"/>
                    <a:pt x="1375" y="66"/>
                    <a:pt x="1379" y="96"/>
                  </a:cubicBezTo>
                  <a:cubicBezTo>
                    <a:pt x="1360" y="80"/>
                    <a:pt x="1334" y="103"/>
                    <a:pt x="1316" y="89"/>
                  </a:cubicBezTo>
                  <a:cubicBezTo>
                    <a:pt x="1302" y="79"/>
                    <a:pt x="1263" y="87"/>
                    <a:pt x="1260" y="68"/>
                  </a:cubicBezTo>
                  <a:cubicBezTo>
                    <a:pt x="1251" y="81"/>
                    <a:pt x="1238" y="84"/>
                    <a:pt x="1226" y="93"/>
                  </a:cubicBezTo>
                  <a:cubicBezTo>
                    <a:pt x="1221" y="68"/>
                    <a:pt x="1270" y="68"/>
                    <a:pt x="1281" y="50"/>
                  </a:cubicBezTo>
                  <a:cubicBezTo>
                    <a:pt x="1290" y="35"/>
                    <a:pt x="1282" y="32"/>
                    <a:pt x="1271" y="26"/>
                  </a:cubicBezTo>
                  <a:cubicBezTo>
                    <a:pt x="1260" y="21"/>
                    <a:pt x="1243" y="15"/>
                    <a:pt x="1231" y="21"/>
                  </a:cubicBezTo>
                  <a:cubicBezTo>
                    <a:pt x="1218" y="28"/>
                    <a:pt x="1213" y="6"/>
                    <a:pt x="1204" y="6"/>
                  </a:cubicBezTo>
                  <a:cubicBezTo>
                    <a:pt x="1197" y="7"/>
                    <a:pt x="1195" y="0"/>
                    <a:pt x="1188" y="5"/>
                  </a:cubicBezTo>
                  <a:cubicBezTo>
                    <a:pt x="1183" y="9"/>
                    <a:pt x="1179" y="10"/>
                    <a:pt x="1173" y="11"/>
                  </a:cubicBezTo>
                  <a:cubicBezTo>
                    <a:pt x="1168" y="11"/>
                    <a:pt x="1113" y="59"/>
                    <a:pt x="1114" y="29"/>
                  </a:cubicBezTo>
                  <a:cubicBezTo>
                    <a:pt x="1102" y="40"/>
                    <a:pt x="1081" y="36"/>
                    <a:pt x="1065" y="40"/>
                  </a:cubicBezTo>
                  <a:cubicBezTo>
                    <a:pt x="1057" y="43"/>
                    <a:pt x="1051" y="48"/>
                    <a:pt x="1044" y="49"/>
                  </a:cubicBezTo>
                  <a:cubicBezTo>
                    <a:pt x="1028" y="52"/>
                    <a:pt x="1033" y="54"/>
                    <a:pt x="1024" y="65"/>
                  </a:cubicBezTo>
                  <a:cubicBezTo>
                    <a:pt x="1008" y="83"/>
                    <a:pt x="1002" y="71"/>
                    <a:pt x="982" y="76"/>
                  </a:cubicBezTo>
                  <a:cubicBezTo>
                    <a:pt x="968" y="79"/>
                    <a:pt x="950" y="94"/>
                    <a:pt x="964" y="109"/>
                  </a:cubicBezTo>
                  <a:cubicBezTo>
                    <a:pt x="945" y="121"/>
                    <a:pt x="931" y="93"/>
                    <a:pt x="914" y="122"/>
                  </a:cubicBezTo>
                  <a:cubicBezTo>
                    <a:pt x="912" y="114"/>
                    <a:pt x="910" y="107"/>
                    <a:pt x="906" y="100"/>
                  </a:cubicBezTo>
                  <a:cubicBezTo>
                    <a:pt x="904" y="111"/>
                    <a:pt x="892" y="114"/>
                    <a:pt x="882" y="117"/>
                  </a:cubicBezTo>
                  <a:cubicBezTo>
                    <a:pt x="901" y="126"/>
                    <a:pt x="891" y="133"/>
                    <a:pt x="892" y="149"/>
                  </a:cubicBezTo>
                  <a:cubicBezTo>
                    <a:pt x="893" y="156"/>
                    <a:pt x="906" y="191"/>
                    <a:pt x="886" y="177"/>
                  </a:cubicBezTo>
                  <a:cubicBezTo>
                    <a:pt x="889" y="180"/>
                    <a:pt x="880" y="156"/>
                    <a:pt x="880" y="158"/>
                  </a:cubicBezTo>
                  <a:cubicBezTo>
                    <a:pt x="879" y="149"/>
                    <a:pt x="881" y="142"/>
                    <a:pt x="881" y="134"/>
                  </a:cubicBezTo>
                  <a:cubicBezTo>
                    <a:pt x="880" y="125"/>
                    <a:pt x="872" y="124"/>
                    <a:pt x="875" y="115"/>
                  </a:cubicBezTo>
                  <a:cubicBezTo>
                    <a:pt x="878" y="107"/>
                    <a:pt x="881" y="104"/>
                    <a:pt x="876" y="96"/>
                  </a:cubicBezTo>
                  <a:cubicBezTo>
                    <a:pt x="874" y="98"/>
                    <a:pt x="871" y="99"/>
                    <a:pt x="869" y="100"/>
                  </a:cubicBezTo>
                  <a:cubicBezTo>
                    <a:pt x="866" y="98"/>
                    <a:pt x="863" y="95"/>
                    <a:pt x="860" y="93"/>
                  </a:cubicBezTo>
                  <a:cubicBezTo>
                    <a:pt x="857" y="96"/>
                    <a:pt x="856" y="99"/>
                    <a:pt x="855" y="102"/>
                  </a:cubicBezTo>
                  <a:cubicBezTo>
                    <a:pt x="844" y="104"/>
                    <a:pt x="834" y="105"/>
                    <a:pt x="828" y="119"/>
                  </a:cubicBezTo>
                  <a:cubicBezTo>
                    <a:pt x="815" y="150"/>
                    <a:pt x="835" y="148"/>
                    <a:pt x="844" y="175"/>
                  </a:cubicBezTo>
                  <a:cubicBezTo>
                    <a:pt x="822" y="180"/>
                    <a:pt x="761" y="128"/>
                    <a:pt x="763" y="174"/>
                  </a:cubicBezTo>
                  <a:cubicBezTo>
                    <a:pt x="763" y="187"/>
                    <a:pt x="744" y="171"/>
                    <a:pt x="744" y="171"/>
                  </a:cubicBezTo>
                  <a:cubicBezTo>
                    <a:pt x="736" y="172"/>
                    <a:pt x="727" y="179"/>
                    <a:pt x="722" y="179"/>
                  </a:cubicBezTo>
                  <a:cubicBezTo>
                    <a:pt x="716" y="177"/>
                    <a:pt x="715" y="176"/>
                    <a:pt x="709" y="180"/>
                  </a:cubicBezTo>
                  <a:cubicBezTo>
                    <a:pt x="699" y="186"/>
                    <a:pt x="706" y="176"/>
                    <a:pt x="697" y="175"/>
                  </a:cubicBezTo>
                  <a:cubicBezTo>
                    <a:pt x="692" y="175"/>
                    <a:pt x="692" y="166"/>
                    <a:pt x="686" y="171"/>
                  </a:cubicBezTo>
                  <a:cubicBezTo>
                    <a:pt x="682" y="174"/>
                    <a:pt x="681" y="177"/>
                    <a:pt x="677" y="176"/>
                  </a:cubicBezTo>
                  <a:cubicBezTo>
                    <a:pt x="663" y="173"/>
                    <a:pt x="665" y="182"/>
                    <a:pt x="655" y="188"/>
                  </a:cubicBezTo>
                  <a:cubicBezTo>
                    <a:pt x="657" y="187"/>
                    <a:pt x="627" y="203"/>
                    <a:pt x="632" y="203"/>
                  </a:cubicBezTo>
                  <a:cubicBezTo>
                    <a:pt x="606" y="204"/>
                    <a:pt x="624" y="165"/>
                    <a:pt x="600" y="180"/>
                  </a:cubicBezTo>
                  <a:cubicBezTo>
                    <a:pt x="598" y="182"/>
                    <a:pt x="597" y="201"/>
                    <a:pt x="599" y="205"/>
                  </a:cubicBezTo>
                  <a:cubicBezTo>
                    <a:pt x="605" y="215"/>
                    <a:pt x="586" y="217"/>
                    <a:pt x="580" y="216"/>
                  </a:cubicBezTo>
                  <a:cubicBezTo>
                    <a:pt x="561" y="211"/>
                    <a:pt x="559" y="253"/>
                    <a:pt x="531" y="235"/>
                  </a:cubicBezTo>
                  <a:cubicBezTo>
                    <a:pt x="532" y="239"/>
                    <a:pt x="530" y="244"/>
                    <a:pt x="531" y="249"/>
                  </a:cubicBezTo>
                  <a:cubicBezTo>
                    <a:pt x="507" y="243"/>
                    <a:pt x="520" y="221"/>
                    <a:pt x="503" y="212"/>
                  </a:cubicBezTo>
                  <a:cubicBezTo>
                    <a:pt x="517" y="217"/>
                    <a:pt x="548" y="225"/>
                    <a:pt x="560" y="217"/>
                  </a:cubicBezTo>
                  <a:cubicBezTo>
                    <a:pt x="568" y="211"/>
                    <a:pt x="573" y="204"/>
                    <a:pt x="566" y="196"/>
                  </a:cubicBezTo>
                  <a:cubicBezTo>
                    <a:pt x="563" y="192"/>
                    <a:pt x="560" y="192"/>
                    <a:pt x="556" y="189"/>
                  </a:cubicBezTo>
                  <a:cubicBezTo>
                    <a:pt x="554" y="186"/>
                    <a:pt x="553" y="183"/>
                    <a:pt x="551" y="179"/>
                  </a:cubicBezTo>
                  <a:cubicBezTo>
                    <a:pt x="548" y="181"/>
                    <a:pt x="544" y="182"/>
                    <a:pt x="541" y="183"/>
                  </a:cubicBezTo>
                  <a:cubicBezTo>
                    <a:pt x="525" y="175"/>
                    <a:pt x="505" y="166"/>
                    <a:pt x="489" y="157"/>
                  </a:cubicBezTo>
                  <a:cubicBezTo>
                    <a:pt x="479" y="150"/>
                    <a:pt x="434" y="167"/>
                    <a:pt x="462" y="141"/>
                  </a:cubicBezTo>
                  <a:cubicBezTo>
                    <a:pt x="448" y="142"/>
                    <a:pt x="437" y="126"/>
                    <a:pt x="430" y="145"/>
                  </a:cubicBezTo>
                  <a:cubicBezTo>
                    <a:pt x="430" y="141"/>
                    <a:pt x="429" y="137"/>
                    <a:pt x="429" y="133"/>
                  </a:cubicBezTo>
                  <a:cubicBezTo>
                    <a:pt x="425" y="138"/>
                    <a:pt x="420" y="141"/>
                    <a:pt x="416" y="146"/>
                  </a:cubicBezTo>
                  <a:cubicBezTo>
                    <a:pt x="418" y="143"/>
                    <a:pt x="420" y="139"/>
                    <a:pt x="423" y="136"/>
                  </a:cubicBezTo>
                  <a:cubicBezTo>
                    <a:pt x="415" y="135"/>
                    <a:pt x="410" y="137"/>
                    <a:pt x="404" y="142"/>
                  </a:cubicBezTo>
                  <a:cubicBezTo>
                    <a:pt x="402" y="143"/>
                    <a:pt x="392" y="139"/>
                    <a:pt x="386" y="140"/>
                  </a:cubicBezTo>
                  <a:cubicBezTo>
                    <a:pt x="388" y="141"/>
                    <a:pt x="389" y="142"/>
                    <a:pt x="391" y="144"/>
                  </a:cubicBezTo>
                  <a:cubicBezTo>
                    <a:pt x="384" y="147"/>
                    <a:pt x="383" y="148"/>
                    <a:pt x="377" y="153"/>
                  </a:cubicBezTo>
                  <a:cubicBezTo>
                    <a:pt x="377" y="151"/>
                    <a:pt x="377" y="149"/>
                    <a:pt x="377" y="147"/>
                  </a:cubicBezTo>
                  <a:cubicBezTo>
                    <a:pt x="369" y="152"/>
                    <a:pt x="369" y="148"/>
                    <a:pt x="365" y="156"/>
                  </a:cubicBezTo>
                  <a:cubicBezTo>
                    <a:pt x="365" y="154"/>
                    <a:pt x="365" y="153"/>
                    <a:pt x="365" y="152"/>
                  </a:cubicBezTo>
                  <a:cubicBezTo>
                    <a:pt x="352" y="158"/>
                    <a:pt x="344" y="156"/>
                    <a:pt x="335" y="167"/>
                  </a:cubicBezTo>
                  <a:cubicBezTo>
                    <a:pt x="338" y="166"/>
                    <a:pt x="341" y="165"/>
                    <a:pt x="344" y="164"/>
                  </a:cubicBezTo>
                  <a:cubicBezTo>
                    <a:pt x="341" y="171"/>
                    <a:pt x="335" y="175"/>
                    <a:pt x="329" y="175"/>
                  </a:cubicBezTo>
                  <a:cubicBezTo>
                    <a:pt x="325" y="182"/>
                    <a:pt x="323" y="190"/>
                    <a:pt x="317" y="195"/>
                  </a:cubicBezTo>
                  <a:cubicBezTo>
                    <a:pt x="309" y="201"/>
                    <a:pt x="295" y="204"/>
                    <a:pt x="295" y="215"/>
                  </a:cubicBezTo>
                  <a:cubicBezTo>
                    <a:pt x="295" y="233"/>
                    <a:pt x="268" y="247"/>
                    <a:pt x="255" y="256"/>
                  </a:cubicBezTo>
                  <a:cubicBezTo>
                    <a:pt x="257" y="257"/>
                    <a:pt x="260" y="257"/>
                    <a:pt x="263" y="258"/>
                  </a:cubicBezTo>
                  <a:cubicBezTo>
                    <a:pt x="245" y="260"/>
                    <a:pt x="196" y="302"/>
                    <a:pt x="230" y="312"/>
                  </a:cubicBezTo>
                  <a:cubicBezTo>
                    <a:pt x="227" y="314"/>
                    <a:pt x="224" y="319"/>
                    <a:pt x="221" y="321"/>
                  </a:cubicBezTo>
                  <a:cubicBezTo>
                    <a:pt x="234" y="319"/>
                    <a:pt x="233" y="325"/>
                    <a:pt x="221" y="330"/>
                  </a:cubicBezTo>
                  <a:cubicBezTo>
                    <a:pt x="235" y="342"/>
                    <a:pt x="264" y="337"/>
                    <a:pt x="271" y="319"/>
                  </a:cubicBezTo>
                  <a:cubicBezTo>
                    <a:pt x="274" y="322"/>
                    <a:pt x="276" y="326"/>
                    <a:pt x="279" y="329"/>
                  </a:cubicBezTo>
                  <a:cubicBezTo>
                    <a:pt x="277" y="328"/>
                    <a:pt x="287" y="346"/>
                    <a:pt x="287" y="346"/>
                  </a:cubicBezTo>
                  <a:cubicBezTo>
                    <a:pt x="289" y="361"/>
                    <a:pt x="290" y="368"/>
                    <a:pt x="299" y="383"/>
                  </a:cubicBezTo>
                  <a:cubicBezTo>
                    <a:pt x="319" y="372"/>
                    <a:pt x="329" y="363"/>
                    <a:pt x="330" y="343"/>
                  </a:cubicBezTo>
                  <a:cubicBezTo>
                    <a:pt x="331" y="329"/>
                    <a:pt x="346" y="331"/>
                    <a:pt x="350" y="319"/>
                  </a:cubicBezTo>
                  <a:cubicBezTo>
                    <a:pt x="354" y="306"/>
                    <a:pt x="339" y="305"/>
                    <a:pt x="338" y="294"/>
                  </a:cubicBezTo>
                  <a:cubicBezTo>
                    <a:pt x="336" y="268"/>
                    <a:pt x="358" y="263"/>
                    <a:pt x="375" y="248"/>
                  </a:cubicBezTo>
                  <a:cubicBezTo>
                    <a:pt x="385" y="240"/>
                    <a:pt x="373" y="234"/>
                    <a:pt x="390" y="226"/>
                  </a:cubicBezTo>
                  <a:cubicBezTo>
                    <a:pt x="405" y="220"/>
                    <a:pt x="409" y="221"/>
                    <a:pt x="421" y="233"/>
                  </a:cubicBezTo>
                  <a:cubicBezTo>
                    <a:pt x="407" y="238"/>
                    <a:pt x="353" y="277"/>
                    <a:pt x="381" y="288"/>
                  </a:cubicBezTo>
                  <a:cubicBezTo>
                    <a:pt x="358" y="300"/>
                    <a:pt x="398" y="313"/>
                    <a:pt x="407" y="312"/>
                  </a:cubicBezTo>
                  <a:cubicBezTo>
                    <a:pt x="430" y="310"/>
                    <a:pt x="438" y="293"/>
                    <a:pt x="456" y="312"/>
                  </a:cubicBezTo>
                  <a:cubicBezTo>
                    <a:pt x="438" y="329"/>
                    <a:pt x="410" y="306"/>
                    <a:pt x="397" y="330"/>
                  </a:cubicBezTo>
                  <a:cubicBezTo>
                    <a:pt x="415" y="337"/>
                    <a:pt x="400" y="359"/>
                    <a:pt x="390" y="344"/>
                  </a:cubicBezTo>
                  <a:cubicBezTo>
                    <a:pt x="390" y="342"/>
                    <a:pt x="391" y="341"/>
                    <a:pt x="392" y="340"/>
                  </a:cubicBezTo>
                  <a:cubicBezTo>
                    <a:pt x="392" y="336"/>
                    <a:pt x="397" y="335"/>
                    <a:pt x="391" y="332"/>
                  </a:cubicBezTo>
                  <a:cubicBezTo>
                    <a:pt x="388" y="337"/>
                    <a:pt x="390" y="335"/>
                    <a:pt x="390" y="340"/>
                  </a:cubicBezTo>
                  <a:cubicBezTo>
                    <a:pt x="387" y="341"/>
                    <a:pt x="385" y="342"/>
                    <a:pt x="382" y="342"/>
                  </a:cubicBezTo>
                  <a:cubicBezTo>
                    <a:pt x="383" y="343"/>
                    <a:pt x="384" y="344"/>
                    <a:pt x="384" y="345"/>
                  </a:cubicBezTo>
                  <a:cubicBezTo>
                    <a:pt x="375" y="357"/>
                    <a:pt x="363" y="389"/>
                    <a:pt x="365" y="393"/>
                  </a:cubicBezTo>
                  <a:cubicBezTo>
                    <a:pt x="361" y="393"/>
                    <a:pt x="354" y="394"/>
                    <a:pt x="350" y="393"/>
                  </a:cubicBezTo>
                  <a:cubicBezTo>
                    <a:pt x="351" y="390"/>
                    <a:pt x="353" y="388"/>
                    <a:pt x="354" y="386"/>
                  </a:cubicBezTo>
                  <a:cubicBezTo>
                    <a:pt x="340" y="380"/>
                    <a:pt x="336" y="392"/>
                    <a:pt x="324" y="396"/>
                  </a:cubicBezTo>
                  <a:cubicBezTo>
                    <a:pt x="315" y="399"/>
                    <a:pt x="301" y="400"/>
                    <a:pt x="302" y="391"/>
                  </a:cubicBezTo>
                  <a:cubicBezTo>
                    <a:pt x="297" y="390"/>
                    <a:pt x="292" y="391"/>
                    <a:pt x="287" y="394"/>
                  </a:cubicBezTo>
                  <a:cubicBezTo>
                    <a:pt x="291" y="390"/>
                    <a:pt x="294" y="385"/>
                    <a:pt x="293" y="380"/>
                  </a:cubicBezTo>
                  <a:cubicBezTo>
                    <a:pt x="288" y="368"/>
                    <a:pt x="271" y="383"/>
                    <a:pt x="285" y="390"/>
                  </a:cubicBezTo>
                  <a:cubicBezTo>
                    <a:pt x="284" y="392"/>
                    <a:pt x="282" y="393"/>
                    <a:pt x="281" y="395"/>
                  </a:cubicBezTo>
                  <a:cubicBezTo>
                    <a:pt x="281" y="396"/>
                    <a:pt x="282" y="397"/>
                    <a:pt x="283" y="396"/>
                  </a:cubicBezTo>
                  <a:cubicBezTo>
                    <a:pt x="281" y="398"/>
                    <a:pt x="280" y="399"/>
                    <a:pt x="278" y="400"/>
                  </a:cubicBezTo>
                  <a:cubicBezTo>
                    <a:pt x="268" y="393"/>
                    <a:pt x="255" y="375"/>
                    <a:pt x="276" y="366"/>
                  </a:cubicBezTo>
                  <a:cubicBezTo>
                    <a:pt x="269" y="361"/>
                    <a:pt x="270" y="352"/>
                    <a:pt x="274" y="344"/>
                  </a:cubicBezTo>
                  <a:cubicBezTo>
                    <a:pt x="267" y="352"/>
                    <a:pt x="244" y="357"/>
                    <a:pt x="249" y="371"/>
                  </a:cubicBezTo>
                  <a:cubicBezTo>
                    <a:pt x="251" y="379"/>
                    <a:pt x="252" y="386"/>
                    <a:pt x="254" y="393"/>
                  </a:cubicBezTo>
                  <a:cubicBezTo>
                    <a:pt x="258" y="407"/>
                    <a:pt x="248" y="401"/>
                    <a:pt x="242" y="403"/>
                  </a:cubicBezTo>
                  <a:cubicBezTo>
                    <a:pt x="229" y="409"/>
                    <a:pt x="226" y="408"/>
                    <a:pt x="218" y="417"/>
                  </a:cubicBezTo>
                  <a:cubicBezTo>
                    <a:pt x="207" y="430"/>
                    <a:pt x="209" y="439"/>
                    <a:pt x="187" y="437"/>
                  </a:cubicBezTo>
                  <a:cubicBezTo>
                    <a:pt x="193" y="460"/>
                    <a:pt x="172" y="447"/>
                    <a:pt x="168" y="463"/>
                  </a:cubicBezTo>
                  <a:cubicBezTo>
                    <a:pt x="164" y="459"/>
                    <a:pt x="157" y="458"/>
                    <a:pt x="153" y="454"/>
                  </a:cubicBezTo>
                  <a:cubicBezTo>
                    <a:pt x="155" y="457"/>
                    <a:pt x="155" y="460"/>
                    <a:pt x="159" y="464"/>
                  </a:cubicBezTo>
                  <a:cubicBezTo>
                    <a:pt x="149" y="478"/>
                    <a:pt x="138" y="464"/>
                    <a:pt x="125" y="473"/>
                  </a:cubicBezTo>
                  <a:cubicBezTo>
                    <a:pt x="132" y="479"/>
                    <a:pt x="140" y="485"/>
                    <a:pt x="150" y="485"/>
                  </a:cubicBezTo>
                  <a:cubicBezTo>
                    <a:pt x="155" y="485"/>
                    <a:pt x="162" y="503"/>
                    <a:pt x="164" y="508"/>
                  </a:cubicBezTo>
                  <a:cubicBezTo>
                    <a:pt x="163" y="509"/>
                    <a:pt x="161" y="509"/>
                    <a:pt x="159" y="509"/>
                  </a:cubicBezTo>
                  <a:cubicBezTo>
                    <a:pt x="178" y="525"/>
                    <a:pt x="148" y="534"/>
                    <a:pt x="135" y="531"/>
                  </a:cubicBezTo>
                  <a:cubicBezTo>
                    <a:pt x="129" y="529"/>
                    <a:pt x="123" y="530"/>
                    <a:pt x="117" y="530"/>
                  </a:cubicBezTo>
                  <a:cubicBezTo>
                    <a:pt x="113" y="530"/>
                    <a:pt x="109" y="534"/>
                    <a:pt x="105" y="534"/>
                  </a:cubicBezTo>
                  <a:cubicBezTo>
                    <a:pt x="101" y="534"/>
                    <a:pt x="98" y="527"/>
                    <a:pt x="96" y="527"/>
                  </a:cubicBezTo>
                  <a:cubicBezTo>
                    <a:pt x="89" y="529"/>
                    <a:pt x="77" y="534"/>
                    <a:pt x="81" y="542"/>
                  </a:cubicBezTo>
                  <a:cubicBezTo>
                    <a:pt x="88" y="554"/>
                    <a:pt x="83" y="558"/>
                    <a:pt x="82" y="570"/>
                  </a:cubicBezTo>
                  <a:cubicBezTo>
                    <a:pt x="81" y="584"/>
                    <a:pt x="87" y="597"/>
                    <a:pt x="87" y="611"/>
                  </a:cubicBezTo>
                  <a:cubicBezTo>
                    <a:pt x="103" y="591"/>
                    <a:pt x="110" y="622"/>
                    <a:pt x="121" y="616"/>
                  </a:cubicBezTo>
                  <a:cubicBezTo>
                    <a:pt x="134" y="609"/>
                    <a:pt x="147" y="613"/>
                    <a:pt x="159" y="603"/>
                  </a:cubicBezTo>
                  <a:cubicBezTo>
                    <a:pt x="173" y="590"/>
                    <a:pt x="167" y="573"/>
                    <a:pt x="181" y="562"/>
                  </a:cubicBezTo>
                  <a:cubicBezTo>
                    <a:pt x="187" y="558"/>
                    <a:pt x="198" y="556"/>
                    <a:pt x="202" y="549"/>
                  </a:cubicBezTo>
                  <a:cubicBezTo>
                    <a:pt x="202" y="548"/>
                    <a:pt x="190" y="530"/>
                    <a:pt x="206" y="532"/>
                  </a:cubicBezTo>
                  <a:cubicBezTo>
                    <a:pt x="216" y="534"/>
                    <a:pt x="220" y="537"/>
                    <a:pt x="230" y="534"/>
                  </a:cubicBezTo>
                  <a:cubicBezTo>
                    <a:pt x="238" y="533"/>
                    <a:pt x="242" y="526"/>
                    <a:pt x="247" y="524"/>
                  </a:cubicBezTo>
                  <a:cubicBezTo>
                    <a:pt x="253" y="523"/>
                    <a:pt x="265" y="523"/>
                    <a:pt x="270" y="526"/>
                  </a:cubicBezTo>
                  <a:cubicBezTo>
                    <a:pt x="279" y="529"/>
                    <a:pt x="268" y="540"/>
                    <a:pt x="279" y="546"/>
                  </a:cubicBezTo>
                  <a:cubicBezTo>
                    <a:pt x="292" y="553"/>
                    <a:pt x="308" y="557"/>
                    <a:pt x="315" y="568"/>
                  </a:cubicBezTo>
                  <a:cubicBezTo>
                    <a:pt x="318" y="574"/>
                    <a:pt x="324" y="575"/>
                    <a:pt x="327" y="582"/>
                  </a:cubicBezTo>
                  <a:cubicBezTo>
                    <a:pt x="331" y="588"/>
                    <a:pt x="320" y="589"/>
                    <a:pt x="324" y="598"/>
                  </a:cubicBezTo>
                  <a:cubicBezTo>
                    <a:pt x="337" y="588"/>
                    <a:pt x="327" y="575"/>
                    <a:pt x="338" y="564"/>
                  </a:cubicBezTo>
                  <a:cubicBezTo>
                    <a:pt x="341" y="568"/>
                    <a:pt x="346" y="569"/>
                    <a:pt x="348" y="573"/>
                  </a:cubicBezTo>
                  <a:cubicBezTo>
                    <a:pt x="347" y="560"/>
                    <a:pt x="337" y="558"/>
                    <a:pt x="327" y="554"/>
                  </a:cubicBezTo>
                  <a:cubicBezTo>
                    <a:pt x="322" y="552"/>
                    <a:pt x="334" y="548"/>
                    <a:pt x="323" y="547"/>
                  </a:cubicBezTo>
                  <a:cubicBezTo>
                    <a:pt x="323" y="547"/>
                    <a:pt x="312" y="549"/>
                    <a:pt x="312" y="550"/>
                  </a:cubicBezTo>
                  <a:cubicBezTo>
                    <a:pt x="301" y="541"/>
                    <a:pt x="297" y="521"/>
                    <a:pt x="287" y="510"/>
                  </a:cubicBezTo>
                  <a:cubicBezTo>
                    <a:pt x="294" y="504"/>
                    <a:pt x="317" y="507"/>
                    <a:pt x="318" y="514"/>
                  </a:cubicBezTo>
                  <a:cubicBezTo>
                    <a:pt x="319" y="537"/>
                    <a:pt x="330" y="531"/>
                    <a:pt x="345" y="536"/>
                  </a:cubicBezTo>
                  <a:cubicBezTo>
                    <a:pt x="358" y="540"/>
                    <a:pt x="358" y="559"/>
                    <a:pt x="360" y="569"/>
                  </a:cubicBezTo>
                  <a:cubicBezTo>
                    <a:pt x="362" y="579"/>
                    <a:pt x="371" y="574"/>
                    <a:pt x="374" y="587"/>
                  </a:cubicBezTo>
                  <a:cubicBezTo>
                    <a:pt x="374" y="589"/>
                    <a:pt x="380" y="593"/>
                    <a:pt x="384" y="594"/>
                  </a:cubicBezTo>
                  <a:cubicBezTo>
                    <a:pt x="373" y="605"/>
                    <a:pt x="385" y="611"/>
                    <a:pt x="397" y="608"/>
                  </a:cubicBezTo>
                  <a:cubicBezTo>
                    <a:pt x="394" y="602"/>
                    <a:pt x="394" y="597"/>
                    <a:pt x="391" y="591"/>
                  </a:cubicBezTo>
                  <a:cubicBezTo>
                    <a:pt x="395" y="595"/>
                    <a:pt x="400" y="596"/>
                    <a:pt x="404" y="600"/>
                  </a:cubicBezTo>
                  <a:cubicBezTo>
                    <a:pt x="405" y="598"/>
                    <a:pt x="407" y="594"/>
                    <a:pt x="408" y="593"/>
                  </a:cubicBezTo>
                  <a:cubicBezTo>
                    <a:pt x="402" y="591"/>
                    <a:pt x="397" y="586"/>
                    <a:pt x="391" y="584"/>
                  </a:cubicBezTo>
                  <a:cubicBezTo>
                    <a:pt x="393" y="582"/>
                    <a:pt x="395" y="581"/>
                    <a:pt x="398" y="579"/>
                  </a:cubicBezTo>
                  <a:cubicBezTo>
                    <a:pt x="394" y="577"/>
                    <a:pt x="391" y="575"/>
                    <a:pt x="388" y="573"/>
                  </a:cubicBezTo>
                  <a:cubicBezTo>
                    <a:pt x="393" y="574"/>
                    <a:pt x="398" y="573"/>
                    <a:pt x="403" y="575"/>
                  </a:cubicBezTo>
                  <a:cubicBezTo>
                    <a:pt x="397" y="563"/>
                    <a:pt x="408" y="557"/>
                    <a:pt x="419" y="561"/>
                  </a:cubicBezTo>
                  <a:cubicBezTo>
                    <a:pt x="429" y="564"/>
                    <a:pt x="433" y="558"/>
                    <a:pt x="442" y="561"/>
                  </a:cubicBezTo>
                  <a:cubicBezTo>
                    <a:pt x="454" y="563"/>
                    <a:pt x="446" y="554"/>
                    <a:pt x="443" y="548"/>
                  </a:cubicBezTo>
                  <a:cubicBezTo>
                    <a:pt x="439" y="542"/>
                    <a:pt x="444" y="543"/>
                    <a:pt x="444" y="536"/>
                  </a:cubicBezTo>
                  <a:cubicBezTo>
                    <a:pt x="447" y="534"/>
                    <a:pt x="449" y="532"/>
                    <a:pt x="452" y="530"/>
                  </a:cubicBezTo>
                  <a:cubicBezTo>
                    <a:pt x="450" y="527"/>
                    <a:pt x="449" y="523"/>
                    <a:pt x="448" y="520"/>
                  </a:cubicBezTo>
                  <a:cubicBezTo>
                    <a:pt x="474" y="469"/>
                    <a:pt x="496" y="538"/>
                    <a:pt x="522" y="508"/>
                  </a:cubicBezTo>
                  <a:cubicBezTo>
                    <a:pt x="516" y="506"/>
                    <a:pt x="512" y="503"/>
                    <a:pt x="506" y="502"/>
                  </a:cubicBezTo>
                  <a:cubicBezTo>
                    <a:pt x="515" y="500"/>
                    <a:pt x="518" y="494"/>
                    <a:pt x="526" y="491"/>
                  </a:cubicBezTo>
                  <a:cubicBezTo>
                    <a:pt x="533" y="488"/>
                    <a:pt x="536" y="494"/>
                    <a:pt x="541" y="490"/>
                  </a:cubicBezTo>
                  <a:cubicBezTo>
                    <a:pt x="536" y="497"/>
                    <a:pt x="541" y="504"/>
                    <a:pt x="525" y="508"/>
                  </a:cubicBezTo>
                  <a:cubicBezTo>
                    <a:pt x="542" y="520"/>
                    <a:pt x="559" y="537"/>
                    <a:pt x="578" y="544"/>
                  </a:cubicBezTo>
                  <a:cubicBezTo>
                    <a:pt x="577" y="548"/>
                    <a:pt x="576" y="551"/>
                    <a:pt x="574" y="554"/>
                  </a:cubicBezTo>
                  <a:cubicBezTo>
                    <a:pt x="579" y="555"/>
                    <a:pt x="576" y="551"/>
                    <a:pt x="579" y="556"/>
                  </a:cubicBezTo>
                  <a:cubicBezTo>
                    <a:pt x="565" y="558"/>
                    <a:pt x="551" y="560"/>
                    <a:pt x="536" y="558"/>
                  </a:cubicBezTo>
                  <a:cubicBezTo>
                    <a:pt x="523" y="556"/>
                    <a:pt x="507" y="540"/>
                    <a:pt x="492" y="552"/>
                  </a:cubicBezTo>
                  <a:cubicBezTo>
                    <a:pt x="482" y="559"/>
                    <a:pt x="467" y="556"/>
                    <a:pt x="456" y="560"/>
                  </a:cubicBezTo>
                  <a:cubicBezTo>
                    <a:pt x="448" y="563"/>
                    <a:pt x="425" y="570"/>
                    <a:pt x="422" y="576"/>
                  </a:cubicBezTo>
                  <a:cubicBezTo>
                    <a:pt x="426" y="575"/>
                    <a:pt x="430" y="577"/>
                    <a:pt x="434" y="576"/>
                  </a:cubicBezTo>
                  <a:cubicBezTo>
                    <a:pt x="425" y="590"/>
                    <a:pt x="437" y="603"/>
                    <a:pt x="442" y="607"/>
                  </a:cubicBezTo>
                  <a:cubicBezTo>
                    <a:pt x="448" y="620"/>
                    <a:pt x="466" y="610"/>
                    <a:pt x="479" y="613"/>
                  </a:cubicBezTo>
                  <a:cubicBezTo>
                    <a:pt x="501" y="617"/>
                    <a:pt x="504" y="612"/>
                    <a:pt x="523" y="608"/>
                  </a:cubicBezTo>
                  <a:cubicBezTo>
                    <a:pt x="520" y="616"/>
                    <a:pt x="516" y="624"/>
                    <a:pt x="524" y="630"/>
                  </a:cubicBezTo>
                  <a:cubicBezTo>
                    <a:pt x="506" y="638"/>
                    <a:pt x="517" y="661"/>
                    <a:pt x="507" y="670"/>
                  </a:cubicBezTo>
                  <a:cubicBezTo>
                    <a:pt x="502" y="675"/>
                    <a:pt x="492" y="672"/>
                    <a:pt x="486" y="673"/>
                  </a:cubicBezTo>
                  <a:cubicBezTo>
                    <a:pt x="481" y="673"/>
                    <a:pt x="477" y="672"/>
                    <a:pt x="473" y="671"/>
                  </a:cubicBezTo>
                  <a:cubicBezTo>
                    <a:pt x="464" y="669"/>
                    <a:pt x="467" y="677"/>
                    <a:pt x="461" y="677"/>
                  </a:cubicBezTo>
                  <a:cubicBezTo>
                    <a:pt x="453" y="677"/>
                    <a:pt x="448" y="671"/>
                    <a:pt x="437" y="673"/>
                  </a:cubicBezTo>
                  <a:cubicBezTo>
                    <a:pt x="435" y="674"/>
                    <a:pt x="416" y="667"/>
                    <a:pt x="413" y="666"/>
                  </a:cubicBezTo>
                  <a:cubicBezTo>
                    <a:pt x="402" y="660"/>
                    <a:pt x="390" y="650"/>
                    <a:pt x="383" y="649"/>
                  </a:cubicBezTo>
                  <a:cubicBezTo>
                    <a:pt x="377" y="661"/>
                    <a:pt x="353" y="660"/>
                    <a:pt x="368" y="675"/>
                  </a:cubicBezTo>
                  <a:cubicBezTo>
                    <a:pt x="360" y="678"/>
                    <a:pt x="351" y="682"/>
                    <a:pt x="344" y="676"/>
                  </a:cubicBezTo>
                  <a:cubicBezTo>
                    <a:pt x="339" y="671"/>
                    <a:pt x="338" y="672"/>
                    <a:pt x="332" y="672"/>
                  </a:cubicBezTo>
                  <a:cubicBezTo>
                    <a:pt x="325" y="672"/>
                    <a:pt x="331" y="662"/>
                    <a:pt x="326" y="661"/>
                  </a:cubicBezTo>
                  <a:cubicBezTo>
                    <a:pt x="319" y="657"/>
                    <a:pt x="303" y="649"/>
                    <a:pt x="296" y="649"/>
                  </a:cubicBezTo>
                  <a:cubicBezTo>
                    <a:pt x="283" y="651"/>
                    <a:pt x="282" y="644"/>
                    <a:pt x="272" y="636"/>
                  </a:cubicBezTo>
                  <a:cubicBezTo>
                    <a:pt x="285" y="630"/>
                    <a:pt x="274" y="617"/>
                    <a:pt x="284" y="605"/>
                  </a:cubicBezTo>
                  <a:cubicBezTo>
                    <a:pt x="272" y="609"/>
                    <a:pt x="256" y="604"/>
                    <a:pt x="242" y="605"/>
                  </a:cubicBezTo>
                  <a:cubicBezTo>
                    <a:pt x="227" y="606"/>
                    <a:pt x="211" y="609"/>
                    <a:pt x="196" y="610"/>
                  </a:cubicBezTo>
                  <a:cubicBezTo>
                    <a:pt x="189" y="611"/>
                    <a:pt x="177" y="612"/>
                    <a:pt x="172" y="616"/>
                  </a:cubicBezTo>
                  <a:cubicBezTo>
                    <a:pt x="168" y="621"/>
                    <a:pt x="156" y="631"/>
                    <a:pt x="152" y="628"/>
                  </a:cubicBezTo>
                  <a:cubicBezTo>
                    <a:pt x="136" y="621"/>
                    <a:pt x="120" y="621"/>
                    <a:pt x="109" y="628"/>
                  </a:cubicBezTo>
                  <a:cubicBezTo>
                    <a:pt x="104" y="632"/>
                    <a:pt x="100" y="640"/>
                    <a:pt x="95" y="645"/>
                  </a:cubicBezTo>
                  <a:cubicBezTo>
                    <a:pt x="89" y="650"/>
                    <a:pt x="94" y="653"/>
                    <a:pt x="91" y="658"/>
                  </a:cubicBezTo>
                  <a:cubicBezTo>
                    <a:pt x="88" y="662"/>
                    <a:pt x="83" y="662"/>
                    <a:pt x="79" y="667"/>
                  </a:cubicBezTo>
                  <a:cubicBezTo>
                    <a:pt x="74" y="675"/>
                    <a:pt x="84" y="677"/>
                    <a:pt x="79" y="685"/>
                  </a:cubicBezTo>
                  <a:cubicBezTo>
                    <a:pt x="74" y="694"/>
                    <a:pt x="72" y="698"/>
                    <a:pt x="63" y="702"/>
                  </a:cubicBezTo>
                  <a:cubicBezTo>
                    <a:pt x="47" y="707"/>
                    <a:pt x="38" y="722"/>
                    <a:pt x="29" y="736"/>
                  </a:cubicBezTo>
                  <a:cubicBezTo>
                    <a:pt x="26" y="740"/>
                    <a:pt x="21" y="743"/>
                    <a:pt x="18" y="747"/>
                  </a:cubicBezTo>
                  <a:cubicBezTo>
                    <a:pt x="17" y="749"/>
                    <a:pt x="23" y="756"/>
                    <a:pt x="21" y="758"/>
                  </a:cubicBezTo>
                  <a:cubicBezTo>
                    <a:pt x="17" y="769"/>
                    <a:pt x="6" y="761"/>
                    <a:pt x="12" y="779"/>
                  </a:cubicBezTo>
                  <a:cubicBezTo>
                    <a:pt x="18" y="800"/>
                    <a:pt x="13" y="811"/>
                    <a:pt x="9" y="829"/>
                  </a:cubicBezTo>
                  <a:cubicBezTo>
                    <a:pt x="7" y="838"/>
                    <a:pt x="0" y="862"/>
                    <a:pt x="9" y="869"/>
                  </a:cubicBezTo>
                  <a:cubicBezTo>
                    <a:pt x="14" y="872"/>
                    <a:pt x="24" y="877"/>
                    <a:pt x="28" y="882"/>
                  </a:cubicBezTo>
                  <a:cubicBezTo>
                    <a:pt x="36" y="891"/>
                    <a:pt x="32" y="898"/>
                    <a:pt x="44" y="904"/>
                  </a:cubicBezTo>
                  <a:cubicBezTo>
                    <a:pt x="55" y="910"/>
                    <a:pt x="49" y="918"/>
                    <a:pt x="54" y="925"/>
                  </a:cubicBezTo>
                  <a:cubicBezTo>
                    <a:pt x="58" y="930"/>
                    <a:pt x="74" y="935"/>
                    <a:pt x="79" y="939"/>
                  </a:cubicBezTo>
                  <a:cubicBezTo>
                    <a:pt x="87" y="944"/>
                    <a:pt x="87" y="947"/>
                    <a:pt x="97" y="949"/>
                  </a:cubicBezTo>
                  <a:cubicBezTo>
                    <a:pt x="103" y="950"/>
                    <a:pt x="116" y="942"/>
                    <a:pt x="122" y="942"/>
                  </a:cubicBezTo>
                  <a:cubicBezTo>
                    <a:pt x="129" y="941"/>
                    <a:pt x="138" y="942"/>
                    <a:pt x="145" y="945"/>
                  </a:cubicBezTo>
                  <a:cubicBezTo>
                    <a:pt x="159" y="949"/>
                    <a:pt x="160" y="939"/>
                    <a:pt x="170" y="935"/>
                  </a:cubicBezTo>
                  <a:cubicBezTo>
                    <a:pt x="181" y="931"/>
                    <a:pt x="207" y="926"/>
                    <a:pt x="215" y="936"/>
                  </a:cubicBezTo>
                  <a:cubicBezTo>
                    <a:pt x="223" y="946"/>
                    <a:pt x="246" y="955"/>
                    <a:pt x="258" y="947"/>
                  </a:cubicBezTo>
                  <a:cubicBezTo>
                    <a:pt x="258" y="958"/>
                    <a:pt x="270" y="958"/>
                    <a:pt x="271" y="963"/>
                  </a:cubicBezTo>
                  <a:cubicBezTo>
                    <a:pt x="272" y="967"/>
                    <a:pt x="266" y="982"/>
                    <a:pt x="265" y="985"/>
                  </a:cubicBezTo>
                  <a:cubicBezTo>
                    <a:pt x="262" y="996"/>
                    <a:pt x="258" y="993"/>
                    <a:pt x="262" y="1008"/>
                  </a:cubicBezTo>
                  <a:cubicBezTo>
                    <a:pt x="265" y="1017"/>
                    <a:pt x="275" y="1031"/>
                    <a:pt x="283" y="1035"/>
                  </a:cubicBezTo>
                  <a:cubicBezTo>
                    <a:pt x="284" y="1035"/>
                    <a:pt x="299" y="1080"/>
                    <a:pt x="298" y="1083"/>
                  </a:cubicBezTo>
                  <a:cubicBezTo>
                    <a:pt x="297" y="1093"/>
                    <a:pt x="308" y="1096"/>
                    <a:pt x="308" y="1108"/>
                  </a:cubicBezTo>
                  <a:cubicBezTo>
                    <a:pt x="308" y="1116"/>
                    <a:pt x="294" y="1128"/>
                    <a:pt x="289" y="1135"/>
                  </a:cubicBezTo>
                  <a:cubicBezTo>
                    <a:pt x="282" y="1146"/>
                    <a:pt x="283" y="1179"/>
                    <a:pt x="291" y="1189"/>
                  </a:cubicBezTo>
                  <a:cubicBezTo>
                    <a:pt x="306" y="1207"/>
                    <a:pt x="306" y="1219"/>
                    <a:pt x="309" y="1242"/>
                  </a:cubicBezTo>
                  <a:cubicBezTo>
                    <a:pt x="312" y="1260"/>
                    <a:pt x="324" y="1279"/>
                    <a:pt x="332" y="1295"/>
                  </a:cubicBezTo>
                  <a:cubicBezTo>
                    <a:pt x="335" y="1300"/>
                    <a:pt x="340" y="1296"/>
                    <a:pt x="341" y="1302"/>
                  </a:cubicBezTo>
                  <a:cubicBezTo>
                    <a:pt x="342" y="1309"/>
                    <a:pt x="341" y="1311"/>
                    <a:pt x="345" y="1316"/>
                  </a:cubicBezTo>
                  <a:cubicBezTo>
                    <a:pt x="350" y="1321"/>
                    <a:pt x="350" y="1337"/>
                    <a:pt x="353" y="1345"/>
                  </a:cubicBezTo>
                  <a:cubicBezTo>
                    <a:pt x="356" y="1346"/>
                    <a:pt x="365" y="1353"/>
                    <a:pt x="370" y="1350"/>
                  </a:cubicBezTo>
                  <a:cubicBezTo>
                    <a:pt x="376" y="1346"/>
                    <a:pt x="391" y="1338"/>
                    <a:pt x="397" y="1338"/>
                  </a:cubicBezTo>
                  <a:cubicBezTo>
                    <a:pt x="409" y="1338"/>
                    <a:pt x="407" y="1349"/>
                    <a:pt x="419" y="1342"/>
                  </a:cubicBezTo>
                  <a:cubicBezTo>
                    <a:pt x="427" y="1338"/>
                    <a:pt x="435" y="1340"/>
                    <a:pt x="442" y="1333"/>
                  </a:cubicBezTo>
                  <a:cubicBezTo>
                    <a:pt x="452" y="1321"/>
                    <a:pt x="474" y="1307"/>
                    <a:pt x="476" y="1289"/>
                  </a:cubicBezTo>
                  <a:cubicBezTo>
                    <a:pt x="477" y="1278"/>
                    <a:pt x="492" y="1284"/>
                    <a:pt x="489" y="1268"/>
                  </a:cubicBezTo>
                  <a:cubicBezTo>
                    <a:pt x="487" y="1255"/>
                    <a:pt x="487" y="1259"/>
                    <a:pt x="494" y="1247"/>
                  </a:cubicBezTo>
                  <a:cubicBezTo>
                    <a:pt x="499" y="1238"/>
                    <a:pt x="512" y="1244"/>
                    <a:pt x="515" y="1239"/>
                  </a:cubicBezTo>
                  <a:cubicBezTo>
                    <a:pt x="521" y="1232"/>
                    <a:pt x="517" y="1217"/>
                    <a:pt x="515" y="1209"/>
                  </a:cubicBezTo>
                  <a:cubicBezTo>
                    <a:pt x="513" y="1198"/>
                    <a:pt x="504" y="1198"/>
                    <a:pt x="509" y="1185"/>
                  </a:cubicBezTo>
                  <a:cubicBezTo>
                    <a:pt x="511" y="1180"/>
                    <a:pt x="522" y="1174"/>
                    <a:pt x="528" y="1174"/>
                  </a:cubicBezTo>
                  <a:cubicBezTo>
                    <a:pt x="538" y="1173"/>
                    <a:pt x="565" y="1155"/>
                    <a:pt x="564" y="1142"/>
                  </a:cubicBezTo>
                  <a:cubicBezTo>
                    <a:pt x="563" y="1127"/>
                    <a:pt x="561" y="1106"/>
                    <a:pt x="570" y="1096"/>
                  </a:cubicBezTo>
                  <a:cubicBezTo>
                    <a:pt x="561" y="1089"/>
                    <a:pt x="556" y="1082"/>
                    <a:pt x="553" y="1071"/>
                  </a:cubicBezTo>
                  <a:cubicBezTo>
                    <a:pt x="553" y="1070"/>
                    <a:pt x="551" y="1041"/>
                    <a:pt x="551" y="1041"/>
                  </a:cubicBezTo>
                  <a:cubicBezTo>
                    <a:pt x="555" y="1031"/>
                    <a:pt x="568" y="1036"/>
                    <a:pt x="567" y="1021"/>
                  </a:cubicBezTo>
                  <a:cubicBezTo>
                    <a:pt x="566" y="1009"/>
                    <a:pt x="574" y="1002"/>
                    <a:pt x="583" y="995"/>
                  </a:cubicBezTo>
                  <a:cubicBezTo>
                    <a:pt x="591" y="989"/>
                    <a:pt x="599" y="988"/>
                    <a:pt x="607" y="983"/>
                  </a:cubicBezTo>
                  <a:cubicBezTo>
                    <a:pt x="616" y="977"/>
                    <a:pt x="620" y="965"/>
                    <a:pt x="630" y="961"/>
                  </a:cubicBezTo>
                  <a:cubicBezTo>
                    <a:pt x="638" y="958"/>
                    <a:pt x="640" y="940"/>
                    <a:pt x="645" y="933"/>
                  </a:cubicBezTo>
                  <a:cubicBezTo>
                    <a:pt x="650" y="925"/>
                    <a:pt x="655" y="911"/>
                    <a:pt x="663" y="906"/>
                  </a:cubicBezTo>
                  <a:cubicBezTo>
                    <a:pt x="671" y="902"/>
                    <a:pt x="674" y="852"/>
                    <a:pt x="652" y="879"/>
                  </a:cubicBezTo>
                  <a:cubicBezTo>
                    <a:pt x="649" y="883"/>
                    <a:pt x="603" y="887"/>
                    <a:pt x="597" y="883"/>
                  </a:cubicBezTo>
                  <a:cubicBezTo>
                    <a:pt x="589" y="876"/>
                    <a:pt x="592" y="865"/>
                    <a:pt x="586" y="862"/>
                  </a:cubicBezTo>
                  <a:cubicBezTo>
                    <a:pt x="578" y="860"/>
                    <a:pt x="584" y="856"/>
                    <a:pt x="579" y="851"/>
                  </a:cubicBezTo>
                  <a:cubicBezTo>
                    <a:pt x="574" y="846"/>
                    <a:pt x="568" y="843"/>
                    <a:pt x="564" y="839"/>
                  </a:cubicBezTo>
                  <a:cubicBezTo>
                    <a:pt x="553" y="826"/>
                    <a:pt x="547" y="800"/>
                    <a:pt x="530" y="795"/>
                  </a:cubicBezTo>
                  <a:cubicBezTo>
                    <a:pt x="538" y="786"/>
                    <a:pt x="520" y="753"/>
                    <a:pt x="514" y="741"/>
                  </a:cubicBezTo>
                  <a:cubicBezTo>
                    <a:pt x="506" y="721"/>
                    <a:pt x="490" y="705"/>
                    <a:pt x="483" y="685"/>
                  </a:cubicBezTo>
                  <a:cubicBezTo>
                    <a:pt x="493" y="688"/>
                    <a:pt x="494" y="705"/>
                    <a:pt x="495" y="705"/>
                  </a:cubicBezTo>
                  <a:cubicBezTo>
                    <a:pt x="503" y="708"/>
                    <a:pt x="509" y="698"/>
                    <a:pt x="514" y="691"/>
                  </a:cubicBezTo>
                  <a:cubicBezTo>
                    <a:pt x="508" y="712"/>
                    <a:pt x="541" y="741"/>
                    <a:pt x="548" y="760"/>
                  </a:cubicBezTo>
                  <a:cubicBezTo>
                    <a:pt x="551" y="767"/>
                    <a:pt x="548" y="788"/>
                    <a:pt x="558" y="789"/>
                  </a:cubicBezTo>
                  <a:cubicBezTo>
                    <a:pt x="567" y="789"/>
                    <a:pt x="567" y="789"/>
                    <a:pt x="567" y="798"/>
                  </a:cubicBezTo>
                  <a:cubicBezTo>
                    <a:pt x="568" y="809"/>
                    <a:pt x="577" y="807"/>
                    <a:pt x="581" y="813"/>
                  </a:cubicBezTo>
                  <a:cubicBezTo>
                    <a:pt x="588" y="826"/>
                    <a:pt x="589" y="878"/>
                    <a:pt x="612" y="866"/>
                  </a:cubicBezTo>
                  <a:cubicBezTo>
                    <a:pt x="623" y="860"/>
                    <a:pt x="636" y="859"/>
                    <a:pt x="645" y="854"/>
                  </a:cubicBezTo>
                  <a:cubicBezTo>
                    <a:pt x="652" y="850"/>
                    <a:pt x="649" y="841"/>
                    <a:pt x="659" y="842"/>
                  </a:cubicBezTo>
                  <a:cubicBezTo>
                    <a:pt x="667" y="844"/>
                    <a:pt x="674" y="838"/>
                    <a:pt x="683" y="838"/>
                  </a:cubicBezTo>
                  <a:cubicBezTo>
                    <a:pt x="674" y="818"/>
                    <a:pt x="715" y="821"/>
                    <a:pt x="722" y="809"/>
                  </a:cubicBezTo>
                  <a:cubicBezTo>
                    <a:pt x="730" y="797"/>
                    <a:pt x="769" y="771"/>
                    <a:pt x="750" y="759"/>
                  </a:cubicBezTo>
                  <a:cubicBezTo>
                    <a:pt x="749" y="761"/>
                    <a:pt x="748" y="763"/>
                    <a:pt x="747" y="764"/>
                  </a:cubicBezTo>
                  <a:cubicBezTo>
                    <a:pt x="747" y="759"/>
                    <a:pt x="743" y="754"/>
                    <a:pt x="743" y="749"/>
                  </a:cubicBezTo>
                  <a:cubicBezTo>
                    <a:pt x="729" y="758"/>
                    <a:pt x="717" y="738"/>
                    <a:pt x="717" y="725"/>
                  </a:cubicBezTo>
                  <a:cubicBezTo>
                    <a:pt x="704" y="733"/>
                    <a:pt x="707" y="745"/>
                    <a:pt x="692" y="747"/>
                  </a:cubicBezTo>
                  <a:cubicBezTo>
                    <a:pt x="680" y="749"/>
                    <a:pt x="670" y="742"/>
                    <a:pt x="673" y="730"/>
                  </a:cubicBezTo>
                  <a:cubicBezTo>
                    <a:pt x="651" y="731"/>
                    <a:pt x="636" y="690"/>
                    <a:pt x="648" y="676"/>
                  </a:cubicBezTo>
                  <a:cubicBezTo>
                    <a:pt x="666" y="684"/>
                    <a:pt x="696" y="747"/>
                    <a:pt x="721" y="714"/>
                  </a:cubicBezTo>
                  <a:cubicBezTo>
                    <a:pt x="726" y="732"/>
                    <a:pt x="742" y="736"/>
                    <a:pt x="759" y="735"/>
                  </a:cubicBezTo>
                  <a:cubicBezTo>
                    <a:pt x="766" y="735"/>
                    <a:pt x="771" y="739"/>
                    <a:pt x="777" y="739"/>
                  </a:cubicBezTo>
                  <a:cubicBezTo>
                    <a:pt x="784" y="738"/>
                    <a:pt x="788" y="732"/>
                    <a:pt x="797" y="732"/>
                  </a:cubicBezTo>
                  <a:cubicBezTo>
                    <a:pt x="821" y="732"/>
                    <a:pt x="817" y="735"/>
                    <a:pt x="829" y="752"/>
                  </a:cubicBezTo>
                  <a:cubicBezTo>
                    <a:pt x="834" y="758"/>
                    <a:pt x="865" y="758"/>
                    <a:pt x="847" y="767"/>
                  </a:cubicBezTo>
                  <a:cubicBezTo>
                    <a:pt x="854" y="795"/>
                    <a:pt x="873" y="776"/>
                    <a:pt x="880" y="766"/>
                  </a:cubicBezTo>
                  <a:cubicBezTo>
                    <a:pt x="879" y="775"/>
                    <a:pt x="883" y="772"/>
                    <a:pt x="885" y="781"/>
                  </a:cubicBezTo>
                  <a:cubicBezTo>
                    <a:pt x="885" y="786"/>
                    <a:pt x="880" y="793"/>
                    <a:pt x="880" y="795"/>
                  </a:cubicBezTo>
                  <a:cubicBezTo>
                    <a:pt x="880" y="810"/>
                    <a:pt x="890" y="823"/>
                    <a:pt x="894" y="836"/>
                  </a:cubicBezTo>
                  <a:cubicBezTo>
                    <a:pt x="901" y="860"/>
                    <a:pt x="907" y="895"/>
                    <a:pt x="929" y="907"/>
                  </a:cubicBezTo>
                  <a:cubicBezTo>
                    <a:pt x="933" y="899"/>
                    <a:pt x="944" y="894"/>
                    <a:pt x="951" y="886"/>
                  </a:cubicBezTo>
                  <a:cubicBezTo>
                    <a:pt x="946" y="875"/>
                    <a:pt x="962" y="851"/>
                    <a:pt x="953" y="843"/>
                  </a:cubicBezTo>
                  <a:cubicBezTo>
                    <a:pt x="942" y="833"/>
                    <a:pt x="966" y="833"/>
                    <a:pt x="968" y="829"/>
                  </a:cubicBezTo>
                  <a:cubicBezTo>
                    <a:pt x="972" y="820"/>
                    <a:pt x="978" y="812"/>
                    <a:pt x="985" y="806"/>
                  </a:cubicBezTo>
                  <a:cubicBezTo>
                    <a:pt x="989" y="803"/>
                    <a:pt x="1001" y="797"/>
                    <a:pt x="1005" y="794"/>
                  </a:cubicBezTo>
                  <a:cubicBezTo>
                    <a:pt x="1016" y="789"/>
                    <a:pt x="1011" y="781"/>
                    <a:pt x="1017" y="776"/>
                  </a:cubicBezTo>
                  <a:cubicBezTo>
                    <a:pt x="1031" y="764"/>
                    <a:pt x="1054" y="781"/>
                    <a:pt x="1059" y="760"/>
                  </a:cubicBezTo>
                  <a:cubicBezTo>
                    <a:pt x="1069" y="765"/>
                    <a:pt x="1080" y="781"/>
                    <a:pt x="1087" y="790"/>
                  </a:cubicBezTo>
                  <a:cubicBezTo>
                    <a:pt x="1097" y="805"/>
                    <a:pt x="1091" y="821"/>
                    <a:pt x="1101" y="835"/>
                  </a:cubicBezTo>
                  <a:cubicBezTo>
                    <a:pt x="1108" y="828"/>
                    <a:pt x="1114" y="825"/>
                    <a:pt x="1119" y="817"/>
                  </a:cubicBezTo>
                  <a:cubicBezTo>
                    <a:pt x="1130" y="828"/>
                    <a:pt x="1125" y="836"/>
                    <a:pt x="1128" y="850"/>
                  </a:cubicBezTo>
                  <a:cubicBezTo>
                    <a:pt x="1132" y="863"/>
                    <a:pt x="1143" y="872"/>
                    <a:pt x="1138" y="886"/>
                  </a:cubicBezTo>
                  <a:cubicBezTo>
                    <a:pt x="1149" y="877"/>
                    <a:pt x="1154" y="865"/>
                    <a:pt x="1151" y="852"/>
                  </a:cubicBezTo>
                  <a:cubicBezTo>
                    <a:pt x="1160" y="871"/>
                    <a:pt x="1167" y="859"/>
                    <a:pt x="1180" y="868"/>
                  </a:cubicBezTo>
                  <a:cubicBezTo>
                    <a:pt x="1190" y="875"/>
                    <a:pt x="1188" y="888"/>
                    <a:pt x="1203" y="892"/>
                  </a:cubicBezTo>
                  <a:cubicBezTo>
                    <a:pt x="1196" y="900"/>
                    <a:pt x="1199" y="897"/>
                    <a:pt x="1201" y="907"/>
                  </a:cubicBezTo>
                  <a:cubicBezTo>
                    <a:pt x="1202" y="903"/>
                    <a:pt x="1207" y="893"/>
                    <a:pt x="1210" y="890"/>
                  </a:cubicBezTo>
                  <a:cubicBezTo>
                    <a:pt x="1214" y="888"/>
                    <a:pt x="1217" y="886"/>
                    <a:pt x="1222" y="886"/>
                  </a:cubicBezTo>
                  <a:cubicBezTo>
                    <a:pt x="1231" y="885"/>
                    <a:pt x="1224" y="880"/>
                    <a:pt x="1230" y="875"/>
                  </a:cubicBezTo>
                  <a:cubicBezTo>
                    <a:pt x="1235" y="870"/>
                    <a:pt x="1236" y="881"/>
                    <a:pt x="1241" y="872"/>
                  </a:cubicBezTo>
                  <a:cubicBezTo>
                    <a:pt x="1244" y="867"/>
                    <a:pt x="1242" y="864"/>
                    <a:pt x="1242" y="859"/>
                  </a:cubicBezTo>
                  <a:cubicBezTo>
                    <a:pt x="1244" y="850"/>
                    <a:pt x="1242" y="831"/>
                    <a:pt x="1232" y="830"/>
                  </a:cubicBezTo>
                  <a:cubicBezTo>
                    <a:pt x="1223" y="828"/>
                    <a:pt x="1207" y="805"/>
                    <a:pt x="1208" y="794"/>
                  </a:cubicBezTo>
                  <a:cubicBezTo>
                    <a:pt x="1210" y="779"/>
                    <a:pt x="1248" y="758"/>
                    <a:pt x="1248" y="780"/>
                  </a:cubicBezTo>
                  <a:cubicBezTo>
                    <a:pt x="1260" y="771"/>
                    <a:pt x="1283" y="772"/>
                    <a:pt x="1286" y="755"/>
                  </a:cubicBezTo>
                  <a:cubicBezTo>
                    <a:pt x="1297" y="771"/>
                    <a:pt x="1309" y="753"/>
                    <a:pt x="1318" y="746"/>
                  </a:cubicBezTo>
                  <a:cubicBezTo>
                    <a:pt x="1324" y="741"/>
                    <a:pt x="1333" y="743"/>
                    <a:pt x="1339" y="738"/>
                  </a:cubicBezTo>
                  <a:cubicBezTo>
                    <a:pt x="1340" y="737"/>
                    <a:pt x="1335" y="729"/>
                    <a:pt x="1336" y="727"/>
                  </a:cubicBezTo>
                  <a:cubicBezTo>
                    <a:pt x="1339" y="722"/>
                    <a:pt x="1344" y="723"/>
                    <a:pt x="1346" y="718"/>
                  </a:cubicBezTo>
                  <a:cubicBezTo>
                    <a:pt x="1352" y="704"/>
                    <a:pt x="1361" y="698"/>
                    <a:pt x="1362" y="681"/>
                  </a:cubicBezTo>
                  <a:cubicBezTo>
                    <a:pt x="1362" y="678"/>
                    <a:pt x="1364" y="661"/>
                    <a:pt x="1363" y="658"/>
                  </a:cubicBezTo>
                  <a:cubicBezTo>
                    <a:pt x="1361" y="652"/>
                    <a:pt x="1352" y="652"/>
                    <a:pt x="1351" y="643"/>
                  </a:cubicBezTo>
                  <a:cubicBezTo>
                    <a:pt x="1350" y="643"/>
                    <a:pt x="1348" y="644"/>
                    <a:pt x="1346" y="644"/>
                  </a:cubicBezTo>
                  <a:cubicBezTo>
                    <a:pt x="1348" y="635"/>
                    <a:pt x="1349" y="636"/>
                    <a:pt x="1341" y="628"/>
                  </a:cubicBezTo>
                  <a:cubicBezTo>
                    <a:pt x="1352" y="620"/>
                    <a:pt x="1358" y="605"/>
                    <a:pt x="1373" y="603"/>
                  </a:cubicBezTo>
                  <a:cubicBezTo>
                    <a:pt x="1364" y="604"/>
                    <a:pt x="1356" y="601"/>
                    <a:pt x="1352" y="594"/>
                  </a:cubicBezTo>
                  <a:cubicBezTo>
                    <a:pt x="1350" y="617"/>
                    <a:pt x="1326" y="597"/>
                    <a:pt x="1329" y="583"/>
                  </a:cubicBezTo>
                  <a:cubicBezTo>
                    <a:pt x="1330" y="577"/>
                    <a:pt x="1359" y="561"/>
                    <a:pt x="1370" y="569"/>
                  </a:cubicBezTo>
                  <a:cubicBezTo>
                    <a:pt x="1363" y="574"/>
                    <a:pt x="1363" y="576"/>
                    <a:pt x="1359" y="583"/>
                  </a:cubicBezTo>
                  <a:cubicBezTo>
                    <a:pt x="1371" y="578"/>
                    <a:pt x="1388" y="568"/>
                    <a:pt x="1400" y="575"/>
                  </a:cubicBezTo>
                  <a:cubicBezTo>
                    <a:pt x="1387" y="590"/>
                    <a:pt x="1398" y="600"/>
                    <a:pt x="1415" y="602"/>
                  </a:cubicBezTo>
                  <a:cubicBezTo>
                    <a:pt x="1399" y="605"/>
                    <a:pt x="1415" y="622"/>
                    <a:pt x="1409" y="636"/>
                  </a:cubicBezTo>
                  <a:cubicBezTo>
                    <a:pt x="1422" y="629"/>
                    <a:pt x="1439" y="630"/>
                    <a:pt x="1442" y="614"/>
                  </a:cubicBezTo>
                  <a:cubicBezTo>
                    <a:pt x="1444" y="594"/>
                    <a:pt x="1422" y="593"/>
                    <a:pt x="1420" y="580"/>
                  </a:cubicBezTo>
                  <a:cubicBezTo>
                    <a:pt x="1418" y="567"/>
                    <a:pt x="1438" y="559"/>
                    <a:pt x="1447" y="553"/>
                  </a:cubicBezTo>
                  <a:cubicBezTo>
                    <a:pt x="1453" y="549"/>
                    <a:pt x="1452" y="539"/>
                    <a:pt x="1460" y="541"/>
                  </a:cubicBezTo>
                  <a:cubicBezTo>
                    <a:pt x="1465" y="542"/>
                    <a:pt x="1476" y="544"/>
                    <a:pt x="1480" y="543"/>
                  </a:cubicBezTo>
                  <a:cubicBezTo>
                    <a:pt x="1496" y="539"/>
                    <a:pt x="1510" y="522"/>
                    <a:pt x="1517" y="510"/>
                  </a:cubicBezTo>
                  <a:cubicBezTo>
                    <a:pt x="1521" y="502"/>
                    <a:pt x="1523" y="495"/>
                    <a:pt x="1527" y="487"/>
                  </a:cubicBezTo>
                  <a:cubicBezTo>
                    <a:pt x="1531" y="480"/>
                    <a:pt x="1539" y="482"/>
                    <a:pt x="1543" y="475"/>
                  </a:cubicBezTo>
                  <a:cubicBezTo>
                    <a:pt x="1548" y="467"/>
                    <a:pt x="1542" y="460"/>
                    <a:pt x="1545" y="451"/>
                  </a:cubicBezTo>
                  <a:cubicBezTo>
                    <a:pt x="1546" y="445"/>
                    <a:pt x="1554" y="437"/>
                    <a:pt x="1554" y="432"/>
                  </a:cubicBezTo>
                  <a:cubicBezTo>
                    <a:pt x="1554" y="421"/>
                    <a:pt x="1565" y="408"/>
                    <a:pt x="1551" y="398"/>
                  </a:cubicBezTo>
                  <a:cubicBezTo>
                    <a:pt x="1540" y="391"/>
                    <a:pt x="1527" y="400"/>
                    <a:pt x="1515" y="391"/>
                  </a:cubicBezTo>
                  <a:cubicBezTo>
                    <a:pt x="1498" y="377"/>
                    <a:pt x="1517" y="366"/>
                    <a:pt x="1528" y="359"/>
                  </a:cubicBezTo>
                  <a:cubicBezTo>
                    <a:pt x="1540" y="350"/>
                    <a:pt x="1547" y="337"/>
                    <a:pt x="1559" y="327"/>
                  </a:cubicBezTo>
                  <a:cubicBezTo>
                    <a:pt x="1566" y="322"/>
                    <a:pt x="1571" y="322"/>
                    <a:pt x="1580" y="321"/>
                  </a:cubicBezTo>
                  <a:cubicBezTo>
                    <a:pt x="1586" y="320"/>
                    <a:pt x="1595" y="323"/>
                    <a:pt x="1599" y="322"/>
                  </a:cubicBezTo>
                  <a:cubicBezTo>
                    <a:pt x="1604" y="321"/>
                    <a:pt x="1611" y="315"/>
                    <a:pt x="1618" y="314"/>
                  </a:cubicBezTo>
                  <a:cubicBezTo>
                    <a:pt x="1624" y="312"/>
                    <a:pt x="1633" y="310"/>
                    <a:pt x="1638" y="312"/>
                  </a:cubicBezTo>
                  <a:cubicBezTo>
                    <a:pt x="1653" y="317"/>
                    <a:pt x="1662" y="324"/>
                    <a:pt x="1679" y="321"/>
                  </a:cubicBezTo>
                  <a:cubicBezTo>
                    <a:pt x="1690" y="320"/>
                    <a:pt x="1700" y="297"/>
                    <a:pt x="1708" y="289"/>
                  </a:cubicBezTo>
                  <a:cubicBezTo>
                    <a:pt x="1713" y="284"/>
                    <a:pt x="1735" y="283"/>
                    <a:pt x="1745" y="285"/>
                  </a:cubicBezTo>
                  <a:cubicBezTo>
                    <a:pt x="1742" y="294"/>
                    <a:pt x="1745" y="292"/>
                    <a:pt x="1747" y="299"/>
                  </a:cubicBezTo>
                  <a:cubicBezTo>
                    <a:pt x="1755" y="290"/>
                    <a:pt x="1784" y="254"/>
                    <a:pt x="1785" y="288"/>
                  </a:cubicBezTo>
                  <a:cubicBezTo>
                    <a:pt x="1777" y="288"/>
                    <a:pt x="1774" y="292"/>
                    <a:pt x="1767" y="296"/>
                  </a:cubicBezTo>
                  <a:cubicBezTo>
                    <a:pt x="1763" y="298"/>
                    <a:pt x="1749" y="306"/>
                    <a:pt x="1749" y="307"/>
                  </a:cubicBezTo>
                  <a:cubicBezTo>
                    <a:pt x="1745" y="323"/>
                    <a:pt x="1723" y="332"/>
                    <a:pt x="1712" y="344"/>
                  </a:cubicBezTo>
                  <a:cubicBezTo>
                    <a:pt x="1696" y="362"/>
                    <a:pt x="1695" y="415"/>
                    <a:pt x="1714" y="433"/>
                  </a:cubicBezTo>
                  <a:cubicBezTo>
                    <a:pt x="1711" y="420"/>
                    <a:pt x="1734" y="392"/>
                    <a:pt x="1744" y="385"/>
                  </a:cubicBezTo>
                  <a:cubicBezTo>
                    <a:pt x="1747" y="383"/>
                    <a:pt x="1754" y="380"/>
                    <a:pt x="1756" y="377"/>
                  </a:cubicBezTo>
                  <a:cubicBezTo>
                    <a:pt x="1755" y="374"/>
                    <a:pt x="1754" y="371"/>
                    <a:pt x="1753" y="368"/>
                  </a:cubicBezTo>
                  <a:cubicBezTo>
                    <a:pt x="1756" y="367"/>
                    <a:pt x="1759" y="366"/>
                    <a:pt x="1763" y="365"/>
                  </a:cubicBezTo>
                  <a:cubicBezTo>
                    <a:pt x="1767" y="352"/>
                    <a:pt x="1762" y="341"/>
                    <a:pt x="1767" y="331"/>
                  </a:cubicBezTo>
                  <a:cubicBezTo>
                    <a:pt x="1772" y="322"/>
                    <a:pt x="1781" y="323"/>
                    <a:pt x="1784" y="310"/>
                  </a:cubicBezTo>
                  <a:cubicBezTo>
                    <a:pt x="1786" y="300"/>
                    <a:pt x="1806" y="307"/>
                    <a:pt x="1813" y="309"/>
                  </a:cubicBezTo>
                  <a:cubicBezTo>
                    <a:pt x="1826" y="312"/>
                    <a:pt x="1827" y="320"/>
                    <a:pt x="1843" y="312"/>
                  </a:cubicBezTo>
                  <a:cubicBezTo>
                    <a:pt x="1848" y="309"/>
                    <a:pt x="1853" y="305"/>
                    <a:pt x="1860" y="303"/>
                  </a:cubicBezTo>
                  <a:cubicBezTo>
                    <a:pt x="1868" y="301"/>
                    <a:pt x="1862" y="296"/>
                    <a:pt x="1868" y="291"/>
                  </a:cubicBezTo>
                  <a:cubicBezTo>
                    <a:pt x="1873" y="287"/>
                    <a:pt x="1889" y="276"/>
                    <a:pt x="1896" y="274"/>
                  </a:cubicBezTo>
                  <a:cubicBezTo>
                    <a:pt x="1905" y="272"/>
                    <a:pt x="1918" y="280"/>
                    <a:pt x="1927" y="272"/>
                  </a:cubicBezTo>
                  <a:cubicBezTo>
                    <a:pt x="1938" y="262"/>
                    <a:pt x="1928" y="261"/>
                    <a:pt x="1922" y="251"/>
                  </a:cubicBezTo>
                  <a:cubicBezTo>
                    <a:pt x="1911" y="234"/>
                    <a:pt x="1933" y="238"/>
                    <a:pt x="1939" y="229"/>
                  </a:cubicBezTo>
                  <a:cubicBezTo>
                    <a:pt x="1948" y="217"/>
                    <a:pt x="1941" y="218"/>
                    <a:pt x="1956" y="220"/>
                  </a:cubicBezTo>
                  <a:cubicBezTo>
                    <a:pt x="1967" y="222"/>
                    <a:pt x="1977" y="232"/>
                    <a:pt x="1988" y="237"/>
                  </a:cubicBezTo>
                  <a:cubicBezTo>
                    <a:pt x="1993" y="238"/>
                    <a:pt x="2011" y="252"/>
                    <a:pt x="2014" y="235"/>
                  </a:cubicBezTo>
                  <a:cubicBezTo>
                    <a:pt x="2015" y="224"/>
                    <a:pt x="2026" y="220"/>
                    <a:pt x="2037" y="218"/>
                  </a:cubicBezTo>
                  <a:cubicBezTo>
                    <a:pt x="2026" y="197"/>
                    <a:pt x="1980" y="188"/>
                    <a:pt x="1961" y="184"/>
                  </a:cubicBezTo>
                  <a:close/>
                  <a:moveTo>
                    <a:pt x="703" y="565"/>
                  </a:moveTo>
                  <a:cubicBezTo>
                    <a:pt x="694" y="563"/>
                    <a:pt x="687" y="566"/>
                    <a:pt x="683" y="573"/>
                  </a:cubicBezTo>
                  <a:cubicBezTo>
                    <a:pt x="706" y="570"/>
                    <a:pt x="706" y="617"/>
                    <a:pt x="678" y="610"/>
                  </a:cubicBezTo>
                  <a:cubicBezTo>
                    <a:pt x="668" y="608"/>
                    <a:pt x="649" y="603"/>
                    <a:pt x="648" y="589"/>
                  </a:cubicBezTo>
                  <a:cubicBezTo>
                    <a:pt x="648" y="582"/>
                    <a:pt x="663" y="568"/>
                    <a:pt x="654" y="565"/>
                  </a:cubicBezTo>
                  <a:cubicBezTo>
                    <a:pt x="638" y="558"/>
                    <a:pt x="643" y="541"/>
                    <a:pt x="639" y="529"/>
                  </a:cubicBezTo>
                  <a:cubicBezTo>
                    <a:pt x="636" y="522"/>
                    <a:pt x="627" y="530"/>
                    <a:pt x="629" y="520"/>
                  </a:cubicBezTo>
                  <a:cubicBezTo>
                    <a:pt x="630" y="508"/>
                    <a:pt x="631" y="510"/>
                    <a:pt x="637" y="502"/>
                  </a:cubicBezTo>
                  <a:cubicBezTo>
                    <a:pt x="655" y="479"/>
                    <a:pt x="682" y="484"/>
                    <a:pt x="700" y="506"/>
                  </a:cubicBezTo>
                  <a:cubicBezTo>
                    <a:pt x="689" y="505"/>
                    <a:pt x="644" y="509"/>
                    <a:pt x="671" y="525"/>
                  </a:cubicBezTo>
                  <a:cubicBezTo>
                    <a:pt x="667" y="537"/>
                    <a:pt x="683" y="542"/>
                    <a:pt x="684" y="557"/>
                  </a:cubicBezTo>
                  <a:cubicBezTo>
                    <a:pt x="693" y="549"/>
                    <a:pt x="704" y="552"/>
                    <a:pt x="703" y="565"/>
                  </a:cubicBezTo>
                  <a:close/>
                  <a:moveTo>
                    <a:pt x="776" y="627"/>
                  </a:moveTo>
                  <a:cubicBezTo>
                    <a:pt x="774" y="624"/>
                    <a:pt x="771" y="622"/>
                    <a:pt x="772" y="617"/>
                  </a:cubicBezTo>
                  <a:cubicBezTo>
                    <a:pt x="776" y="618"/>
                    <a:pt x="779" y="620"/>
                    <a:pt x="783" y="623"/>
                  </a:cubicBezTo>
                  <a:cubicBezTo>
                    <a:pt x="780" y="624"/>
                    <a:pt x="778" y="626"/>
                    <a:pt x="776" y="62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72" name="Freeform 72"/>
            <p:cNvSpPr>
              <a:spLocks/>
            </p:cNvSpPr>
            <p:nvPr/>
          </p:nvSpPr>
          <p:spPr bwMode="auto">
            <a:xfrm>
              <a:off x="2967" y="609"/>
              <a:ext cx="5" cy="6"/>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2" y="1"/>
                    <a:pt x="1" y="2"/>
                    <a:pt x="0" y="3"/>
                  </a:cubicBezTo>
                  <a:cubicBezTo>
                    <a:pt x="1" y="2"/>
                    <a:pt x="2" y="1"/>
                    <a:pt x="3"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73" name="Freeform 73"/>
            <p:cNvSpPr>
              <a:spLocks/>
            </p:cNvSpPr>
            <p:nvPr/>
          </p:nvSpPr>
          <p:spPr bwMode="auto">
            <a:xfrm>
              <a:off x="2931" y="599"/>
              <a:ext cx="34" cy="30"/>
            </a:xfrm>
            <a:custGeom>
              <a:avLst/>
              <a:gdLst>
                <a:gd name="T0" fmla="*/ 14 w 19"/>
                <a:gd name="T1" fmla="*/ 0 h 17"/>
                <a:gd name="T2" fmla="*/ 0 w 19"/>
                <a:gd name="T3" fmla="*/ 16 h 17"/>
                <a:gd name="T4" fmla="*/ 19 w 19"/>
                <a:gd name="T5" fmla="*/ 10 h 17"/>
                <a:gd name="T6" fmla="*/ 14 w 19"/>
                <a:gd name="T7" fmla="*/ 0 h 17"/>
              </a:gdLst>
              <a:ahLst/>
              <a:cxnLst>
                <a:cxn ang="0">
                  <a:pos x="T0" y="T1"/>
                </a:cxn>
                <a:cxn ang="0">
                  <a:pos x="T2" y="T3"/>
                </a:cxn>
                <a:cxn ang="0">
                  <a:pos x="T4" y="T5"/>
                </a:cxn>
                <a:cxn ang="0">
                  <a:pos x="T6" y="T7"/>
                </a:cxn>
              </a:cxnLst>
              <a:rect l="0" t="0" r="r" b="b"/>
              <a:pathLst>
                <a:path w="19" h="17">
                  <a:moveTo>
                    <a:pt x="14" y="0"/>
                  </a:moveTo>
                  <a:cubicBezTo>
                    <a:pt x="5" y="6"/>
                    <a:pt x="7" y="8"/>
                    <a:pt x="0" y="16"/>
                  </a:cubicBezTo>
                  <a:cubicBezTo>
                    <a:pt x="7" y="17"/>
                    <a:pt x="14" y="15"/>
                    <a:pt x="19" y="10"/>
                  </a:cubicBezTo>
                  <a:cubicBezTo>
                    <a:pt x="15" y="10"/>
                    <a:pt x="12" y="7"/>
                    <a:pt x="14"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74" name="Freeform 74"/>
            <p:cNvSpPr>
              <a:spLocks/>
            </p:cNvSpPr>
            <p:nvPr/>
          </p:nvSpPr>
          <p:spPr bwMode="auto">
            <a:xfrm>
              <a:off x="4398" y="1878"/>
              <a:ext cx="1" cy="4"/>
            </a:xfrm>
            <a:custGeom>
              <a:avLst/>
              <a:gdLst>
                <a:gd name="T0" fmla="*/ 1 w 1"/>
                <a:gd name="T1" fmla="*/ 2 h 2"/>
                <a:gd name="T2" fmla="*/ 1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0"/>
                  </a:cubicBezTo>
                  <a:cubicBezTo>
                    <a:pt x="1" y="1"/>
                    <a:pt x="0" y="1"/>
                    <a:pt x="0" y="2"/>
                  </a:cubicBezTo>
                  <a:cubicBezTo>
                    <a:pt x="0" y="2"/>
                    <a:pt x="0" y="2"/>
                    <a:pt x="1" y="2"/>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75" name="Freeform 75"/>
            <p:cNvSpPr>
              <a:spLocks/>
            </p:cNvSpPr>
            <p:nvPr/>
          </p:nvSpPr>
          <p:spPr bwMode="auto">
            <a:xfrm>
              <a:off x="4391" y="1882"/>
              <a:ext cx="113" cy="158"/>
            </a:xfrm>
            <a:custGeom>
              <a:avLst/>
              <a:gdLst>
                <a:gd name="T0" fmla="*/ 0 w 64"/>
                <a:gd name="T1" fmla="*/ 17 h 89"/>
                <a:gd name="T2" fmla="*/ 25 w 64"/>
                <a:gd name="T3" fmla="*/ 53 h 89"/>
                <a:gd name="T4" fmla="*/ 53 w 64"/>
                <a:gd name="T5" fmla="*/ 89 h 89"/>
                <a:gd name="T6" fmla="*/ 56 w 64"/>
                <a:gd name="T7" fmla="*/ 82 h 89"/>
                <a:gd name="T8" fmla="*/ 64 w 64"/>
                <a:gd name="T9" fmla="*/ 86 h 89"/>
                <a:gd name="T10" fmla="*/ 52 w 64"/>
                <a:gd name="T11" fmla="*/ 69 h 89"/>
                <a:gd name="T12" fmla="*/ 53 w 64"/>
                <a:gd name="T13" fmla="*/ 45 h 89"/>
                <a:gd name="T14" fmla="*/ 32 w 64"/>
                <a:gd name="T15" fmla="*/ 34 h 89"/>
                <a:gd name="T16" fmla="*/ 16 w 64"/>
                <a:gd name="T17" fmla="*/ 17 h 89"/>
                <a:gd name="T18" fmla="*/ 20 w 64"/>
                <a:gd name="T19" fmla="*/ 16 h 89"/>
                <a:gd name="T20" fmla="*/ 5 w 64"/>
                <a:gd name="T21" fmla="*/ 0 h 89"/>
                <a:gd name="T22" fmla="*/ 3 w 64"/>
                <a:gd name="T23" fmla="*/ 2 h 89"/>
                <a:gd name="T24" fmla="*/ 0 w 64"/>
                <a:gd name="T25"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89">
                  <a:moveTo>
                    <a:pt x="0" y="17"/>
                  </a:moveTo>
                  <a:cubicBezTo>
                    <a:pt x="9" y="16"/>
                    <a:pt x="20" y="43"/>
                    <a:pt x="25" y="53"/>
                  </a:cubicBezTo>
                  <a:cubicBezTo>
                    <a:pt x="34" y="73"/>
                    <a:pt x="35" y="76"/>
                    <a:pt x="53" y="89"/>
                  </a:cubicBezTo>
                  <a:cubicBezTo>
                    <a:pt x="54" y="86"/>
                    <a:pt x="55" y="84"/>
                    <a:pt x="56" y="82"/>
                  </a:cubicBezTo>
                  <a:cubicBezTo>
                    <a:pt x="58" y="83"/>
                    <a:pt x="61" y="84"/>
                    <a:pt x="64" y="86"/>
                  </a:cubicBezTo>
                  <a:cubicBezTo>
                    <a:pt x="61" y="82"/>
                    <a:pt x="53" y="73"/>
                    <a:pt x="52" y="69"/>
                  </a:cubicBezTo>
                  <a:cubicBezTo>
                    <a:pt x="51" y="62"/>
                    <a:pt x="56" y="52"/>
                    <a:pt x="53" y="45"/>
                  </a:cubicBezTo>
                  <a:cubicBezTo>
                    <a:pt x="55" y="48"/>
                    <a:pt x="31" y="34"/>
                    <a:pt x="32" y="34"/>
                  </a:cubicBezTo>
                  <a:cubicBezTo>
                    <a:pt x="25" y="32"/>
                    <a:pt x="24" y="21"/>
                    <a:pt x="16" y="17"/>
                  </a:cubicBezTo>
                  <a:cubicBezTo>
                    <a:pt x="17" y="17"/>
                    <a:pt x="19" y="16"/>
                    <a:pt x="20" y="16"/>
                  </a:cubicBezTo>
                  <a:cubicBezTo>
                    <a:pt x="18" y="9"/>
                    <a:pt x="12" y="3"/>
                    <a:pt x="5" y="0"/>
                  </a:cubicBezTo>
                  <a:cubicBezTo>
                    <a:pt x="4" y="1"/>
                    <a:pt x="4" y="2"/>
                    <a:pt x="3" y="2"/>
                  </a:cubicBezTo>
                  <a:cubicBezTo>
                    <a:pt x="4" y="3"/>
                    <a:pt x="2" y="13"/>
                    <a:pt x="0" y="1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76" name="Freeform 76"/>
            <p:cNvSpPr>
              <a:spLocks/>
            </p:cNvSpPr>
            <p:nvPr/>
          </p:nvSpPr>
          <p:spPr bwMode="auto">
            <a:xfrm>
              <a:off x="4396" y="1885"/>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77" name="Freeform 77"/>
            <p:cNvSpPr>
              <a:spLocks/>
            </p:cNvSpPr>
            <p:nvPr/>
          </p:nvSpPr>
          <p:spPr bwMode="auto">
            <a:xfrm>
              <a:off x="2965" y="615"/>
              <a:ext cx="2"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1" y="0"/>
                    <a:pt x="1" y="0"/>
                  </a:cubicBezTo>
                  <a:cubicBezTo>
                    <a:pt x="1" y="0"/>
                    <a:pt x="0" y="1"/>
                    <a:pt x="0" y="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78" name="Freeform 78"/>
            <p:cNvSpPr>
              <a:spLocks/>
            </p:cNvSpPr>
            <p:nvPr/>
          </p:nvSpPr>
          <p:spPr bwMode="auto">
            <a:xfrm>
              <a:off x="5781" y="513"/>
              <a:ext cx="72" cy="31"/>
            </a:xfrm>
            <a:custGeom>
              <a:avLst/>
              <a:gdLst>
                <a:gd name="T0" fmla="*/ 41 w 41"/>
                <a:gd name="T1" fmla="*/ 11 h 17"/>
                <a:gd name="T2" fmla="*/ 10 w 41"/>
                <a:gd name="T3" fmla="*/ 17 h 17"/>
                <a:gd name="T4" fmla="*/ 41 w 41"/>
                <a:gd name="T5" fmla="*/ 11 h 17"/>
              </a:gdLst>
              <a:ahLst/>
              <a:cxnLst>
                <a:cxn ang="0">
                  <a:pos x="T0" y="T1"/>
                </a:cxn>
                <a:cxn ang="0">
                  <a:pos x="T2" y="T3"/>
                </a:cxn>
                <a:cxn ang="0">
                  <a:pos x="T4" y="T5"/>
                </a:cxn>
              </a:cxnLst>
              <a:rect l="0" t="0" r="r" b="b"/>
              <a:pathLst>
                <a:path w="41" h="17">
                  <a:moveTo>
                    <a:pt x="41" y="11"/>
                  </a:moveTo>
                  <a:cubicBezTo>
                    <a:pt x="31" y="0"/>
                    <a:pt x="0" y="2"/>
                    <a:pt x="10" y="17"/>
                  </a:cubicBezTo>
                  <a:cubicBezTo>
                    <a:pt x="20" y="17"/>
                    <a:pt x="31" y="16"/>
                    <a:pt x="41" y="1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79" name="Freeform 79"/>
            <p:cNvSpPr>
              <a:spLocks/>
            </p:cNvSpPr>
            <p:nvPr/>
          </p:nvSpPr>
          <p:spPr bwMode="auto">
            <a:xfrm>
              <a:off x="5607" y="565"/>
              <a:ext cx="27" cy="16"/>
            </a:xfrm>
            <a:custGeom>
              <a:avLst/>
              <a:gdLst>
                <a:gd name="T0" fmla="*/ 0 w 15"/>
                <a:gd name="T1" fmla="*/ 2 h 9"/>
                <a:gd name="T2" fmla="*/ 10 w 15"/>
                <a:gd name="T3" fmla="*/ 9 h 9"/>
                <a:gd name="T4" fmla="*/ 0 w 15"/>
                <a:gd name="T5" fmla="*/ 2 h 9"/>
              </a:gdLst>
              <a:ahLst/>
              <a:cxnLst>
                <a:cxn ang="0">
                  <a:pos x="T0" y="T1"/>
                </a:cxn>
                <a:cxn ang="0">
                  <a:pos x="T2" y="T3"/>
                </a:cxn>
                <a:cxn ang="0">
                  <a:pos x="T4" y="T5"/>
                </a:cxn>
              </a:cxnLst>
              <a:rect l="0" t="0" r="r" b="b"/>
              <a:pathLst>
                <a:path w="15" h="9">
                  <a:moveTo>
                    <a:pt x="0" y="2"/>
                  </a:moveTo>
                  <a:cubicBezTo>
                    <a:pt x="3" y="4"/>
                    <a:pt x="6" y="7"/>
                    <a:pt x="10" y="9"/>
                  </a:cubicBezTo>
                  <a:cubicBezTo>
                    <a:pt x="15" y="1"/>
                    <a:pt x="9" y="0"/>
                    <a:pt x="0" y="2"/>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80" name="Freeform 80"/>
            <p:cNvSpPr>
              <a:spLocks/>
            </p:cNvSpPr>
            <p:nvPr/>
          </p:nvSpPr>
          <p:spPr bwMode="auto">
            <a:xfrm>
              <a:off x="5034" y="371"/>
              <a:ext cx="14" cy="16"/>
            </a:xfrm>
            <a:custGeom>
              <a:avLst/>
              <a:gdLst>
                <a:gd name="T0" fmla="*/ 8 w 8"/>
                <a:gd name="T1" fmla="*/ 4 h 9"/>
                <a:gd name="T2" fmla="*/ 4 w 8"/>
                <a:gd name="T3" fmla="*/ 9 h 9"/>
                <a:gd name="T4" fmla="*/ 8 w 8"/>
                <a:gd name="T5" fmla="*/ 4 h 9"/>
              </a:gdLst>
              <a:ahLst/>
              <a:cxnLst>
                <a:cxn ang="0">
                  <a:pos x="T0" y="T1"/>
                </a:cxn>
                <a:cxn ang="0">
                  <a:pos x="T2" y="T3"/>
                </a:cxn>
                <a:cxn ang="0">
                  <a:pos x="T4" y="T5"/>
                </a:cxn>
              </a:cxnLst>
              <a:rect l="0" t="0" r="r" b="b"/>
              <a:pathLst>
                <a:path w="8" h="9">
                  <a:moveTo>
                    <a:pt x="8" y="4"/>
                  </a:moveTo>
                  <a:cubicBezTo>
                    <a:pt x="5" y="5"/>
                    <a:pt x="0" y="0"/>
                    <a:pt x="4" y="9"/>
                  </a:cubicBezTo>
                  <a:cubicBezTo>
                    <a:pt x="6" y="6"/>
                    <a:pt x="8" y="4"/>
                    <a:pt x="8" y="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81" name="Freeform 81"/>
            <p:cNvSpPr>
              <a:spLocks/>
            </p:cNvSpPr>
            <p:nvPr/>
          </p:nvSpPr>
          <p:spPr bwMode="auto">
            <a:xfrm>
              <a:off x="4626" y="414"/>
              <a:ext cx="27" cy="21"/>
            </a:xfrm>
            <a:custGeom>
              <a:avLst/>
              <a:gdLst>
                <a:gd name="T0" fmla="*/ 0 w 15"/>
                <a:gd name="T1" fmla="*/ 7 h 12"/>
                <a:gd name="T2" fmla="*/ 15 w 15"/>
                <a:gd name="T3" fmla="*/ 9 h 12"/>
                <a:gd name="T4" fmla="*/ 0 w 15"/>
                <a:gd name="T5" fmla="*/ 7 h 12"/>
              </a:gdLst>
              <a:ahLst/>
              <a:cxnLst>
                <a:cxn ang="0">
                  <a:pos x="T0" y="T1"/>
                </a:cxn>
                <a:cxn ang="0">
                  <a:pos x="T2" y="T3"/>
                </a:cxn>
                <a:cxn ang="0">
                  <a:pos x="T4" y="T5"/>
                </a:cxn>
              </a:cxnLst>
              <a:rect l="0" t="0" r="r" b="b"/>
              <a:pathLst>
                <a:path w="15" h="12">
                  <a:moveTo>
                    <a:pt x="0" y="7"/>
                  </a:moveTo>
                  <a:cubicBezTo>
                    <a:pt x="5" y="12"/>
                    <a:pt x="9" y="11"/>
                    <a:pt x="15" y="9"/>
                  </a:cubicBezTo>
                  <a:cubicBezTo>
                    <a:pt x="14" y="8"/>
                    <a:pt x="9" y="0"/>
                    <a:pt x="0" y="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82" name="Freeform 82"/>
            <p:cNvSpPr>
              <a:spLocks/>
            </p:cNvSpPr>
            <p:nvPr/>
          </p:nvSpPr>
          <p:spPr bwMode="auto">
            <a:xfrm>
              <a:off x="4653" y="4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83" name="Freeform 83"/>
            <p:cNvSpPr>
              <a:spLocks/>
            </p:cNvSpPr>
            <p:nvPr/>
          </p:nvSpPr>
          <p:spPr bwMode="auto">
            <a:xfrm>
              <a:off x="4399" y="238"/>
              <a:ext cx="128" cy="63"/>
            </a:xfrm>
            <a:custGeom>
              <a:avLst/>
              <a:gdLst>
                <a:gd name="T0" fmla="*/ 11 w 72"/>
                <a:gd name="T1" fmla="*/ 35 h 35"/>
                <a:gd name="T2" fmla="*/ 60 w 72"/>
                <a:gd name="T3" fmla="*/ 26 h 35"/>
                <a:gd name="T4" fmla="*/ 40 w 72"/>
                <a:gd name="T5" fmla="*/ 9 h 35"/>
                <a:gd name="T6" fmla="*/ 41 w 72"/>
                <a:gd name="T7" fmla="*/ 1 h 35"/>
                <a:gd name="T8" fmla="*/ 11 w 72"/>
                <a:gd name="T9" fmla="*/ 35 h 35"/>
              </a:gdLst>
              <a:ahLst/>
              <a:cxnLst>
                <a:cxn ang="0">
                  <a:pos x="T0" y="T1"/>
                </a:cxn>
                <a:cxn ang="0">
                  <a:pos x="T2" y="T3"/>
                </a:cxn>
                <a:cxn ang="0">
                  <a:pos x="T4" y="T5"/>
                </a:cxn>
                <a:cxn ang="0">
                  <a:pos x="T6" y="T7"/>
                </a:cxn>
                <a:cxn ang="0">
                  <a:pos x="T8" y="T9"/>
                </a:cxn>
              </a:cxnLst>
              <a:rect l="0" t="0" r="r" b="b"/>
              <a:pathLst>
                <a:path w="72" h="35">
                  <a:moveTo>
                    <a:pt x="11" y="35"/>
                  </a:moveTo>
                  <a:cubicBezTo>
                    <a:pt x="21" y="31"/>
                    <a:pt x="54" y="32"/>
                    <a:pt x="60" y="26"/>
                  </a:cubicBezTo>
                  <a:cubicBezTo>
                    <a:pt x="72" y="14"/>
                    <a:pt x="51" y="2"/>
                    <a:pt x="40" y="9"/>
                  </a:cubicBezTo>
                  <a:cubicBezTo>
                    <a:pt x="41" y="6"/>
                    <a:pt x="41" y="4"/>
                    <a:pt x="41" y="1"/>
                  </a:cubicBezTo>
                  <a:cubicBezTo>
                    <a:pt x="28" y="0"/>
                    <a:pt x="0" y="25"/>
                    <a:pt x="11" y="3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84" name="Freeform 84"/>
            <p:cNvSpPr>
              <a:spLocks/>
            </p:cNvSpPr>
            <p:nvPr/>
          </p:nvSpPr>
          <p:spPr bwMode="auto">
            <a:xfrm>
              <a:off x="4261" y="212"/>
              <a:ext cx="43" cy="25"/>
            </a:xfrm>
            <a:custGeom>
              <a:avLst/>
              <a:gdLst>
                <a:gd name="T0" fmla="*/ 10 w 24"/>
                <a:gd name="T1" fmla="*/ 0 h 14"/>
                <a:gd name="T2" fmla="*/ 0 w 24"/>
                <a:gd name="T3" fmla="*/ 3 h 14"/>
                <a:gd name="T4" fmla="*/ 24 w 24"/>
                <a:gd name="T5" fmla="*/ 5 h 14"/>
                <a:gd name="T6" fmla="*/ 10 w 24"/>
                <a:gd name="T7" fmla="*/ 0 h 14"/>
              </a:gdLst>
              <a:ahLst/>
              <a:cxnLst>
                <a:cxn ang="0">
                  <a:pos x="T0" y="T1"/>
                </a:cxn>
                <a:cxn ang="0">
                  <a:pos x="T2" y="T3"/>
                </a:cxn>
                <a:cxn ang="0">
                  <a:pos x="T4" y="T5"/>
                </a:cxn>
                <a:cxn ang="0">
                  <a:pos x="T6" y="T7"/>
                </a:cxn>
              </a:cxnLst>
              <a:rect l="0" t="0" r="r" b="b"/>
              <a:pathLst>
                <a:path w="24" h="14">
                  <a:moveTo>
                    <a:pt x="10" y="0"/>
                  </a:moveTo>
                  <a:cubicBezTo>
                    <a:pt x="7" y="1"/>
                    <a:pt x="4" y="2"/>
                    <a:pt x="0" y="3"/>
                  </a:cubicBezTo>
                  <a:cubicBezTo>
                    <a:pt x="5" y="14"/>
                    <a:pt x="16" y="13"/>
                    <a:pt x="24" y="5"/>
                  </a:cubicBezTo>
                  <a:cubicBezTo>
                    <a:pt x="19" y="3"/>
                    <a:pt x="14" y="0"/>
                    <a:pt x="1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85" name="Freeform 85"/>
            <p:cNvSpPr>
              <a:spLocks/>
            </p:cNvSpPr>
            <p:nvPr/>
          </p:nvSpPr>
          <p:spPr bwMode="auto">
            <a:xfrm>
              <a:off x="4275" y="143"/>
              <a:ext cx="179" cy="140"/>
            </a:xfrm>
            <a:custGeom>
              <a:avLst/>
              <a:gdLst>
                <a:gd name="T0" fmla="*/ 14 w 101"/>
                <a:gd name="T1" fmla="*/ 52 h 79"/>
                <a:gd name="T2" fmla="*/ 78 w 101"/>
                <a:gd name="T3" fmla="*/ 65 h 79"/>
                <a:gd name="T4" fmla="*/ 72 w 101"/>
                <a:gd name="T5" fmla="*/ 61 h 79"/>
                <a:gd name="T6" fmla="*/ 46 w 101"/>
                <a:gd name="T7" fmla="*/ 40 h 79"/>
                <a:gd name="T8" fmla="*/ 57 w 101"/>
                <a:gd name="T9" fmla="*/ 26 h 79"/>
                <a:gd name="T10" fmla="*/ 0 w 101"/>
                <a:gd name="T11" fmla="*/ 33 h 79"/>
                <a:gd name="T12" fmla="*/ 40 w 101"/>
                <a:gd name="T13" fmla="*/ 41 h 79"/>
                <a:gd name="T14" fmla="*/ 14 w 101"/>
                <a:gd name="T15" fmla="*/ 52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9">
                  <a:moveTo>
                    <a:pt x="14" y="52"/>
                  </a:moveTo>
                  <a:cubicBezTo>
                    <a:pt x="28" y="63"/>
                    <a:pt x="63" y="79"/>
                    <a:pt x="78" y="65"/>
                  </a:cubicBezTo>
                  <a:cubicBezTo>
                    <a:pt x="76" y="64"/>
                    <a:pt x="74" y="63"/>
                    <a:pt x="72" y="61"/>
                  </a:cubicBezTo>
                  <a:cubicBezTo>
                    <a:pt x="101" y="48"/>
                    <a:pt x="56" y="40"/>
                    <a:pt x="46" y="40"/>
                  </a:cubicBezTo>
                  <a:cubicBezTo>
                    <a:pt x="50" y="34"/>
                    <a:pt x="54" y="29"/>
                    <a:pt x="57" y="26"/>
                  </a:cubicBezTo>
                  <a:cubicBezTo>
                    <a:pt x="35" y="0"/>
                    <a:pt x="23" y="23"/>
                    <a:pt x="0" y="33"/>
                  </a:cubicBezTo>
                  <a:cubicBezTo>
                    <a:pt x="12" y="40"/>
                    <a:pt x="26" y="41"/>
                    <a:pt x="40" y="41"/>
                  </a:cubicBezTo>
                  <a:cubicBezTo>
                    <a:pt x="31" y="44"/>
                    <a:pt x="22" y="48"/>
                    <a:pt x="14" y="52"/>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86" name="Freeform 86"/>
            <p:cNvSpPr>
              <a:spLocks/>
            </p:cNvSpPr>
            <p:nvPr/>
          </p:nvSpPr>
          <p:spPr bwMode="auto">
            <a:xfrm>
              <a:off x="4339" y="325"/>
              <a:ext cx="18" cy="18"/>
            </a:xfrm>
            <a:custGeom>
              <a:avLst/>
              <a:gdLst>
                <a:gd name="T0" fmla="*/ 10 w 10"/>
                <a:gd name="T1" fmla="*/ 1 h 10"/>
                <a:gd name="T2" fmla="*/ 0 w 10"/>
                <a:gd name="T3" fmla="*/ 5 h 10"/>
                <a:gd name="T4" fmla="*/ 10 w 10"/>
                <a:gd name="T5" fmla="*/ 1 h 10"/>
              </a:gdLst>
              <a:ahLst/>
              <a:cxnLst>
                <a:cxn ang="0">
                  <a:pos x="T0" y="T1"/>
                </a:cxn>
                <a:cxn ang="0">
                  <a:pos x="T2" y="T3"/>
                </a:cxn>
                <a:cxn ang="0">
                  <a:pos x="T4" y="T5"/>
                </a:cxn>
              </a:cxnLst>
              <a:rect l="0" t="0" r="r" b="b"/>
              <a:pathLst>
                <a:path w="10" h="10">
                  <a:moveTo>
                    <a:pt x="10" y="1"/>
                  </a:moveTo>
                  <a:cubicBezTo>
                    <a:pt x="5" y="0"/>
                    <a:pt x="3" y="2"/>
                    <a:pt x="0" y="5"/>
                  </a:cubicBezTo>
                  <a:cubicBezTo>
                    <a:pt x="3" y="4"/>
                    <a:pt x="5" y="10"/>
                    <a:pt x="10" y="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87" name="Freeform 87"/>
            <p:cNvSpPr>
              <a:spLocks/>
            </p:cNvSpPr>
            <p:nvPr/>
          </p:nvSpPr>
          <p:spPr bwMode="auto">
            <a:xfrm>
              <a:off x="4247" y="166"/>
              <a:ext cx="25" cy="9"/>
            </a:xfrm>
            <a:custGeom>
              <a:avLst/>
              <a:gdLst>
                <a:gd name="T0" fmla="*/ 14 w 14"/>
                <a:gd name="T1" fmla="*/ 4 h 5"/>
                <a:gd name="T2" fmla="*/ 0 w 14"/>
                <a:gd name="T3" fmla="*/ 1 h 5"/>
                <a:gd name="T4" fmla="*/ 14 w 14"/>
                <a:gd name="T5" fmla="*/ 4 h 5"/>
              </a:gdLst>
              <a:ahLst/>
              <a:cxnLst>
                <a:cxn ang="0">
                  <a:pos x="T0" y="T1"/>
                </a:cxn>
                <a:cxn ang="0">
                  <a:pos x="T2" y="T3"/>
                </a:cxn>
                <a:cxn ang="0">
                  <a:pos x="T4" y="T5"/>
                </a:cxn>
              </a:cxnLst>
              <a:rect l="0" t="0" r="r" b="b"/>
              <a:pathLst>
                <a:path w="14" h="5">
                  <a:moveTo>
                    <a:pt x="14" y="4"/>
                  </a:moveTo>
                  <a:cubicBezTo>
                    <a:pt x="10" y="3"/>
                    <a:pt x="6" y="0"/>
                    <a:pt x="0" y="1"/>
                  </a:cubicBezTo>
                  <a:cubicBezTo>
                    <a:pt x="5" y="5"/>
                    <a:pt x="8" y="4"/>
                    <a:pt x="14" y="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88" name="Freeform 88"/>
            <p:cNvSpPr>
              <a:spLocks/>
            </p:cNvSpPr>
            <p:nvPr/>
          </p:nvSpPr>
          <p:spPr bwMode="auto">
            <a:xfrm>
              <a:off x="4536" y="286"/>
              <a:ext cx="20" cy="15"/>
            </a:xfrm>
            <a:custGeom>
              <a:avLst/>
              <a:gdLst>
                <a:gd name="T0" fmla="*/ 11 w 11"/>
                <a:gd name="T1" fmla="*/ 0 h 8"/>
                <a:gd name="T2" fmla="*/ 0 w 11"/>
                <a:gd name="T3" fmla="*/ 1 h 8"/>
                <a:gd name="T4" fmla="*/ 11 w 11"/>
                <a:gd name="T5" fmla="*/ 0 h 8"/>
              </a:gdLst>
              <a:ahLst/>
              <a:cxnLst>
                <a:cxn ang="0">
                  <a:pos x="T0" y="T1"/>
                </a:cxn>
                <a:cxn ang="0">
                  <a:pos x="T2" y="T3"/>
                </a:cxn>
                <a:cxn ang="0">
                  <a:pos x="T4" y="T5"/>
                </a:cxn>
              </a:cxnLst>
              <a:rect l="0" t="0" r="r" b="b"/>
              <a:pathLst>
                <a:path w="11" h="8">
                  <a:moveTo>
                    <a:pt x="11" y="0"/>
                  </a:moveTo>
                  <a:cubicBezTo>
                    <a:pt x="7" y="1"/>
                    <a:pt x="3" y="1"/>
                    <a:pt x="0" y="1"/>
                  </a:cubicBezTo>
                  <a:cubicBezTo>
                    <a:pt x="6" y="8"/>
                    <a:pt x="6" y="2"/>
                    <a:pt x="11"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89" name="Freeform 89"/>
            <p:cNvSpPr>
              <a:spLocks/>
            </p:cNvSpPr>
            <p:nvPr/>
          </p:nvSpPr>
          <p:spPr bwMode="auto">
            <a:xfrm>
              <a:off x="3548" y="201"/>
              <a:ext cx="6" cy="9"/>
            </a:xfrm>
            <a:custGeom>
              <a:avLst/>
              <a:gdLst>
                <a:gd name="T0" fmla="*/ 0 w 3"/>
                <a:gd name="T1" fmla="*/ 1 h 5"/>
                <a:gd name="T2" fmla="*/ 3 w 3"/>
                <a:gd name="T3" fmla="*/ 0 h 5"/>
                <a:gd name="T4" fmla="*/ 1 w 3"/>
                <a:gd name="T5" fmla="*/ 1 h 5"/>
                <a:gd name="T6" fmla="*/ 0 w 3"/>
                <a:gd name="T7" fmla="*/ 1 h 5"/>
              </a:gdLst>
              <a:ahLst/>
              <a:cxnLst>
                <a:cxn ang="0">
                  <a:pos x="T0" y="T1"/>
                </a:cxn>
                <a:cxn ang="0">
                  <a:pos x="T2" y="T3"/>
                </a:cxn>
                <a:cxn ang="0">
                  <a:pos x="T4" y="T5"/>
                </a:cxn>
                <a:cxn ang="0">
                  <a:pos x="T6" y="T7"/>
                </a:cxn>
              </a:cxnLst>
              <a:rect l="0" t="0" r="r" b="b"/>
              <a:pathLst>
                <a:path w="3" h="5">
                  <a:moveTo>
                    <a:pt x="0" y="1"/>
                  </a:moveTo>
                  <a:cubicBezTo>
                    <a:pt x="0" y="5"/>
                    <a:pt x="1" y="1"/>
                    <a:pt x="3" y="0"/>
                  </a:cubicBezTo>
                  <a:cubicBezTo>
                    <a:pt x="2" y="0"/>
                    <a:pt x="2" y="0"/>
                    <a:pt x="1" y="1"/>
                  </a:cubicBezTo>
                  <a:cubicBezTo>
                    <a:pt x="1" y="1"/>
                    <a:pt x="0" y="1"/>
                    <a:pt x="0" y="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90" name="Freeform 90"/>
            <p:cNvSpPr>
              <a:spLocks/>
            </p:cNvSpPr>
            <p:nvPr/>
          </p:nvSpPr>
          <p:spPr bwMode="auto">
            <a:xfrm>
              <a:off x="3449" y="178"/>
              <a:ext cx="122" cy="43"/>
            </a:xfrm>
            <a:custGeom>
              <a:avLst/>
              <a:gdLst>
                <a:gd name="T0" fmla="*/ 31 w 69"/>
                <a:gd name="T1" fmla="*/ 10 h 24"/>
                <a:gd name="T2" fmla="*/ 25 w 69"/>
                <a:gd name="T3" fmla="*/ 13 h 24"/>
                <a:gd name="T4" fmla="*/ 32 w 69"/>
                <a:gd name="T5" fmla="*/ 13 h 24"/>
                <a:gd name="T6" fmla="*/ 24 w 69"/>
                <a:gd name="T7" fmla="*/ 16 h 24"/>
                <a:gd name="T8" fmla="*/ 37 w 69"/>
                <a:gd name="T9" fmla="*/ 24 h 24"/>
                <a:gd name="T10" fmla="*/ 57 w 69"/>
                <a:gd name="T11" fmla="*/ 14 h 24"/>
                <a:gd name="T12" fmla="*/ 69 w 69"/>
                <a:gd name="T13" fmla="*/ 7 h 24"/>
                <a:gd name="T14" fmla="*/ 31 w 69"/>
                <a:gd name="T15" fmla="*/ 4 h 24"/>
                <a:gd name="T16" fmla="*/ 0 w 69"/>
                <a:gd name="T17" fmla="*/ 10 h 24"/>
                <a:gd name="T18" fmla="*/ 31 w 69"/>
                <a:gd name="T1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24">
                  <a:moveTo>
                    <a:pt x="31" y="10"/>
                  </a:moveTo>
                  <a:cubicBezTo>
                    <a:pt x="29" y="11"/>
                    <a:pt x="27" y="12"/>
                    <a:pt x="25" y="13"/>
                  </a:cubicBezTo>
                  <a:cubicBezTo>
                    <a:pt x="27" y="13"/>
                    <a:pt x="30" y="13"/>
                    <a:pt x="32" y="13"/>
                  </a:cubicBezTo>
                  <a:cubicBezTo>
                    <a:pt x="29" y="14"/>
                    <a:pt x="27" y="15"/>
                    <a:pt x="24" y="16"/>
                  </a:cubicBezTo>
                  <a:cubicBezTo>
                    <a:pt x="27" y="19"/>
                    <a:pt x="34" y="22"/>
                    <a:pt x="37" y="24"/>
                  </a:cubicBezTo>
                  <a:cubicBezTo>
                    <a:pt x="42" y="17"/>
                    <a:pt x="49" y="14"/>
                    <a:pt x="57" y="14"/>
                  </a:cubicBezTo>
                  <a:cubicBezTo>
                    <a:pt x="59" y="11"/>
                    <a:pt x="67" y="8"/>
                    <a:pt x="69" y="7"/>
                  </a:cubicBezTo>
                  <a:cubicBezTo>
                    <a:pt x="58" y="0"/>
                    <a:pt x="44" y="7"/>
                    <a:pt x="31" y="4"/>
                  </a:cubicBezTo>
                  <a:cubicBezTo>
                    <a:pt x="20" y="2"/>
                    <a:pt x="9" y="3"/>
                    <a:pt x="0" y="10"/>
                  </a:cubicBezTo>
                  <a:cubicBezTo>
                    <a:pt x="11" y="12"/>
                    <a:pt x="20" y="4"/>
                    <a:pt x="31" y="1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91" name="Freeform 91"/>
            <p:cNvSpPr>
              <a:spLocks/>
            </p:cNvSpPr>
            <p:nvPr/>
          </p:nvSpPr>
          <p:spPr bwMode="auto">
            <a:xfrm>
              <a:off x="3770" y="148"/>
              <a:ext cx="43" cy="39"/>
            </a:xfrm>
            <a:custGeom>
              <a:avLst/>
              <a:gdLst>
                <a:gd name="T0" fmla="*/ 24 w 24"/>
                <a:gd name="T1" fmla="*/ 17 h 22"/>
                <a:gd name="T2" fmla="*/ 0 w 24"/>
                <a:gd name="T3" fmla="*/ 17 h 22"/>
                <a:gd name="T4" fmla="*/ 6 w 24"/>
                <a:gd name="T5" fmla="*/ 22 h 22"/>
                <a:gd name="T6" fmla="*/ 24 w 24"/>
                <a:gd name="T7" fmla="*/ 17 h 22"/>
              </a:gdLst>
              <a:ahLst/>
              <a:cxnLst>
                <a:cxn ang="0">
                  <a:pos x="T0" y="T1"/>
                </a:cxn>
                <a:cxn ang="0">
                  <a:pos x="T2" y="T3"/>
                </a:cxn>
                <a:cxn ang="0">
                  <a:pos x="T4" y="T5"/>
                </a:cxn>
                <a:cxn ang="0">
                  <a:pos x="T6" y="T7"/>
                </a:cxn>
              </a:cxnLst>
              <a:rect l="0" t="0" r="r" b="b"/>
              <a:pathLst>
                <a:path w="24" h="22">
                  <a:moveTo>
                    <a:pt x="24" y="17"/>
                  </a:moveTo>
                  <a:cubicBezTo>
                    <a:pt x="22" y="0"/>
                    <a:pt x="7" y="8"/>
                    <a:pt x="0" y="17"/>
                  </a:cubicBezTo>
                  <a:cubicBezTo>
                    <a:pt x="2" y="18"/>
                    <a:pt x="4" y="20"/>
                    <a:pt x="6" y="22"/>
                  </a:cubicBezTo>
                  <a:cubicBezTo>
                    <a:pt x="12" y="22"/>
                    <a:pt x="18" y="19"/>
                    <a:pt x="24" y="1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92" name="Freeform 92"/>
            <p:cNvSpPr>
              <a:spLocks/>
            </p:cNvSpPr>
            <p:nvPr/>
          </p:nvSpPr>
          <p:spPr bwMode="auto">
            <a:xfrm>
              <a:off x="3713" y="175"/>
              <a:ext cx="45" cy="30"/>
            </a:xfrm>
            <a:custGeom>
              <a:avLst/>
              <a:gdLst>
                <a:gd name="T0" fmla="*/ 19 w 25"/>
                <a:gd name="T1" fmla="*/ 15 h 17"/>
                <a:gd name="T2" fmla="*/ 25 w 25"/>
                <a:gd name="T3" fmla="*/ 4 h 17"/>
                <a:gd name="T4" fmla="*/ 14 w 25"/>
                <a:gd name="T5" fmla="*/ 4 h 17"/>
                <a:gd name="T6" fmla="*/ 18 w 25"/>
                <a:gd name="T7" fmla="*/ 2 h 17"/>
                <a:gd name="T8" fmla="*/ 0 w 25"/>
                <a:gd name="T9" fmla="*/ 15 h 17"/>
                <a:gd name="T10" fmla="*/ 19 w 25"/>
                <a:gd name="T11" fmla="*/ 15 h 17"/>
              </a:gdLst>
              <a:ahLst/>
              <a:cxnLst>
                <a:cxn ang="0">
                  <a:pos x="T0" y="T1"/>
                </a:cxn>
                <a:cxn ang="0">
                  <a:pos x="T2" y="T3"/>
                </a:cxn>
                <a:cxn ang="0">
                  <a:pos x="T4" y="T5"/>
                </a:cxn>
                <a:cxn ang="0">
                  <a:pos x="T6" y="T7"/>
                </a:cxn>
                <a:cxn ang="0">
                  <a:pos x="T8" y="T9"/>
                </a:cxn>
                <a:cxn ang="0">
                  <a:pos x="T10" y="T11"/>
                </a:cxn>
              </a:cxnLst>
              <a:rect l="0" t="0" r="r" b="b"/>
              <a:pathLst>
                <a:path w="25" h="17">
                  <a:moveTo>
                    <a:pt x="19" y="15"/>
                  </a:moveTo>
                  <a:cubicBezTo>
                    <a:pt x="20" y="11"/>
                    <a:pt x="23" y="10"/>
                    <a:pt x="25" y="4"/>
                  </a:cubicBezTo>
                  <a:cubicBezTo>
                    <a:pt x="22" y="4"/>
                    <a:pt x="18" y="4"/>
                    <a:pt x="14" y="4"/>
                  </a:cubicBezTo>
                  <a:cubicBezTo>
                    <a:pt x="16" y="3"/>
                    <a:pt x="17" y="3"/>
                    <a:pt x="18" y="2"/>
                  </a:cubicBezTo>
                  <a:cubicBezTo>
                    <a:pt x="8" y="0"/>
                    <a:pt x="3" y="6"/>
                    <a:pt x="0" y="15"/>
                  </a:cubicBezTo>
                  <a:cubicBezTo>
                    <a:pt x="5" y="17"/>
                    <a:pt x="13" y="17"/>
                    <a:pt x="19" y="1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93" name="Freeform 93"/>
            <p:cNvSpPr>
              <a:spLocks/>
            </p:cNvSpPr>
            <p:nvPr/>
          </p:nvSpPr>
          <p:spPr bwMode="auto">
            <a:xfrm>
              <a:off x="3651" y="198"/>
              <a:ext cx="48" cy="19"/>
            </a:xfrm>
            <a:custGeom>
              <a:avLst/>
              <a:gdLst>
                <a:gd name="T0" fmla="*/ 0 w 27"/>
                <a:gd name="T1" fmla="*/ 9 h 11"/>
                <a:gd name="T2" fmla="*/ 16 w 27"/>
                <a:gd name="T3" fmla="*/ 11 h 11"/>
                <a:gd name="T4" fmla="*/ 27 w 27"/>
                <a:gd name="T5" fmla="*/ 6 h 11"/>
                <a:gd name="T6" fmla="*/ 0 w 27"/>
                <a:gd name="T7" fmla="*/ 9 h 11"/>
              </a:gdLst>
              <a:ahLst/>
              <a:cxnLst>
                <a:cxn ang="0">
                  <a:pos x="T0" y="T1"/>
                </a:cxn>
                <a:cxn ang="0">
                  <a:pos x="T2" y="T3"/>
                </a:cxn>
                <a:cxn ang="0">
                  <a:pos x="T4" y="T5"/>
                </a:cxn>
                <a:cxn ang="0">
                  <a:pos x="T6" y="T7"/>
                </a:cxn>
              </a:cxnLst>
              <a:rect l="0" t="0" r="r" b="b"/>
              <a:pathLst>
                <a:path w="27" h="11">
                  <a:moveTo>
                    <a:pt x="0" y="9"/>
                  </a:moveTo>
                  <a:cubicBezTo>
                    <a:pt x="5" y="9"/>
                    <a:pt x="10" y="11"/>
                    <a:pt x="16" y="11"/>
                  </a:cubicBezTo>
                  <a:cubicBezTo>
                    <a:pt x="20" y="10"/>
                    <a:pt x="23" y="8"/>
                    <a:pt x="27" y="6"/>
                  </a:cubicBezTo>
                  <a:cubicBezTo>
                    <a:pt x="18" y="0"/>
                    <a:pt x="8" y="1"/>
                    <a:pt x="0" y="9"/>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94" name="Freeform 94"/>
            <p:cNvSpPr>
              <a:spLocks/>
            </p:cNvSpPr>
            <p:nvPr/>
          </p:nvSpPr>
          <p:spPr bwMode="auto">
            <a:xfrm>
              <a:off x="3625" y="146"/>
              <a:ext cx="72" cy="52"/>
            </a:xfrm>
            <a:custGeom>
              <a:avLst/>
              <a:gdLst>
                <a:gd name="T0" fmla="*/ 0 w 41"/>
                <a:gd name="T1" fmla="*/ 21 h 29"/>
                <a:gd name="T2" fmla="*/ 31 w 41"/>
                <a:gd name="T3" fmla="*/ 24 h 29"/>
                <a:gd name="T4" fmla="*/ 41 w 41"/>
                <a:gd name="T5" fmla="*/ 22 h 29"/>
                <a:gd name="T6" fmla="*/ 21 w 41"/>
                <a:gd name="T7" fmla="*/ 17 h 29"/>
                <a:gd name="T8" fmla="*/ 39 w 41"/>
                <a:gd name="T9" fmla="*/ 0 h 29"/>
                <a:gd name="T10" fmla="*/ 13 w 41"/>
                <a:gd name="T11" fmla="*/ 17 h 29"/>
                <a:gd name="T12" fmla="*/ 14 w 41"/>
                <a:gd name="T13" fmla="*/ 17 h 29"/>
                <a:gd name="T14" fmla="*/ 0 w 41"/>
                <a:gd name="T15" fmla="*/ 2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9">
                  <a:moveTo>
                    <a:pt x="0" y="21"/>
                  </a:moveTo>
                  <a:cubicBezTo>
                    <a:pt x="9" y="27"/>
                    <a:pt x="20" y="29"/>
                    <a:pt x="31" y="24"/>
                  </a:cubicBezTo>
                  <a:cubicBezTo>
                    <a:pt x="34" y="23"/>
                    <a:pt x="37" y="23"/>
                    <a:pt x="41" y="22"/>
                  </a:cubicBezTo>
                  <a:cubicBezTo>
                    <a:pt x="35" y="20"/>
                    <a:pt x="28" y="18"/>
                    <a:pt x="21" y="17"/>
                  </a:cubicBezTo>
                  <a:cubicBezTo>
                    <a:pt x="30" y="13"/>
                    <a:pt x="39" y="10"/>
                    <a:pt x="39" y="0"/>
                  </a:cubicBezTo>
                  <a:cubicBezTo>
                    <a:pt x="31" y="8"/>
                    <a:pt x="16" y="7"/>
                    <a:pt x="13" y="17"/>
                  </a:cubicBezTo>
                  <a:cubicBezTo>
                    <a:pt x="13" y="17"/>
                    <a:pt x="14" y="17"/>
                    <a:pt x="14" y="17"/>
                  </a:cubicBezTo>
                  <a:cubicBezTo>
                    <a:pt x="9" y="17"/>
                    <a:pt x="4" y="18"/>
                    <a:pt x="0" y="2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95" name="Freeform 95"/>
            <p:cNvSpPr>
              <a:spLocks/>
            </p:cNvSpPr>
            <p:nvPr/>
          </p:nvSpPr>
          <p:spPr bwMode="auto">
            <a:xfrm>
              <a:off x="2866" y="208"/>
              <a:ext cx="243" cy="146"/>
            </a:xfrm>
            <a:custGeom>
              <a:avLst/>
              <a:gdLst>
                <a:gd name="T0" fmla="*/ 18 w 137"/>
                <a:gd name="T1" fmla="*/ 40 h 82"/>
                <a:gd name="T2" fmla="*/ 56 w 137"/>
                <a:gd name="T3" fmla="*/ 39 h 82"/>
                <a:gd name="T4" fmla="*/ 29 w 137"/>
                <a:gd name="T5" fmla="*/ 52 h 82"/>
                <a:gd name="T6" fmla="*/ 58 w 137"/>
                <a:gd name="T7" fmla="*/ 58 h 82"/>
                <a:gd name="T8" fmla="*/ 33 w 137"/>
                <a:gd name="T9" fmla="*/ 60 h 82"/>
                <a:gd name="T10" fmla="*/ 60 w 137"/>
                <a:gd name="T11" fmla="*/ 82 h 82"/>
                <a:gd name="T12" fmla="*/ 103 w 137"/>
                <a:gd name="T13" fmla="*/ 41 h 82"/>
                <a:gd name="T14" fmla="*/ 98 w 137"/>
                <a:gd name="T15" fmla="*/ 42 h 82"/>
                <a:gd name="T16" fmla="*/ 100 w 137"/>
                <a:gd name="T17" fmla="*/ 61 h 82"/>
                <a:gd name="T18" fmla="*/ 116 w 137"/>
                <a:gd name="T19" fmla="*/ 62 h 82"/>
                <a:gd name="T20" fmla="*/ 115 w 137"/>
                <a:gd name="T21" fmla="*/ 68 h 82"/>
                <a:gd name="T22" fmla="*/ 137 w 137"/>
                <a:gd name="T23" fmla="*/ 56 h 82"/>
                <a:gd name="T24" fmla="*/ 107 w 137"/>
                <a:gd name="T25" fmla="*/ 39 h 82"/>
                <a:gd name="T26" fmla="*/ 110 w 137"/>
                <a:gd name="T27" fmla="*/ 38 h 82"/>
                <a:gd name="T28" fmla="*/ 75 w 137"/>
                <a:gd name="T29" fmla="*/ 15 h 82"/>
                <a:gd name="T30" fmla="*/ 69 w 137"/>
                <a:gd name="T31" fmla="*/ 20 h 82"/>
                <a:gd name="T32" fmla="*/ 53 w 137"/>
                <a:gd name="T33" fmla="*/ 26 h 82"/>
                <a:gd name="T34" fmla="*/ 34 w 137"/>
                <a:gd name="T35" fmla="*/ 22 h 82"/>
                <a:gd name="T36" fmla="*/ 25 w 137"/>
                <a:gd name="T37" fmla="*/ 17 h 82"/>
                <a:gd name="T38" fmla="*/ 29 w 137"/>
                <a:gd name="T39" fmla="*/ 12 h 82"/>
                <a:gd name="T40" fmla="*/ 0 w 137"/>
                <a:gd name="T41" fmla="*/ 18 h 82"/>
                <a:gd name="T42" fmla="*/ 18 w 137"/>
                <a:gd name="T4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82">
                  <a:moveTo>
                    <a:pt x="18" y="40"/>
                  </a:moveTo>
                  <a:cubicBezTo>
                    <a:pt x="30" y="51"/>
                    <a:pt x="41" y="36"/>
                    <a:pt x="56" y="39"/>
                  </a:cubicBezTo>
                  <a:cubicBezTo>
                    <a:pt x="48" y="45"/>
                    <a:pt x="39" y="48"/>
                    <a:pt x="29" y="52"/>
                  </a:cubicBezTo>
                  <a:cubicBezTo>
                    <a:pt x="37" y="60"/>
                    <a:pt x="47" y="55"/>
                    <a:pt x="58" y="58"/>
                  </a:cubicBezTo>
                  <a:cubicBezTo>
                    <a:pt x="50" y="61"/>
                    <a:pt x="41" y="61"/>
                    <a:pt x="33" y="60"/>
                  </a:cubicBezTo>
                  <a:cubicBezTo>
                    <a:pt x="37" y="72"/>
                    <a:pt x="50" y="77"/>
                    <a:pt x="60" y="82"/>
                  </a:cubicBezTo>
                  <a:cubicBezTo>
                    <a:pt x="66" y="69"/>
                    <a:pt x="86" y="26"/>
                    <a:pt x="103" y="41"/>
                  </a:cubicBezTo>
                  <a:cubicBezTo>
                    <a:pt x="101" y="42"/>
                    <a:pt x="100" y="42"/>
                    <a:pt x="98" y="42"/>
                  </a:cubicBezTo>
                  <a:cubicBezTo>
                    <a:pt x="105" y="48"/>
                    <a:pt x="106" y="54"/>
                    <a:pt x="100" y="61"/>
                  </a:cubicBezTo>
                  <a:cubicBezTo>
                    <a:pt x="105" y="60"/>
                    <a:pt x="111" y="63"/>
                    <a:pt x="116" y="62"/>
                  </a:cubicBezTo>
                  <a:cubicBezTo>
                    <a:pt x="115" y="64"/>
                    <a:pt x="115" y="66"/>
                    <a:pt x="115" y="68"/>
                  </a:cubicBezTo>
                  <a:cubicBezTo>
                    <a:pt x="123" y="64"/>
                    <a:pt x="129" y="60"/>
                    <a:pt x="137" y="56"/>
                  </a:cubicBezTo>
                  <a:cubicBezTo>
                    <a:pt x="126" y="47"/>
                    <a:pt x="116" y="44"/>
                    <a:pt x="107" y="39"/>
                  </a:cubicBezTo>
                  <a:cubicBezTo>
                    <a:pt x="108" y="39"/>
                    <a:pt x="109" y="39"/>
                    <a:pt x="110" y="38"/>
                  </a:cubicBezTo>
                  <a:cubicBezTo>
                    <a:pt x="99" y="30"/>
                    <a:pt x="79" y="28"/>
                    <a:pt x="75" y="15"/>
                  </a:cubicBezTo>
                  <a:cubicBezTo>
                    <a:pt x="73" y="17"/>
                    <a:pt x="71" y="18"/>
                    <a:pt x="69" y="20"/>
                  </a:cubicBezTo>
                  <a:cubicBezTo>
                    <a:pt x="72" y="0"/>
                    <a:pt x="39" y="5"/>
                    <a:pt x="53" y="26"/>
                  </a:cubicBezTo>
                  <a:cubicBezTo>
                    <a:pt x="47" y="18"/>
                    <a:pt x="32" y="4"/>
                    <a:pt x="34" y="22"/>
                  </a:cubicBezTo>
                  <a:cubicBezTo>
                    <a:pt x="31" y="20"/>
                    <a:pt x="28" y="18"/>
                    <a:pt x="25" y="17"/>
                  </a:cubicBezTo>
                  <a:cubicBezTo>
                    <a:pt x="26" y="15"/>
                    <a:pt x="28" y="13"/>
                    <a:pt x="29" y="12"/>
                  </a:cubicBezTo>
                  <a:cubicBezTo>
                    <a:pt x="18" y="9"/>
                    <a:pt x="7" y="9"/>
                    <a:pt x="0" y="18"/>
                  </a:cubicBezTo>
                  <a:cubicBezTo>
                    <a:pt x="7" y="24"/>
                    <a:pt x="17" y="38"/>
                    <a:pt x="18" y="4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96" name="Freeform 96"/>
            <p:cNvSpPr>
              <a:spLocks/>
            </p:cNvSpPr>
            <p:nvPr/>
          </p:nvSpPr>
          <p:spPr bwMode="auto">
            <a:xfrm>
              <a:off x="2993" y="198"/>
              <a:ext cx="158" cy="60"/>
            </a:xfrm>
            <a:custGeom>
              <a:avLst/>
              <a:gdLst>
                <a:gd name="T0" fmla="*/ 33 w 89"/>
                <a:gd name="T1" fmla="*/ 19 h 34"/>
                <a:gd name="T2" fmla="*/ 18 w 89"/>
                <a:gd name="T3" fmla="*/ 21 h 34"/>
                <a:gd name="T4" fmla="*/ 50 w 89"/>
                <a:gd name="T5" fmla="*/ 32 h 34"/>
                <a:gd name="T6" fmla="*/ 89 w 89"/>
                <a:gd name="T7" fmla="*/ 15 h 34"/>
                <a:gd name="T8" fmla="*/ 52 w 89"/>
                <a:gd name="T9" fmla="*/ 9 h 34"/>
                <a:gd name="T10" fmla="*/ 52 w 89"/>
                <a:gd name="T11" fmla="*/ 1 h 34"/>
                <a:gd name="T12" fmla="*/ 16 w 89"/>
                <a:gd name="T13" fmla="*/ 2 h 34"/>
                <a:gd name="T14" fmla="*/ 17 w 89"/>
                <a:gd name="T15" fmla="*/ 5 h 34"/>
                <a:gd name="T16" fmla="*/ 0 w 89"/>
                <a:gd name="T17" fmla="*/ 6 h 34"/>
                <a:gd name="T18" fmla="*/ 33 w 89"/>
                <a:gd name="T1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34">
                  <a:moveTo>
                    <a:pt x="33" y="19"/>
                  </a:moveTo>
                  <a:cubicBezTo>
                    <a:pt x="28" y="19"/>
                    <a:pt x="22" y="21"/>
                    <a:pt x="18" y="21"/>
                  </a:cubicBezTo>
                  <a:cubicBezTo>
                    <a:pt x="22" y="28"/>
                    <a:pt x="42" y="31"/>
                    <a:pt x="50" y="32"/>
                  </a:cubicBezTo>
                  <a:cubicBezTo>
                    <a:pt x="64" y="34"/>
                    <a:pt x="78" y="22"/>
                    <a:pt x="89" y="15"/>
                  </a:cubicBezTo>
                  <a:cubicBezTo>
                    <a:pt x="80" y="4"/>
                    <a:pt x="64" y="4"/>
                    <a:pt x="52" y="9"/>
                  </a:cubicBezTo>
                  <a:cubicBezTo>
                    <a:pt x="52" y="6"/>
                    <a:pt x="52" y="3"/>
                    <a:pt x="52" y="1"/>
                  </a:cubicBezTo>
                  <a:cubicBezTo>
                    <a:pt x="37" y="12"/>
                    <a:pt x="32" y="0"/>
                    <a:pt x="16" y="2"/>
                  </a:cubicBezTo>
                  <a:cubicBezTo>
                    <a:pt x="16" y="3"/>
                    <a:pt x="17" y="4"/>
                    <a:pt x="17" y="5"/>
                  </a:cubicBezTo>
                  <a:cubicBezTo>
                    <a:pt x="11" y="5"/>
                    <a:pt x="7" y="7"/>
                    <a:pt x="0" y="6"/>
                  </a:cubicBezTo>
                  <a:cubicBezTo>
                    <a:pt x="5" y="23"/>
                    <a:pt x="19" y="17"/>
                    <a:pt x="33" y="19"/>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97" name="Freeform 97"/>
            <p:cNvSpPr>
              <a:spLocks/>
            </p:cNvSpPr>
            <p:nvPr/>
          </p:nvSpPr>
          <p:spPr bwMode="auto">
            <a:xfrm>
              <a:off x="2866" y="263"/>
              <a:ext cx="19" cy="27"/>
            </a:xfrm>
            <a:custGeom>
              <a:avLst/>
              <a:gdLst>
                <a:gd name="T0" fmla="*/ 11 w 11"/>
                <a:gd name="T1" fmla="*/ 15 h 15"/>
                <a:gd name="T2" fmla="*/ 0 w 11"/>
                <a:gd name="T3" fmla="*/ 0 h 15"/>
                <a:gd name="T4" fmla="*/ 11 w 11"/>
                <a:gd name="T5" fmla="*/ 15 h 15"/>
              </a:gdLst>
              <a:ahLst/>
              <a:cxnLst>
                <a:cxn ang="0">
                  <a:pos x="T0" y="T1"/>
                </a:cxn>
                <a:cxn ang="0">
                  <a:pos x="T2" y="T3"/>
                </a:cxn>
                <a:cxn ang="0">
                  <a:pos x="T4" y="T5"/>
                </a:cxn>
              </a:cxnLst>
              <a:rect l="0" t="0" r="r" b="b"/>
              <a:pathLst>
                <a:path w="11" h="15">
                  <a:moveTo>
                    <a:pt x="11" y="15"/>
                  </a:moveTo>
                  <a:cubicBezTo>
                    <a:pt x="8" y="9"/>
                    <a:pt x="4" y="4"/>
                    <a:pt x="0" y="0"/>
                  </a:cubicBezTo>
                  <a:cubicBezTo>
                    <a:pt x="0" y="4"/>
                    <a:pt x="4" y="12"/>
                    <a:pt x="11" y="1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98" name="Freeform 98"/>
            <p:cNvSpPr>
              <a:spLocks/>
            </p:cNvSpPr>
            <p:nvPr/>
          </p:nvSpPr>
          <p:spPr bwMode="auto">
            <a:xfrm>
              <a:off x="2506" y="978"/>
              <a:ext cx="90" cy="100"/>
            </a:xfrm>
            <a:custGeom>
              <a:avLst/>
              <a:gdLst>
                <a:gd name="T0" fmla="*/ 9 w 51"/>
                <a:gd name="T1" fmla="*/ 51 h 56"/>
                <a:gd name="T2" fmla="*/ 39 w 51"/>
                <a:gd name="T3" fmla="*/ 38 h 56"/>
                <a:gd name="T4" fmla="*/ 34 w 51"/>
                <a:gd name="T5" fmla="*/ 2 h 56"/>
                <a:gd name="T6" fmla="*/ 9 w 51"/>
                <a:gd name="T7" fmla="*/ 17 h 56"/>
                <a:gd name="T8" fmla="*/ 10 w 51"/>
                <a:gd name="T9" fmla="*/ 32 h 56"/>
                <a:gd name="T10" fmla="*/ 9 w 51"/>
                <a:gd name="T11" fmla="*/ 51 h 56"/>
              </a:gdLst>
              <a:ahLst/>
              <a:cxnLst>
                <a:cxn ang="0">
                  <a:pos x="T0" y="T1"/>
                </a:cxn>
                <a:cxn ang="0">
                  <a:pos x="T2" y="T3"/>
                </a:cxn>
                <a:cxn ang="0">
                  <a:pos x="T4" y="T5"/>
                </a:cxn>
                <a:cxn ang="0">
                  <a:pos x="T6" y="T7"/>
                </a:cxn>
                <a:cxn ang="0">
                  <a:pos x="T8" y="T9"/>
                </a:cxn>
                <a:cxn ang="0">
                  <a:pos x="T10" y="T11"/>
                </a:cxn>
              </a:cxnLst>
              <a:rect l="0" t="0" r="r" b="b"/>
              <a:pathLst>
                <a:path w="51" h="56">
                  <a:moveTo>
                    <a:pt x="9" y="51"/>
                  </a:moveTo>
                  <a:cubicBezTo>
                    <a:pt x="14" y="56"/>
                    <a:pt x="39" y="42"/>
                    <a:pt x="39" y="38"/>
                  </a:cubicBezTo>
                  <a:cubicBezTo>
                    <a:pt x="39" y="26"/>
                    <a:pt x="51" y="5"/>
                    <a:pt x="34" y="2"/>
                  </a:cubicBezTo>
                  <a:cubicBezTo>
                    <a:pt x="22" y="0"/>
                    <a:pt x="17" y="13"/>
                    <a:pt x="9" y="17"/>
                  </a:cubicBezTo>
                  <a:cubicBezTo>
                    <a:pt x="7" y="24"/>
                    <a:pt x="14" y="26"/>
                    <a:pt x="10" y="32"/>
                  </a:cubicBezTo>
                  <a:cubicBezTo>
                    <a:pt x="4" y="41"/>
                    <a:pt x="0" y="44"/>
                    <a:pt x="9" y="5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99" name="Freeform 99"/>
            <p:cNvSpPr>
              <a:spLocks/>
            </p:cNvSpPr>
            <p:nvPr/>
          </p:nvSpPr>
          <p:spPr bwMode="auto">
            <a:xfrm>
              <a:off x="2559" y="904"/>
              <a:ext cx="18" cy="14"/>
            </a:xfrm>
            <a:custGeom>
              <a:avLst/>
              <a:gdLst>
                <a:gd name="T0" fmla="*/ 10 w 10"/>
                <a:gd name="T1" fmla="*/ 0 h 8"/>
                <a:gd name="T2" fmla="*/ 3 w 10"/>
                <a:gd name="T3" fmla="*/ 8 h 8"/>
                <a:gd name="T4" fmla="*/ 10 w 10"/>
                <a:gd name="T5" fmla="*/ 0 h 8"/>
              </a:gdLst>
              <a:ahLst/>
              <a:cxnLst>
                <a:cxn ang="0">
                  <a:pos x="T0" y="T1"/>
                </a:cxn>
                <a:cxn ang="0">
                  <a:pos x="T2" y="T3"/>
                </a:cxn>
                <a:cxn ang="0">
                  <a:pos x="T4" y="T5"/>
                </a:cxn>
              </a:cxnLst>
              <a:rect l="0" t="0" r="r" b="b"/>
              <a:pathLst>
                <a:path w="10" h="8">
                  <a:moveTo>
                    <a:pt x="10" y="0"/>
                  </a:moveTo>
                  <a:cubicBezTo>
                    <a:pt x="0" y="1"/>
                    <a:pt x="5" y="5"/>
                    <a:pt x="3" y="8"/>
                  </a:cubicBezTo>
                  <a:cubicBezTo>
                    <a:pt x="5" y="5"/>
                    <a:pt x="8" y="3"/>
                    <a:pt x="1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00" name="Freeform 100"/>
            <p:cNvSpPr>
              <a:spLocks/>
            </p:cNvSpPr>
            <p:nvPr/>
          </p:nvSpPr>
          <p:spPr bwMode="auto">
            <a:xfrm>
              <a:off x="2570" y="883"/>
              <a:ext cx="150" cy="223"/>
            </a:xfrm>
            <a:custGeom>
              <a:avLst/>
              <a:gdLst>
                <a:gd name="T0" fmla="*/ 6 w 85"/>
                <a:gd name="T1" fmla="*/ 37 h 126"/>
                <a:gd name="T2" fmla="*/ 12 w 85"/>
                <a:gd name="T3" fmla="*/ 51 h 126"/>
                <a:gd name="T4" fmla="*/ 12 w 85"/>
                <a:gd name="T5" fmla="*/ 46 h 126"/>
                <a:gd name="T6" fmla="*/ 31 w 85"/>
                <a:gd name="T7" fmla="*/ 63 h 126"/>
                <a:gd name="T8" fmla="*/ 22 w 85"/>
                <a:gd name="T9" fmla="*/ 83 h 126"/>
                <a:gd name="T10" fmla="*/ 15 w 85"/>
                <a:gd name="T11" fmla="*/ 104 h 126"/>
                <a:gd name="T12" fmla="*/ 36 w 85"/>
                <a:gd name="T13" fmla="*/ 105 h 126"/>
                <a:gd name="T14" fmla="*/ 13 w 85"/>
                <a:gd name="T15" fmla="*/ 126 h 126"/>
                <a:gd name="T16" fmla="*/ 41 w 85"/>
                <a:gd name="T17" fmla="*/ 119 h 126"/>
                <a:gd name="T18" fmla="*/ 78 w 85"/>
                <a:gd name="T19" fmla="*/ 109 h 126"/>
                <a:gd name="T20" fmla="*/ 71 w 85"/>
                <a:gd name="T21" fmla="*/ 108 h 126"/>
                <a:gd name="T22" fmla="*/ 70 w 85"/>
                <a:gd name="T23" fmla="*/ 89 h 126"/>
                <a:gd name="T24" fmla="*/ 68 w 85"/>
                <a:gd name="T25" fmla="*/ 90 h 126"/>
                <a:gd name="T26" fmla="*/ 34 w 85"/>
                <a:gd name="T27" fmla="*/ 47 h 126"/>
                <a:gd name="T28" fmla="*/ 46 w 85"/>
                <a:gd name="T29" fmla="*/ 23 h 126"/>
                <a:gd name="T30" fmla="*/ 33 w 85"/>
                <a:gd name="T31" fmla="*/ 11 h 126"/>
                <a:gd name="T32" fmla="*/ 8 w 85"/>
                <a:gd name="T33" fmla="*/ 27 h 126"/>
                <a:gd name="T34" fmla="*/ 0 w 85"/>
                <a:gd name="T35" fmla="*/ 23 h 126"/>
                <a:gd name="T36" fmla="*/ 6 w 85"/>
                <a:gd name="T37" fmla="*/ 3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26">
                  <a:moveTo>
                    <a:pt x="6" y="37"/>
                  </a:moveTo>
                  <a:cubicBezTo>
                    <a:pt x="10" y="42"/>
                    <a:pt x="12" y="47"/>
                    <a:pt x="12" y="51"/>
                  </a:cubicBezTo>
                  <a:cubicBezTo>
                    <a:pt x="12" y="49"/>
                    <a:pt x="12" y="48"/>
                    <a:pt x="12" y="46"/>
                  </a:cubicBezTo>
                  <a:cubicBezTo>
                    <a:pt x="26" y="50"/>
                    <a:pt x="7" y="70"/>
                    <a:pt x="31" y="63"/>
                  </a:cubicBezTo>
                  <a:cubicBezTo>
                    <a:pt x="36" y="69"/>
                    <a:pt x="41" y="83"/>
                    <a:pt x="22" y="83"/>
                  </a:cubicBezTo>
                  <a:cubicBezTo>
                    <a:pt x="26" y="92"/>
                    <a:pt x="23" y="99"/>
                    <a:pt x="15" y="104"/>
                  </a:cubicBezTo>
                  <a:cubicBezTo>
                    <a:pt x="21" y="106"/>
                    <a:pt x="28" y="107"/>
                    <a:pt x="36" y="105"/>
                  </a:cubicBezTo>
                  <a:cubicBezTo>
                    <a:pt x="30" y="109"/>
                    <a:pt x="17" y="116"/>
                    <a:pt x="13" y="126"/>
                  </a:cubicBezTo>
                  <a:cubicBezTo>
                    <a:pt x="24" y="125"/>
                    <a:pt x="30" y="121"/>
                    <a:pt x="41" y="119"/>
                  </a:cubicBezTo>
                  <a:cubicBezTo>
                    <a:pt x="52" y="118"/>
                    <a:pt x="73" y="119"/>
                    <a:pt x="78" y="109"/>
                  </a:cubicBezTo>
                  <a:cubicBezTo>
                    <a:pt x="76" y="109"/>
                    <a:pt x="73" y="108"/>
                    <a:pt x="71" y="108"/>
                  </a:cubicBezTo>
                  <a:cubicBezTo>
                    <a:pt x="82" y="101"/>
                    <a:pt x="85" y="88"/>
                    <a:pt x="70" y="89"/>
                  </a:cubicBezTo>
                  <a:cubicBezTo>
                    <a:pt x="72" y="85"/>
                    <a:pt x="70" y="88"/>
                    <a:pt x="68" y="90"/>
                  </a:cubicBezTo>
                  <a:cubicBezTo>
                    <a:pt x="70" y="77"/>
                    <a:pt x="47" y="45"/>
                    <a:pt x="34" y="47"/>
                  </a:cubicBezTo>
                  <a:cubicBezTo>
                    <a:pt x="40" y="40"/>
                    <a:pt x="43" y="32"/>
                    <a:pt x="46" y="23"/>
                  </a:cubicBezTo>
                  <a:cubicBezTo>
                    <a:pt x="34" y="23"/>
                    <a:pt x="14" y="25"/>
                    <a:pt x="33" y="11"/>
                  </a:cubicBezTo>
                  <a:cubicBezTo>
                    <a:pt x="20" y="0"/>
                    <a:pt x="10" y="18"/>
                    <a:pt x="8" y="27"/>
                  </a:cubicBezTo>
                  <a:cubicBezTo>
                    <a:pt x="5" y="24"/>
                    <a:pt x="4" y="25"/>
                    <a:pt x="0" y="23"/>
                  </a:cubicBezTo>
                  <a:cubicBezTo>
                    <a:pt x="8" y="30"/>
                    <a:pt x="8" y="29"/>
                    <a:pt x="6" y="3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01" name="Freeform 101"/>
            <p:cNvSpPr>
              <a:spLocks/>
            </p:cNvSpPr>
            <p:nvPr/>
          </p:nvSpPr>
          <p:spPr bwMode="auto">
            <a:xfrm>
              <a:off x="2596" y="1005"/>
              <a:ext cx="13" cy="9"/>
            </a:xfrm>
            <a:custGeom>
              <a:avLst/>
              <a:gdLst>
                <a:gd name="T0" fmla="*/ 6 w 7"/>
                <a:gd name="T1" fmla="*/ 4 h 5"/>
                <a:gd name="T2" fmla="*/ 5 w 7"/>
                <a:gd name="T3" fmla="*/ 0 h 5"/>
                <a:gd name="T4" fmla="*/ 6 w 7"/>
                <a:gd name="T5" fmla="*/ 4 h 5"/>
              </a:gdLst>
              <a:ahLst/>
              <a:cxnLst>
                <a:cxn ang="0">
                  <a:pos x="T0" y="T1"/>
                </a:cxn>
                <a:cxn ang="0">
                  <a:pos x="T2" y="T3"/>
                </a:cxn>
                <a:cxn ang="0">
                  <a:pos x="T4" y="T5"/>
                </a:cxn>
              </a:cxnLst>
              <a:rect l="0" t="0" r="r" b="b"/>
              <a:pathLst>
                <a:path w="7" h="5">
                  <a:moveTo>
                    <a:pt x="6" y="4"/>
                  </a:moveTo>
                  <a:cubicBezTo>
                    <a:pt x="7" y="2"/>
                    <a:pt x="5" y="0"/>
                    <a:pt x="5" y="0"/>
                  </a:cubicBezTo>
                  <a:cubicBezTo>
                    <a:pt x="5" y="3"/>
                    <a:pt x="0" y="5"/>
                    <a:pt x="6" y="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02" name="Freeform 102"/>
            <p:cNvSpPr>
              <a:spLocks/>
            </p:cNvSpPr>
            <p:nvPr/>
          </p:nvSpPr>
          <p:spPr bwMode="auto">
            <a:xfrm>
              <a:off x="2270" y="680"/>
              <a:ext cx="177" cy="98"/>
            </a:xfrm>
            <a:custGeom>
              <a:avLst/>
              <a:gdLst>
                <a:gd name="T0" fmla="*/ 100 w 100"/>
                <a:gd name="T1" fmla="*/ 25 h 55"/>
                <a:gd name="T2" fmla="*/ 90 w 100"/>
                <a:gd name="T3" fmla="*/ 4 h 55"/>
                <a:gd name="T4" fmla="*/ 47 w 100"/>
                <a:gd name="T5" fmla="*/ 10 h 55"/>
                <a:gd name="T6" fmla="*/ 30 w 100"/>
                <a:gd name="T7" fmla="*/ 6 h 55"/>
                <a:gd name="T8" fmla="*/ 16 w 100"/>
                <a:gd name="T9" fmla="*/ 1 h 55"/>
                <a:gd name="T10" fmla="*/ 0 w 100"/>
                <a:gd name="T11" fmla="*/ 7 h 55"/>
                <a:gd name="T12" fmla="*/ 19 w 100"/>
                <a:gd name="T13" fmla="*/ 17 h 55"/>
                <a:gd name="T14" fmla="*/ 1 w 100"/>
                <a:gd name="T15" fmla="*/ 20 h 55"/>
                <a:gd name="T16" fmla="*/ 16 w 100"/>
                <a:gd name="T17" fmla="*/ 22 h 55"/>
                <a:gd name="T18" fmla="*/ 11 w 100"/>
                <a:gd name="T19" fmla="*/ 34 h 55"/>
                <a:gd name="T20" fmla="*/ 100 w 100"/>
                <a:gd name="T21"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5">
                  <a:moveTo>
                    <a:pt x="100" y="25"/>
                  </a:moveTo>
                  <a:cubicBezTo>
                    <a:pt x="96" y="18"/>
                    <a:pt x="88" y="11"/>
                    <a:pt x="90" y="4"/>
                  </a:cubicBezTo>
                  <a:cubicBezTo>
                    <a:pt x="78" y="2"/>
                    <a:pt x="55" y="3"/>
                    <a:pt x="47" y="10"/>
                  </a:cubicBezTo>
                  <a:cubicBezTo>
                    <a:pt x="40" y="8"/>
                    <a:pt x="36" y="9"/>
                    <a:pt x="30" y="6"/>
                  </a:cubicBezTo>
                  <a:cubicBezTo>
                    <a:pt x="23" y="23"/>
                    <a:pt x="22" y="2"/>
                    <a:pt x="16" y="1"/>
                  </a:cubicBezTo>
                  <a:cubicBezTo>
                    <a:pt x="13" y="0"/>
                    <a:pt x="2" y="6"/>
                    <a:pt x="0" y="7"/>
                  </a:cubicBezTo>
                  <a:cubicBezTo>
                    <a:pt x="6" y="11"/>
                    <a:pt x="14" y="14"/>
                    <a:pt x="19" y="17"/>
                  </a:cubicBezTo>
                  <a:cubicBezTo>
                    <a:pt x="13" y="18"/>
                    <a:pt x="7" y="21"/>
                    <a:pt x="1" y="20"/>
                  </a:cubicBezTo>
                  <a:cubicBezTo>
                    <a:pt x="6" y="20"/>
                    <a:pt x="11" y="22"/>
                    <a:pt x="16" y="22"/>
                  </a:cubicBezTo>
                  <a:cubicBezTo>
                    <a:pt x="13" y="26"/>
                    <a:pt x="15" y="30"/>
                    <a:pt x="11" y="34"/>
                  </a:cubicBezTo>
                  <a:cubicBezTo>
                    <a:pt x="43" y="43"/>
                    <a:pt x="73" y="55"/>
                    <a:pt x="100" y="2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03" name="Freeform 103"/>
            <p:cNvSpPr>
              <a:spLocks/>
            </p:cNvSpPr>
            <p:nvPr/>
          </p:nvSpPr>
          <p:spPr bwMode="auto">
            <a:xfrm>
              <a:off x="1210" y="1623"/>
              <a:ext cx="182" cy="101"/>
            </a:xfrm>
            <a:custGeom>
              <a:avLst/>
              <a:gdLst>
                <a:gd name="T0" fmla="*/ 103 w 103"/>
                <a:gd name="T1" fmla="*/ 50 h 57"/>
                <a:gd name="T2" fmla="*/ 0 w 103"/>
                <a:gd name="T3" fmla="*/ 34 h 57"/>
                <a:gd name="T4" fmla="*/ 73 w 103"/>
                <a:gd name="T5" fmla="*/ 46 h 57"/>
                <a:gd name="T6" fmla="*/ 69 w 103"/>
                <a:gd name="T7" fmla="*/ 52 h 57"/>
                <a:gd name="T8" fmla="*/ 103 w 103"/>
                <a:gd name="T9" fmla="*/ 50 h 57"/>
              </a:gdLst>
              <a:ahLst/>
              <a:cxnLst>
                <a:cxn ang="0">
                  <a:pos x="T0" y="T1"/>
                </a:cxn>
                <a:cxn ang="0">
                  <a:pos x="T2" y="T3"/>
                </a:cxn>
                <a:cxn ang="0">
                  <a:pos x="T4" y="T5"/>
                </a:cxn>
                <a:cxn ang="0">
                  <a:pos x="T6" y="T7"/>
                </a:cxn>
                <a:cxn ang="0">
                  <a:pos x="T8" y="T9"/>
                </a:cxn>
              </a:cxnLst>
              <a:rect l="0" t="0" r="r" b="b"/>
              <a:pathLst>
                <a:path w="103" h="57">
                  <a:moveTo>
                    <a:pt x="103" y="50"/>
                  </a:moveTo>
                  <a:cubicBezTo>
                    <a:pt x="84" y="34"/>
                    <a:pt x="19" y="0"/>
                    <a:pt x="0" y="34"/>
                  </a:cubicBezTo>
                  <a:cubicBezTo>
                    <a:pt x="26" y="23"/>
                    <a:pt x="48" y="31"/>
                    <a:pt x="73" y="46"/>
                  </a:cubicBezTo>
                  <a:cubicBezTo>
                    <a:pt x="71" y="48"/>
                    <a:pt x="70" y="50"/>
                    <a:pt x="69" y="52"/>
                  </a:cubicBezTo>
                  <a:cubicBezTo>
                    <a:pt x="81" y="53"/>
                    <a:pt x="92" y="57"/>
                    <a:pt x="103" y="5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04" name="Freeform 104"/>
            <p:cNvSpPr>
              <a:spLocks/>
            </p:cNvSpPr>
            <p:nvPr/>
          </p:nvSpPr>
          <p:spPr bwMode="auto">
            <a:xfrm>
              <a:off x="1235" y="1679"/>
              <a:ext cx="8" cy="11"/>
            </a:xfrm>
            <a:custGeom>
              <a:avLst/>
              <a:gdLst>
                <a:gd name="T0" fmla="*/ 0 w 5"/>
                <a:gd name="T1" fmla="*/ 6 h 6"/>
                <a:gd name="T2" fmla="*/ 5 w 5"/>
                <a:gd name="T3" fmla="*/ 6 h 6"/>
                <a:gd name="T4" fmla="*/ 5 w 5"/>
                <a:gd name="T5" fmla="*/ 0 h 6"/>
                <a:gd name="T6" fmla="*/ 0 w 5"/>
                <a:gd name="T7" fmla="*/ 6 h 6"/>
              </a:gdLst>
              <a:ahLst/>
              <a:cxnLst>
                <a:cxn ang="0">
                  <a:pos x="T0" y="T1"/>
                </a:cxn>
                <a:cxn ang="0">
                  <a:pos x="T2" y="T3"/>
                </a:cxn>
                <a:cxn ang="0">
                  <a:pos x="T4" y="T5"/>
                </a:cxn>
                <a:cxn ang="0">
                  <a:pos x="T6" y="T7"/>
                </a:cxn>
              </a:cxnLst>
              <a:rect l="0" t="0" r="r" b="b"/>
              <a:pathLst>
                <a:path w="5" h="6">
                  <a:moveTo>
                    <a:pt x="0" y="6"/>
                  </a:moveTo>
                  <a:cubicBezTo>
                    <a:pt x="2" y="6"/>
                    <a:pt x="3" y="6"/>
                    <a:pt x="5" y="6"/>
                  </a:cubicBezTo>
                  <a:cubicBezTo>
                    <a:pt x="5" y="4"/>
                    <a:pt x="5" y="2"/>
                    <a:pt x="5" y="0"/>
                  </a:cubicBezTo>
                  <a:cubicBezTo>
                    <a:pt x="5" y="1"/>
                    <a:pt x="1" y="4"/>
                    <a:pt x="0" y="6"/>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05" name="Freeform 105"/>
            <p:cNvSpPr>
              <a:spLocks/>
            </p:cNvSpPr>
            <p:nvPr/>
          </p:nvSpPr>
          <p:spPr bwMode="auto">
            <a:xfrm>
              <a:off x="1327" y="1742"/>
              <a:ext cx="25" cy="14"/>
            </a:xfrm>
            <a:custGeom>
              <a:avLst/>
              <a:gdLst>
                <a:gd name="T0" fmla="*/ 13 w 14"/>
                <a:gd name="T1" fmla="*/ 2 h 8"/>
                <a:gd name="T2" fmla="*/ 0 w 14"/>
                <a:gd name="T3" fmla="*/ 2 h 8"/>
                <a:gd name="T4" fmla="*/ 13 w 14"/>
                <a:gd name="T5" fmla="*/ 2 h 8"/>
              </a:gdLst>
              <a:ahLst/>
              <a:cxnLst>
                <a:cxn ang="0">
                  <a:pos x="T0" y="T1"/>
                </a:cxn>
                <a:cxn ang="0">
                  <a:pos x="T2" y="T3"/>
                </a:cxn>
                <a:cxn ang="0">
                  <a:pos x="T4" y="T5"/>
                </a:cxn>
              </a:cxnLst>
              <a:rect l="0" t="0" r="r" b="b"/>
              <a:pathLst>
                <a:path w="14" h="8">
                  <a:moveTo>
                    <a:pt x="13" y="2"/>
                  </a:moveTo>
                  <a:cubicBezTo>
                    <a:pt x="11" y="1"/>
                    <a:pt x="4" y="0"/>
                    <a:pt x="0" y="2"/>
                  </a:cubicBezTo>
                  <a:cubicBezTo>
                    <a:pt x="7" y="8"/>
                    <a:pt x="14" y="8"/>
                    <a:pt x="13" y="2"/>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06" name="Freeform 106"/>
            <p:cNvSpPr>
              <a:spLocks/>
            </p:cNvSpPr>
            <p:nvPr/>
          </p:nvSpPr>
          <p:spPr bwMode="auto">
            <a:xfrm>
              <a:off x="1518" y="1738"/>
              <a:ext cx="25" cy="14"/>
            </a:xfrm>
            <a:custGeom>
              <a:avLst/>
              <a:gdLst>
                <a:gd name="T0" fmla="*/ 0 w 14"/>
                <a:gd name="T1" fmla="*/ 3 h 8"/>
                <a:gd name="T2" fmla="*/ 14 w 14"/>
                <a:gd name="T3" fmla="*/ 5 h 8"/>
                <a:gd name="T4" fmla="*/ 0 w 14"/>
                <a:gd name="T5" fmla="*/ 3 h 8"/>
              </a:gdLst>
              <a:ahLst/>
              <a:cxnLst>
                <a:cxn ang="0">
                  <a:pos x="T0" y="T1"/>
                </a:cxn>
                <a:cxn ang="0">
                  <a:pos x="T2" y="T3"/>
                </a:cxn>
                <a:cxn ang="0">
                  <a:pos x="T4" y="T5"/>
                </a:cxn>
              </a:cxnLst>
              <a:rect l="0" t="0" r="r" b="b"/>
              <a:pathLst>
                <a:path w="14" h="8">
                  <a:moveTo>
                    <a:pt x="0" y="3"/>
                  </a:moveTo>
                  <a:cubicBezTo>
                    <a:pt x="6" y="8"/>
                    <a:pt x="9" y="5"/>
                    <a:pt x="14" y="5"/>
                  </a:cubicBezTo>
                  <a:cubicBezTo>
                    <a:pt x="8" y="3"/>
                    <a:pt x="6" y="0"/>
                    <a:pt x="0" y="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07" name="Freeform 107"/>
            <p:cNvSpPr>
              <a:spLocks/>
            </p:cNvSpPr>
            <p:nvPr/>
          </p:nvSpPr>
          <p:spPr bwMode="auto">
            <a:xfrm>
              <a:off x="1392" y="1715"/>
              <a:ext cx="105" cy="43"/>
            </a:xfrm>
            <a:custGeom>
              <a:avLst/>
              <a:gdLst>
                <a:gd name="T0" fmla="*/ 4 w 59"/>
                <a:gd name="T1" fmla="*/ 20 h 24"/>
                <a:gd name="T2" fmla="*/ 28 w 59"/>
                <a:gd name="T3" fmla="*/ 23 h 24"/>
                <a:gd name="T4" fmla="*/ 59 w 59"/>
                <a:gd name="T5" fmla="*/ 16 h 24"/>
                <a:gd name="T6" fmla="*/ 49 w 59"/>
                <a:gd name="T7" fmla="*/ 8 h 24"/>
                <a:gd name="T8" fmla="*/ 51 w 59"/>
                <a:gd name="T9" fmla="*/ 10 h 24"/>
                <a:gd name="T10" fmla="*/ 10 w 59"/>
                <a:gd name="T11" fmla="*/ 2 h 24"/>
                <a:gd name="T12" fmla="*/ 17 w 59"/>
                <a:gd name="T13" fmla="*/ 13 h 24"/>
                <a:gd name="T14" fmla="*/ 0 w 59"/>
                <a:gd name="T15" fmla="*/ 15 h 24"/>
                <a:gd name="T16" fmla="*/ 4 w 59"/>
                <a:gd name="T1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4" y="20"/>
                  </a:moveTo>
                  <a:cubicBezTo>
                    <a:pt x="12" y="13"/>
                    <a:pt x="21" y="24"/>
                    <a:pt x="28" y="23"/>
                  </a:cubicBezTo>
                  <a:cubicBezTo>
                    <a:pt x="38" y="23"/>
                    <a:pt x="46" y="15"/>
                    <a:pt x="59" y="16"/>
                  </a:cubicBezTo>
                  <a:cubicBezTo>
                    <a:pt x="56" y="13"/>
                    <a:pt x="53" y="10"/>
                    <a:pt x="49" y="8"/>
                  </a:cubicBezTo>
                  <a:cubicBezTo>
                    <a:pt x="51" y="10"/>
                    <a:pt x="51" y="10"/>
                    <a:pt x="51" y="10"/>
                  </a:cubicBezTo>
                  <a:cubicBezTo>
                    <a:pt x="39" y="0"/>
                    <a:pt x="23" y="0"/>
                    <a:pt x="10" y="2"/>
                  </a:cubicBezTo>
                  <a:cubicBezTo>
                    <a:pt x="15" y="6"/>
                    <a:pt x="14" y="9"/>
                    <a:pt x="17" y="13"/>
                  </a:cubicBezTo>
                  <a:cubicBezTo>
                    <a:pt x="12" y="13"/>
                    <a:pt x="5" y="15"/>
                    <a:pt x="0" y="15"/>
                  </a:cubicBezTo>
                  <a:cubicBezTo>
                    <a:pt x="2" y="17"/>
                    <a:pt x="3" y="19"/>
                    <a:pt x="4" y="2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08" name="Freeform 108"/>
            <p:cNvSpPr>
              <a:spLocks/>
            </p:cNvSpPr>
            <p:nvPr/>
          </p:nvSpPr>
          <p:spPr bwMode="auto">
            <a:xfrm>
              <a:off x="1614" y="1878"/>
              <a:ext cx="12" cy="16"/>
            </a:xfrm>
            <a:custGeom>
              <a:avLst/>
              <a:gdLst>
                <a:gd name="T0" fmla="*/ 0 w 7"/>
                <a:gd name="T1" fmla="*/ 9 h 9"/>
                <a:gd name="T2" fmla="*/ 7 w 7"/>
                <a:gd name="T3" fmla="*/ 4 h 9"/>
                <a:gd name="T4" fmla="*/ 0 w 7"/>
                <a:gd name="T5" fmla="*/ 9 h 9"/>
              </a:gdLst>
              <a:ahLst/>
              <a:cxnLst>
                <a:cxn ang="0">
                  <a:pos x="T0" y="T1"/>
                </a:cxn>
                <a:cxn ang="0">
                  <a:pos x="T2" y="T3"/>
                </a:cxn>
                <a:cxn ang="0">
                  <a:pos x="T4" y="T5"/>
                </a:cxn>
              </a:cxnLst>
              <a:rect l="0" t="0" r="r" b="b"/>
              <a:pathLst>
                <a:path w="7" h="9">
                  <a:moveTo>
                    <a:pt x="0" y="9"/>
                  </a:moveTo>
                  <a:cubicBezTo>
                    <a:pt x="4" y="9"/>
                    <a:pt x="4" y="6"/>
                    <a:pt x="7" y="4"/>
                  </a:cubicBezTo>
                  <a:cubicBezTo>
                    <a:pt x="6" y="4"/>
                    <a:pt x="3" y="0"/>
                    <a:pt x="0" y="9"/>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09" name="Freeform 109"/>
            <p:cNvSpPr>
              <a:spLocks/>
            </p:cNvSpPr>
            <p:nvPr/>
          </p:nvSpPr>
          <p:spPr bwMode="auto">
            <a:xfrm>
              <a:off x="1655" y="3065"/>
              <a:ext cx="28" cy="22"/>
            </a:xfrm>
            <a:custGeom>
              <a:avLst/>
              <a:gdLst>
                <a:gd name="T0" fmla="*/ 4 w 16"/>
                <a:gd name="T1" fmla="*/ 4 h 12"/>
                <a:gd name="T2" fmla="*/ 1 w 16"/>
                <a:gd name="T3" fmla="*/ 12 h 12"/>
                <a:gd name="T4" fmla="*/ 16 w 16"/>
                <a:gd name="T5" fmla="*/ 1 h 12"/>
                <a:gd name="T6" fmla="*/ 4 w 16"/>
                <a:gd name="T7" fmla="*/ 4 h 12"/>
              </a:gdLst>
              <a:ahLst/>
              <a:cxnLst>
                <a:cxn ang="0">
                  <a:pos x="T0" y="T1"/>
                </a:cxn>
                <a:cxn ang="0">
                  <a:pos x="T2" y="T3"/>
                </a:cxn>
                <a:cxn ang="0">
                  <a:pos x="T4" y="T5"/>
                </a:cxn>
                <a:cxn ang="0">
                  <a:pos x="T6" y="T7"/>
                </a:cxn>
              </a:cxnLst>
              <a:rect l="0" t="0" r="r" b="b"/>
              <a:pathLst>
                <a:path w="16" h="12">
                  <a:moveTo>
                    <a:pt x="4" y="4"/>
                  </a:moveTo>
                  <a:cubicBezTo>
                    <a:pt x="2" y="7"/>
                    <a:pt x="0" y="8"/>
                    <a:pt x="1" y="12"/>
                  </a:cubicBezTo>
                  <a:cubicBezTo>
                    <a:pt x="7" y="10"/>
                    <a:pt x="14" y="6"/>
                    <a:pt x="16" y="1"/>
                  </a:cubicBezTo>
                  <a:cubicBezTo>
                    <a:pt x="11" y="0"/>
                    <a:pt x="9" y="2"/>
                    <a:pt x="4" y="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10" name="Freeform 110"/>
            <p:cNvSpPr>
              <a:spLocks/>
            </p:cNvSpPr>
            <p:nvPr/>
          </p:nvSpPr>
          <p:spPr bwMode="auto">
            <a:xfrm>
              <a:off x="1634" y="3060"/>
              <a:ext cx="26" cy="25"/>
            </a:xfrm>
            <a:custGeom>
              <a:avLst/>
              <a:gdLst>
                <a:gd name="T0" fmla="*/ 6 w 15"/>
                <a:gd name="T1" fmla="*/ 6 h 14"/>
                <a:gd name="T2" fmla="*/ 2 w 15"/>
                <a:gd name="T3" fmla="*/ 14 h 14"/>
                <a:gd name="T4" fmla="*/ 15 w 15"/>
                <a:gd name="T5" fmla="*/ 2 h 14"/>
                <a:gd name="T6" fmla="*/ 6 w 15"/>
                <a:gd name="T7" fmla="*/ 6 h 14"/>
              </a:gdLst>
              <a:ahLst/>
              <a:cxnLst>
                <a:cxn ang="0">
                  <a:pos x="T0" y="T1"/>
                </a:cxn>
                <a:cxn ang="0">
                  <a:pos x="T2" y="T3"/>
                </a:cxn>
                <a:cxn ang="0">
                  <a:pos x="T4" y="T5"/>
                </a:cxn>
                <a:cxn ang="0">
                  <a:pos x="T6" y="T7"/>
                </a:cxn>
              </a:cxnLst>
              <a:rect l="0" t="0" r="r" b="b"/>
              <a:pathLst>
                <a:path w="15" h="14">
                  <a:moveTo>
                    <a:pt x="6" y="6"/>
                  </a:moveTo>
                  <a:cubicBezTo>
                    <a:pt x="3" y="10"/>
                    <a:pt x="0" y="10"/>
                    <a:pt x="2" y="14"/>
                  </a:cubicBezTo>
                  <a:cubicBezTo>
                    <a:pt x="8" y="11"/>
                    <a:pt x="13" y="7"/>
                    <a:pt x="15" y="2"/>
                  </a:cubicBezTo>
                  <a:cubicBezTo>
                    <a:pt x="3" y="0"/>
                    <a:pt x="7" y="4"/>
                    <a:pt x="6" y="6"/>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11" name="Freeform 111"/>
            <p:cNvSpPr>
              <a:spLocks/>
            </p:cNvSpPr>
            <p:nvPr/>
          </p:nvSpPr>
          <p:spPr bwMode="auto">
            <a:xfrm>
              <a:off x="1321" y="1619"/>
              <a:ext cx="11" cy="14"/>
            </a:xfrm>
            <a:custGeom>
              <a:avLst/>
              <a:gdLst>
                <a:gd name="T0" fmla="*/ 3 w 6"/>
                <a:gd name="T1" fmla="*/ 8 h 8"/>
                <a:gd name="T2" fmla="*/ 1 w 6"/>
                <a:gd name="T3" fmla="*/ 2 h 8"/>
                <a:gd name="T4" fmla="*/ 3 w 6"/>
                <a:gd name="T5" fmla="*/ 8 h 8"/>
              </a:gdLst>
              <a:ahLst/>
              <a:cxnLst>
                <a:cxn ang="0">
                  <a:pos x="T0" y="T1"/>
                </a:cxn>
                <a:cxn ang="0">
                  <a:pos x="T2" y="T3"/>
                </a:cxn>
                <a:cxn ang="0">
                  <a:pos x="T4" y="T5"/>
                </a:cxn>
              </a:cxnLst>
              <a:rect l="0" t="0" r="r" b="b"/>
              <a:pathLst>
                <a:path w="6" h="8">
                  <a:moveTo>
                    <a:pt x="3" y="8"/>
                  </a:moveTo>
                  <a:cubicBezTo>
                    <a:pt x="6" y="5"/>
                    <a:pt x="2" y="5"/>
                    <a:pt x="1" y="2"/>
                  </a:cubicBezTo>
                  <a:cubicBezTo>
                    <a:pt x="0" y="0"/>
                    <a:pt x="2" y="7"/>
                    <a:pt x="3" y="8"/>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12" name="Freeform 112"/>
            <p:cNvSpPr>
              <a:spLocks/>
            </p:cNvSpPr>
            <p:nvPr/>
          </p:nvSpPr>
          <p:spPr bwMode="auto">
            <a:xfrm>
              <a:off x="1311" y="1585"/>
              <a:ext cx="16" cy="7"/>
            </a:xfrm>
            <a:custGeom>
              <a:avLst/>
              <a:gdLst>
                <a:gd name="T0" fmla="*/ 0 w 9"/>
                <a:gd name="T1" fmla="*/ 4 h 4"/>
                <a:gd name="T2" fmla="*/ 9 w 9"/>
                <a:gd name="T3" fmla="*/ 4 h 4"/>
                <a:gd name="T4" fmla="*/ 0 w 9"/>
                <a:gd name="T5" fmla="*/ 4 h 4"/>
              </a:gdLst>
              <a:ahLst/>
              <a:cxnLst>
                <a:cxn ang="0">
                  <a:pos x="T0" y="T1"/>
                </a:cxn>
                <a:cxn ang="0">
                  <a:pos x="T2" y="T3"/>
                </a:cxn>
                <a:cxn ang="0">
                  <a:pos x="T4" y="T5"/>
                </a:cxn>
              </a:cxnLst>
              <a:rect l="0" t="0" r="r" b="b"/>
              <a:pathLst>
                <a:path w="9" h="4">
                  <a:moveTo>
                    <a:pt x="0" y="4"/>
                  </a:moveTo>
                  <a:cubicBezTo>
                    <a:pt x="3" y="4"/>
                    <a:pt x="6" y="4"/>
                    <a:pt x="9" y="4"/>
                  </a:cubicBezTo>
                  <a:cubicBezTo>
                    <a:pt x="5" y="0"/>
                    <a:pt x="5" y="3"/>
                    <a:pt x="0" y="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13" name="Freeform 113"/>
            <p:cNvSpPr>
              <a:spLocks/>
            </p:cNvSpPr>
            <p:nvPr/>
          </p:nvSpPr>
          <p:spPr bwMode="auto">
            <a:xfrm>
              <a:off x="1401" y="1701"/>
              <a:ext cx="13" cy="10"/>
            </a:xfrm>
            <a:custGeom>
              <a:avLst/>
              <a:gdLst>
                <a:gd name="T0" fmla="*/ 7 w 7"/>
                <a:gd name="T1" fmla="*/ 0 h 6"/>
                <a:gd name="T2" fmla="*/ 0 w 7"/>
                <a:gd name="T3" fmla="*/ 3 h 6"/>
                <a:gd name="T4" fmla="*/ 7 w 7"/>
                <a:gd name="T5" fmla="*/ 0 h 6"/>
              </a:gdLst>
              <a:ahLst/>
              <a:cxnLst>
                <a:cxn ang="0">
                  <a:pos x="T0" y="T1"/>
                </a:cxn>
                <a:cxn ang="0">
                  <a:pos x="T2" y="T3"/>
                </a:cxn>
                <a:cxn ang="0">
                  <a:pos x="T4" y="T5"/>
                </a:cxn>
              </a:cxnLst>
              <a:rect l="0" t="0" r="r" b="b"/>
              <a:pathLst>
                <a:path w="7" h="6">
                  <a:moveTo>
                    <a:pt x="7" y="0"/>
                  </a:moveTo>
                  <a:cubicBezTo>
                    <a:pt x="4" y="1"/>
                    <a:pt x="2" y="2"/>
                    <a:pt x="0" y="3"/>
                  </a:cubicBezTo>
                  <a:cubicBezTo>
                    <a:pt x="1" y="3"/>
                    <a:pt x="4" y="6"/>
                    <a:pt x="7"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14" name="Freeform 114"/>
            <p:cNvSpPr>
              <a:spLocks/>
            </p:cNvSpPr>
            <p:nvPr/>
          </p:nvSpPr>
          <p:spPr bwMode="auto">
            <a:xfrm>
              <a:off x="286" y="922"/>
              <a:ext cx="51" cy="55"/>
            </a:xfrm>
            <a:custGeom>
              <a:avLst/>
              <a:gdLst>
                <a:gd name="T0" fmla="*/ 24 w 29"/>
                <a:gd name="T1" fmla="*/ 3 h 31"/>
                <a:gd name="T2" fmla="*/ 27 w 29"/>
                <a:gd name="T3" fmla="*/ 31 h 31"/>
                <a:gd name="T4" fmla="*/ 24 w 29"/>
                <a:gd name="T5" fmla="*/ 18 h 31"/>
                <a:gd name="T6" fmla="*/ 24 w 29"/>
                <a:gd name="T7" fmla="*/ 3 h 31"/>
              </a:gdLst>
              <a:ahLst/>
              <a:cxnLst>
                <a:cxn ang="0">
                  <a:pos x="T0" y="T1"/>
                </a:cxn>
                <a:cxn ang="0">
                  <a:pos x="T2" y="T3"/>
                </a:cxn>
                <a:cxn ang="0">
                  <a:pos x="T4" y="T5"/>
                </a:cxn>
                <a:cxn ang="0">
                  <a:pos x="T6" y="T7"/>
                </a:cxn>
              </a:cxnLst>
              <a:rect l="0" t="0" r="r" b="b"/>
              <a:pathLst>
                <a:path w="29" h="31">
                  <a:moveTo>
                    <a:pt x="24" y="3"/>
                  </a:moveTo>
                  <a:cubicBezTo>
                    <a:pt x="0" y="0"/>
                    <a:pt x="24" y="22"/>
                    <a:pt x="27" y="31"/>
                  </a:cubicBezTo>
                  <a:cubicBezTo>
                    <a:pt x="29" y="23"/>
                    <a:pt x="26" y="21"/>
                    <a:pt x="24" y="18"/>
                  </a:cubicBezTo>
                  <a:cubicBezTo>
                    <a:pt x="25" y="14"/>
                    <a:pt x="23" y="8"/>
                    <a:pt x="24" y="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15" name="Freeform 115"/>
            <p:cNvSpPr>
              <a:spLocks/>
            </p:cNvSpPr>
            <p:nvPr/>
          </p:nvSpPr>
          <p:spPr bwMode="auto">
            <a:xfrm>
              <a:off x="548" y="434"/>
              <a:ext cx="376" cy="209"/>
            </a:xfrm>
            <a:custGeom>
              <a:avLst/>
              <a:gdLst>
                <a:gd name="T0" fmla="*/ 212 w 212"/>
                <a:gd name="T1" fmla="*/ 92 h 118"/>
                <a:gd name="T2" fmla="*/ 171 w 212"/>
                <a:gd name="T3" fmla="*/ 54 h 118"/>
                <a:gd name="T4" fmla="*/ 155 w 212"/>
                <a:gd name="T5" fmla="*/ 24 h 118"/>
                <a:gd name="T6" fmla="*/ 137 w 212"/>
                <a:gd name="T7" fmla="*/ 33 h 118"/>
                <a:gd name="T8" fmla="*/ 145 w 212"/>
                <a:gd name="T9" fmla="*/ 57 h 118"/>
                <a:gd name="T10" fmla="*/ 116 w 212"/>
                <a:gd name="T11" fmla="*/ 38 h 118"/>
                <a:gd name="T12" fmla="*/ 117 w 212"/>
                <a:gd name="T13" fmla="*/ 44 h 118"/>
                <a:gd name="T14" fmla="*/ 81 w 212"/>
                <a:gd name="T15" fmla="*/ 42 h 118"/>
                <a:gd name="T16" fmla="*/ 50 w 212"/>
                <a:gd name="T17" fmla="*/ 67 h 118"/>
                <a:gd name="T18" fmla="*/ 40 w 212"/>
                <a:gd name="T19" fmla="*/ 74 h 118"/>
                <a:gd name="T20" fmla="*/ 93 w 212"/>
                <a:gd name="T21" fmla="*/ 84 h 118"/>
                <a:gd name="T22" fmla="*/ 48 w 212"/>
                <a:gd name="T23" fmla="*/ 92 h 118"/>
                <a:gd name="T24" fmla="*/ 86 w 212"/>
                <a:gd name="T25" fmla="*/ 110 h 118"/>
                <a:gd name="T26" fmla="*/ 124 w 212"/>
                <a:gd name="T27" fmla="*/ 113 h 118"/>
                <a:gd name="T28" fmla="*/ 164 w 212"/>
                <a:gd name="T29" fmla="*/ 104 h 118"/>
                <a:gd name="T30" fmla="*/ 202 w 212"/>
                <a:gd name="T31" fmla="*/ 106 h 118"/>
                <a:gd name="T32" fmla="*/ 194 w 212"/>
                <a:gd name="T33" fmla="*/ 98 h 118"/>
                <a:gd name="T34" fmla="*/ 198 w 212"/>
                <a:gd name="T35" fmla="*/ 95 h 118"/>
                <a:gd name="T36" fmla="*/ 212 w 212"/>
                <a:gd name="T37" fmla="*/ 9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118">
                  <a:moveTo>
                    <a:pt x="212" y="92"/>
                  </a:moveTo>
                  <a:cubicBezTo>
                    <a:pt x="191" y="80"/>
                    <a:pt x="182" y="76"/>
                    <a:pt x="171" y="54"/>
                  </a:cubicBezTo>
                  <a:cubicBezTo>
                    <a:pt x="165" y="41"/>
                    <a:pt x="183" y="10"/>
                    <a:pt x="155" y="24"/>
                  </a:cubicBezTo>
                  <a:cubicBezTo>
                    <a:pt x="153" y="25"/>
                    <a:pt x="138" y="30"/>
                    <a:pt x="137" y="33"/>
                  </a:cubicBezTo>
                  <a:cubicBezTo>
                    <a:pt x="135" y="40"/>
                    <a:pt x="147" y="52"/>
                    <a:pt x="145" y="57"/>
                  </a:cubicBezTo>
                  <a:cubicBezTo>
                    <a:pt x="143" y="61"/>
                    <a:pt x="127" y="36"/>
                    <a:pt x="116" y="38"/>
                  </a:cubicBezTo>
                  <a:cubicBezTo>
                    <a:pt x="116" y="40"/>
                    <a:pt x="117" y="42"/>
                    <a:pt x="117" y="44"/>
                  </a:cubicBezTo>
                  <a:cubicBezTo>
                    <a:pt x="102" y="51"/>
                    <a:pt x="97" y="26"/>
                    <a:pt x="81" y="42"/>
                  </a:cubicBezTo>
                  <a:cubicBezTo>
                    <a:pt x="77" y="0"/>
                    <a:pt x="0" y="74"/>
                    <a:pt x="50" y="67"/>
                  </a:cubicBezTo>
                  <a:cubicBezTo>
                    <a:pt x="45" y="68"/>
                    <a:pt x="44" y="71"/>
                    <a:pt x="40" y="74"/>
                  </a:cubicBezTo>
                  <a:cubicBezTo>
                    <a:pt x="52" y="88"/>
                    <a:pt x="77" y="76"/>
                    <a:pt x="93" y="84"/>
                  </a:cubicBezTo>
                  <a:cubicBezTo>
                    <a:pt x="78" y="84"/>
                    <a:pt x="61" y="83"/>
                    <a:pt x="48" y="92"/>
                  </a:cubicBezTo>
                  <a:cubicBezTo>
                    <a:pt x="58" y="108"/>
                    <a:pt x="77" y="98"/>
                    <a:pt x="86" y="110"/>
                  </a:cubicBezTo>
                  <a:cubicBezTo>
                    <a:pt x="92" y="118"/>
                    <a:pt x="116" y="117"/>
                    <a:pt x="124" y="113"/>
                  </a:cubicBezTo>
                  <a:cubicBezTo>
                    <a:pt x="137" y="108"/>
                    <a:pt x="152" y="103"/>
                    <a:pt x="164" y="104"/>
                  </a:cubicBezTo>
                  <a:cubicBezTo>
                    <a:pt x="179" y="106"/>
                    <a:pt x="187" y="118"/>
                    <a:pt x="202" y="106"/>
                  </a:cubicBezTo>
                  <a:cubicBezTo>
                    <a:pt x="199" y="103"/>
                    <a:pt x="198" y="100"/>
                    <a:pt x="194" y="98"/>
                  </a:cubicBezTo>
                  <a:cubicBezTo>
                    <a:pt x="196" y="97"/>
                    <a:pt x="197" y="96"/>
                    <a:pt x="198" y="95"/>
                  </a:cubicBezTo>
                  <a:cubicBezTo>
                    <a:pt x="204" y="95"/>
                    <a:pt x="208" y="95"/>
                    <a:pt x="212" y="92"/>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16" name="Freeform 116"/>
            <p:cNvSpPr>
              <a:spLocks/>
            </p:cNvSpPr>
            <p:nvPr/>
          </p:nvSpPr>
          <p:spPr bwMode="auto">
            <a:xfrm>
              <a:off x="488" y="441"/>
              <a:ext cx="177" cy="131"/>
            </a:xfrm>
            <a:custGeom>
              <a:avLst/>
              <a:gdLst>
                <a:gd name="T0" fmla="*/ 20 w 100"/>
                <a:gd name="T1" fmla="*/ 64 h 74"/>
                <a:gd name="T2" fmla="*/ 58 w 100"/>
                <a:gd name="T3" fmla="*/ 44 h 74"/>
                <a:gd name="T4" fmla="*/ 100 w 100"/>
                <a:gd name="T5" fmla="*/ 23 h 74"/>
                <a:gd name="T6" fmla="*/ 10 w 100"/>
                <a:gd name="T7" fmla="*/ 4 h 74"/>
                <a:gd name="T8" fmla="*/ 2 w 100"/>
                <a:gd name="T9" fmla="*/ 41 h 74"/>
                <a:gd name="T10" fmla="*/ 20 w 100"/>
                <a:gd name="T11" fmla="*/ 64 h 74"/>
              </a:gdLst>
              <a:ahLst/>
              <a:cxnLst>
                <a:cxn ang="0">
                  <a:pos x="T0" y="T1"/>
                </a:cxn>
                <a:cxn ang="0">
                  <a:pos x="T2" y="T3"/>
                </a:cxn>
                <a:cxn ang="0">
                  <a:pos x="T4" y="T5"/>
                </a:cxn>
                <a:cxn ang="0">
                  <a:pos x="T6" y="T7"/>
                </a:cxn>
                <a:cxn ang="0">
                  <a:pos x="T8" y="T9"/>
                </a:cxn>
                <a:cxn ang="0">
                  <a:pos x="T10" y="T11"/>
                </a:cxn>
              </a:cxnLst>
              <a:rect l="0" t="0" r="r" b="b"/>
              <a:pathLst>
                <a:path w="100" h="74">
                  <a:moveTo>
                    <a:pt x="20" y="64"/>
                  </a:moveTo>
                  <a:cubicBezTo>
                    <a:pt x="36" y="74"/>
                    <a:pt x="50" y="55"/>
                    <a:pt x="58" y="44"/>
                  </a:cubicBezTo>
                  <a:cubicBezTo>
                    <a:pt x="70" y="30"/>
                    <a:pt x="85" y="31"/>
                    <a:pt x="100" y="23"/>
                  </a:cubicBezTo>
                  <a:cubicBezTo>
                    <a:pt x="88" y="1"/>
                    <a:pt x="32" y="0"/>
                    <a:pt x="10" y="4"/>
                  </a:cubicBezTo>
                  <a:cubicBezTo>
                    <a:pt x="24" y="23"/>
                    <a:pt x="3" y="26"/>
                    <a:pt x="2" y="41"/>
                  </a:cubicBezTo>
                  <a:cubicBezTo>
                    <a:pt x="0" y="58"/>
                    <a:pt x="10" y="50"/>
                    <a:pt x="20" y="6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17" name="Freeform 117"/>
            <p:cNvSpPr>
              <a:spLocks/>
            </p:cNvSpPr>
            <p:nvPr/>
          </p:nvSpPr>
          <p:spPr bwMode="auto">
            <a:xfrm>
              <a:off x="610" y="350"/>
              <a:ext cx="249" cy="108"/>
            </a:xfrm>
            <a:custGeom>
              <a:avLst/>
              <a:gdLst>
                <a:gd name="T0" fmla="*/ 22 w 140"/>
                <a:gd name="T1" fmla="*/ 21 h 61"/>
                <a:gd name="T2" fmla="*/ 29 w 140"/>
                <a:gd name="T3" fmla="*/ 23 h 61"/>
                <a:gd name="T4" fmla="*/ 18 w 140"/>
                <a:gd name="T5" fmla="*/ 22 h 61"/>
                <a:gd name="T6" fmla="*/ 22 w 140"/>
                <a:gd name="T7" fmla="*/ 28 h 61"/>
                <a:gd name="T8" fmla="*/ 45 w 140"/>
                <a:gd name="T9" fmla="*/ 38 h 61"/>
                <a:gd name="T10" fmla="*/ 51 w 140"/>
                <a:gd name="T11" fmla="*/ 46 h 61"/>
                <a:gd name="T12" fmla="*/ 42 w 140"/>
                <a:gd name="T13" fmla="*/ 50 h 61"/>
                <a:gd name="T14" fmla="*/ 51 w 140"/>
                <a:gd name="T15" fmla="*/ 55 h 61"/>
                <a:gd name="T16" fmla="*/ 127 w 140"/>
                <a:gd name="T17" fmla="*/ 38 h 61"/>
                <a:gd name="T18" fmla="*/ 103 w 140"/>
                <a:gd name="T19" fmla="*/ 16 h 61"/>
                <a:gd name="T20" fmla="*/ 81 w 140"/>
                <a:gd name="T21" fmla="*/ 16 h 61"/>
                <a:gd name="T22" fmla="*/ 87 w 140"/>
                <a:gd name="T23" fmla="*/ 26 h 61"/>
                <a:gd name="T24" fmla="*/ 93 w 140"/>
                <a:gd name="T25" fmla="*/ 28 h 61"/>
                <a:gd name="T26" fmla="*/ 28 w 140"/>
                <a:gd name="T27" fmla="*/ 14 h 61"/>
                <a:gd name="T28" fmla="*/ 38 w 140"/>
                <a:gd name="T29" fmla="*/ 18 h 61"/>
                <a:gd name="T30" fmla="*/ 22 w 140"/>
                <a:gd name="T31"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61">
                  <a:moveTo>
                    <a:pt x="22" y="21"/>
                  </a:moveTo>
                  <a:cubicBezTo>
                    <a:pt x="25" y="22"/>
                    <a:pt x="27" y="23"/>
                    <a:pt x="29" y="23"/>
                  </a:cubicBezTo>
                  <a:cubicBezTo>
                    <a:pt x="26" y="23"/>
                    <a:pt x="22" y="23"/>
                    <a:pt x="18" y="22"/>
                  </a:cubicBezTo>
                  <a:cubicBezTo>
                    <a:pt x="19" y="25"/>
                    <a:pt x="20" y="27"/>
                    <a:pt x="22" y="28"/>
                  </a:cubicBezTo>
                  <a:cubicBezTo>
                    <a:pt x="0" y="26"/>
                    <a:pt x="25" y="61"/>
                    <a:pt x="45" y="38"/>
                  </a:cubicBezTo>
                  <a:cubicBezTo>
                    <a:pt x="47" y="41"/>
                    <a:pt x="49" y="43"/>
                    <a:pt x="51" y="46"/>
                  </a:cubicBezTo>
                  <a:cubicBezTo>
                    <a:pt x="48" y="47"/>
                    <a:pt x="45" y="49"/>
                    <a:pt x="42" y="50"/>
                  </a:cubicBezTo>
                  <a:cubicBezTo>
                    <a:pt x="45" y="52"/>
                    <a:pt x="48" y="53"/>
                    <a:pt x="51" y="55"/>
                  </a:cubicBezTo>
                  <a:cubicBezTo>
                    <a:pt x="64" y="55"/>
                    <a:pt x="121" y="47"/>
                    <a:pt x="127" y="38"/>
                  </a:cubicBezTo>
                  <a:cubicBezTo>
                    <a:pt x="140" y="16"/>
                    <a:pt x="109" y="28"/>
                    <a:pt x="103" y="16"/>
                  </a:cubicBezTo>
                  <a:cubicBezTo>
                    <a:pt x="97" y="5"/>
                    <a:pt x="89" y="0"/>
                    <a:pt x="81" y="16"/>
                  </a:cubicBezTo>
                  <a:cubicBezTo>
                    <a:pt x="90" y="22"/>
                    <a:pt x="90" y="20"/>
                    <a:pt x="87" y="26"/>
                  </a:cubicBezTo>
                  <a:cubicBezTo>
                    <a:pt x="89" y="27"/>
                    <a:pt x="91" y="27"/>
                    <a:pt x="93" y="28"/>
                  </a:cubicBezTo>
                  <a:cubicBezTo>
                    <a:pt x="77" y="40"/>
                    <a:pt x="46" y="13"/>
                    <a:pt x="28" y="14"/>
                  </a:cubicBezTo>
                  <a:cubicBezTo>
                    <a:pt x="31" y="15"/>
                    <a:pt x="35" y="17"/>
                    <a:pt x="38" y="18"/>
                  </a:cubicBezTo>
                  <a:cubicBezTo>
                    <a:pt x="31" y="17"/>
                    <a:pt x="29" y="20"/>
                    <a:pt x="22" y="2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18" name="Freeform 118"/>
            <p:cNvSpPr>
              <a:spLocks/>
            </p:cNvSpPr>
            <p:nvPr/>
          </p:nvSpPr>
          <p:spPr bwMode="auto">
            <a:xfrm>
              <a:off x="598" y="389"/>
              <a:ext cx="28" cy="23"/>
            </a:xfrm>
            <a:custGeom>
              <a:avLst/>
              <a:gdLst>
                <a:gd name="T0" fmla="*/ 5 w 16"/>
                <a:gd name="T1" fmla="*/ 13 h 13"/>
                <a:gd name="T2" fmla="*/ 16 w 16"/>
                <a:gd name="T3" fmla="*/ 0 h 13"/>
                <a:gd name="T4" fmla="*/ 0 w 16"/>
                <a:gd name="T5" fmla="*/ 8 h 13"/>
                <a:gd name="T6" fmla="*/ 5 w 16"/>
                <a:gd name="T7" fmla="*/ 13 h 13"/>
              </a:gdLst>
              <a:ahLst/>
              <a:cxnLst>
                <a:cxn ang="0">
                  <a:pos x="T0" y="T1"/>
                </a:cxn>
                <a:cxn ang="0">
                  <a:pos x="T2" y="T3"/>
                </a:cxn>
                <a:cxn ang="0">
                  <a:pos x="T4" y="T5"/>
                </a:cxn>
                <a:cxn ang="0">
                  <a:pos x="T6" y="T7"/>
                </a:cxn>
              </a:cxnLst>
              <a:rect l="0" t="0" r="r" b="b"/>
              <a:pathLst>
                <a:path w="16" h="13">
                  <a:moveTo>
                    <a:pt x="5" y="13"/>
                  </a:moveTo>
                  <a:cubicBezTo>
                    <a:pt x="11" y="9"/>
                    <a:pt x="14" y="7"/>
                    <a:pt x="16" y="0"/>
                  </a:cubicBezTo>
                  <a:cubicBezTo>
                    <a:pt x="8" y="1"/>
                    <a:pt x="5" y="3"/>
                    <a:pt x="0" y="8"/>
                  </a:cubicBezTo>
                  <a:cubicBezTo>
                    <a:pt x="2" y="10"/>
                    <a:pt x="3" y="11"/>
                    <a:pt x="5" y="1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19" name="Freeform 119"/>
            <p:cNvSpPr>
              <a:spLocks/>
            </p:cNvSpPr>
            <p:nvPr/>
          </p:nvSpPr>
          <p:spPr bwMode="auto">
            <a:xfrm>
              <a:off x="674" y="359"/>
              <a:ext cx="22" cy="9"/>
            </a:xfrm>
            <a:custGeom>
              <a:avLst/>
              <a:gdLst>
                <a:gd name="T0" fmla="*/ 0 w 12"/>
                <a:gd name="T1" fmla="*/ 0 h 5"/>
                <a:gd name="T2" fmla="*/ 5 w 12"/>
                <a:gd name="T3" fmla="*/ 5 h 5"/>
                <a:gd name="T4" fmla="*/ 12 w 12"/>
                <a:gd name="T5" fmla="*/ 5 h 5"/>
                <a:gd name="T6" fmla="*/ 12 w 12"/>
                <a:gd name="T7" fmla="*/ 0 h 5"/>
                <a:gd name="T8" fmla="*/ 0 w 12"/>
                <a:gd name="T9" fmla="*/ 0 h 5"/>
              </a:gdLst>
              <a:ahLst/>
              <a:cxnLst>
                <a:cxn ang="0">
                  <a:pos x="T0" y="T1"/>
                </a:cxn>
                <a:cxn ang="0">
                  <a:pos x="T2" y="T3"/>
                </a:cxn>
                <a:cxn ang="0">
                  <a:pos x="T4" y="T5"/>
                </a:cxn>
                <a:cxn ang="0">
                  <a:pos x="T6" y="T7"/>
                </a:cxn>
                <a:cxn ang="0">
                  <a:pos x="T8" y="T9"/>
                </a:cxn>
              </a:cxnLst>
              <a:rect l="0" t="0" r="r" b="b"/>
              <a:pathLst>
                <a:path w="12" h="5">
                  <a:moveTo>
                    <a:pt x="0" y="0"/>
                  </a:moveTo>
                  <a:cubicBezTo>
                    <a:pt x="2" y="2"/>
                    <a:pt x="3" y="3"/>
                    <a:pt x="5" y="5"/>
                  </a:cubicBezTo>
                  <a:cubicBezTo>
                    <a:pt x="7" y="5"/>
                    <a:pt x="10" y="5"/>
                    <a:pt x="12" y="5"/>
                  </a:cubicBezTo>
                  <a:cubicBezTo>
                    <a:pt x="12" y="3"/>
                    <a:pt x="12" y="2"/>
                    <a:pt x="12" y="0"/>
                  </a:cubicBezTo>
                  <a:cubicBezTo>
                    <a:pt x="9" y="0"/>
                    <a:pt x="4" y="0"/>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20" name="Freeform 120"/>
            <p:cNvSpPr>
              <a:spLocks/>
            </p:cNvSpPr>
            <p:nvPr/>
          </p:nvSpPr>
          <p:spPr bwMode="auto">
            <a:xfrm>
              <a:off x="525" y="329"/>
              <a:ext cx="133" cy="76"/>
            </a:xfrm>
            <a:custGeom>
              <a:avLst/>
              <a:gdLst>
                <a:gd name="T0" fmla="*/ 25 w 75"/>
                <a:gd name="T1" fmla="*/ 34 h 43"/>
                <a:gd name="T2" fmla="*/ 31 w 75"/>
                <a:gd name="T3" fmla="*/ 40 h 43"/>
                <a:gd name="T4" fmla="*/ 38 w 75"/>
                <a:gd name="T5" fmla="*/ 32 h 43"/>
                <a:gd name="T6" fmla="*/ 50 w 75"/>
                <a:gd name="T7" fmla="*/ 21 h 43"/>
                <a:gd name="T8" fmla="*/ 75 w 75"/>
                <a:gd name="T9" fmla="*/ 8 h 43"/>
                <a:gd name="T10" fmla="*/ 14 w 75"/>
                <a:gd name="T11" fmla="*/ 26 h 43"/>
                <a:gd name="T12" fmla="*/ 25 w 75"/>
                <a:gd name="T13" fmla="*/ 34 h 43"/>
              </a:gdLst>
              <a:ahLst/>
              <a:cxnLst>
                <a:cxn ang="0">
                  <a:pos x="T0" y="T1"/>
                </a:cxn>
                <a:cxn ang="0">
                  <a:pos x="T2" y="T3"/>
                </a:cxn>
                <a:cxn ang="0">
                  <a:pos x="T4" y="T5"/>
                </a:cxn>
                <a:cxn ang="0">
                  <a:pos x="T6" y="T7"/>
                </a:cxn>
                <a:cxn ang="0">
                  <a:pos x="T8" y="T9"/>
                </a:cxn>
                <a:cxn ang="0">
                  <a:pos x="T10" y="T11"/>
                </a:cxn>
                <a:cxn ang="0">
                  <a:pos x="T12" y="T13"/>
                </a:cxn>
              </a:cxnLst>
              <a:rect l="0" t="0" r="r" b="b"/>
              <a:pathLst>
                <a:path w="75" h="43">
                  <a:moveTo>
                    <a:pt x="25" y="34"/>
                  </a:moveTo>
                  <a:cubicBezTo>
                    <a:pt x="27" y="36"/>
                    <a:pt x="29" y="38"/>
                    <a:pt x="31" y="40"/>
                  </a:cubicBezTo>
                  <a:cubicBezTo>
                    <a:pt x="33" y="37"/>
                    <a:pt x="36" y="35"/>
                    <a:pt x="38" y="32"/>
                  </a:cubicBezTo>
                  <a:cubicBezTo>
                    <a:pt x="45" y="29"/>
                    <a:pt x="46" y="28"/>
                    <a:pt x="50" y="21"/>
                  </a:cubicBezTo>
                  <a:cubicBezTo>
                    <a:pt x="60" y="43"/>
                    <a:pt x="73" y="17"/>
                    <a:pt x="75" y="8"/>
                  </a:cubicBezTo>
                  <a:cubicBezTo>
                    <a:pt x="57" y="0"/>
                    <a:pt x="27" y="13"/>
                    <a:pt x="14" y="26"/>
                  </a:cubicBezTo>
                  <a:cubicBezTo>
                    <a:pt x="0" y="39"/>
                    <a:pt x="13" y="35"/>
                    <a:pt x="25" y="3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21" name="Freeform 121"/>
            <p:cNvSpPr>
              <a:spLocks/>
            </p:cNvSpPr>
            <p:nvPr/>
          </p:nvSpPr>
          <p:spPr bwMode="auto">
            <a:xfrm>
              <a:off x="699" y="277"/>
              <a:ext cx="71" cy="34"/>
            </a:xfrm>
            <a:custGeom>
              <a:avLst/>
              <a:gdLst>
                <a:gd name="T0" fmla="*/ 16 w 40"/>
                <a:gd name="T1" fmla="*/ 18 h 19"/>
                <a:gd name="T2" fmla="*/ 40 w 40"/>
                <a:gd name="T3" fmla="*/ 14 h 19"/>
                <a:gd name="T4" fmla="*/ 0 w 40"/>
                <a:gd name="T5" fmla="*/ 18 h 19"/>
                <a:gd name="T6" fmla="*/ 16 w 40"/>
                <a:gd name="T7" fmla="*/ 18 h 19"/>
              </a:gdLst>
              <a:ahLst/>
              <a:cxnLst>
                <a:cxn ang="0">
                  <a:pos x="T0" y="T1"/>
                </a:cxn>
                <a:cxn ang="0">
                  <a:pos x="T2" y="T3"/>
                </a:cxn>
                <a:cxn ang="0">
                  <a:pos x="T4" y="T5"/>
                </a:cxn>
                <a:cxn ang="0">
                  <a:pos x="T6" y="T7"/>
                </a:cxn>
              </a:cxnLst>
              <a:rect l="0" t="0" r="r" b="b"/>
              <a:pathLst>
                <a:path w="40" h="19">
                  <a:moveTo>
                    <a:pt x="16" y="18"/>
                  </a:moveTo>
                  <a:cubicBezTo>
                    <a:pt x="24" y="19"/>
                    <a:pt x="32" y="18"/>
                    <a:pt x="40" y="14"/>
                  </a:cubicBezTo>
                  <a:cubicBezTo>
                    <a:pt x="30" y="0"/>
                    <a:pt x="10" y="8"/>
                    <a:pt x="0" y="18"/>
                  </a:cubicBezTo>
                  <a:cubicBezTo>
                    <a:pt x="7" y="14"/>
                    <a:pt x="9" y="17"/>
                    <a:pt x="16" y="18"/>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22" name="Freeform 122"/>
            <p:cNvSpPr>
              <a:spLocks/>
            </p:cNvSpPr>
            <p:nvPr/>
          </p:nvSpPr>
          <p:spPr bwMode="auto">
            <a:xfrm>
              <a:off x="692" y="311"/>
              <a:ext cx="71" cy="41"/>
            </a:xfrm>
            <a:custGeom>
              <a:avLst/>
              <a:gdLst>
                <a:gd name="T0" fmla="*/ 7 w 40"/>
                <a:gd name="T1" fmla="*/ 12 h 23"/>
                <a:gd name="T2" fmla="*/ 35 w 40"/>
                <a:gd name="T3" fmla="*/ 8 h 23"/>
                <a:gd name="T4" fmla="*/ 25 w 40"/>
                <a:gd name="T5" fmla="*/ 8 h 23"/>
                <a:gd name="T6" fmla="*/ 40 w 40"/>
                <a:gd name="T7" fmla="*/ 4 h 23"/>
                <a:gd name="T8" fmla="*/ 7 w 40"/>
                <a:gd name="T9" fmla="*/ 12 h 23"/>
              </a:gdLst>
              <a:ahLst/>
              <a:cxnLst>
                <a:cxn ang="0">
                  <a:pos x="T0" y="T1"/>
                </a:cxn>
                <a:cxn ang="0">
                  <a:pos x="T2" y="T3"/>
                </a:cxn>
                <a:cxn ang="0">
                  <a:pos x="T4" y="T5"/>
                </a:cxn>
                <a:cxn ang="0">
                  <a:pos x="T6" y="T7"/>
                </a:cxn>
                <a:cxn ang="0">
                  <a:pos x="T8" y="T9"/>
                </a:cxn>
              </a:cxnLst>
              <a:rect l="0" t="0" r="r" b="b"/>
              <a:pathLst>
                <a:path w="40" h="23">
                  <a:moveTo>
                    <a:pt x="7" y="12"/>
                  </a:moveTo>
                  <a:cubicBezTo>
                    <a:pt x="14" y="23"/>
                    <a:pt x="30" y="18"/>
                    <a:pt x="35" y="8"/>
                  </a:cubicBezTo>
                  <a:cubicBezTo>
                    <a:pt x="31" y="8"/>
                    <a:pt x="28" y="8"/>
                    <a:pt x="25" y="8"/>
                  </a:cubicBezTo>
                  <a:cubicBezTo>
                    <a:pt x="31" y="8"/>
                    <a:pt x="34" y="6"/>
                    <a:pt x="40" y="4"/>
                  </a:cubicBezTo>
                  <a:cubicBezTo>
                    <a:pt x="33" y="0"/>
                    <a:pt x="0" y="1"/>
                    <a:pt x="7" y="12"/>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23" name="Freeform 123"/>
            <p:cNvSpPr>
              <a:spLocks/>
            </p:cNvSpPr>
            <p:nvPr/>
          </p:nvSpPr>
          <p:spPr bwMode="auto">
            <a:xfrm>
              <a:off x="673" y="315"/>
              <a:ext cx="19" cy="21"/>
            </a:xfrm>
            <a:custGeom>
              <a:avLst/>
              <a:gdLst>
                <a:gd name="T0" fmla="*/ 11 w 11"/>
                <a:gd name="T1" fmla="*/ 6 h 12"/>
                <a:gd name="T2" fmla="*/ 0 w 11"/>
                <a:gd name="T3" fmla="*/ 5 h 12"/>
                <a:gd name="T4" fmla="*/ 11 w 11"/>
                <a:gd name="T5" fmla="*/ 6 h 12"/>
              </a:gdLst>
              <a:ahLst/>
              <a:cxnLst>
                <a:cxn ang="0">
                  <a:pos x="T0" y="T1"/>
                </a:cxn>
                <a:cxn ang="0">
                  <a:pos x="T2" y="T3"/>
                </a:cxn>
                <a:cxn ang="0">
                  <a:pos x="T4" y="T5"/>
                </a:cxn>
              </a:cxnLst>
              <a:rect l="0" t="0" r="r" b="b"/>
              <a:pathLst>
                <a:path w="11" h="12">
                  <a:moveTo>
                    <a:pt x="11" y="6"/>
                  </a:moveTo>
                  <a:cubicBezTo>
                    <a:pt x="6" y="3"/>
                    <a:pt x="5" y="0"/>
                    <a:pt x="0" y="5"/>
                  </a:cubicBezTo>
                  <a:cubicBezTo>
                    <a:pt x="5" y="12"/>
                    <a:pt x="6" y="8"/>
                    <a:pt x="11" y="6"/>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24" name="Freeform 124"/>
            <p:cNvSpPr>
              <a:spLocks/>
            </p:cNvSpPr>
            <p:nvPr/>
          </p:nvSpPr>
          <p:spPr bwMode="auto">
            <a:xfrm>
              <a:off x="898" y="458"/>
              <a:ext cx="120" cy="95"/>
            </a:xfrm>
            <a:custGeom>
              <a:avLst/>
              <a:gdLst>
                <a:gd name="T0" fmla="*/ 52 w 68"/>
                <a:gd name="T1" fmla="*/ 23 h 53"/>
                <a:gd name="T2" fmla="*/ 39 w 68"/>
                <a:gd name="T3" fmla="*/ 23 h 53"/>
                <a:gd name="T4" fmla="*/ 10 w 68"/>
                <a:gd name="T5" fmla="*/ 13 h 53"/>
                <a:gd name="T6" fmla="*/ 0 w 68"/>
                <a:gd name="T7" fmla="*/ 23 h 53"/>
                <a:gd name="T8" fmla="*/ 38 w 68"/>
                <a:gd name="T9" fmla="*/ 53 h 53"/>
                <a:gd name="T10" fmla="*/ 52 w 68"/>
                <a:gd name="T11" fmla="*/ 23 h 53"/>
              </a:gdLst>
              <a:ahLst/>
              <a:cxnLst>
                <a:cxn ang="0">
                  <a:pos x="T0" y="T1"/>
                </a:cxn>
                <a:cxn ang="0">
                  <a:pos x="T2" y="T3"/>
                </a:cxn>
                <a:cxn ang="0">
                  <a:pos x="T4" y="T5"/>
                </a:cxn>
                <a:cxn ang="0">
                  <a:pos x="T6" y="T7"/>
                </a:cxn>
                <a:cxn ang="0">
                  <a:pos x="T8" y="T9"/>
                </a:cxn>
                <a:cxn ang="0">
                  <a:pos x="T10" y="T11"/>
                </a:cxn>
              </a:cxnLst>
              <a:rect l="0" t="0" r="r" b="b"/>
              <a:pathLst>
                <a:path w="68" h="53">
                  <a:moveTo>
                    <a:pt x="52" y="23"/>
                  </a:moveTo>
                  <a:cubicBezTo>
                    <a:pt x="47" y="23"/>
                    <a:pt x="45" y="21"/>
                    <a:pt x="39" y="23"/>
                  </a:cubicBezTo>
                  <a:cubicBezTo>
                    <a:pt x="68" y="8"/>
                    <a:pt x="24" y="0"/>
                    <a:pt x="10" y="13"/>
                  </a:cubicBezTo>
                  <a:cubicBezTo>
                    <a:pt x="30" y="15"/>
                    <a:pt x="20" y="30"/>
                    <a:pt x="0" y="23"/>
                  </a:cubicBezTo>
                  <a:cubicBezTo>
                    <a:pt x="1" y="30"/>
                    <a:pt x="30" y="53"/>
                    <a:pt x="38" y="53"/>
                  </a:cubicBezTo>
                  <a:cubicBezTo>
                    <a:pt x="60" y="53"/>
                    <a:pt x="58" y="30"/>
                    <a:pt x="52" y="2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25" name="Freeform 125"/>
            <p:cNvSpPr>
              <a:spLocks/>
            </p:cNvSpPr>
            <p:nvPr/>
          </p:nvSpPr>
          <p:spPr bwMode="auto">
            <a:xfrm>
              <a:off x="848" y="366"/>
              <a:ext cx="147" cy="64"/>
            </a:xfrm>
            <a:custGeom>
              <a:avLst/>
              <a:gdLst>
                <a:gd name="T0" fmla="*/ 37 w 83"/>
                <a:gd name="T1" fmla="*/ 1 h 36"/>
                <a:gd name="T2" fmla="*/ 49 w 83"/>
                <a:gd name="T3" fmla="*/ 13 h 36"/>
                <a:gd name="T4" fmla="*/ 30 w 83"/>
                <a:gd name="T5" fmla="*/ 6 h 36"/>
                <a:gd name="T6" fmla="*/ 37 w 83"/>
                <a:gd name="T7" fmla="*/ 16 h 36"/>
                <a:gd name="T8" fmla="*/ 7 w 83"/>
                <a:gd name="T9" fmla="*/ 1 h 36"/>
                <a:gd name="T10" fmla="*/ 10 w 83"/>
                <a:gd name="T11" fmla="*/ 8 h 36"/>
                <a:gd name="T12" fmla="*/ 22 w 83"/>
                <a:gd name="T13" fmla="*/ 18 h 36"/>
                <a:gd name="T14" fmla="*/ 56 w 83"/>
                <a:gd name="T15" fmla="*/ 20 h 36"/>
                <a:gd name="T16" fmla="*/ 45 w 83"/>
                <a:gd name="T17" fmla="*/ 32 h 36"/>
                <a:gd name="T18" fmla="*/ 73 w 83"/>
                <a:gd name="T19" fmla="*/ 10 h 36"/>
                <a:gd name="T20" fmla="*/ 37 w 83"/>
                <a:gd name="T2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36">
                  <a:moveTo>
                    <a:pt x="37" y="1"/>
                  </a:moveTo>
                  <a:cubicBezTo>
                    <a:pt x="44" y="3"/>
                    <a:pt x="49" y="6"/>
                    <a:pt x="49" y="13"/>
                  </a:cubicBezTo>
                  <a:cubicBezTo>
                    <a:pt x="43" y="11"/>
                    <a:pt x="36" y="9"/>
                    <a:pt x="30" y="6"/>
                  </a:cubicBezTo>
                  <a:cubicBezTo>
                    <a:pt x="32" y="9"/>
                    <a:pt x="33" y="12"/>
                    <a:pt x="37" y="16"/>
                  </a:cubicBezTo>
                  <a:cubicBezTo>
                    <a:pt x="26" y="13"/>
                    <a:pt x="19" y="3"/>
                    <a:pt x="7" y="1"/>
                  </a:cubicBezTo>
                  <a:cubicBezTo>
                    <a:pt x="8" y="4"/>
                    <a:pt x="9" y="6"/>
                    <a:pt x="10" y="8"/>
                  </a:cubicBezTo>
                  <a:cubicBezTo>
                    <a:pt x="0" y="5"/>
                    <a:pt x="18" y="16"/>
                    <a:pt x="22" y="18"/>
                  </a:cubicBezTo>
                  <a:cubicBezTo>
                    <a:pt x="33" y="22"/>
                    <a:pt x="43" y="18"/>
                    <a:pt x="56" y="20"/>
                  </a:cubicBezTo>
                  <a:cubicBezTo>
                    <a:pt x="48" y="24"/>
                    <a:pt x="49" y="26"/>
                    <a:pt x="45" y="32"/>
                  </a:cubicBezTo>
                  <a:cubicBezTo>
                    <a:pt x="59" y="36"/>
                    <a:pt x="83" y="30"/>
                    <a:pt x="73" y="10"/>
                  </a:cubicBezTo>
                  <a:cubicBezTo>
                    <a:pt x="67" y="0"/>
                    <a:pt x="49" y="1"/>
                    <a:pt x="37" y="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26" name="Freeform 126"/>
            <p:cNvSpPr>
              <a:spLocks/>
            </p:cNvSpPr>
            <p:nvPr/>
          </p:nvSpPr>
          <p:spPr bwMode="auto">
            <a:xfrm>
              <a:off x="949" y="588"/>
              <a:ext cx="69" cy="53"/>
            </a:xfrm>
            <a:custGeom>
              <a:avLst/>
              <a:gdLst>
                <a:gd name="T0" fmla="*/ 39 w 39"/>
                <a:gd name="T1" fmla="*/ 24 h 30"/>
                <a:gd name="T2" fmla="*/ 0 w 39"/>
                <a:gd name="T3" fmla="*/ 20 h 30"/>
                <a:gd name="T4" fmla="*/ 30 w 39"/>
                <a:gd name="T5" fmla="*/ 30 h 30"/>
                <a:gd name="T6" fmla="*/ 39 w 39"/>
                <a:gd name="T7" fmla="*/ 24 h 30"/>
              </a:gdLst>
              <a:ahLst/>
              <a:cxnLst>
                <a:cxn ang="0">
                  <a:pos x="T0" y="T1"/>
                </a:cxn>
                <a:cxn ang="0">
                  <a:pos x="T2" y="T3"/>
                </a:cxn>
                <a:cxn ang="0">
                  <a:pos x="T4" y="T5"/>
                </a:cxn>
                <a:cxn ang="0">
                  <a:pos x="T6" y="T7"/>
                </a:cxn>
              </a:cxnLst>
              <a:rect l="0" t="0" r="r" b="b"/>
              <a:pathLst>
                <a:path w="39" h="30">
                  <a:moveTo>
                    <a:pt x="39" y="24"/>
                  </a:moveTo>
                  <a:cubicBezTo>
                    <a:pt x="22" y="0"/>
                    <a:pt x="18" y="14"/>
                    <a:pt x="0" y="20"/>
                  </a:cubicBezTo>
                  <a:cubicBezTo>
                    <a:pt x="10" y="24"/>
                    <a:pt x="20" y="28"/>
                    <a:pt x="30" y="30"/>
                  </a:cubicBezTo>
                  <a:cubicBezTo>
                    <a:pt x="33" y="28"/>
                    <a:pt x="36" y="26"/>
                    <a:pt x="39" y="2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27" name="Freeform 127"/>
            <p:cNvSpPr>
              <a:spLocks/>
            </p:cNvSpPr>
            <p:nvPr/>
          </p:nvSpPr>
          <p:spPr bwMode="auto">
            <a:xfrm>
              <a:off x="1013" y="439"/>
              <a:ext cx="92" cy="92"/>
            </a:xfrm>
            <a:custGeom>
              <a:avLst/>
              <a:gdLst>
                <a:gd name="T0" fmla="*/ 1 w 52"/>
                <a:gd name="T1" fmla="*/ 18 h 52"/>
                <a:gd name="T2" fmla="*/ 6 w 52"/>
                <a:gd name="T3" fmla="*/ 51 h 52"/>
                <a:gd name="T4" fmla="*/ 16 w 52"/>
                <a:gd name="T5" fmla="*/ 40 h 52"/>
                <a:gd name="T6" fmla="*/ 52 w 52"/>
                <a:gd name="T7" fmla="*/ 18 h 52"/>
                <a:gd name="T8" fmla="*/ 1 w 52"/>
                <a:gd name="T9" fmla="*/ 18 h 52"/>
              </a:gdLst>
              <a:ahLst/>
              <a:cxnLst>
                <a:cxn ang="0">
                  <a:pos x="T0" y="T1"/>
                </a:cxn>
                <a:cxn ang="0">
                  <a:pos x="T2" y="T3"/>
                </a:cxn>
                <a:cxn ang="0">
                  <a:pos x="T4" y="T5"/>
                </a:cxn>
                <a:cxn ang="0">
                  <a:pos x="T6" y="T7"/>
                </a:cxn>
                <a:cxn ang="0">
                  <a:pos x="T8" y="T9"/>
                </a:cxn>
              </a:cxnLst>
              <a:rect l="0" t="0" r="r" b="b"/>
              <a:pathLst>
                <a:path w="52" h="52">
                  <a:moveTo>
                    <a:pt x="1" y="18"/>
                  </a:moveTo>
                  <a:cubicBezTo>
                    <a:pt x="0" y="30"/>
                    <a:pt x="7" y="39"/>
                    <a:pt x="6" y="51"/>
                  </a:cubicBezTo>
                  <a:cubicBezTo>
                    <a:pt x="16" y="52"/>
                    <a:pt x="23" y="44"/>
                    <a:pt x="16" y="40"/>
                  </a:cubicBezTo>
                  <a:cubicBezTo>
                    <a:pt x="34" y="37"/>
                    <a:pt x="40" y="29"/>
                    <a:pt x="52" y="18"/>
                  </a:cubicBezTo>
                  <a:cubicBezTo>
                    <a:pt x="45" y="0"/>
                    <a:pt x="11" y="18"/>
                    <a:pt x="1" y="18"/>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28" name="Freeform 128"/>
            <p:cNvSpPr>
              <a:spLocks/>
            </p:cNvSpPr>
            <p:nvPr/>
          </p:nvSpPr>
          <p:spPr bwMode="auto">
            <a:xfrm>
              <a:off x="830" y="325"/>
              <a:ext cx="30" cy="29"/>
            </a:xfrm>
            <a:custGeom>
              <a:avLst/>
              <a:gdLst>
                <a:gd name="T0" fmla="*/ 17 w 17"/>
                <a:gd name="T1" fmla="*/ 10 h 16"/>
                <a:gd name="T2" fmla="*/ 0 w 17"/>
                <a:gd name="T3" fmla="*/ 0 h 16"/>
                <a:gd name="T4" fmla="*/ 17 w 17"/>
                <a:gd name="T5" fmla="*/ 10 h 16"/>
              </a:gdLst>
              <a:ahLst/>
              <a:cxnLst>
                <a:cxn ang="0">
                  <a:pos x="T0" y="T1"/>
                </a:cxn>
                <a:cxn ang="0">
                  <a:pos x="T2" y="T3"/>
                </a:cxn>
                <a:cxn ang="0">
                  <a:pos x="T4" y="T5"/>
                </a:cxn>
              </a:cxnLst>
              <a:rect l="0" t="0" r="r" b="b"/>
              <a:pathLst>
                <a:path w="17" h="16">
                  <a:moveTo>
                    <a:pt x="17" y="10"/>
                  </a:moveTo>
                  <a:cubicBezTo>
                    <a:pt x="12" y="6"/>
                    <a:pt x="7" y="2"/>
                    <a:pt x="0" y="0"/>
                  </a:cubicBezTo>
                  <a:cubicBezTo>
                    <a:pt x="3" y="9"/>
                    <a:pt x="10" y="16"/>
                    <a:pt x="17" y="1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29" name="Freeform 129"/>
            <p:cNvSpPr>
              <a:spLocks/>
            </p:cNvSpPr>
            <p:nvPr/>
          </p:nvSpPr>
          <p:spPr bwMode="auto">
            <a:xfrm>
              <a:off x="850" y="409"/>
              <a:ext cx="19" cy="19"/>
            </a:xfrm>
            <a:custGeom>
              <a:avLst/>
              <a:gdLst>
                <a:gd name="T0" fmla="*/ 9 w 11"/>
                <a:gd name="T1" fmla="*/ 0 h 11"/>
                <a:gd name="T2" fmla="*/ 0 w 11"/>
                <a:gd name="T3" fmla="*/ 9 h 11"/>
                <a:gd name="T4" fmla="*/ 9 w 11"/>
                <a:gd name="T5" fmla="*/ 0 h 11"/>
              </a:gdLst>
              <a:ahLst/>
              <a:cxnLst>
                <a:cxn ang="0">
                  <a:pos x="T0" y="T1"/>
                </a:cxn>
                <a:cxn ang="0">
                  <a:pos x="T2" y="T3"/>
                </a:cxn>
                <a:cxn ang="0">
                  <a:pos x="T4" y="T5"/>
                </a:cxn>
              </a:cxnLst>
              <a:rect l="0" t="0" r="r" b="b"/>
              <a:pathLst>
                <a:path w="11" h="11">
                  <a:moveTo>
                    <a:pt x="9" y="0"/>
                  </a:moveTo>
                  <a:cubicBezTo>
                    <a:pt x="5" y="2"/>
                    <a:pt x="2" y="4"/>
                    <a:pt x="0" y="9"/>
                  </a:cubicBezTo>
                  <a:cubicBezTo>
                    <a:pt x="11" y="11"/>
                    <a:pt x="9" y="7"/>
                    <a:pt x="9"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30" name="Freeform 130"/>
            <p:cNvSpPr>
              <a:spLocks/>
            </p:cNvSpPr>
            <p:nvPr/>
          </p:nvSpPr>
          <p:spPr bwMode="auto">
            <a:xfrm>
              <a:off x="839" y="261"/>
              <a:ext cx="114" cy="66"/>
            </a:xfrm>
            <a:custGeom>
              <a:avLst/>
              <a:gdLst>
                <a:gd name="T0" fmla="*/ 15 w 64"/>
                <a:gd name="T1" fmla="*/ 13 h 37"/>
                <a:gd name="T2" fmla="*/ 5 w 64"/>
                <a:gd name="T3" fmla="*/ 21 h 37"/>
                <a:gd name="T4" fmla="*/ 42 w 64"/>
                <a:gd name="T5" fmla="*/ 27 h 37"/>
                <a:gd name="T6" fmla="*/ 64 w 64"/>
                <a:gd name="T7" fmla="*/ 31 h 37"/>
                <a:gd name="T8" fmla="*/ 54 w 64"/>
                <a:gd name="T9" fmla="*/ 16 h 37"/>
                <a:gd name="T10" fmla="*/ 39 w 64"/>
                <a:gd name="T11" fmla="*/ 11 h 37"/>
                <a:gd name="T12" fmla="*/ 0 w 64"/>
                <a:gd name="T13" fmla="*/ 4 h 37"/>
                <a:gd name="T14" fmla="*/ 3 w 64"/>
                <a:gd name="T15" fmla="*/ 13 h 37"/>
                <a:gd name="T16" fmla="*/ 15 w 64"/>
                <a:gd name="T17"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7">
                  <a:moveTo>
                    <a:pt x="15" y="13"/>
                  </a:moveTo>
                  <a:cubicBezTo>
                    <a:pt x="12" y="17"/>
                    <a:pt x="13" y="19"/>
                    <a:pt x="5" y="21"/>
                  </a:cubicBezTo>
                  <a:cubicBezTo>
                    <a:pt x="17" y="25"/>
                    <a:pt x="30" y="26"/>
                    <a:pt x="42" y="27"/>
                  </a:cubicBezTo>
                  <a:cubicBezTo>
                    <a:pt x="49" y="33"/>
                    <a:pt x="57" y="37"/>
                    <a:pt x="64" y="31"/>
                  </a:cubicBezTo>
                  <a:cubicBezTo>
                    <a:pt x="56" y="25"/>
                    <a:pt x="57" y="19"/>
                    <a:pt x="54" y="16"/>
                  </a:cubicBezTo>
                  <a:cubicBezTo>
                    <a:pt x="47" y="11"/>
                    <a:pt x="44" y="15"/>
                    <a:pt x="39" y="11"/>
                  </a:cubicBezTo>
                  <a:cubicBezTo>
                    <a:pt x="31" y="5"/>
                    <a:pt x="11" y="0"/>
                    <a:pt x="0" y="4"/>
                  </a:cubicBezTo>
                  <a:cubicBezTo>
                    <a:pt x="1" y="6"/>
                    <a:pt x="3" y="13"/>
                    <a:pt x="3" y="13"/>
                  </a:cubicBezTo>
                  <a:cubicBezTo>
                    <a:pt x="7" y="13"/>
                    <a:pt x="12" y="14"/>
                    <a:pt x="15" y="1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31" name="Freeform 131"/>
            <p:cNvSpPr>
              <a:spLocks/>
            </p:cNvSpPr>
            <p:nvPr/>
          </p:nvSpPr>
          <p:spPr bwMode="auto">
            <a:xfrm>
              <a:off x="894" y="311"/>
              <a:ext cx="20" cy="14"/>
            </a:xfrm>
            <a:custGeom>
              <a:avLst/>
              <a:gdLst>
                <a:gd name="T0" fmla="*/ 0 w 11"/>
                <a:gd name="T1" fmla="*/ 8 h 8"/>
                <a:gd name="T2" fmla="*/ 11 w 11"/>
                <a:gd name="T3" fmla="*/ 6 h 8"/>
                <a:gd name="T4" fmla="*/ 0 w 11"/>
                <a:gd name="T5" fmla="*/ 8 h 8"/>
              </a:gdLst>
              <a:ahLst/>
              <a:cxnLst>
                <a:cxn ang="0">
                  <a:pos x="T0" y="T1"/>
                </a:cxn>
                <a:cxn ang="0">
                  <a:pos x="T2" y="T3"/>
                </a:cxn>
                <a:cxn ang="0">
                  <a:pos x="T4" y="T5"/>
                </a:cxn>
              </a:cxnLst>
              <a:rect l="0" t="0" r="r" b="b"/>
              <a:pathLst>
                <a:path w="11" h="8">
                  <a:moveTo>
                    <a:pt x="0" y="8"/>
                  </a:moveTo>
                  <a:cubicBezTo>
                    <a:pt x="4" y="7"/>
                    <a:pt x="8" y="7"/>
                    <a:pt x="11" y="6"/>
                  </a:cubicBezTo>
                  <a:cubicBezTo>
                    <a:pt x="4" y="0"/>
                    <a:pt x="5" y="6"/>
                    <a:pt x="0" y="8"/>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32" name="Freeform 132"/>
            <p:cNvSpPr>
              <a:spLocks/>
            </p:cNvSpPr>
            <p:nvPr/>
          </p:nvSpPr>
          <p:spPr bwMode="auto">
            <a:xfrm>
              <a:off x="995" y="340"/>
              <a:ext cx="300" cy="108"/>
            </a:xfrm>
            <a:custGeom>
              <a:avLst/>
              <a:gdLst>
                <a:gd name="T0" fmla="*/ 76 w 169"/>
                <a:gd name="T1" fmla="*/ 54 h 61"/>
                <a:gd name="T2" fmla="*/ 125 w 169"/>
                <a:gd name="T3" fmla="*/ 59 h 61"/>
                <a:gd name="T4" fmla="*/ 148 w 169"/>
                <a:gd name="T5" fmla="*/ 59 h 61"/>
                <a:gd name="T6" fmla="*/ 169 w 169"/>
                <a:gd name="T7" fmla="*/ 47 h 61"/>
                <a:gd name="T8" fmla="*/ 165 w 169"/>
                <a:gd name="T9" fmla="*/ 47 h 61"/>
                <a:gd name="T10" fmla="*/ 167 w 169"/>
                <a:gd name="T11" fmla="*/ 44 h 61"/>
                <a:gd name="T12" fmla="*/ 169 w 169"/>
                <a:gd name="T13" fmla="*/ 43 h 61"/>
                <a:gd name="T14" fmla="*/ 116 w 169"/>
                <a:gd name="T15" fmla="*/ 40 h 61"/>
                <a:gd name="T16" fmla="*/ 69 w 169"/>
                <a:gd name="T17" fmla="*/ 36 h 61"/>
                <a:gd name="T18" fmla="*/ 71 w 169"/>
                <a:gd name="T19" fmla="*/ 35 h 61"/>
                <a:gd name="T20" fmla="*/ 56 w 169"/>
                <a:gd name="T21" fmla="*/ 27 h 61"/>
                <a:gd name="T22" fmla="*/ 70 w 169"/>
                <a:gd name="T23" fmla="*/ 27 h 61"/>
                <a:gd name="T24" fmla="*/ 33 w 169"/>
                <a:gd name="T25" fmla="*/ 18 h 61"/>
                <a:gd name="T26" fmla="*/ 0 w 169"/>
                <a:gd name="T27" fmla="*/ 12 h 61"/>
                <a:gd name="T28" fmla="*/ 43 w 169"/>
                <a:gd name="T29" fmla="*/ 36 h 61"/>
                <a:gd name="T30" fmla="*/ 51 w 169"/>
                <a:gd name="T31" fmla="*/ 54 h 61"/>
                <a:gd name="T32" fmla="*/ 76 w 169"/>
                <a:gd name="T33"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61">
                  <a:moveTo>
                    <a:pt x="76" y="54"/>
                  </a:moveTo>
                  <a:cubicBezTo>
                    <a:pt x="90" y="55"/>
                    <a:pt x="107" y="59"/>
                    <a:pt x="125" y="59"/>
                  </a:cubicBezTo>
                  <a:cubicBezTo>
                    <a:pt x="132" y="59"/>
                    <a:pt x="141" y="60"/>
                    <a:pt x="148" y="59"/>
                  </a:cubicBezTo>
                  <a:cubicBezTo>
                    <a:pt x="158" y="58"/>
                    <a:pt x="165" y="58"/>
                    <a:pt x="169" y="47"/>
                  </a:cubicBezTo>
                  <a:cubicBezTo>
                    <a:pt x="167" y="47"/>
                    <a:pt x="166" y="47"/>
                    <a:pt x="165" y="47"/>
                  </a:cubicBezTo>
                  <a:cubicBezTo>
                    <a:pt x="165" y="46"/>
                    <a:pt x="166" y="45"/>
                    <a:pt x="167" y="44"/>
                  </a:cubicBezTo>
                  <a:cubicBezTo>
                    <a:pt x="168" y="44"/>
                    <a:pt x="168" y="43"/>
                    <a:pt x="169" y="43"/>
                  </a:cubicBezTo>
                  <a:cubicBezTo>
                    <a:pt x="156" y="25"/>
                    <a:pt x="133" y="36"/>
                    <a:pt x="116" y="40"/>
                  </a:cubicBezTo>
                  <a:cubicBezTo>
                    <a:pt x="99" y="43"/>
                    <a:pt x="85" y="42"/>
                    <a:pt x="69" y="36"/>
                  </a:cubicBezTo>
                  <a:cubicBezTo>
                    <a:pt x="70" y="36"/>
                    <a:pt x="70" y="35"/>
                    <a:pt x="71" y="35"/>
                  </a:cubicBezTo>
                  <a:cubicBezTo>
                    <a:pt x="64" y="33"/>
                    <a:pt x="62" y="30"/>
                    <a:pt x="56" y="27"/>
                  </a:cubicBezTo>
                  <a:cubicBezTo>
                    <a:pt x="60" y="27"/>
                    <a:pt x="65" y="26"/>
                    <a:pt x="70" y="27"/>
                  </a:cubicBezTo>
                  <a:cubicBezTo>
                    <a:pt x="53" y="18"/>
                    <a:pt x="49" y="21"/>
                    <a:pt x="33" y="18"/>
                  </a:cubicBezTo>
                  <a:cubicBezTo>
                    <a:pt x="20" y="15"/>
                    <a:pt x="15" y="0"/>
                    <a:pt x="0" y="12"/>
                  </a:cubicBezTo>
                  <a:cubicBezTo>
                    <a:pt x="18" y="27"/>
                    <a:pt x="30" y="19"/>
                    <a:pt x="43" y="36"/>
                  </a:cubicBezTo>
                  <a:cubicBezTo>
                    <a:pt x="48" y="42"/>
                    <a:pt x="38" y="47"/>
                    <a:pt x="51" y="54"/>
                  </a:cubicBezTo>
                  <a:cubicBezTo>
                    <a:pt x="64" y="61"/>
                    <a:pt x="65" y="53"/>
                    <a:pt x="76" y="5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33" name="Freeform 133"/>
            <p:cNvSpPr>
              <a:spLocks/>
            </p:cNvSpPr>
            <p:nvPr/>
          </p:nvSpPr>
          <p:spPr bwMode="auto">
            <a:xfrm>
              <a:off x="999" y="379"/>
              <a:ext cx="83" cy="87"/>
            </a:xfrm>
            <a:custGeom>
              <a:avLst/>
              <a:gdLst>
                <a:gd name="T0" fmla="*/ 5 w 47"/>
                <a:gd name="T1" fmla="*/ 21 h 49"/>
                <a:gd name="T2" fmla="*/ 0 w 47"/>
                <a:gd name="T3" fmla="*/ 26 h 49"/>
                <a:gd name="T4" fmla="*/ 5 w 47"/>
                <a:gd name="T5" fmla="*/ 21 h 49"/>
              </a:gdLst>
              <a:ahLst/>
              <a:cxnLst>
                <a:cxn ang="0">
                  <a:pos x="T0" y="T1"/>
                </a:cxn>
                <a:cxn ang="0">
                  <a:pos x="T2" y="T3"/>
                </a:cxn>
                <a:cxn ang="0">
                  <a:pos x="T4" y="T5"/>
                </a:cxn>
              </a:cxnLst>
              <a:rect l="0" t="0" r="r" b="b"/>
              <a:pathLst>
                <a:path w="47" h="49">
                  <a:moveTo>
                    <a:pt x="5" y="21"/>
                  </a:moveTo>
                  <a:cubicBezTo>
                    <a:pt x="3" y="23"/>
                    <a:pt x="2" y="25"/>
                    <a:pt x="0" y="26"/>
                  </a:cubicBezTo>
                  <a:cubicBezTo>
                    <a:pt x="47" y="49"/>
                    <a:pt x="18" y="0"/>
                    <a:pt x="5" y="2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34" name="Freeform 134"/>
            <p:cNvSpPr>
              <a:spLocks/>
            </p:cNvSpPr>
            <p:nvPr/>
          </p:nvSpPr>
          <p:spPr bwMode="auto">
            <a:xfrm>
              <a:off x="1006" y="325"/>
              <a:ext cx="62" cy="18"/>
            </a:xfrm>
            <a:custGeom>
              <a:avLst/>
              <a:gdLst>
                <a:gd name="T0" fmla="*/ 22 w 35"/>
                <a:gd name="T1" fmla="*/ 0 h 10"/>
                <a:gd name="T2" fmla="*/ 0 w 35"/>
                <a:gd name="T3" fmla="*/ 4 h 10"/>
                <a:gd name="T4" fmla="*/ 22 w 35"/>
                <a:gd name="T5" fmla="*/ 0 h 10"/>
              </a:gdLst>
              <a:ahLst/>
              <a:cxnLst>
                <a:cxn ang="0">
                  <a:pos x="T0" y="T1"/>
                </a:cxn>
                <a:cxn ang="0">
                  <a:pos x="T2" y="T3"/>
                </a:cxn>
                <a:cxn ang="0">
                  <a:pos x="T4" y="T5"/>
                </a:cxn>
              </a:cxnLst>
              <a:rect l="0" t="0" r="r" b="b"/>
              <a:pathLst>
                <a:path w="35" h="10">
                  <a:moveTo>
                    <a:pt x="22" y="0"/>
                  </a:moveTo>
                  <a:cubicBezTo>
                    <a:pt x="14" y="0"/>
                    <a:pt x="7" y="1"/>
                    <a:pt x="0" y="4"/>
                  </a:cubicBezTo>
                  <a:cubicBezTo>
                    <a:pt x="8" y="6"/>
                    <a:pt x="35" y="10"/>
                    <a:pt x="22"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35" name="Freeform 135"/>
            <p:cNvSpPr>
              <a:spLocks/>
            </p:cNvSpPr>
            <p:nvPr/>
          </p:nvSpPr>
          <p:spPr bwMode="auto">
            <a:xfrm>
              <a:off x="954" y="263"/>
              <a:ext cx="89" cy="71"/>
            </a:xfrm>
            <a:custGeom>
              <a:avLst/>
              <a:gdLst>
                <a:gd name="T0" fmla="*/ 16 w 50"/>
                <a:gd name="T1" fmla="*/ 31 h 40"/>
                <a:gd name="T2" fmla="*/ 28 w 50"/>
                <a:gd name="T3" fmla="*/ 15 h 40"/>
                <a:gd name="T4" fmla="*/ 16 w 50"/>
                <a:gd name="T5" fmla="*/ 31 h 40"/>
              </a:gdLst>
              <a:ahLst/>
              <a:cxnLst>
                <a:cxn ang="0">
                  <a:pos x="T0" y="T1"/>
                </a:cxn>
                <a:cxn ang="0">
                  <a:pos x="T2" y="T3"/>
                </a:cxn>
                <a:cxn ang="0">
                  <a:pos x="T4" y="T5"/>
                </a:cxn>
              </a:cxnLst>
              <a:rect l="0" t="0" r="r" b="b"/>
              <a:pathLst>
                <a:path w="50" h="40">
                  <a:moveTo>
                    <a:pt x="16" y="31"/>
                  </a:moveTo>
                  <a:cubicBezTo>
                    <a:pt x="34" y="40"/>
                    <a:pt x="50" y="26"/>
                    <a:pt x="28" y="15"/>
                  </a:cubicBezTo>
                  <a:cubicBezTo>
                    <a:pt x="0" y="0"/>
                    <a:pt x="18" y="25"/>
                    <a:pt x="16" y="3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36" name="Freeform 136"/>
            <p:cNvSpPr>
              <a:spLocks/>
            </p:cNvSpPr>
            <p:nvPr/>
          </p:nvSpPr>
          <p:spPr bwMode="auto">
            <a:xfrm>
              <a:off x="947" y="238"/>
              <a:ext cx="22" cy="20"/>
            </a:xfrm>
            <a:custGeom>
              <a:avLst/>
              <a:gdLst>
                <a:gd name="T0" fmla="*/ 12 w 12"/>
                <a:gd name="T1" fmla="*/ 0 h 11"/>
                <a:gd name="T2" fmla="*/ 0 w 12"/>
                <a:gd name="T3" fmla="*/ 0 h 11"/>
                <a:gd name="T4" fmla="*/ 12 w 12"/>
                <a:gd name="T5" fmla="*/ 0 h 11"/>
              </a:gdLst>
              <a:ahLst/>
              <a:cxnLst>
                <a:cxn ang="0">
                  <a:pos x="T0" y="T1"/>
                </a:cxn>
                <a:cxn ang="0">
                  <a:pos x="T2" y="T3"/>
                </a:cxn>
                <a:cxn ang="0">
                  <a:pos x="T4" y="T5"/>
                </a:cxn>
              </a:cxnLst>
              <a:rect l="0" t="0" r="r" b="b"/>
              <a:pathLst>
                <a:path w="12" h="11">
                  <a:moveTo>
                    <a:pt x="12" y="0"/>
                  </a:moveTo>
                  <a:cubicBezTo>
                    <a:pt x="8" y="0"/>
                    <a:pt x="4" y="0"/>
                    <a:pt x="0" y="0"/>
                  </a:cubicBezTo>
                  <a:cubicBezTo>
                    <a:pt x="6" y="8"/>
                    <a:pt x="11" y="11"/>
                    <a:pt x="12"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37" name="Freeform 137"/>
            <p:cNvSpPr>
              <a:spLocks/>
            </p:cNvSpPr>
            <p:nvPr/>
          </p:nvSpPr>
          <p:spPr bwMode="auto">
            <a:xfrm>
              <a:off x="1008" y="183"/>
              <a:ext cx="232" cy="133"/>
            </a:xfrm>
            <a:custGeom>
              <a:avLst/>
              <a:gdLst>
                <a:gd name="T0" fmla="*/ 0 w 131"/>
                <a:gd name="T1" fmla="*/ 28 h 75"/>
                <a:gd name="T2" fmla="*/ 20 w 131"/>
                <a:gd name="T3" fmla="*/ 39 h 75"/>
                <a:gd name="T4" fmla="*/ 12 w 131"/>
                <a:gd name="T5" fmla="*/ 43 h 75"/>
                <a:gd name="T6" fmla="*/ 52 w 131"/>
                <a:gd name="T7" fmla="*/ 48 h 75"/>
                <a:gd name="T8" fmla="*/ 26 w 131"/>
                <a:gd name="T9" fmla="*/ 55 h 75"/>
                <a:gd name="T10" fmla="*/ 41 w 131"/>
                <a:gd name="T11" fmla="*/ 64 h 75"/>
                <a:gd name="T12" fmla="*/ 71 w 131"/>
                <a:gd name="T13" fmla="*/ 71 h 75"/>
                <a:gd name="T14" fmla="*/ 77 w 131"/>
                <a:gd name="T15" fmla="*/ 67 h 75"/>
                <a:gd name="T16" fmla="*/ 77 w 131"/>
                <a:gd name="T17" fmla="*/ 54 h 75"/>
                <a:gd name="T18" fmla="*/ 84 w 131"/>
                <a:gd name="T19" fmla="*/ 39 h 75"/>
                <a:gd name="T20" fmla="*/ 75 w 131"/>
                <a:gd name="T21" fmla="*/ 23 h 75"/>
                <a:gd name="T22" fmla="*/ 72 w 131"/>
                <a:gd name="T23" fmla="*/ 30 h 75"/>
                <a:gd name="T24" fmla="*/ 50 w 131"/>
                <a:gd name="T25" fmla="*/ 15 h 75"/>
                <a:gd name="T26" fmla="*/ 19 w 131"/>
                <a:gd name="T27" fmla="*/ 0 h 75"/>
                <a:gd name="T28" fmla="*/ 30 w 131"/>
                <a:gd name="T29" fmla="*/ 8 h 75"/>
                <a:gd name="T30" fmla="*/ 11 w 131"/>
                <a:gd name="T31" fmla="*/ 11 h 75"/>
                <a:gd name="T32" fmla="*/ 25 w 131"/>
                <a:gd name="T33" fmla="*/ 16 h 75"/>
                <a:gd name="T34" fmla="*/ 4 w 131"/>
                <a:gd name="T35" fmla="*/ 21 h 75"/>
                <a:gd name="T36" fmla="*/ 19 w 131"/>
                <a:gd name="T37" fmla="*/ 28 h 75"/>
                <a:gd name="T38" fmla="*/ 0 w 131"/>
                <a:gd name="T39"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75">
                  <a:moveTo>
                    <a:pt x="0" y="28"/>
                  </a:moveTo>
                  <a:cubicBezTo>
                    <a:pt x="3" y="37"/>
                    <a:pt x="11" y="40"/>
                    <a:pt x="20" y="39"/>
                  </a:cubicBezTo>
                  <a:cubicBezTo>
                    <a:pt x="18" y="40"/>
                    <a:pt x="15" y="42"/>
                    <a:pt x="12" y="43"/>
                  </a:cubicBezTo>
                  <a:cubicBezTo>
                    <a:pt x="24" y="48"/>
                    <a:pt x="37" y="43"/>
                    <a:pt x="52" y="48"/>
                  </a:cubicBezTo>
                  <a:cubicBezTo>
                    <a:pt x="43" y="48"/>
                    <a:pt x="33" y="50"/>
                    <a:pt x="26" y="55"/>
                  </a:cubicBezTo>
                  <a:cubicBezTo>
                    <a:pt x="31" y="60"/>
                    <a:pt x="33" y="63"/>
                    <a:pt x="41" y="64"/>
                  </a:cubicBezTo>
                  <a:cubicBezTo>
                    <a:pt x="31" y="75"/>
                    <a:pt x="64" y="65"/>
                    <a:pt x="71" y="71"/>
                  </a:cubicBezTo>
                  <a:cubicBezTo>
                    <a:pt x="74" y="68"/>
                    <a:pt x="73" y="70"/>
                    <a:pt x="77" y="67"/>
                  </a:cubicBezTo>
                  <a:cubicBezTo>
                    <a:pt x="74" y="58"/>
                    <a:pt x="77" y="62"/>
                    <a:pt x="77" y="54"/>
                  </a:cubicBezTo>
                  <a:cubicBezTo>
                    <a:pt x="83" y="65"/>
                    <a:pt x="131" y="41"/>
                    <a:pt x="84" y="39"/>
                  </a:cubicBezTo>
                  <a:cubicBezTo>
                    <a:pt x="87" y="31"/>
                    <a:pt x="82" y="25"/>
                    <a:pt x="75" y="23"/>
                  </a:cubicBezTo>
                  <a:cubicBezTo>
                    <a:pt x="79" y="29"/>
                    <a:pt x="73" y="28"/>
                    <a:pt x="72" y="30"/>
                  </a:cubicBezTo>
                  <a:cubicBezTo>
                    <a:pt x="67" y="14"/>
                    <a:pt x="56" y="25"/>
                    <a:pt x="50" y="15"/>
                  </a:cubicBezTo>
                  <a:cubicBezTo>
                    <a:pt x="41" y="4"/>
                    <a:pt x="33" y="1"/>
                    <a:pt x="19" y="0"/>
                  </a:cubicBezTo>
                  <a:cubicBezTo>
                    <a:pt x="23" y="2"/>
                    <a:pt x="26" y="6"/>
                    <a:pt x="30" y="8"/>
                  </a:cubicBezTo>
                  <a:cubicBezTo>
                    <a:pt x="22" y="7"/>
                    <a:pt x="17" y="9"/>
                    <a:pt x="11" y="11"/>
                  </a:cubicBezTo>
                  <a:cubicBezTo>
                    <a:pt x="17" y="14"/>
                    <a:pt x="16" y="17"/>
                    <a:pt x="25" y="16"/>
                  </a:cubicBezTo>
                  <a:cubicBezTo>
                    <a:pt x="18" y="18"/>
                    <a:pt x="12" y="18"/>
                    <a:pt x="4" y="21"/>
                  </a:cubicBezTo>
                  <a:cubicBezTo>
                    <a:pt x="10" y="23"/>
                    <a:pt x="13" y="27"/>
                    <a:pt x="19" y="28"/>
                  </a:cubicBezTo>
                  <a:cubicBezTo>
                    <a:pt x="14" y="31"/>
                    <a:pt x="7" y="30"/>
                    <a:pt x="0" y="28"/>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38" name="Freeform 138"/>
            <p:cNvSpPr>
              <a:spLocks/>
            </p:cNvSpPr>
            <p:nvPr/>
          </p:nvSpPr>
          <p:spPr bwMode="auto">
            <a:xfrm>
              <a:off x="1162" y="718"/>
              <a:ext cx="124" cy="78"/>
            </a:xfrm>
            <a:custGeom>
              <a:avLst/>
              <a:gdLst>
                <a:gd name="T0" fmla="*/ 20 w 70"/>
                <a:gd name="T1" fmla="*/ 0 h 44"/>
                <a:gd name="T2" fmla="*/ 5 w 70"/>
                <a:gd name="T3" fmla="*/ 31 h 44"/>
                <a:gd name="T4" fmla="*/ 0 w 70"/>
                <a:gd name="T5" fmla="*/ 37 h 44"/>
                <a:gd name="T6" fmla="*/ 17 w 70"/>
                <a:gd name="T7" fmla="*/ 44 h 44"/>
                <a:gd name="T8" fmla="*/ 39 w 70"/>
                <a:gd name="T9" fmla="*/ 31 h 44"/>
                <a:gd name="T10" fmla="*/ 70 w 70"/>
                <a:gd name="T11" fmla="*/ 34 h 44"/>
                <a:gd name="T12" fmla="*/ 20 w 70"/>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70" h="44">
                  <a:moveTo>
                    <a:pt x="20" y="0"/>
                  </a:moveTo>
                  <a:cubicBezTo>
                    <a:pt x="7" y="5"/>
                    <a:pt x="10" y="20"/>
                    <a:pt x="5" y="31"/>
                  </a:cubicBezTo>
                  <a:cubicBezTo>
                    <a:pt x="3" y="33"/>
                    <a:pt x="1" y="35"/>
                    <a:pt x="0" y="37"/>
                  </a:cubicBezTo>
                  <a:cubicBezTo>
                    <a:pt x="8" y="35"/>
                    <a:pt x="14" y="36"/>
                    <a:pt x="17" y="44"/>
                  </a:cubicBezTo>
                  <a:cubicBezTo>
                    <a:pt x="24" y="42"/>
                    <a:pt x="36" y="29"/>
                    <a:pt x="39" y="31"/>
                  </a:cubicBezTo>
                  <a:cubicBezTo>
                    <a:pt x="50" y="37"/>
                    <a:pt x="57" y="39"/>
                    <a:pt x="70" y="34"/>
                  </a:cubicBezTo>
                  <a:cubicBezTo>
                    <a:pt x="57" y="31"/>
                    <a:pt x="23" y="8"/>
                    <a:pt x="2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39" name="Freeform 139"/>
            <p:cNvSpPr>
              <a:spLocks/>
            </p:cNvSpPr>
            <p:nvPr/>
          </p:nvSpPr>
          <p:spPr bwMode="auto">
            <a:xfrm>
              <a:off x="1330" y="636"/>
              <a:ext cx="45" cy="44"/>
            </a:xfrm>
            <a:custGeom>
              <a:avLst/>
              <a:gdLst>
                <a:gd name="T0" fmla="*/ 25 w 25"/>
                <a:gd name="T1" fmla="*/ 16 h 25"/>
                <a:gd name="T2" fmla="*/ 6 w 25"/>
                <a:gd name="T3" fmla="*/ 18 h 25"/>
                <a:gd name="T4" fmla="*/ 25 w 25"/>
                <a:gd name="T5" fmla="*/ 16 h 25"/>
              </a:gdLst>
              <a:ahLst/>
              <a:cxnLst>
                <a:cxn ang="0">
                  <a:pos x="T0" y="T1"/>
                </a:cxn>
                <a:cxn ang="0">
                  <a:pos x="T2" y="T3"/>
                </a:cxn>
                <a:cxn ang="0">
                  <a:pos x="T4" y="T5"/>
                </a:cxn>
              </a:cxnLst>
              <a:rect l="0" t="0" r="r" b="b"/>
              <a:pathLst>
                <a:path w="25" h="25">
                  <a:moveTo>
                    <a:pt x="25" y="16"/>
                  </a:moveTo>
                  <a:cubicBezTo>
                    <a:pt x="19" y="0"/>
                    <a:pt x="0" y="12"/>
                    <a:pt x="6" y="18"/>
                  </a:cubicBezTo>
                  <a:cubicBezTo>
                    <a:pt x="14" y="24"/>
                    <a:pt x="19" y="25"/>
                    <a:pt x="25" y="16"/>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40" name="Freeform 140"/>
            <p:cNvSpPr>
              <a:spLocks/>
            </p:cNvSpPr>
            <p:nvPr/>
          </p:nvSpPr>
          <p:spPr bwMode="auto">
            <a:xfrm>
              <a:off x="1224" y="801"/>
              <a:ext cx="32" cy="23"/>
            </a:xfrm>
            <a:custGeom>
              <a:avLst/>
              <a:gdLst>
                <a:gd name="T0" fmla="*/ 0 w 18"/>
                <a:gd name="T1" fmla="*/ 13 h 13"/>
                <a:gd name="T2" fmla="*/ 18 w 18"/>
                <a:gd name="T3" fmla="*/ 1 h 13"/>
                <a:gd name="T4" fmla="*/ 8 w 18"/>
                <a:gd name="T5" fmla="*/ 0 h 13"/>
                <a:gd name="T6" fmla="*/ 0 w 18"/>
                <a:gd name="T7" fmla="*/ 13 h 13"/>
              </a:gdLst>
              <a:ahLst/>
              <a:cxnLst>
                <a:cxn ang="0">
                  <a:pos x="T0" y="T1"/>
                </a:cxn>
                <a:cxn ang="0">
                  <a:pos x="T2" y="T3"/>
                </a:cxn>
                <a:cxn ang="0">
                  <a:pos x="T4" y="T5"/>
                </a:cxn>
                <a:cxn ang="0">
                  <a:pos x="T6" y="T7"/>
                </a:cxn>
              </a:cxnLst>
              <a:rect l="0" t="0" r="r" b="b"/>
              <a:pathLst>
                <a:path w="18" h="13">
                  <a:moveTo>
                    <a:pt x="0" y="13"/>
                  </a:moveTo>
                  <a:cubicBezTo>
                    <a:pt x="7" y="10"/>
                    <a:pt x="13" y="6"/>
                    <a:pt x="18" y="1"/>
                  </a:cubicBezTo>
                  <a:cubicBezTo>
                    <a:pt x="14" y="1"/>
                    <a:pt x="11" y="0"/>
                    <a:pt x="8" y="0"/>
                  </a:cubicBezTo>
                  <a:cubicBezTo>
                    <a:pt x="3" y="4"/>
                    <a:pt x="0" y="7"/>
                    <a:pt x="0" y="1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41" name="Freeform 141"/>
            <p:cNvSpPr>
              <a:spLocks/>
            </p:cNvSpPr>
            <p:nvPr/>
          </p:nvSpPr>
          <p:spPr bwMode="auto">
            <a:xfrm>
              <a:off x="1274" y="458"/>
              <a:ext cx="81" cy="50"/>
            </a:xfrm>
            <a:custGeom>
              <a:avLst/>
              <a:gdLst>
                <a:gd name="T0" fmla="*/ 17 w 46"/>
                <a:gd name="T1" fmla="*/ 26 h 28"/>
                <a:gd name="T2" fmla="*/ 46 w 46"/>
                <a:gd name="T3" fmla="*/ 20 h 28"/>
                <a:gd name="T4" fmla="*/ 0 w 46"/>
                <a:gd name="T5" fmla="*/ 11 h 28"/>
                <a:gd name="T6" fmla="*/ 17 w 46"/>
                <a:gd name="T7" fmla="*/ 26 h 28"/>
              </a:gdLst>
              <a:ahLst/>
              <a:cxnLst>
                <a:cxn ang="0">
                  <a:pos x="T0" y="T1"/>
                </a:cxn>
                <a:cxn ang="0">
                  <a:pos x="T2" y="T3"/>
                </a:cxn>
                <a:cxn ang="0">
                  <a:pos x="T4" y="T5"/>
                </a:cxn>
                <a:cxn ang="0">
                  <a:pos x="T6" y="T7"/>
                </a:cxn>
              </a:cxnLst>
              <a:rect l="0" t="0" r="r" b="b"/>
              <a:pathLst>
                <a:path w="46" h="28">
                  <a:moveTo>
                    <a:pt x="17" y="26"/>
                  </a:moveTo>
                  <a:cubicBezTo>
                    <a:pt x="28" y="21"/>
                    <a:pt x="38" y="28"/>
                    <a:pt x="46" y="20"/>
                  </a:cubicBezTo>
                  <a:cubicBezTo>
                    <a:pt x="36" y="12"/>
                    <a:pt x="10" y="0"/>
                    <a:pt x="0" y="11"/>
                  </a:cubicBezTo>
                  <a:cubicBezTo>
                    <a:pt x="5" y="19"/>
                    <a:pt x="9" y="24"/>
                    <a:pt x="17" y="26"/>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42" name="Freeform 142"/>
            <p:cNvSpPr>
              <a:spLocks/>
            </p:cNvSpPr>
            <p:nvPr/>
          </p:nvSpPr>
          <p:spPr bwMode="auto">
            <a:xfrm>
              <a:off x="1279" y="817"/>
              <a:ext cx="21" cy="19"/>
            </a:xfrm>
            <a:custGeom>
              <a:avLst/>
              <a:gdLst>
                <a:gd name="T0" fmla="*/ 12 w 12"/>
                <a:gd name="T1" fmla="*/ 3 h 11"/>
                <a:gd name="T2" fmla="*/ 6 w 12"/>
                <a:gd name="T3" fmla="*/ 11 h 11"/>
                <a:gd name="T4" fmla="*/ 12 w 12"/>
                <a:gd name="T5" fmla="*/ 3 h 11"/>
              </a:gdLst>
              <a:ahLst/>
              <a:cxnLst>
                <a:cxn ang="0">
                  <a:pos x="T0" y="T1"/>
                </a:cxn>
                <a:cxn ang="0">
                  <a:pos x="T2" y="T3"/>
                </a:cxn>
                <a:cxn ang="0">
                  <a:pos x="T4" y="T5"/>
                </a:cxn>
              </a:cxnLst>
              <a:rect l="0" t="0" r="r" b="b"/>
              <a:pathLst>
                <a:path w="12" h="11">
                  <a:moveTo>
                    <a:pt x="12" y="3"/>
                  </a:moveTo>
                  <a:cubicBezTo>
                    <a:pt x="3" y="0"/>
                    <a:pt x="0" y="2"/>
                    <a:pt x="6" y="11"/>
                  </a:cubicBezTo>
                  <a:cubicBezTo>
                    <a:pt x="8" y="8"/>
                    <a:pt x="10" y="6"/>
                    <a:pt x="12" y="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43" name="Freeform 143"/>
            <p:cNvSpPr>
              <a:spLocks/>
            </p:cNvSpPr>
            <p:nvPr/>
          </p:nvSpPr>
          <p:spPr bwMode="auto">
            <a:xfrm>
              <a:off x="1382" y="652"/>
              <a:ext cx="19" cy="9"/>
            </a:xfrm>
            <a:custGeom>
              <a:avLst/>
              <a:gdLst>
                <a:gd name="T0" fmla="*/ 11 w 11"/>
                <a:gd name="T1" fmla="*/ 5 h 5"/>
                <a:gd name="T2" fmla="*/ 0 w 11"/>
                <a:gd name="T3" fmla="*/ 3 h 5"/>
                <a:gd name="T4" fmla="*/ 4 w 11"/>
                <a:gd name="T5" fmla="*/ 5 h 5"/>
                <a:gd name="T6" fmla="*/ 11 w 11"/>
                <a:gd name="T7" fmla="*/ 5 h 5"/>
              </a:gdLst>
              <a:ahLst/>
              <a:cxnLst>
                <a:cxn ang="0">
                  <a:pos x="T0" y="T1"/>
                </a:cxn>
                <a:cxn ang="0">
                  <a:pos x="T2" y="T3"/>
                </a:cxn>
                <a:cxn ang="0">
                  <a:pos x="T4" y="T5"/>
                </a:cxn>
                <a:cxn ang="0">
                  <a:pos x="T6" y="T7"/>
                </a:cxn>
              </a:cxnLst>
              <a:rect l="0" t="0" r="r" b="b"/>
              <a:pathLst>
                <a:path w="11" h="5">
                  <a:moveTo>
                    <a:pt x="11" y="5"/>
                  </a:moveTo>
                  <a:cubicBezTo>
                    <a:pt x="3" y="0"/>
                    <a:pt x="7" y="1"/>
                    <a:pt x="0" y="3"/>
                  </a:cubicBezTo>
                  <a:cubicBezTo>
                    <a:pt x="1" y="3"/>
                    <a:pt x="3" y="4"/>
                    <a:pt x="4" y="5"/>
                  </a:cubicBezTo>
                  <a:cubicBezTo>
                    <a:pt x="7" y="5"/>
                    <a:pt x="9" y="5"/>
                    <a:pt x="11" y="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44" name="Freeform 144"/>
            <p:cNvSpPr>
              <a:spLocks/>
            </p:cNvSpPr>
            <p:nvPr/>
          </p:nvSpPr>
          <p:spPr bwMode="auto">
            <a:xfrm>
              <a:off x="1066" y="442"/>
              <a:ext cx="550" cy="389"/>
            </a:xfrm>
            <a:custGeom>
              <a:avLst/>
              <a:gdLst>
                <a:gd name="T0" fmla="*/ 227 w 310"/>
                <a:gd name="T1" fmla="*/ 71 h 219"/>
                <a:gd name="T2" fmla="*/ 191 w 310"/>
                <a:gd name="T3" fmla="*/ 57 h 219"/>
                <a:gd name="T4" fmla="*/ 152 w 310"/>
                <a:gd name="T5" fmla="*/ 37 h 219"/>
                <a:gd name="T6" fmla="*/ 119 w 310"/>
                <a:gd name="T7" fmla="*/ 44 h 219"/>
                <a:gd name="T8" fmla="*/ 93 w 310"/>
                <a:gd name="T9" fmla="*/ 20 h 219"/>
                <a:gd name="T10" fmla="*/ 65 w 310"/>
                <a:gd name="T11" fmla="*/ 51 h 219"/>
                <a:gd name="T12" fmla="*/ 74 w 310"/>
                <a:gd name="T13" fmla="*/ 18 h 219"/>
                <a:gd name="T14" fmla="*/ 50 w 310"/>
                <a:gd name="T15" fmla="*/ 65 h 219"/>
                <a:gd name="T16" fmla="*/ 49 w 310"/>
                <a:gd name="T17" fmla="*/ 70 h 219"/>
                <a:gd name="T18" fmla="*/ 34 w 310"/>
                <a:gd name="T19" fmla="*/ 69 h 219"/>
                <a:gd name="T20" fmla="*/ 124 w 310"/>
                <a:gd name="T21" fmla="*/ 94 h 219"/>
                <a:gd name="T22" fmla="*/ 166 w 310"/>
                <a:gd name="T23" fmla="*/ 100 h 219"/>
                <a:gd name="T24" fmla="*/ 157 w 310"/>
                <a:gd name="T25" fmla="*/ 104 h 219"/>
                <a:gd name="T26" fmla="*/ 192 w 310"/>
                <a:gd name="T27" fmla="*/ 117 h 219"/>
                <a:gd name="T28" fmla="*/ 181 w 310"/>
                <a:gd name="T29" fmla="*/ 151 h 219"/>
                <a:gd name="T30" fmla="*/ 188 w 310"/>
                <a:gd name="T31" fmla="*/ 158 h 219"/>
                <a:gd name="T32" fmla="*/ 143 w 310"/>
                <a:gd name="T33" fmla="*/ 172 h 219"/>
                <a:gd name="T34" fmla="*/ 172 w 310"/>
                <a:gd name="T35" fmla="*/ 178 h 219"/>
                <a:gd name="T36" fmla="*/ 186 w 310"/>
                <a:gd name="T37" fmla="*/ 177 h 219"/>
                <a:gd name="T38" fmla="*/ 201 w 310"/>
                <a:gd name="T39" fmla="*/ 188 h 219"/>
                <a:gd name="T40" fmla="*/ 231 w 310"/>
                <a:gd name="T41" fmla="*/ 207 h 219"/>
                <a:gd name="T42" fmla="*/ 260 w 310"/>
                <a:gd name="T43" fmla="*/ 219 h 219"/>
                <a:gd name="T44" fmla="*/ 238 w 310"/>
                <a:gd name="T45" fmla="*/ 191 h 219"/>
                <a:gd name="T46" fmla="*/ 278 w 310"/>
                <a:gd name="T47" fmla="*/ 187 h 219"/>
                <a:gd name="T48" fmla="*/ 257 w 310"/>
                <a:gd name="T49" fmla="*/ 169 h 219"/>
                <a:gd name="T50" fmla="*/ 247 w 310"/>
                <a:gd name="T51" fmla="*/ 153 h 219"/>
                <a:gd name="T52" fmla="*/ 252 w 310"/>
                <a:gd name="T53" fmla="*/ 153 h 219"/>
                <a:gd name="T54" fmla="*/ 252 w 310"/>
                <a:gd name="T55" fmla="*/ 149 h 219"/>
                <a:gd name="T56" fmla="*/ 245 w 310"/>
                <a:gd name="T57" fmla="*/ 148 h 219"/>
                <a:gd name="T58" fmla="*/ 291 w 310"/>
                <a:gd name="T59" fmla="*/ 158 h 219"/>
                <a:gd name="T60" fmla="*/ 289 w 310"/>
                <a:gd name="T61" fmla="*/ 131 h 219"/>
                <a:gd name="T62" fmla="*/ 276 w 310"/>
                <a:gd name="T63" fmla="*/ 128 h 219"/>
                <a:gd name="T64" fmla="*/ 271 w 310"/>
                <a:gd name="T65" fmla="*/ 120 h 219"/>
                <a:gd name="T66" fmla="*/ 247 w 310"/>
                <a:gd name="T67" fmla="*/ 106 h 219"/>
                <a:gd name="T68" fmla="*/ 258 w 310"/>
                <a:gd name="T69" fmla="*/ 98 h 219"/>
                <a:gd name="T70" fmla="*/ 243 w 310"/>
                <a:gd name="T71" fmla="*/ 94 h 219"/>
                <a:gd name="T72" fmla="*/ 255 w 310"/>
                <a:gd name="T73" fmla="*/ 89 h 219"/>
                <a:gd name="T74" fmla="*/ 227 w 310"/>
                <a:gd name="T75" fmla="*/ 7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0" h="219">
                  <a:moveTo>
                    <a:pt x="227" y="71"/>
                  </a:moveTo>
                  <a:cubicBezTo>
                    <a:pt x="214" y="64"/>
                    <a:pt x="204" y="63"/>
                    <a:pt x="191" y="57"/>
                  </a:cubicBezTo>
                  <a:cubicBezTo>
                    <a:pt x="175" y="50"/>
                    <a:pt x="173" y="38"/>
                    <a:pt x="152" y="37"/>
                  </a:cubicBezTo>
                  <a:cubicBezTo>
                    <a:pt x="141" y="36"/>
                    <a:pt x="131" y="44"/>
                    <a:pt x="119" y="44"/>
                  </a:cubicBezTo>
                  <a:cubicBezTo>
                    <a:pt x="121" y="25"/>
                    <a:pt x="111" y="17"/>
                    <a:pt x="93" y="20"/>
                  </a:cubicBezTo>
                  <a:cubicBezTo>
                    <a:pt x="65" y="24"/>
                    <a:pt x="79" y="39"/>
                    <a:pt x="65" y="51"/>
                  </a:cubicBezTo>
                  <a:cubicBezTo>
                    <a:pt x="58" y="37"/>
                    <a:pt x="60" y="29"/>
                    <a:pt x="74" y="18"/>
                  </a:cubicBezTo>
                  <a:cubicBezTo>
                    <a:pt x="42" y="0"/>
                    <a:pt x="0" y="63"/>
                    <a:pt x="50" y="65"/>
                  </a:cubicBezTo>
                  <a:cubicBezTo>
                    <a:pt x="50" y="67"/>
                    <a:pt x="50" y="68"/>
                    <a:pt x="49" y="70"/>
                  </a:cubicBezTo>
                  <a:cubicBezTo>
                    <a:pt x="44" y="68"/>
                    <a:pt x="39" y="70"/>
                    <a:pt x="34" y="69"/>
                  </a:cubicBezTo>
                  <a:cubicBezTo>
                    <a:pt x="47" y="97"/>
                    <a:pt x="119" y="72"/>
                    <a:pt x="124" y="94"/>
                  </a:cubicBezTo>
                  <a:cubicBezTo>
                    <a:pt x="144" y="79"/>
                    <a:pt x="147" y="83"/>
                    <a:pt x="166" y="100"/>
                  </a:cubicBezTo>
                  <a:cubicBezTo>
                    <a:pt x="163" y="102"/>
                    <a:pt x="160" y="103"/>
                    <a:pt x="157" y="104"/>
                  </a:cubicBezTo>
                  <a:cubicBezTo>
                    <a:pt x="166" y="111"/>
                    <a:pt x="179" y="104"/>
                    <a:pt x="192" y="117"/>
                  </a:cubicBezTo>
                  <a:cubicBezTo>
                    <a:pt x="205" y="130"/>
                    <a:pt x="197" y="144"/>
                    <a:pt x="181" y="151"/>
                  </a:cubicBezTo>
                  <a:cubicBezTo>
                    <a:pt x="184" y="153"/>
                    <a:pt x="186" y="156"/>
                    <a:pt x="188" y="158"/>
                  </a:cubicBezTo>
                  <a:cubicBezTo>
                    <a:pt x="173" y="167"/>
                    <a:pt x="155" y="158"/>
                    <a:pt x="143" y="172"/>
                  </a:cubicBezTo>
                  <a:cubicBezTo>
                    <a:pt x="154" y="188"/>
                    <a:pt x="161" y="174"/>
                    <a:pt x="172" y="178"/>
                  </a:cubicBezTo>
                  <a:cubicBezTo>
                    <a:pt x="179" y="181"/>
                    <a:pt x="178" y="171"/>
                    <a:pt x="186" y="177"/>
                  </a:cubicBezTo>
                  <a:cubicBezTo>
                    <a:pt x="191" y="181"/>
                    <a:pt x="196" y="185"/>
                    <a:pt x="201" y="188"/>
                  </a:cubicBezTo>
                  <a:cubicBezTo>
                    <a:pt x="214" y="194"/>
                    <a:pt x="215" y="202"/>
                    <a:pt x="231" y="207"/>
                  </a:cubicBezTo>
                  <a:cubicBezTo>
                    <a:pt x="241" y="210"/>
                    <a:pt x="253" y="211"/>
                    <a:pt x="260" y="219"/>
                  </a:cubicBezTo>
                  <a:cubicBezTo>
                    <a:pt x="268" y="207"/>
                    <a:pt x="248" y="198"/>
                    <a:pt x="238" y="191"/>
                  </a:cubicBezTo>
                  <a:cubicBezTo>
                    <a:pt x="244" y="192"/>
                    <a:pt x="299" y="214"/>
                    <a:pt x="278" y="187"/>
                  </a:cubicBezTo>
                  <a:cubicBezTo>
                    <a:pt x="270" y="176"/>
                    <a:pt x="266" y="179"/>
                    <a:pt x="257" y="169"/>
                  </a:cubicBezTo>
                  <a:cubicBezTo>
                    <a:pt x="251" y="163"/>
                    <a:pt x="249" y="158"/>
                    <a:pt x="247" y="153"/>
                  </a:cubicBezTo>
                  <a:cubicBezTo>
                    <a:pt x="249" y="153"/>
                    <a:pt x="250" y="153"/>
                    <a:pt x="252" y="153"/>
                  </a:cubicBezTo>
                  <a:cubicBezTo>
                    <a:pt x="252" y="152"/>
                    <a:pt x="252" y="151"/>
                    <a:pt x="252" y="149"/>
                  </a:cubicBezTo>
                  <a:cubicBezTo>
                    <a:pt x="250" y="149"/>
                    <a:pt x="248" y="149"/>
                    <a:pt x="245" y="148"/>
                  </a:cubicBezTo>
                  <a:cubicBezTo>
                    <a:pt x="263" y="138"/>
                    <a:pt x="284" y="183"/>
                    <a:pt x="291" y="158"/>
                  </a:cubicBezTo>
                  <a:cubicBezTo>
                    <a:pt x="310" y="143"/>
                    <a:pt x="310" y="144"/>
                    <a:pt x="289" y="131"/>
                  </a:cubicBezTo>
                  <a:cubicBezTo>
                    <a:pt x="286" y="129"/>
                    <a:pt x="280" y="131"/>
                    <a:pt x="276" y="128"/>
                  </a:cubicBezTo>
                  <a:cubicBezTo>
                    <a:pt x="272" y="126"/>
                    <a:pt x="278" y="121"/>
                    <a:pt x="271" y="120"/>
                  </a:cubicBezTo>
                  <a:cubicBezTo>
                    <a:pt x="260" y="117"/>
                    <a:pt x="258" y="108"/>
                    <a:pt x="247" y="106"/>
                  </a:cubicBezTo>
                  <a:cubicBezTo>
                    <a:pt x="251" y="103"/>
                    <a:pt x="253" y="100"/>
                    <a:pt x="258" y="98"/>
                  </a:cubicBezTo>
                  <a:cubicBezTo>
                    <a:pt x="253" y="97"/>
                    <a:pt x="249" y="94"/>
                    <a:pt x="243" y="94"/>
                  </a:cubicBezTo>
                  <a:cubicBezTo>
                    <a:pt x="247" y="93"/>
                    <a:pt x="251" y="90"/>
                    <a:pt x="255" y="89"/>
                  </a:cubicBezTo>
                  <a:cubicBezTo>
                    <a:pt x="244" y="80"/>
                    <a:pt x="239" y="77"/>
                    <a:pt x="227" y="7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45" name="Freeform 145"/>
            <p:cNvSpPr>
              <a:spLocks/>
            </p:cNvSpPr>
            <p:nvPr/>
          </p:nvSpPr>
          <p:spPr bwMode="auto">
            <a:xfrm>
              <a:off x="1080" y="98"/>
              <a:ext cx="538" cy="311"/>
            </a:xfrm>
            <a:custGeom>
              <a:avLst/>
              <a:gdLst>
                <a:gd name="T0" fmla="*/ 14 w 303"/>
                <a:gd name="T1" fmla="*/ 47 h 175"/>
                <a:gd name="T2" fmla="*/ 41 w 303"/>
                <a:gd name="T3" fmla="*/ 44 h 175"/>
                <a:gd name="T4" fmla="*/ 20 w 303"/>
                <a:gd name="T5" fmla="*/ 55 h 175"/>
                <a:gd name="T6" fmla="*/ 35 w 303"/>
                <a:gd name="T7" fmla="*/ 55 h 175"/>
                <a:gd name="T8" fmla="*/ 26 w 303"/>
                <a:gd name="T9" fmla="*/ 59 h 175"/>
                <a:gd name="T10" fmla="*/ 55 w 303"/>
                <a:gd name="T11" fmla="*/ 63 h 175"/>
                <a:gd name="T12" fmla="*/ 74 w 303"/>
                <a:gd name="T13" fmla="*/ 68 h 175"/>
                <a:gd name="T14" fmla="*/ 99 w 303"/>
                <a:gd name="T15" fmla="*/ 69 h 175"/>
                <a:gd name="T16" fmla="*/ 121 w 303"/>
                <a:gd name="T17" fmla="*/ 61 h 175"/>
                <a:gd name="T18" fmla="*/ 98 w 303"/>
                <a:gd name="T19" fmla="*/ 85 h 175"/>
                <a:gd name="T20" fmla="*/ 53 w 303"/>
                <a:gd name="T21" fmla="*/ 72 h 175"/>
                <a:gd name="T22" fmla="*/ 58 w 303"/>
                <a:gd name="T23" fmla="*/ 76 h 175"/>
                <a:gd name="T24" fmla="*/ 49 w 303"/>
                <a:gd name="T25" fmla="*/ 79 h 175"/>
                <a:gd name="T26" fmla="*/ 65 w 303"/>
                <a:gd name="T27" fmla="*/ 104 h 175"/>
                <a:gd name="T28" fmla="*/ 43 w 303"/>
                <a:gd name="T29" fmla="*/ 121 h 175"/>
                <a:gd name="T30" fmla="*/ 72 w 303"/>
                <a:gd name="T31" fmla="*/ 136 h 175"/>
                <a:gd name="T32" fmla="*/ 36 w 303"/>
                <a:gd name="T33" fmla="*/ 130 h 175"/>
                <a:gd name="T34" fmla="*/ 47 w 303"/>
                <a:gd name="T35" fmla="*/ 140 h 175"/>
                <a:gd name="T36" fmla="*/ 22 w 303"/>
                <a:gd name="T37" fmla="*/ 154 h 175"/>
                <a:gd name="T38" fmla="*/ 139 w 303"/>
                <a:gd name="T39" fmla="*/ 150 h 175"/>
                <a:gd name="T40" fmla="*/ 125 w 303"/>
                <a:gd name="T41" fmla="*/ 147 h 175"/>
                <a:gd name="T42" fmla="*/ 137 w 303"/>
                <a:gd name="T43" fmla="*/ 126 h 175"/>
                <a:gd name="T44" fmla="*/ 169 w 303"/>
                <a:gd name="T45" fmla="*/ 110 h 175"/>
                <a:gd name="T46" fmla="*/ 159 w 303"/>
                <a:gd name="T47" fmla="*/ 102 h 175"/>
                <a:gd name="T48" fmla="*/ 169 w 303"/>
                <a:gd name="T49" fmla="*/ 95 h 175"/>
                <a:gd name="T50" fmla="*/ 160 w 303"/>
                <a:gd name="T51" fmla="*/ 96 h 175"/>
                <a:gd name="T52" fmla="*/ 214 w 303"/>
                <a:gd name="T53" fmla="*/ 73 h 175"/>
                <a:gd name="T54" fmla="*/ 271 w 303"/>
                <a:gd name="T55" fmla="*/ 44 h 175"/>
                <a:gd name="T56" fmla="*/ 245 w 303"/>
                <a:gd name="T57" fmla="*/ 43 h 175"/>
                <a:gd name="T58" fmla="*/ 303 w 303"/>
                <a:gd name="T59" fmla="*/ 25 h 175"/>
                <a:gd name="T60" fmla="*/ 241 w 303"/>
                <a:gd name="T61" fmla="*/ 16 h 175"/>
                <a:gd name="T62" fmla="*/ 247 w 303"/>
                <a:gd name="T63" fmla="*/ 12 h 175"/>
                <a:gd name="T64" fmla="*/ 174 w 303"/>
                <a:gd name="T65" fmla="*/ 8 h 175"/>
                <a:gd name="T66" fmla="*/ 149 w 303"/>
                <a:gd name="T67" fmla="*/ 7 h 175"/>
                <a:gd name="T68" fmla="*/ 110 w 303"/>
                <a:gd name="T69" fmla="*/ 10 h 175"/>
                <a:gd name="T70" fmla="*/ 84 w 303"/>
                <a:gd name="T71" fmla="*/ 24 h 175"/>
                <a:gd name="T72" fmla="*/ 56 w 303"/>
                <a:gd name="T73" fmla="*/ 23 h 175"/>
                <a:gd name="T74" fmla="*/ 0 w 303"/>
                <a:gd name="T75" fmla="*/ 44 h 175"/>
                <a:gd name="T76" fmla="*/ 23 w 303"/>
                <a:gd name="T77" fmla="*/ 41 h 175"/>
                <a:gd name="T78" fmla="*/ 14 w 303"/>
                <a:gd name="T79" fmla="*/ 4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175">
                  <a:moveTo>
                    <a:pt x="14" y="47"/>
                  </a:moveTo>
                  <a:cubicBezTo>
                    <a:pt x="24" y="52"/>
                    <a:pt x="30" y="43"/>
                    <a:pt x="41" y="44"/>
                  </a:cubicBezTo>
                  <a:cubicBezTo>
                    <a:pt x="32" y="45"/>
                    <a:pt x="24" y="48"/>
                    <a:pt x="20" y="55"/>
                  </a:cubicBezTo>
                  <a:cubicBezTo>
                    <a:pt x="25" y="55"/>
                    <a:pt x="30" y="56"/>
                    <a:pt x="35" y="55"/>
                  </a:cubicBezTo>
                  <a:cubicBezTo>
                    <a:pt x="32" y="56"/>
                    <a:pt x="29" y="57"/>
                    <a:pt x="26" y="59"/>
                  </a:cubicBezTo>
                  <a:cubicBezTo>
                    <a:pt x="38" y="68"/>
                    <a:pt x="43" y="64"/>
                    <a:pt x="55" y="63"/>
                  </a:cubicBezTo>
                  <a:cubicBezTo>
                    <a:pt x="62" y="62"/>
                    <a:pt x="64" y="74"/>
                    <a:pt x="74" y="68"/>
                  </a:cubicBezTo>
                  <a:cubicBezTo>
                    <a:pt x="81" y="64"/>
                    <a:pt x="90" y="70"/>
                    <a:pt x="99" y="69"/>
                  </a:cubicBezTo>
                  <a:cubicBezTo>
                    <a:pt x="107" y="68"/>
                    <a:pt x="113" y="62"/>
                    <a:pt x="121" y="61"/>
                  </a:cubicBezTo>
                  <a:cubicBezTo>
                    <a:pt x="112" y="71"/>
                    <a:pt x="66" y="70"/>
                    <a:pt x="98" y="85"/>
                  </a:cubicBezTo>
                  <a:cubicBezTo>
                    <a:pt x="80" y="80"/>
                    <a:pt x="74" y="71"/>
                    <a:pt x="53" y="72"/>
                  </a:cubicBezTo>
                  <a:cubicBezTo>
                    <a:pt x="55" y="74"/>
                    <a:pt x="56" y="75"/>
                    <a:pt x="58" y="76"/>
                  </a:cubicBezTo>
                  <a:cubicBezTo>
                    <a:pt x="55" y="77"/>
                    <a:pt x="52" y="78"/>
                    <a:pt x="49" y="79"/>
                  </a:cubicBezTo>
                  <a:cubicBezTo>
                    <a:pt x="55" y="83"/>
                    <a:pt x="86" y="100"/>
                    <a:pt x="65" y="104"/>
                  </a:cubicBezTo>
                  <a:cubicBezTo>
                    <a:pt x="55" y="105"/>
                    <a:pt x="43" y="108"/>
                    <a:pt x="43" y="121"/>
                  </a:cubicBezTo>
                  <a:cubicBezTo>
                    <a:pt x="59" y="114"/>
                    <a:pt x="60" y="128"/>
                    <a:pt x="72" y="136"/>
                  </a:cubicBezTo>
                  <a:cubicBezTo>
                    <a:pt x="59" y="135"/>
                    <a:pt x="50" y="122"/>
                    <a:pt x="36" y="130"/>
                  </a:cubicBezTo>
                  <a:cubicBezTo>
                    <a:pt x="41" y="133"/>
                    <a:pt x="42" y="138"/>
                    <a:pt x="47" y="140"/>
                  </a:cubicBezTo>
                  <a:cubicBezTo>
                    <a:pt x="38" y="142"/>
                    <a:pt x="26" y="145"/>
                    <a:pt x="22" y="154"/>
                  </a:cubicBezTo>
                  <a:cubicBezTo>
                    <a:pt x="47" y="153"/>
                    <a:pt x="119" y="175"/>
                    <a:pt x="139" y="150"/>
                  </a:cubicBezTo>
                  <a:cubicBezTo>
                    <a:pt x="134" y="149"/>
                    <a:pt x="131" y="146"/>
                    <a:pt x="125" y="147"/>
                  </a:cubicBezTo>
                  <a:cubicBezTo>
                    <a:pt x="130" y="141"/>
                    <a:pt x="140" y="136"/>
                    <a:pt x="137" y="126"/>
                  </a:cubicBezTo>
                  <a:cubicBezTo>
                    <a:pt x="152" y="129"/>
                    <a:pt x="159" y="120"/>
                    <a:pt x="169" y="110"/>
                  </a:cubicBezTo>
                  <a:cubicBezTo>
                    <a:pt x="165" y="108"/>
                    <a:pt x="163" y="104"/>
                    <a:pt x="159" y="102"/>
                  </a:cubicBezTo>
                  <a:cubicBezTo>
                    <a:pt x="166" y="100"/>
                    <a:pt x="164" y="98"/>
                    <a:pt x="169" y="95"/>
                  </a:cubicBezTo>
                  <a:cubicBezTo>
                    <a:pt x="166" y="95"/>
                    <a:pt x="163" y="95"/>
                    <a:pt x="160" y="96"/>
                  </a:cubicBezTo>
                  <a:cubicBezTo>
                    <a:pt x="179" y="83"/>
                    <a:pt x="196" y="90"/>
                    <a:pt x="214" y="73"/>
                  </a:cubicBezTo>
                  <a:cubicBezTo>
                    <a:pt x="231" y="58"/>
                    <a:pt x="253" y="58"/>
                    <a:pt x="271" y="44"/>
                  </a:cubicBezTo>
                  <a:cubicBezTo>
                    <a:pt x="262" y="45"/>
                    <a:pt x="254" y="46"/>
                    <a:pt x="245" y="43"/>
                  </a:cubicBezTo>
                  <a:cubicBezTo>
                    <a:pt x="265" y="36"/>
                    <a:pt x="286" y="38"/>
                    <a:pt x="303" y="25"/>
                  </a:cubicBezTo>
                  <a:cubicBezTo>
                    <a:pt x="279" y="10"/>
                    <a:pt x="268" y="9"/>
                    <a:pt x="241" y="16"/>
                  </a:cubicBezTo>
                  <a:cubicBezTo>
                    <a:pt x="243" y="14"/>
                    <a:pt x="245" y="13"/>
                    <a:pt x="247" y="12"/>
                  </a:cubicBezTo>
                  <a:cubicBezTo>
                    <a:pt x="231" y="3"/>
                    <a:pt x="188" y="0"/>
                    <a:pt x="174" y="8"/>
                  </a:cubicBezTo>
                  <a:cubicBezTo>
                    <a:pt x="170" y="10"/>
                    <a:pt x="154" y="7"/>
                    <a:pt x="149" y="7"/>
                  </a:cubicBezTo>
                  <a:cubicBezTo>
                    <a:pt x="138" y="7"/>
                    <a:pt x="120" y="5"/>
                    <a:pt x="110" y="10"/>
                  </a:cubicBezTo>
                  <a:cubicBezTo>
                    <a:pt x="99" y="15"/>
                    <a:pt x="90" y="12"/>
                    <a:pt x="84" y="24"/>
                  </a:cubicBezTo>
                  <a:cubicBezTo>
                    <a:pt x="80" y="33"/>
                    <a:pt x="64" y="16"/>
                    <a:pt x="56" y="23"/>
                  </a:cubicBezTo>
                  <a:cubicBezTo>
                    <a:pt x="39" y="36"/>
                    <a:pt x="15" y="26"/>
                    <a:pt x="0" y="44"/>
                  </a:cubicBezTo>
                  <a:cubicBezTo>
                    <a:pt x="8" y="42"/>
                    <a:pt x="15" y="42"/>
                    <a:pt x="23" y="41"/>
                  </a:cubicBezTo>
                  <a:cubicBezTo>
                    <a:pt x="20" y="43"/>
                    <a:pt x="17" y="45"/>
                    <a:pt x="14" y="4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46" name="Freeform 146"/>
            <p:cNvSpPr>
              <a:spLocks noEditPoints="1"/>
            </p:cNvSpPr>
            <p:nvPr/>
          </p:nvSpPr>
          <p:spPr bwMode="auto">
            <a:xfrm>
              <a:off x="1403" y="72"/>
              <a:ext cx="1069" cy="807"/>
            </a:xfrm>
            <a:custGeom>
              <a:avLst/>
              <a:gdLst>
                <a:gd name="T0" fmla="*/ 471 w 603"/>
                <a:gd name="T1" fmla="*/ 266 h 455"/>
                <a:gd name="T2" fmla="*/ 478 w 603"/>
                <a:gd name="T3" fmla="*/ 236 h 455"/>
                <a:gd name="T4" fmla="*/ 488 w 603"/>
                <a:gd name="T5" fmla="*/ 227 h 455"/>
                <a:gd name="T6" fmla="*/ 519 w 603"/>
                <a:gd name="T7" fmla="*/ 216 h 455"/>
                <a:gd name="T8" fmla="*/ 521 w 603"/>
                <a:gd name="T9" fmla="*/ 199 h 455"/>
                <a:gd name="T10" fmla="*/ 519 w 603"/>
                <a:gd name="T11" fmla="*/ 173 h 455"/>
                <a:gd name="T12" fmla="*/ 531 w 603"/>
                <a:gd name="T13" fmla="*/ 144 h 455"/>
                <a:gd name="T14" fmla="*/ 514 w 603"/>
                <a:gd name="T15" fmla="*/ 135 h 455"/>
                <a:gd name="T16" fmla="*/ 564 w 603"/>
                <a:gd name="T17" fmla="*/ 77 h 455"/>
                <a:gd name="T18" fmla="*/ 597 w 603"/>
                <a:gd name="T19" fmla="*/ 52 h 455"/>
                <a:gd name="T20" fmla="*/ 516 w 603"/>
                <a:gd name="T21" fmla="*/ 53 h 455"/>
                <a:gd name="T22" fmla="*/ 498 w 603"/>
                <a:gd name="T23" fmla="*/ 44 h 455"/>
                <a:gd name="T24" fmla="*/ 466 w 603"/>
                <a:gd name="T25" fmla="*/ 45 h 455"/>
                <a:gd name="T26" fmla="*/ 508 w 603"/>
                <a:gd name="T27" fmla="*/ 26 h 455"/>
                <a:gd name="T28" fmla="*/ 375 w 603"/>
                <a:gd name="T29" fmla="*/ 3 h 455"/>
                <a:gd name="T30" fmla="*/ 255 w 603"/>
                <a:gd name="T31" fmla="*/ 21 h 455"/>
                <a:gd name="T32" fmla="*/ 269 w 603"/>
                <a:gd name="T33" fmla="*/ 46 h 455"/>
                <a:gd name="T34" fmla="*/ 193 w 603"/>
                <a:gd name="T35" fmla="*/ 46 h 455"/>
                <a:gd name="T36" fmla="*/ 110 w 603"/>
                <a:gd name="T37" fmla="*/ 64 h 455"/>
                <a:gd name="T38" fmla="*/ 58 w 603"/>
                <a:gd name="T39" fmla="*/ 88 h 455"/>
                <a:gd name="T40" fmla="*/ 44 w 603"/>
                <a:gd name="T41" fmla="*/ 115 h 455"/>
                <a:gd name="T42" fmla="*/ 72 w 603"/>
                <a:gd name="T43" fmla="*/ 143 h 455"/>
                <a:gd name="T44" fmla="*/ 49 w 603"/>
                <a:gd name="T45" fmla="*/ 167 h 455"/>
                <a:gd name="T46" fmla="*/ 68 w 603"/>
                <a:gd name="T47" fmla="*/ 180 h 455"/>
                <a:gd name="T48" fmla="*/ 174 w 603"/>
                <a:gd name="T49" fmla="*/ 230 h 455"/>
                <a:gd name="T50" fmla="*/ 202 w 603"/>
                <a:gd name="T51" fmla="*/ 262 h 455"/>
                <a:gd name="T52" fmla="*/ 189 w 603"/>
                <a:gd name="T53" fmla="*/ 279 h 455"/>
                <a:gd name="T54" fmla="*/ 207 w 603"/>
                <a:gd name="T55" fmla="*/ 318 h 455"/>
                <a:gd name="T56" fmla="*/ 199 w 603"/>
                <a:gd name="T57" fmla="*/ 346 h 455"/>
                <a:gd name="T58" fmla="*/ 224 w 603"/>
                <a:gd name="T59" fmla="*/ 387 h 455"/>
                <a:gd name="T60" fmla="*/ 267 w 603"/>
                <a:gd name="T61" fmla="*/ 437 h 455"/>
                <a:gd name="T62" fmla="*/ 298 w 603"/>
                <a:gd name="T63" fmla="*/ 450 h 455"/>
                <a:gd name="T64" fmla="*/ 323 w 603"/>
                <a:gd name="T65" fmla="*/ 390 h 455"/>
                <a:gd name="T66" fmla="*/ 355 w 603"/>
                <a:gd name="T67" fmla="*/ 361 h 455"/>
                <a:gd name="T68" fmla="*/ 425 w 603"/>
                <a:gd name="T69" fmla="*/ 321 h 455"/>
                <a:gd name="T70" fmla="*/ 467 w 603"/>
                <a:gd name="T71" fmla="*/ 279 h 455"/>
                <a:gd name="T72" fmla="*/ 443 w 603"/>
                <a:gd name="T73" fmla="*/ 4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3" h="455">
                  <a:moveTo>
                    <a:pt x="467" y="279"/>
                  </a:moveTo>
                  <a:cubicBezTo>
                    <a:pt x="476" y="273"/>
                    <a:pt x="474" y="275"/>
                    <a:pt x="471" y="266"/>
                  </a:cubicBezTo>
                  <a:cubicBezTo>
                    <a:pt x="479" y="266"/>
                    <a:pt x="513" y="296"/>
                    <a:pt x="512" y="275"/>
                  </a:cubicBezTo>
                  <a:cubicBezTo>
                    <a:pt x="511" y="257"/>
                    <a:pt x="483" y="251"/>
                    <a:pt x="478" y="236"/>
                  </a:cubicBezTo>
                  <a:cubicBezTo>
                    <a:pt x="483" y="239"/>
                    <a:pt x="493" y="253"/>
                    <a:pt x="501" y="250"/>
                  </a:cubicBezTo>
                  <a:cubicBezTo>
                    <a:pt x="519" y="245"/>
                    <a:pt x="493" y="230"/>
                    <a:pt x="488" y="227"/>
                  </a:cubicBezTo>
                  <a:cubicBezTo>
                    <a:pt x="498" y="229"/>
                    <a:pt x="500" y="232"/>
                    <a:pt x="509" y="229"/>
                  </a:cubicBezTo>
                  <a:cubicBezTo>
                    <a:pt x="517" y="227"/>
                    <a:pt x="523" y="225"/>
                    <a:pt x="519" y="216"/>
                  </a:cubicBezTo>
                  <a:cubicBezTo>
                    <a:pt x="527" y="214"/>
                    <a:pt x="528" y="211"/>
                    <a:pt x="533" y="207"/>
                  </a:cubicBezTo>
                  <a:cubicBezTo>
                    <a:pt x="528" y="205"/>
                    <a:pt x="526" y="201"/>
                    <a:pt x="521" y="199"/>
                  </a:cubicBezTo>
                  <a:cubicBezTo>
                    <a:pt x="531" y="197"/>
                    <a:pt x="532" y="193"/>
                    <a:pt x="530" y="184"/>
                  </a:cubicBezTo>
                  <a:cubicBezTo>
                    <a:pt x="529" y="179"/>
                    <a:pt x="519" y="170"/>
                    <a:pt x="519" y="173"/>
                  </a:cubicBezTo>
                  <a:cubicBezTo>
                    <a:pt x="517" y="154"/>
                    <a:pt x="534" y="168"/>
                    <a:pt x="547" y="156"/>
                  </a:cubicBezTo>
                  <a:cubicBezTo>
                    <a:pt x="543" y="151"/>
                    <a:pt x="537" y="147"/>
                    <a:pt x="531" y="144"/>
                  </a:cubicBezTo>
                  <a:cubicBezTo>
                    <a:pt x="533" y="143"/>
                    <a:pt x="535" y="143"/>
                    <a:pt x="537" y="142"/>
                  </a:cubicBezTo>
                  <a:cubicBezTo>
                    <a:pt x="530" y="138"/>
                    <a:pt x="522" y="136"/>
                    <a:pt x="514" y="135"/>
                  </a:cubicBezTo>
                  <a:cubicBezTo>
                    <a:pt x="517" y="121"/>
                    <a:pt x="536" y="114"/>
                    <a:pt x="532" y="101"/>
                  </a:cubicBezTo>
                  <a:cubicBezTo>
                    <a:pt x="542" y="100"/>
                    <a:pt x="561" y="85"/>
                    <a:pt x="564" y="77"/>
                  </a:cubicBezTo>
                  <a:cubicBezTo>
                    <a:pt x="562" y="77"/>
                    <a:pt x="560" y="77"/>
                    <a:pt x="557" y="77"/>
                  </a:cubicBezTo>
                  <a:cubicBezTo>
                    <a:pt x="566" y="77"/>
                    <a:pt x="603" y="63"/>
                    <a:pt x="597" y="52"/>
                  </a:cubicBezTo>
                  <a:cubicBezTo>
                    <a:pt x="590" y="40"/>
                    <a:pt x="566" y="46"/>
                    <a:pt x="556" y="48"/>
                  </a:cubicBezTo>
                  <a:cubicBezTo>
                    <a:pt x="541" y="52"/>
                    <a:pt x="531" y="54"/>
                    <a:pt x="516" y="53"/>
                  </a:cubicBezTo>
                  <a:cubicBezTo>
                    <a:pt x="505" y="52"/>
                    <a:pt x="489" y="77"/>
                    <a:pt x="480" y="84"/>
                  </a:cubicBezTo>
                  <a:cubicBezTo>
                    <a:pt x="485" y="74"/>
                    <a:pt x="512" y="53"/>
                    <a:pt x="498" y="44"/>
                  </a:cubicBezTo>
                  <a:cubicBezTo>
                    <a:pt x="486" y="36"/>
                    <a:pt x="468" y="60"/>
                    <a:pt x="454" y="61"/>
                  </a:cubicBezTo>
                  <a:cubicBezTo>
                    <a:pt x="459" y="57"/>
                    <a:pt x="461" y="51"/>
                    <a:pt x="466" y="45"/>
                  </a:cubicBezTo>
                  <a:cubicBezTo>
                    <a:pt x="462" y="44"/>
                    <a:pt x="458" y="44"/>
                    <a:pt x="455" y="44"/>
                  </a:cubicBezTo>
                  <a:cubicBezTo>
                    <a:pt x="478" y="43"/>
                    <a:pt x="500" y="40"/>
                    <a:pt x="508" y="26"/>
                  </a:cubicBezTo>
                  <a:cubicBezTo>
                    <a:pt x="481" y="26"/>
                    <a:pt x="468" y="15"/>
                    <a:pt x="444" y="6"/>
                  </a:cubicBezTo>
                  <a:cubicBezTo>
                    <a:pt x="425" y="0"/>
                    <a:pt x="395" y="0"/>
                    <a:pt x="375" y="3"/>
                  </a:cubicBezTo>
                  <a:cubicBezTo>
                    <a:pt x="354" y="5"/>
                    <a:pt x="335" y="12"/>
                    <a:pt x="314" y="13"/>
                  </a:cubicBezTo>
                  <a:cubicBezTo>
                    <a:pt x="304" y="13"/>
                    <a:pt x="273" y="17"/>
                    <a:pt x="255" y="21"/>
                  </a:cubicBezTo>
                  <a:cubicBezTo>
                    <a:pt x="258" y="23"/>
                    <a:pt x="261" y="25"/>
                    <a:pt x="263" y="27"/>
                  </a:cubicBezTo>
                  <a:cubicBezTo>
                    <a:pt x="239" y="24"/>
                    <a:pt x="260" y="41"/>
                    <a:pt x="269" y="46"/>
                  </a:cubicBezTo>
                  <a:cubicBezTo>
                    <a:pt x="260" y="46"/>
                    <a:pt x="206" y="22"/>
                    <a:pt x="217" y="46"/>
                  </a:cubicBezTo>
                  <a:cubicBezTo>
                    <a:pt x="207" y="45"/>
                    <a:pt x="190" y="28"/>
                    <a:pt x="193" y="46"/>
                  </a:cubicBezTo>
                  <a:cubicBezTo>
                    <a:pt x="178" y="34"/>
                    <a:pt x="137" y="39"/>
                    <a:pt x="121" y="49"/>
                  </a:cubicBezTo>
                  <a:cubicBezTo>
                    <a:pt x="115" y="52"/>
                    <a:pt x="115" y="60"/>
                    <a:pt x="110" y="64"/>
                  </a:cubicBezTo>
                  <a:cubicBezTo>
                    <a:pt x="104" y="70"/>
                    <a:pt x="101" y="61"/>
                    <a:pt x="94" y="67"/>
                  </a:cubicBezTo>
                  <a:cubicBezTo>
                    <a:pt x="83" y="76"/>
                    <a:pt x="70" y="80"/>
                    <a:pt x="58" y="88"/>
                  </a:cubicBezTo>
                  <a:cubicBezTo>
                    <a:pt x="64" y="95"/>
                    <a:pt x="74" y="95"/>
                    <a:pt x="83" y="95"/>
                  </a:cubicBezTo>
                  <a:cubicBezTo>
                    <a:pt x="78" y="119"/>
                    <a:pt x="62" y="111"/>
                    <a:pt x="44" y="115"/>
                  </a:cubicBezTo>
                  <a:cubicBezTo>
                    <a:pt x="38" y="117"/>
                    <a:pt x="12" y="125"/>
                    <a:pt x="10" y="130"/>
                  </a:cubicBezTo>
                  <a:cubicBezTo>
                    <a:pt x="0" y="151"/>
                    <a:pt x="66" y="143"/>
                    <a:pt x="72" y="143"/>
                  </a:cubicBezTo>
                  <a:cubicBezTo>
                    <a:pt x="66" y="162"/>
                    <a:pt x="35" y="146"/>
                    <a:pt x="22" y="162"/>
                  </a:cubicBezTo>
                  <a:cubicBezTo>
                    <a:pt x="31" y="159"/>
                    <a:pt x="41" y="162"/>
                    <a:pt x="49" y="167"/>
                  </a:cubicBezTo>
                  <a:cubicBezTo>
                    <a:pt x="47" y="169"/>
                    <a:pt x="44" y="171"/>
                    <a:pt x="42" y="173"/>
                  </a:cubicBezTo>
                  <a:cubicBezTo>
                    <a:pt x="50" y="180"/>
                    <a:pt x="59" y="183"/>
                    <a:pt x="68" y="180"/>
                  </a:cubicBezTo>
                  <a:cubicBezTo>
                    <a:pt x="67" y="179"/>
                    <a:pt x="65" y="178"/>
                    <a:pt x="64" y="177"/>
                  </a:cubicBezTo>
                  <a:cubicBezTo>
                    <a:pt x="113" y="175"/>
                    <a:pt x="154" y="175"/>
                    <a:pt x="174" y="230"/>
                  </a:cubicBezTo>
                  <a:cubicBezTo>
                    <a:pt x="179" y="244"/>
                    <a:pt x="185" y="242"/>
                    <a:pt x="179" y="256"/>
                  </a:cubicBezTo>
                  <a:cubicBezTo>
                    <a:pt x="173" y="271"/>
                    <a:pt x="196" y="260"/>
                    <a:pt x="202" y="262"/>
                  </a:cubicBezTo>
                  <a:cubicBezTo>
                    <a:pt x="208" y="265"/>
                    <a:pt x="224" y="281"/>
                    <a:pt x="217" y="286"/>
                  </a:cubicBezTo>
                  <a:cubicBezTo>
                    <a:pt x="216" y="286"/>
                    <a:pt x="193" y="279"/>
                    <a:pt x="189" y="279"/>
                  </a:cubicBezTo>
                  <a:cubicBezTo>
                    <a:pt x="197" y="289"/>
                    <a:pt x="215" y="293"/>
                    <a:pt x="227" y="294"/>
                  </a:cubicBezTo>
                  <a:cubicBezTo>
                    <a:pt x="220" y="304"/>
                    <a:pt x="221" y="320"/>
                    <a:pt x="207" y="318"/>
                  </a:cubicBezTo>
                  <a:cubicBezTo>
                    <a:pt x="201" y="325"/>
                    <a:pt x="193" y="334"/>
                    <a:pt x="193" y="346"/>
                  </a:cubicBezTo>
                  <a:cubicBezTo>
                    <a:pt x="195" y="346"/>
                    <a:pt x="197" y="346"/>
                    <a:pt x="199" y="346"/>
                  </a:cubicBezTo>
                  <a:cubicBezTo>
                    <a:pt x="193" y="361"/>
                    <a:pt x="210" y="371"/>
                    <a:pt x="212" y="386"/>
                  </a:cubicBezTo>
                  <a:cubicBezTo>
                    <a:pt x="217" y="384"/>
                    <a:pt x="220" y="387"/>
                    <a:pt x="224" y="387"/>
                  </a:cubicBezTo>
                  <a:cubicBezTo>
                    <a:pt x="210" y="400"/>
                    <a:pt x="241" y="435"/>
                    <a:pt x="254" y="440"/>
                  </a:cubicBezTo>
                  <a:cubicBezTo>
                    <a:pt x="256" y="442"/>
                    <a:pt x="263" y="435"/>
                    <a:pt x="267" y="437"/>
                  </a:cubicBezTo>
                  <a:cubicBezTo>
                    <a:pt x="272" y="440"/>
                    <a:pt x="274" y="446"/>
                    <a:pt x="278" y="447"/>
                  </a:cubicBezTo>
                  <a:cubicBezTo>
                    <a:pt x="284" y="449"/>
                    <a:pt x="292" y="455"/>
                    <a:pt x="298" y="450"/>
                  </a:cubicBezTo>
                  <a:cubicBezTo>
                    <a:pt x="307" y="441"/>
                    <a:pt x="306" y="428"/>
                    <a:pt x="308" y="417"/>
                  </a:cubicBezTo>
                  <a:cubicBezTo>
                    <a:pt x="310" y="407"/>
                    <a:pt x="329" y="400"/>
                    <a:pt x="323" y="390"/>
                  </a:cubicBezTo>
                  <a:cubicBezTo>
                    <a:pt x="312" y="374"/>
                    <a:pt x="348" y="364"/>
                    <a:pt x="355" y="354"/>
                  </a:cubicBezTo>
                  <a:cubicBezTo>
                    <a:pt x="355" y="356"/>
                    <a:pt x="355" y="359"/>
                    <a:pt x="355" y="361"/>
                  </a:cubicBezTo>
                  <a:cubicBezTo>
                    <a:pt x="373" y="358"/>
                    <a:pt x="380" y="355"/>
                    <a:pt x="392" y="343"/>
                  </a:cubicBezTo>
                  <a:cubicBezTo>
                    <a:pt x="402" y="333"/>
                    <a:pt x="409" y="321"/>
                    <a:pt x="425" y="321"/>
                  </a:cubicBezTo>
                  <a:cubicBezTo>
                    <a:pt x="456" y="321"/>
                    <a:pt x="479" y="303"/>
                    <a:pt x="505" y="290"/>
                  </a:cubicBezTo>
                  <a:cubicBezTo>
                    <a:pt x="492" y="288"/>
                    <a:pt x="474" y="291"/>
                    <a:pt x="467" y="279"/>
                  </a:cubicBezTo>
                  <a:close/>
                  <a:moveTo>
                    <a:pt x="397" y="45"/>
                  </a:moveTo>
                  <a:cubicBezTo>
                    <a:pt x="407" y="43"/>
                    <a:pt x="425" y="44"/>
                    <a:pt x="443" y="44"/>
                  </a:cubicBezTo>
                  <a:cubicBezTo>
                    <a:pt x="427" y="45"/>
                    <a:pt x="412" y="48"/>
                    <a:pt x="397" y="4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47" name="Freeform 147"/>
            <p:cNvSpPr>
              <a:spLocks/>
            </p:cNvSpPr>
            <p:nvPr/>
          </p:nvSpPr>
          <p:spPr bwMode="auto">
            <a:xfrm>
              <a:off x="1722" y="577"/>
              <a:ext cx="57" cy="39"/>
            </a:xfrm>
            <a:custGeom>
              <a:avLst/>
              <a:gdLst>
                <a:gd name="T0" fmla="*/ 11 w 32"/>
                <a:gd name="T1" fmla="*/ 20 h 22"/>
                <a:gd name="T2" fmla="*/ 32 w 32"/>
                <a:gd name="T3" fmla="*/ 14 h 22"/>
                <a:gd name="T4" fmla="*/ 12 w 32"/>
                <a:gd name="T5" fmla="*/ 1 h 22"/>
                <a:gd name="T6" fmla="*/ 11 w 32"/>
                <a:gd name="T7" fmla="*/ 20 h 22"/>
              </a:gdLst>
              <a:ahLst/>
              <a:cxnLst>
                <a:cxn ang="0">
                  <a:pos x="T0" y="T1"/>
                </a:cxn>
                <a:cxn ang="0">
                  <a:pos x="T2" y="T3"/>
                </a:cxn>
                <a:cxn ang="0">
                  <a:pos x="T4" y="T5"/>
                </a:cxn>
                <a:cxn ang="0">
                  <a:pos x="T6" y="T7"/>
                </a:cxn>
              </a:cxnLst>
              <a:rect l="0" t="0" r="r" b="b"/>
              <a:pathLst>
                <a:path w="32" h="22">
                  <a:moveTo>
                    <a:pt x="11" y="20"/>
                  </a:moveTo>
                  <a:cubicBezTo>
                    <a:pt x="19" y="22"/>
                    <a:pt x="27" y="20"/>
                    <a:pt x="32" y="14"/>
                  </a:cubicBezTo>
                  <a:cubicBezTo>
                    <a:pt x="28" y="11"/>
                    <a:pt x="17" y="0"/>
                    <a:pt x="12" y="1"/>
                  </a:cubicBezTo>
                  <a:cubicBezTo>
                    <a:pt x="0" y="4"/>
                    <a:pt x="5" y="15"/>
                    <a:pt x="11" y="2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48" name="Freeform 148"/>
            <p:cNvSpPr>
              <a:spLocks/>
            </p:cNvSpPr>
            <p:nvPr/>
          </p:nvSpPr>
          <p:spPr bwMode="auto">
            <a:xfrm>
              <a:off x="2350" y="403"/>
              <a:ext cx="32" cy="22"/>
            </a:xfrm>
            <a:custGeom>
              <a:avLst/>
              <a:gdLst>
                <a:gd name="T0" fmla="*/ 7 w 18"/>
                <a:gd name="T1" fmla="*/ 12 h 12"/>
                <a:gd name="T2" fmla="*/ 18 w 18"/>
                <a:gd name="T3" fmla="*/ 7 h 12"/>
                <a:gd name="T4" fmla="*/ 7 w 18"/>
                <a:gd name="T5" fmla="*/ 12 h 12"/>
              </a:gdLst>
              <a:ahLst/>
              <a:cxnLst>
                <a:cxn ang="0">
                  <a:pos x="T0" y="T1"/>
                </a:cxn>
                <a:cxn ang="0">
                  <a:pos x="T2" y="T3"/>
                </a:cxn>
                <a:cxn ang="0">
                  <a:pos x="T4" y="T5"/>
                </a:cxn>
              </a:cxnLst>
              <a:rect l="0" t="0" r="r" b="b"/>
              <a:pathLst>
                <a:path w="18" h="12">
                  <a:moveTo>
                    <a:pt x="7" y="12"/>
                  </a:moveTo>
                  <a:cubicBezTo>
                    <a:pt x="11" y="11"/>
                    <a:pt x="15" y="9"/>
                    <a:pt x="18" y="7"/>
                  </a:cubicBezTo>
                  <a:cubicBezTo>
                    <a:pt x="13" y="2"/>
                    <a:pt x="0" y="0"/>
                    <a:pt x="7" y="12"/>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49" name="Freeform 149"/>
            <p:cNvSpPr>
              <a:spLocks/>
            </p:cNvSpPr>
            <p:nvPr/>
          </p:nvSpPr>
          <p:spPr bwMode="auto">
            <a:xfrm>
              <a:off x="1658" y="1087"/>
              <a:ext cx="123" cy="112"/>
            </a:xfrm>
            <a:custGeom>
              <a:avLst/>
              <a:gdLst>
                <a:gd name="T0" fmla="*/ 23 w 69"/>
                <a:gd name="T1" fmla="*/ 24 h 63"/>
                <a:gd name="T2" fmla="*/ 30 w 69"/>
                <a:gd name="T3" fmla="*/ 0 h 63"/>
                <a:gd name="T4" fmla="*/ 1 w 69"/>
                <a:gd name="T5" fmla="*/ 38 h 63"/>
                <a:gd name="T6" fmla="*/ 1 w 69"/>
                <a:gd name="T7" fmla="*/ 52 h 63"/>
                <a:gd name="T8" fmla="*/ 39 w 69"/>
                <a:gd name="T9" fmla="*/ 52 h 63"/>
                <a:gd name="T10" fmla="*/ 35 w 69"/>
                <a:gd name="T11" fmla="*/ 58 h 63"/>
                <a:gd name="T12" fmla="*/ 47 w 69"/>
                <a:gd name="T13" fmla="*/ 49 h 63"/>
                <a:gd name="T14" fmla="*/ 56 w 69"/>
                <a:gd name="T15" fmla="*/ 63 h 63"/>
                <a:gd name="T16" fmla="*/ 56 w 69"/>
                <a:gd name="T17" fmla="*/ 38 h 63"/>
                <a:gd name="T18" fmla="*/ 52 w 69"/>
                <a:gd name="T19" fmla="*/ 39 h 63"/>
                <a:gd name="T20" fmla="*/ 52 w 69"/>
                <a:gd name="T21" fmla="*/ 28 h 63"/>
                <a:gd name="T22" fmla="*/ 32 w 69"/>
                <a:gd name="T23" fmla="*/ 28 h 63"/>
                <a:gd name="T24" fmla="*/ 34 w 69"/>
                <a:gd name="T25" fmla="*/ 23 h 63"/>
                <a:gd name="T26" fmla="*/ 23 w 69"/>
                <a:gd name="T27" fmla="*/ 2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63">
                  <a:moveTo>
                    <a:pt x="23" y="24"/>
                  </a:moveTo>
                  <a:cubicBezTo>
                    <a:pt x="26" y="16"/>
                    <a:pt x="32" y="8"/>
                    <a:pt x="30" y="0"/>
                  </a:cubicBezTo>
                  <a:cubicBezTo>
                    <a:pt x="15" y="8"/>
                    <a:pt x="15" y="28"/>
                    <a:pt x="1" y="38"/>
                  </a:cubicBezTo>
                  <a:cubicBezTo>
                    <a:pt x="1" y="43"/>
                    <a:pt x="0" y="47"/>
                    <a:pt x="1" y="52"/>
                  </a:cubicBezTo>
                  <a:cubicBezTo>
                    <a:pt x="12" y="48"/>
                    <a:pt x="27" y="52"/>
                    <a:pt x="39" y="52"/>
                  </a:cubicBezTo>
                  <a:cubicBezTo>
                    <a:pt x="37" y="54"/>
                    <a:pt x="36" y="56"/>
                    <a:pt x="35" y="58"/>
                  </a:cubicBezTo>
                  <a:cubicBezTo>
                    <a:pt x="39" y="54"/>
                    <a:pt x="43" y="53"/>
                    <a:pt x="47" y="49"/>
                  </a:cubicBezTo>
                  <a:cubicBezTo>
                    <a:pt x="49" y="56"/>
                    <a:pt x="52" y="57"/>
                    <a:pt x="56" y="63"/>
                  </a:cubicBezTo>
                  <a:cubicBezTo>
                    <a:pt x="69" y="45"/>
                    <a:pt x="48" y="53"/>
                    <a:pt x="56" y="38"/>
                  </a:cubicBezTo>
                  <a:cubicBezTo>
                    <a:pt x="55" y="39"/>
                    <a:pt x="53" y="39"/>
                    <a:pt x="52" y="39"/>
                  </a:cubicBezTo>
                  <a:cubicBezTo>
                    <a:pt x="53" y="37"/>
                    <a:pt x="53" y="31"/>
                    <a:pt x="52" y="28"/>
                  </a:cubicBezTo>
                  <a:cubicBezTo>
                    <a:pt x="43" y="29"/>
                    <a:pt x="39" y="29"/>
                    <a:pt x="32" y="28"/>
                  </a:cubicBezTo>
                  <a:cubicBezTo>
                    <a:pt x="32" y="25"/>
                    <a:pt x="33" y="25"/>
                    <a:pt x="34" y="23"/>
                  </a:cubicBezTo>
                  <a:cubicBezTo>
                    <a:pt x="29" y="24"/>
                    <a:pt x="28" y="22"/>
                    <a:pt x="23" y="2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50" name="Freeform 150"/>
            <p:cNvSpPr>
              <a:spLocks/>
            </p:cNvSpPr>
            <p:nvPr/>
          </p:nvSpPr>
          <p:spPr bwMode="auto">
            <a:xfrm>
              <a:off x="5048" y="354"/>
              <a:ext cx="156" cy="87"/>
            </a:xfrm>
            <a:custGeom>
              <a:avLst/>
              <a:gdLst>
                <a:gd name="T0" fmla="*/ 72 w 88"/>
                <a:gd name="T1" fmla="*/ 34 h 49"/>
                <a:gd name="T2" fmla="*/ 88 w 88"/>
                <a:gd name="T3" fmla="*/ 22 h 49"/>
                <a:gd name="T4" fmla="*/ 67 w 88"/>
                <a:gd name="T5" fmla="*/ 16 h 49"/>
                <a:gd name="T6" fmla="*/ 48 w 88"/>
                <a:gd name="T7" fmla="*/ 22 h 49"/>
                <a:gd name="T8" fmla="*/ 16 w 88"/>
                <a:gd name="T9" fmla="*/ 18 h 49"/>
                <a:gd name="T10" fmla="*/ 72 w 88"/>
                <a:gd name="T11" fmla="*/ 34 h 49"/>
              </a:gdLst>
              <a:ahLst/>
              <a:cxnLst>
                <a:cxn ang="0">
                  <a:pos x="T0" y="T1"/>
                </a:cxn>
                <a:cxn ang="0">
                  <a:pos x="T2" y="T3"/>
                </a:cxn>
                <a:cxn ang="0">
                  <a:pos x="T4" y="T5"/>
                </a:cxn>
                <a:cxn ang="0">
                  <a:pos x="T6" y="T7"/>
                </a:cxn>
                <a:cxn ang="0">
                  <a:pos x="T8" y="T9"/>
                </a:cxn>
                <a:cxn ang="0">
                  <a:pos x="T10" y="T11"/>
                </a:cxn>
              </a:cxnLst>
              <a:rect l="0" t="0" r="r" b="b"/>
              <a:pathLst>
                <a:path w="88" h="49">
                  <a:moveTo>
                    <a:pt x="72" y="34"/>
                  </a:moveTo>
                  <a:cubicBezTo>
                    <a:pt x="81" y="35"/>
                    <a:pt x="86" y="31"/>
                    <a:pt x="88" y="22"/>
                  </a:cubicBezTo>
                  <a:cubicBezTo>
                    <a:pt x="81" y="20"/>
                    <a:pt x="74" y="18"/>
                    <a:pt x="67" y="16"/>
                  </a:cubicBezTo>
                  <a:cubicBezTo>
                    <a:pt x="55" y="12"/>
                    <a:pt x="54" y="22"/>
                    <a:pt x="48" y="22"/>
                  </a:cubicBezTo>
                  <a:cubicBezTo>
                    <a:pt x="39" y="22"/>
                    <a:pt x="24" y="0"/>
                    <a:pt x="16" y="18"/>
                  </a:cubicBezTo>
                  <a:cubicBezTo>
                    <a:pt x="0" y="49"/>
                    <a:pt x="59" y="36"/>
                    <a:pt x="72" y="3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51" name="Freeform 151"/>
            <p:cNvSpPr>
              <a:spLocks/>
            </p:cNvSpPr>
            <p:nvPr/>
          </p:nvSpPr>
          <p:spPr bwMode="auto">
            <a:xfrm>
              <a:off x="1410" y="1323"/>
              <a:ext cx="16" cy="2"/>
            </a:xfrm>
            <a:custGeom>
              <a:avLst/>
              <a:gdLst>
                <a:gd name="T0" fmla="*/ 9 w 9"/>
                <a:gd name="T1" fmla="*/ 0 h 1"/>
                <a:gd name="T2" fmla="*/ 0 w 9"/>
                <a:gd name="T3" fmla="*/ 1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cubicBezTo>
                    <a:pt x="6" y="0"/>
                    <a:pt x="3" y="1"/>
                    <a:pt x="0" y="1"/>
                  </a:cubicBezTo>
                  <a:cubicBezTo>
                    <a:pt x="0" y="1"/>
                    <a:pt x="0" y="1"/>
                    <a:pt x="0" y="1"/>
                  </a:cubicBezTo>
                  <a:cubicBezTo>
                    <a:pt x="3" y="1"/>
                    <a:pt x="6" y="0"/>
                    <a:pt x="9"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52" name="Freeform 152"/>
            <p:cNvSpPr>
              <a:spLocks noEditPoints="1"/>
            </p:cNvSpPr>
            <p:nvPr/>
          </p:nvSpPr>
          <p:spPr bwMode="auto">
            <a:xfrm>
              <a:off x="-237" y="528"/>
              <a:ext cx="2339" cy="2646"/>
            </a:xfrm>
            <a:custGeom>
              <a:avLst/>
              <a:gdLst>
                <a:gd name="T0" fmla="*/ 1165 w 1319"/>
                <a:gd name="T1" fmla="*/ 892 h 1491"/>
                <a:gd name="T2" fmla="*/ 1156 w 1319"/>
                <a:gd name="T3" fmla="*/ 869 h 1491"/>
                <a:gd name="T4" fmla="*/ 1038 w 1319"/>
                <a:gd name="T5" fmla="*/ 770 h 1491"/>
                <a:gd name="T6" fmla="*/ 951 w 1319"/>
                <a:gd name="T7" fmla="*/ 758 h 1491"/>
                <a:gd name="T8" fmla="*/ 827 w 1319"/>
                <a:gd name="T9" fmla="*/ 742 h 1491"/>
                <a:gd name="T10" fmla="*/ 787 w 1319"/>
                <a:gd name="T11" fmla="*/ 696 h 1491"/>
                <a:gd name="T12" fmla="*/ 699 w 1319"/>
                <a:gd name="T13" fmla="*/ 590 h 1491"/>
                <a:gd name="T14" fmla="*/ 807 w 1319"/>
                <a:gd name="T15" fmla="*/ 574 h 1491"/>
                <a:gd name="T16" fmla="*/ 885 w 1319"/>
                <a:gd name="T17" fmla="*/ 528 h 1491"/>
                <a:gd name="T18" fmla="*/ 900 w 1319"/>
                <a:gd name="T19" fmla="*/ 472 h 1491"/>
                <a:gd name="T20" fmla="*/ 928 w 1319"/>
                <a:gd name="T21" fmla="*/ 446 h 1491"/>
                <a:gd name="T22" fmla="*/ 989 w 1319"/>
                <a:gd name="T23" fmla="*/ 398 h 1491"/>
                <a:gd name="T24" fmla="*/ 1017 w 1319"/>
                <a:gd name="T25" fmla="*/ 362 h 1491"/>
                <a:gd name="T26" fmla="*/ 1046 w 1319"/>
                <a:gd name="T27" fmla="*/ 333 h 1491"/>
                <a:gd name="T28" fmla="*/ 1056 w 1319"/>
                <a:gd name="T29" fmla="*/ 265 h 1491"/>
                <a:gd name="T30" fmla="*/ 952 w 1319"/>
                <a:gd name="T31" fmla="*/ 183 h 1491"/>
                <a:gd name="T32" fmla="*/ 892 w 1319"/>
                <a:gd name="T33" fmla="*/ 249 h 1491"/>
                <a:gd name="T34" fmla="*/ 820 w 1319"/>
                <a:gd name="T35" fmla="*/ 263 h 1491"/>
                <a:gd name="T36" fmla="*/ 714 w 1319"/>
                <a:gd name="T37" fmla="*/ 221 h 1491"/>
                <a:gd name="T38" fmla="*/ 793 w 1319"/>
                <a:gd name="T39" fmla="*/ 124 h 1491"/>
                <a:gd name="T40" fmla="*/ 811 w 1319"/>
                <a:gd name="T41" fmla="*/ 59 h 1491"/>
                <a:gd name="T42" fmla="*/ 735 w 1319"/>
                <a:gd name="T43" fmla="*/ 42 h 1491"/>
                <a:gd name="T44" fmla="*/ 719 w 1319"/>
                <a:gd name="T45" fmla="*/ 61 h 1491"/>
                <a:gd name="T46" fmla="*/ 577 w 1319"/>
                <a:gd name="T47" fmla="*/ 65 h 1491"/>
                <a:gd name="T48" fmla="*/ 522 w 1319"/>
                <a:gd name="T49" fmla="*/ 67 h 1491"/>
                <a:gd name="T50" fmla="*/ 358 w 1319"/>
                <a:gd name="T51" fmla="*/ 37 h 1491"/>
                <a:gd name="T52" fmla="*/ 220 w 1319"/>
                <a:gd name="T53" fmla="*/ 38 h 1491"/>
                <a:gd name="T54" fmla="*/ 37 w 1319"/>
                <a:gd name="T55" fmla="*/ 61 h 1491"/>
                <a:gd name="T56" fmla="*/ 13 w 1319"/>
                <a:gd name="T57" fmla="*/ 116 h 1491"/>
                <a:gd name="T58" fmla="*/ 71 w 1319"/>
                <a:gd name="T59" fmla="*/ 143 h 1491"/>
                <a:gd name="T60" fmla="*/ 62 w 1319"/>
                <a:gd name="T61" fmla="*/ 222 h 1491"/>
                <a:gd name="T62" fmla="*/ 78 w 1319"/>
                <a:gd name="T63" fmla="*/ 254 h 1491"/>
                <a:gd name="T64" fmla="*/ 153 w 1319"/>
                <a:gd name="T65" fmla="*/ 210 h 1491"/>
                <a:gd name="T66" fmla="*/ 305 w 1319"/>
                <a:gd name="T67" fmla="*/ 221 h 1491"/>
                <a:gd name="T68" fmla="*/ 345 w 1319"/>
                <a:gd name="T69" fmla="*/ 260 h 1491"/>
                <a:gd name="T70" fmla="*/ 361 w 1319"/>
                <a:gd name="T71" fmla="*/ 271 h 1491"/>
                <a:gd name="T72" fmla="*/ 438 w 1319"/>
                <a:gd name="T73" fmla="*/ 367 h 1491"/>
                <a:gd name="T74" fmla="*/ 445 w 1319"/>
                <a:gd name="T75" fmla="*/ 491 h 1491"/>
                <a:gd name="T76" fmla="*/ 546 w 1319"/>
                <a:gd name="T77" fmla="*/ 623 h 1491"/>
                <a:gd name="T78" fmla="*/ 543 w 1319"/>
                <a:gd name="T79" fmla="*/ 585 h 1491"/>
                <a:gd name="T80" fmla="*/ 656 w 1319"/>
                <a:gd name="T81" fmla="*/ 707 h 1491"/>
                <a:gd name="T82" fmla="*/ 810 w 1319"/>
                <a:gd name="T83" fmla="*/ 783 h 1491"/>
                <a:gd name="T84" fmla="*/ 890 w 1319"/>
                <a:gd name="T85" fmla="*/ 840 h 1491"/>
                <a:gd name="T86" fmla="*/ 947 w 1319"/>
                <a:gd name="T87" fmla="*/ 1053 h 1491"/>
                <a:gd name="T88" fmla="*/ 930 w 1319"/>
                <a:gd name="T89" fmla="*/ 1287 h 1491"/>
                <a:gd name="T90" fmla="*/ 928 w 1319"/>
                <a:gd name="T91" fmla="*/ 1318 h 1491"/>
                <a:gd name="T92" fmla="*/ 913 w 1319"/>
                <a:gd name="T93" fmla="*/ 1412 h 1491"/>
                <a:gd name="T94" fmla="*/ 987 w 1319"/>
                <a:gd name="T95" fmla="*/ 1489 h 1491"/>
                <a:gd name="T96" fmla="*/ 1008 w 1319"/>
                <a:gd name="T97" fmla="*/ 1389 h 1491"/>
                <a:gd name="T98" fmla="*/ 1019 w 1319"/>
                <a:gd name="T99" fmla="*/ 1326 h 1491"/>
                <a:gd name="T100" fmla="*/ 1080 w 1319"/>
                <a:gd name="T101" fmla="*/ 1231 h 1491"/>
                <a:gd name="T102" fmla="*/ 1221 w 1319"/>
                <a:gd name="T103" fmla="*/ 1103 h 1491"/>
                <a:gd name="T104" fmla="*/ 1268 w 1319"/>
                <a:gd name="T105" fmla="*/ 1022 h 1491"/>
                <a:gd name="T106" fmla="*/ 862 w 1319"/>
                <a:gd name="T107" fmla="*/ 431 h 1491"/>
                <a:gd name="T108" fmla="*/ 868 w 1319"/>
                <a:gd name="T109" fmla="*/ 418 h 1491"/>
                <a:gd name="T110" fmla="*/ 813 w 1319"/>
                <a:gd name="T111" fmla="*/ 367 h 1491"/>
                <a:gd name="T112" fmla="*/ 828 w 1319"/>
                <a:gd name="T113" fmla="*/ 411 h 1491"/>
                <a:gd name="T114" fmla="*/ 823 w 1319"/>
                <a:gd name="T115" fmla="*/ 387 h 1491"/>
                <a:gd name="T116" fmla="*/ 743 w 1319"/>
                <a:gd name="T117" fmla="*/ 379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9" h="1491">
                  <a:moveTo>
                    <a:pt x="1301" y="925"/>
                  </a:moveTo>
                  <a:cubicBezTo>
                    <a:pt x="1282" y="928"/>
                    <a:pt x="1275" y="906"/>
                    <a:pt x="1262" y="908"/>
                  </a:cubicBezTo>
                  <a:cubicBezTo>
                    <a:pt x="1249" y="910"/>
                    <a:pt x="1230" y="892"/>
                    <a:pt x="1217" y="906"/>
                  </a:cubicBezTo>
                  <a:cubicBezTo>
                    <a:pt x="1212" y="881"/>
                    <a:pt x="1179" y="879"/>
                    <a:pt x="1166" y="900"/>
                  </a:cubicBezTo>
                  <a:cubicBezTo>
                    <a:pt x="1166" y="898"/>
                    <a:pt x="1165" y="895"/>
                    <a:pt x="1165" y="892"/>
                  </a:cubicBezTo>
                  <a:cubicBezTo>
                    <a:pt x="1154" y="898"/>
                    <a:pt x="1145" y="890"/>
                    <a:pt x="1148" y="879"/>
                  </a:cubicBezTo>
                  <a:cubicBezTo>
                    <a:pt x="1148" y="876"/>
                    <a:pt x="1151" y="874"/>
                    <a:pt x="1153" y="872"/>
                  </a:cubicBezTo>
                  <a:cubicBezTo>
                    <a:pt x="1150" y="880"/>
                    <a:pt x="1163" y="889"/>
                    <a:pt x="1171" y="881"/>
                  </a:cubicBezTo>
                  <a:cubicBezTo>
                    <a:pt x="1180" y="872"/>
                    <a:pt x="1166" y="868"/>
                    <a:pt x="1159" y="867"/>
                  </a:cubicBezTo>
                  <a:cubicBezTo>
                    <a:pt x="1158" y="868"/>
                    <a:pt x="1157" y="868"/>
                    <a:pt x="1156" y="869"/>
                  </a:cubicBezTo>
                  <a:cubicBezTo>
                    <a:pt x="1157" y="859"/>
                    <a:pt x="1154" y="865"/>
                    <a:pt x="1152" y="857"/>
                  </a:cubicBezTo>
                  <a:cubicBezTo>
                    <a:pt x="1149" y="836"/>
                    <a:pt x="1139" y="831"/>
                    <a:pt x="1125" y="822"/>
                  </a:cubicBezTo>
                  <a:cubicBezTo>
                    <a:pt x="1115" y="815"/>
                    <a:pt x="1105" y="818"/>
                    <a:pt x="1093" y="816"/>
                  </a:cubicBezTo>
                  <a:cubicBezTo>
                    <a:pt x="1081" y="815"/>
                    <a:pt x="1080" y="806"/>
                    <a:pt x="1071" y="802"/>
                  </a:cubicBezTo>
                  <a:cubicBezTo>
                    <a:pt x="1063" y="798"/>
                    <a:pt x="1026" y="777"/>
                    <a:pt x="1038" y="770"/>
                  </a:cubicBezTo>
                  <a:cubicBezTo>
                    <a:pt x="1025" y="773"/>
                    <a:pt x="1010" y="776"/>
                    <a:pt x="996" y="773"/>
                  </a:cubicBezTo>
                  <a:cubicBezTo>
                    <a:pt x="982" y="770"/>
                    <a:pt x="977" y="766"/>
                    <a:pt x="960" y="759"/>
                  </a:cubicBezTo>
                  <a:cubicBezTo>
                    <a:pt x="963" y="762"/>
                    <a:pt x="965" y="764"/>
                    <a:pt x="967" y="766"/>
                  </a:cubicBezTo>
                  <a:cubicBezTo>
                    <a:pt x="947" y="754"/>
                    <a:pt x="952" y="779"/>
                    <a:pt x="950" y="785"/>
                  </a:cubicBezTo>
                  <a:cubicBezTo>
                    <a:pt x="940" y="777"/>
                    <a:pt x="945" y="767"/>
                    <a:pt x="951" y="758"/>
                  </a:cubicBezTo>
                  <a:cubicBezTo>
                    <a:pt x="943" y="761"/>
                    <a:pt x="932" y="762"/>
                    <a:pt x="922" y="766"/>
                  </a:cubicBezTo>
                  <a:cubicBezTo>
                    <a:pt x="908" y="772"/>
                    <a:pt x="905" y="787"/>
                    <a:pt x="895" y="789"/>
                  </a:cubicBezTo>
                  <a:cubicBezTo>
                    <a:pt x="896" y="793"/>
                    <a:pt x="897" y="791"/>
                    <a:pt x="896" y="796"/>
                  </a:cubicBezTo>
                  <a:cubicBezTo>
                    <a:pt x="880" y="781"/>
                    <a:pt x="873" y="784"/>
                    <a:pt x="853" y="787"/>
                  </a:cubicBezTo>
                  <a:cubicBezTo>
                    <a:pt x="825" y="790"/>
                    <a:pt x="831" y="757"/>
                    <a:pt x="827" y="742"/>
                  </a:cubicBezTo>
                  <a:cubicBezTo>
                    <a:pt x="826" y="735"/>
                    <a:pt x="836" y="727"/>
                    <a:pt x="825" y="725"/>
                  </a:cubicBezTo>
                  <a:cubicBezTo>
                    <a:pt x="814" y="722"/>
                    <a:pt x="808" y="717"/>
                    <a:pt x="796" y="717"/>
                  </a:cubicBezTo>
                  <a:cubicBezTo>
                    <a:pt x="788" y="717"/>
                    <a:pt x="778" y="728"/>
                    <a:pt x="774" y="717"/>
                  </a:cubicBezTo>
                  <a:cubicBezTo>
                    <a:pt x="772" y="712"/>
                    <a:pt x="790" y="705"/>
                    <a:pt x="782" y="692"/>
                  </a:cubicBezTo>
                  <a:cubicBezTo>
                    <a:pt x="784" y="693"/>
                    <a:pt x="785" y="693"/>
                    <a:pt x="787" y="696"/>
                  </a:cubicBezTo>
                  <a:cubicBezTo>
                    <a:pt x="785" y="683"/>
                    <a:pt x="791" y="673"/>
                    <a:pt x="795" y="662"/>
                  </a:cubicBezTo>
                  <a:cubicBezTo>
                    <a:pt x="773" y="666"/>
                    <a:pt x="770" y="663"/>
                    <a:pt x="755" y="680"/>
                  </a:cubicBezTo>
                  <a:cubicBezTo>
                    <a:pt x="745" y="691"/>
                    <a:pt x="736" y="702"/>
                    <a:pt x="716" y="691"/>
                  </a:cubicBezTo>
                  <a:cubicBezTo>
                    <a:pt x="686" y="676"/>
                    <a:pt x="684" y="631"/>
                    <a:pt x="694" y="613"/>
                  </a:cubicBezTo>
                  <a:cubicBezTo>
                    <a:pt x="682" y="603"/>
                    <a:pt x="692" y="598"/>
                    <a:pt x="699" y="590"/>
                  </a:cubicBezTo>
                  <a:cubicBezTo>
                    <a:pt x="705" y="584"/>
                    <a:pt x="712" y="591"/>
                    <a:pt x="714" y="582"/>
                  </a:cubicBezTo>
                  <a:cubicBezTo>
                    <a:pt x="715" y="575"/>
                    <a:pt x="720" y="575"/>
                    <a:pt x="726" y="572"/>
                  </a:cubicBezTo>
                  <a:cubicBezTo>
                    <a:pt x="730" y="569"/>
                    <a:pt x="785" y="592"/>
                    <a:pt x="766" y="568"/>
                  </a:cubicBezTo>
                  <a:cubicBezTo>
                    <a:pt x="774" y="567"/>
                    <a:pt x="781" y="567"/>
                    <a:pt x="785" y="571"/>
                  </a:cubicBezTo>
                  <a:cubicBezTo>
                    <a:pt x="794" y="562"/>
                    <a:pt x="799" y="569"/>
                    <a:pt x="807" y="574"/>
                  </a:cubicBezTo>
                  <a:cubicBezTo>
                    <a:pt x="816" y="579"/>
                    <a:pt x="825" y="566"/>
                    <a:pt x="832" y="578"/>
                  </a:cubicBezTo>
                  <a:cubicBezTo>
                    <a:pt x="836" y="586"/>
                    <a:pt x="831" y="594"/>
                    <a:pt x="835" y="602"/>
                  </a:cubicBezTo>
                  <a:cubicBezTo>
                    <a:pt x="838" y="610"/>
                    <a:pt x="850" y="614"/>
                    <a:pt x="854" y="623"/>
                  </a:cubicBezTo>
                  <a:cubicBezTo>
                    <a:pt x="872" y="606"/>
                    <a:pt x="851" y="594"/>
                    <a:pt x="848" y="577"/>
                  </a:cubicBezTo>
                  <a:cubicBezTo>
                    <a:pt x="841" y="545"/>
                    <a:pt x="864" y="542"/>
                    <a:pt x="885" y="528"/>
                  </a:cubicBezTo>
                  <a:cubicBezTo>
                    <a:pt x="884" y="520"/>
                    <a:pt x="897" y="522"/>
                    <a:pt x="902" y="514"/>
                  </a:cubicBezTo>
                  <a:cubicBezTo>
                    <a:pt x="900" y="514"/>
                    <a:pt x="898" y="513"/>
                    <a:pt x="895" y="513"/>
                  </a:cubicBezTo>
                  <a:cubicBezTo>
                    <a:pt x="899" y="510"/>
                    <a:pt x="900" y="507"/>
                    <a:pt x="906" y="505"/>
                  </a:cubicBezTo>
                  <a:cubicBezTo>
                    <a:pt x="904" y="504"/>
                    <a:pt x="902" y="503"/>
                    <a:pt x="900" y="502"/>
                  </a:cubicBezTo>
                  <a:cubicBezTo>
                    <a:pt x="903" y="492"/>
                    <a:pt x="898" y="483"/>
                    <a:pt x="900" y="472"/>
                  </a:cubicBezTo>
                  <a:cubicBezTo>
                    <a:pt x="902" y="479"/>
                    <a:pt x="903" y="486"/>
                    <a:pt x="904" y="492"/>
                  </a:cubicBezTo>
                  <a:cubicBezTo>
                    <a:pt x="910" y="485"/>
                    <a:pt x="912" y="477"/>
                    <a:pt x="909" y="469"/>
                  </a:cubicBezTo>
                  <a:cubicBezTo>
                    <a:pt x="918" y="470"/>
                    <a:pt x="930" y="458"/>
                    <a:pt x="919" y="451"/>
                  </a:cubicBezTo>
                  <a:cubicBezTo>
                    <a:pt x="922" y="451"/>
                    <a:pt x="926" y="450"/>
                    <a:pt x="929" y="449"/>
                  </a:cubicBezTo>
                  <a:cubicBezTo>
                    <a:pt x="929" y="448"/>
                    <a:pt x="929" y="447"/>
                    <a:pt x="928" y="446"/>
                  </a:cubicBezTo>
                  <a:cubicBezTo>
                    <a:pt x="939" y="444"/>
                    <a:pt x="952" y="435"/>
                    <a:pt x="963" y="438"/>
                  </a:cubicBezTo>
                  <a:cubicBezTo>
                    <a:pt x="954" y="437"/>
                    <a:pt x="949" y="421"/>
                    <a:pt x="960" y="417"/>
                  </a:cubicBezTo>
                  <a:cubicBezTo>
                    <a:pt x="964" y="416"/>
                    <a:pt x="967" y="414"/>
                    <a:pt x="968" y="410"/>
                  </a:cubicBezTo>
                  <a:cubicBezTo>
                    <a:pt x="974" y="400"/>
                    <a:pt x="973" y="413"/>
                    <a:pt x="980" y="408"/>
                  </a:cubicBezTo>
                  <a:cubicBezTo>
                    <a:pt x="988" y="403"/>
                    <a:pt x="990" y="402"/>
                    <a:pt x="989" y="398"/>
                  </a:cubicBezTo>
                  <a:cubicBezTo>
                    <a:pt x="998" y="400"/>
                    <a:pt x="1008" y="393"/>
                    <a:pt x="1016" y="387"/>
                  </a:cubicBezTo>
                  <a:cubicBezTo>
                    <a:pt x="1017" y="390"/>
                    <a:pt x="1018" y="393"/>
                    <a:pt x="1019" y="396"/>
                  </a:cubicBezTo>
                  <a:cubicBezTo>
                    <a:pt x="1005" y="391"/>
                    <a:pt x="999" y="409"/>
                    <a:pt x="1006" y="420"/>
                  </a:cubicBezTo>
                  <a:cubicBezTo>
                    <a:pt x="1015" y="406"/>
                    <a:pt x="1034" y="404"/>
                    <a:pt x="1046" y="393"/>
                  </a:cubicBezTo>
                  <a:cubicBezTo>
                    <a:pt x="1036" y="390"/>
                    <a:pt x="998" y="378"/>
                    <a:pt x="1017" y="362"/>
                  </a:cubicBezTo>
                  <a:cubicBezTo>
                    <a:pt x="1013" y="362"/>
                    <a:pt x="1009" y="361"/>
                    <a:pt x="1005" y="362"/>
                  </a:cubicBezTo>
                  <a:cubicBezTo>
                    <a:pt x="1012" y="360"/>
                    <a:pt x="1015" y="355"/>
                    <a:pt x="1020" y="350"/>
                  </a:cubicBezTo>
                  <a:cubicBezTo>
                    <a:pt x="1001" y="337"/>
                    <a:pt x="987" y="353"/>
                    <a:pt x="970" y="357"/>
                  </a:cubicBezTo>
                  <a:cubicBezTo>
                    <a:pt x="982" y="351"/>
                    <a:pt x="987" y="342"/>
                    <a:pt x="998" y="336"/>
                  </a:cubicBezTo>
                  <a:cubicBezTo>
                    <a:pt x="1011" y="328"/>
                    <a:pt x="1030" y="329"/>
                    <a:pt x="1046" y="333"/>
                  </a:cubicBezTo>
                  <a:cubicBezTo>
                    <a:pt x="1059" y="337"/>
                    <a:pt x="1077" y="316"/>
                    <a:pt x="1091" y="314"/>
                  </a:cubicBezTo>
                  <a:cubicBezTo>
                    <a:pt x="1111" y="311"/>
                    <a:pt x="1095" y="291"/>
                    <a:pt x="1090" y="281"/>
                  </a:cubicBezTo>
                  <a:cubicBezTo>
                    <a:pt x="1082" y="289"/>
                    <a:pt x="1065" y="292"/>
                    <a:pt x="1056" y="288"/>
                  </a:cubicBezTo>
                  <a:cubicBezTo>
                    <a:pt x="1066" y="284"/>
                    <a:pt x="1077" y="283"/>
                    <a:pt x="1084" y="275"/>
                  </a:cubicBezTo>
                  <a:cubicBezTo>
                    <a:pt x="1076" y="269"/>
                    <a:pt x="1065" y="270"/>
                    <a:pt x="1056" y="265"/>
                  </a:cubicBezTo>
                  <a:cubicBezTo>
                    <a:pt x="1055" y="265"/>
                    <a:pt x="1059" y="256"/>
                    <a:pt x="1056" y="253"/>
                  </a:cubicBezTo>
                  <a:cubicBezTo>
                    <a:pt x="1051" y="249"/>
                    <a:pt x="1043" y="256"/>
                    <a:pt x="1037" y="248"/>
                  </a:cubicBezTo>
                  <a:cubicBezTo>
                    <a:pt x="1053" y="240"/>
                    <a:pt x="1020" y="197"/>
                    <a:pt x="1012" y="191"/>
                  </a:cubicBezTo>
                  <a:cubicBezTo>
                    <a:pt x="1004" y="205"/>
                    <a:pt x="996" y="222"/>
                    <a:pt x="980" y="216"/>
                  </a:cubicBezTo>
                  <a:cubicBezTo>
                    <a:pt x="965" y="209"/>
                    <a:pt x="967" y="185"/>
                    <a:pt x="952" y="183"/>
                  </a:cubicBezTo>
                  <a:cubicBezTo>
                    <a:pt x="944" y="182"/>
                    <a:pt x="945" y="173"/>
                    <a:pt x="937" y="168"/>
                  </a:cubicBezTo>
                  <a:cubicBezTo>
                    <a:pt x="926" y="162"/>
                    <a:pt x="923" y="167"/>
                    <a:pt x="913" y="165"/>
                  </a:cubicBezTo>
                  <a:cubicBezTo>
                    <a:pt x="906" y="164"/>
                    <a:pt x="858" y="158"/>
                    <a:pt x="885" y="174"/>
                  </a:cubicBezTo>
                  <a:cubicBezTo>
                    <a:pt x="865" y="182"/>
                    <a:pt x="897" y="207"/>
                    <a:pt x="870" y="212"/>
                  </a:cubicBezTo>
                  <a:cubicBezTo>
                    <a:pt x="882" y="224"/>
                    <a:pt x="885" y="234"/>
                    <a:pt x="892" y="249"/>
                  </a:cubicBezTo>
                  <a:cubicBezTo>
                    <a:pt x="900" y="267"/>
                    <a:pt x="859" y="268"/>
                    <a:pt x="866" y="279"/>
                  </a:cubicBezTo>
                  <a:cubicBezTo>
                    <a:pt x="874" y="291"/>
                    <a:pt x="884" y="304"/>
                    <a:pt x="870" y="316"/>
                  </a:cubicBezTo>
                  <a:cubicBezTo>
                    <a:pt x="857" y="327"/>
                    <a:pt x="840" y="306"/>
                    <a:pt x="837" y="292"/>
                  </a:cubicBezTo>
                  <a:cubicBezTo>
                    <a:pt x="835" y="284"/>
                    <a:pt x="845" y="282"/>
                    <a:pt x="838" y="272"/>
                  </a:cubicBezTo>
                  <a:cubicBezTo>
                    <a:pt x="837" y="269"/>
                    <a:pt x="823" y="264"/>
                    <a:pt x="820" y="263"/>
                  </a:cubicBezTo>
                  <a:cubicBezTo>
                    <a:pt x="814" y="261"/>
                    <a:pt x="803" y="259"/>
                    <a:pt x="797" y="258"/>
                  </a:cubicBezTo>
                  <a:cubicBezTo>
                    <a:pt x="786" y="255"/>
                    <a:pt x="784" y="249"/>
                    <a:pt x="775" y="246"/>
                  </a:cubicBezTo>
                  <a:cubicBezTo>
                    <a:pt x="769" y="243"/>
                    <a:pt x="762" y="244"/>
                    <a:pt x="754" y="240"/>
                  </a:cubicBezTo>
                  <a:cubicBezTo>
                    <a:pt x="750" y="238"/>
                    <a:pt x="742" y="244"/>
                    <a:pt x="739" y="242"/>
                  </a:cubicBezTo>
                  <a:cubicBezTo>
                    <a:pt x="728" y="234"/>
                    <a:pt x="737" y="204"/>
                    <a:pt x="714" y="221"/>
                  </a:cubicBezTo>
                  <a:cubicBezTo>
                    <a:pt x="715" y="206"/>
                    <a:pt x="715" y="192"/>
                    <a:pt x="723" y="179"/>
                  </a:cubicBezTo>
                  <a:cubicBezTo>
                    <a:pt x="732" y="163"/>
                    <a:pt x="745" y="160"/>
                    <a:pt x="758" y="150"/>
                  </a:cubicBezTo>
                  <a:cubicBezTo>
                    <a:pt x="751" y="148"/>
                    <a:pt x="744" y="145"/>
                    <a:pt x="737" y="141"/>
                  </a:cubicBezTo>
                  <a:cubicBezTo>
                    <a:pt x="748" y="142"/>
                    <a:pt x="756" y="142"/>
                    <a:pt x="766" y="139"/>
                  </a:cubicBezTo>
                  <a:cubicBezTo>
                    <a:pt x="775" y="135"/>
                    <a:pt x="782" y="127"/>
                    <a:pt x="793" y="124"/>
                  </a:cubicBezTo>
                  <a:cubicBezTo>
                    <a:pt x="784" y="115"/>
                    <a:pt x="768" y="120"/>
                    <a:pt x="762" y="106"/>
                  </a:cubicBezTo>
                  <a:cubicBezTo>
                    <a:pt x="769" y="107"/>
                    <a:pt x="783" y="119"/>
                    <a:pt x="787" y="116"/>
                  </a:cubicBezTo>
                  <a:cubicBezTo>
                    <a:pt x="795" y="109"/>
                    <a:pt x="808" y="105"/>
                    <a:pt x="798" y="95"/>
                  </a:cubicBezTo>
                  <a:cubicBezTo>
                    <a:pt x="840" y="128"/>
                    <a:pt x="867" y="45"/>
                    <a:pt x="824" y="42"/>
                  </a:cubicBezTo>
                  <a:cubicBezTo>
                    <a:pt x="803" y="40"/>
                    <a:pt x="817" y="55"/>
                    <a:pt x="811" y="59"/>
                  </a:cubicBezTo>
                  <a:cubicBezTo>
                    <a:pt x="803" y="64"/>
                    <a:pt x="799" y="82"/>
                    <a:pt x="793" y="82"/>
                  </a:cubicBezTo>
                  <a:cubicBezTo>
                    <a:pt x="772" y="84"/>
                    <a:pt x="782" y="30"/>
                    <a:pt x="757" y="65"/>
                  </a:cubicBezTo>
                  <a:cubicBezTo>
                    <a:pt x="754" y="57"/>
                    <a:pt x="753" y="58"/>
                    <a:pt x="749" y="51"/>
                  </a:cubicBezTo>
                  <a:cubicBezTo>
                    <a:pt x="751" y="50"/>
                    <a:pt x="753" y="48"/>
                    <a:pt x="755" y="47"/>
                  </a:cubicBezTo>
                  <a:cubicBezTo>
                    <a:pt x="748" y="46"/>
                    <a:pt x="741" y="44"/>
                    <a:pt x="735" y="42"/>
                  </a:cubicBezTo>
                  <a:cubicBezTo>
                    <a:pt x="738" y="40"/>
                    <a:pt x="740" y="36"/>
                    <a:pt x="744" y="34"/>
                  </a:cubicBezTo>
                  <a:cubicBezTo>
                    <a:pt x="733" y="27"/>
                    <a:pt x="733" y="15"/>
                    <a:pt x="726" y="10"/>
                  </a:cubicBezTo>
                  <a:cubicBezTo>
                    <a:pt x="709" y="0"/>
                    <a:pt x="714" y="17"/>
                    <a:pt x="698" y="17"/>
                  </a:cubicBezTo>
                  <a:cubicBezTo>
                    <a:pt x="699" y="29"/>
                    <a:pt x="698" y="31"/>
                    <a:pt x="705" y="39"/>
                  </a:cubicBezTo>
                  <a:cubicBezTo>
                    <a:pt x="712" y="47"/>
                    <a:pt x="730" y="46"/>
                    <a:pt x="719" y="61"/>
                  </a:cubicBezTo>
                  <a:cubicBezTo>
                    <a:pt x="721" y="60"/>
                    <a:pt x="722" y="59"/>
                    <a:pt x="724" y="59"/>
                  </a:cubicBezTo>
                  <a:cubicBezTo>
                    <a:pt x="717" y="66"/>
                    <a:pt x="709" y="72"/>
                    <a:pt x="709" y="83"/>
                  </a:cubicBezTo>
                  <a:cubicBezTo>
                    <a:pt x="693" y="62"/>
                    <a:pt x="685" y="68"/>
                    <a:pt x="663" y="75"/>
                  </a:cubicBezTo>
                  <a:cubicBezTo>
                    <a:pt x="646" y="80"/>
                    <a:pt x="606" y="76"/>
                    <a:pt x="605" y="53"/>
                  </a:cubicBezTo>
                  <a:cubicBezTo>
                    <a:pt x="595" y="58"/>
                    <a:pt x="585" y="58"/>
                    <a:pt x="577" y="65"/>
                  </a:cubicBezTo>
                  <a:cubicBezTo>
                    <a:pt x="584" y="67"/>
                    <a:pt x="592" y="66"/>
                    <a:pt x="600" y="63"/>
                  </a:cubicBezTo>
                  <a:cubicBezTo>
                    <a:pt x="595" y="73"/>
                    <a:pt x="583" y="73"/>
                    <a:pt x="585" y="86"/>
                  </a:cubicBezTo>
                  <a:cubicBezTo>
                    <a:pt x="573" y="83"/>
                    <a:pt x="568" y="66"/>
                    <a:pt x="552" y="73"/>
                  </a:cubicBezTo>
                  <a:cubicBezTo>
                    <a:pt x="538" y="79"/>
                    <a:pt x="523" y="76"/>
                    <a:pt x="509" y="71"/>
                  </a:cubicBezTo>
                  <a:cubicBezTo>
                    <a:pt x="514" y="71"/>
                    <a:pt x="518" y="68"/>
                    <a:pt x="522" y="67"/>
                  </a:cubicBezTo>
                  <a:cubicBezTo>
                    <a:pt x="515" y="52"/>
                    <a:pt x="481" y="55"/>
                    <a:pt x="466" y="46"/>
                  </a:cubicBezTo>
                  <a:cubicBezTo>
                    <a:pt x="458" y="42"/>
                    <a:pt x="440" y="40"/>
                    <a:pt x="433" y="45"/>
                  </a:cubicBezTo>
                  <a:cubicBezTo>
                    <a:pt x="424" y="51"/>
                    <a:pt x="419" y="33"/>
                    <a:pt x="407" y="47"/>
                  </a:cubicBezTo>
                  <a:cubicBezTo>
                    <a:pt x="403" y="40"/>
                    <a:pt x="396" y="35"/>
                    <a:pt x="389" y="30"/>
                  </a:cubicBezTo>
                  <a:cubicBezTo>
                    <a:pt x="381" y="51"/>
                    <a:pt x="372" y="32"/>
                    <a:pt x="358" y="37"/>
                  </a:cubicBezTo>
                  <a:cubicBezTo>
                    <a:pt x="347" y="41"/>
                    <a:pt x="339" y="57"/>
                    <a:pt x="325" y="44"/>
                  </a:cubicBezTo>
                  <a:cubicBezTo>
                    <a:pt x="317" y="51"/>
                    <a:pt x="323" y="52"/>
                    <a:pt x="310" y="49"/>
                  </a:cubicBezTo>
                  <a:cubicBezTo>
                    <a:pt x="311" y="52"/>
                    <a:pt x="311" y="56"/>
                    <a:pt x="311" y="59"/>
                  </a:cubicBezTo>
                  <a:cubicBezTo>
                    <a:pt x="296" y="53"/>
                    <a:pt x="273" y="47"/>
                    <a:pt x="264" y="44"/>
                  </a:cubicBezTo>
                  <a:cubicBezTo>
                    <a:pt x="249" y="39"/>
                    <a:pt x="236" y="40"/>
                    <a:pt x="220" y="38"/>
                  </a:cubicBezTo>
                  <a:cubicBezTo>
                    <a:pt x="204" y="35"/>
                    <a:pt x="179" y="37"/>
                    <a:pt x="164" y="30"/>
                  </a:cubicBezTo>
                  <a:cubicBezTo>
                    <a:pt x="149" y="24"/>
                    <a:pt x="132" y="16"/>
                    <a:pt x="117" y="25"/>
                  </a:cubicBezTo>
                  <a:cubicBezTo>
                    <a:pt x="115" y="20"/>
                    <a:pt x="110" y="17"/>
                    <a:pt x="108" y="13"/>
                  </a:cubicBezTo>
                  <a:cubicBezTo>
                    <a:pt x="102" y="28"/>
                    <a:pt x="69" y="29"/>
                    <a:pt x="56" y="39"/>
                  </a:cubicBezTo>
                  <a:cubicBezTo>
                    <a:pt x="49" y="44"/>
                    <a:pt x="44" y="57"/>
                    <a:pt x="37" y="61"/>
                  </a:cubicBezTo>
                  <a:cubicBezTo>
                    <a:pt x="27" y="65"/>
                    <a:pt x="17" y="50"/>
                    <a:pt x="11" y="68"/>
                  </a:cubicBezTo>
                  <a:cubicBezTo>
                    <a:pt x="25" y="78"/>
                    <a:pt x="57" y="86"/>
                    <a:pt x="62" y="107"/>
                  </a:cubicBezTo>
                  <a:cubicBezTo>
                    <a:pt x="51" y="107"/>
                    <a:pt x="41" y="98"/>
                    <a:pt x="33" y="98"/>
                  </a:cubicBezTo>
                  <a:cubicBezTo>
                    <a:pt x="22" y="99"/>
                    <a:pt x="13" y="112"/>
                    <a:pt x="0" y="114"/>
                  </a:cubicBezTo>
                  <a:cubicBezTo>
                    <a:pt x="5" y="113"/>
                    <a:pt x="9" y="116"/>
                    <a:pt x="13" y="116"/>
                  </a:cubicBezTo>
                  <a:cubicBezTo>
                    <a:pt x="0" y="134"/>
                    <a:pt x="23" y="132"/>
                    <a:pt x="34" y="133"/>
                  </a:cubicBezTo>
                  <a:cubicBezTo>
                    <a:pt x="49" y="133"/>
                    <a:pt x="54" y="133"/>
                    <a:pt x="69" y="129"/>
                  </a:cubicBezTo>
                  <a:cubicBezTo>
                    <a:pt x="69" y="131"/>
                    <a:pt x="70" y="133"/>
                    <a:pt x="70" y="135"/>
                  </a:cubicBezTo>
                  <a:cubicBezTo>
                    <a:pt x="68" y="135"/>
                    <a:pt x="67" y="136"/>
                    <a:pt x="65" y="136"/>
                  </a:cubicBezTo>
                  <a:cubicBezTo>
                    <a:pt x="67" y="138"/>
                    <a:pt x="69" y="140"/>
                    <a:pt x="71" y="143"/>
                  </a:cubicBezTo>
                  <a:cubicBezTo>
                    <a:pt x="63" y="150"/>
                    <a:pt x="41" y="159"/>
                    <a:pt x="30" y="162"/>
                  </a:cubicBezTo>
                  <a:cubicBezTo>
                    <a:pt x="6" y="168"/>
                    <a:pt x="21" y="179"/>
                    <a:pt x="32" y="191"/>
                  </a:cubicBezTo>
                  <a:cubicBezTo>
                    <a:pt x="29" y="190"/>
                    <a:pt x="27" y="190"/>
                    <a:pt x="24" y="190"/>
                  </a:cubicBezTo>
                  <a:cubicBezTo>
                    <a:pt x="31" y="200"/>
                    <a:pt x="45" y="212"/>
                    <a:pt x="55" y="202"/>
                  </a:cubicBezTo>
                  <a:cubicBezTo>
                    <a:pt x="60" y="208"/>
                    <a:pt x="62" y="215"/>
                    <a:pt x="62" y="222"/>
                  </a:cubicBezTo>
                  <a:cubicBezTo>
                    <a:pt x="65" y="219"/>
                    <a:pt x="69" y="218"/>
                    <a:pt x="71" y="214"/>
                  </a:cubicBezTo>
                  <a:cubicBezTo>
                    <a:pt x="77" y="223"/>
                    <a:pt x="84" y="224"/>
                    <a:pt x="90" y="216"/>
                  </a:cubicBezTo>
                  <a:cubicBezTo>
                    <a:pt x="102" y="229"/>
                    <a:pt x="106" y="211"/>
                    <a:pt x="116" y="217"/>
                  </a:cubicBezTo>
                  <a:cubicBezTo>
                    <a:pt x="108" y="224"/>
                    <a:pt x="109" y="229"/>
                    <a:pt x="101" y="236"/>
                  </a:cubicBezTo>
                  <a:cubicBezTo>
                    <a:pt x="93" y="244"/>
                    <a:pt x="85" y="245"/>
                    <a:pt x="78" y="254"/>
                  </a:cubicBezTo>
                  <a:cubicBezTo>
                    <a:pt x="72" y="260"/>
                    <a:pt x="41" y="275"/>
                    <a:pt x="32" y="278"/>
                  </a:cubicBezTo>
                  <a:cubicBezTo>
                    <a:pt x="51" y="287"/>
                    <a:pt x="96" y="251"/>
                    <a:pt x="111" y="239"/>
                  </a:cubicBezTo>
                  <a:cubicBezTo>
                    <a:pt x="134" y="222"/>
                    <a:pt x="148" y="200"/>
                    <a:pt x="169" y="181"/>
                  </a:cubicBezTo>
                  <a:cubicBezTo>
                    <a:pt x="170" y="182"/>
                    <a:pt x="171" y="184"/>
                    <a:pt x="172" y="185"/>
                  </a:cubicBezTo>
                  <a:cubicBezTo>
                    <a:pt x="164" y="193"/>
                    <a:pt x="157" y="201"/>
                    <a:pt x="153" y="210"/>
                  </a:cubicBezTo>
                  <a:cubicBezTo>
                    <a:pt x="164" y="218"/>
                    <a:pt x="182" y="200"/>
                    <a:pt x="192" y="193"/>
                  </a:cubicBezTo>
                  <a:cubicBezTo>
                    <a:pt x="191" y="191"/>
                    <a:pt x="189" y="190"/>
                    <a:pt x="188" y="188"/>
                  </a:cubicBezTo>
                  <a:cubicBezTo>
                    <a:pt x="204" y="181"/>
                    <a:pt x="212" y="196"/>
                    <a:pt x="227" y="199"/>
                  </a:cubicBezTo>
                  <a:cubicBezTo>
                    <a:pt x="243" y="202"/>
                    <a:pt x="256" y="200"/>
                    <a:pt x="271" y="205"/>
                  </a:cubicBezTo>
                  <a:cubicBezTo>
                    <a:pt x="279" y="208"/>
                    <a:pt x="302" y="224"/>
                    <a:pt x="305" y="221"/>
                  </a:cubicBezTo>
                  <a:cubicBezTo>
                    <a:pt x="314" y="210"/>
                    <a:pt x="325" y="235"/>
                    <a:pt x="326" y="242"/>
                  </a:cubicBezTo>
                  <a:cubicBezTo>
                    <a:pt x="329" y="239"/>
                    <a:pt x="332" y="238"/>
                    <a:pt x="335" y="235"/>
                  </a:cubicBezTo>
                  <a:cubicBezTo>
                    <a:pt x="333" y="238"/>
                    <a:pt x="333" y="242"/>
                    <a:pt x="331" y="245"/>
                  </a:cubicBezTo>
                  <a:cubicBezTo>
                    <a:pt x="336" y="247"/>
                    <a:pt x="348" y="253"/>
                    <a:pt x="345" y="258"/>
                  </a:cubicBezTo>
                  <a:cubicBezTo>
                    <a:pt x="345" y="259"/>
                    <a:pt x="345" y="259"/>
                    <a:pt x="345" y="260"/>
                  </a:cubicBezTo>
                  <a:cubicBezTo>
                    <a:pt x="342" y="253"/>
                    <a:pt x="337" y="249"/>
                    <a:pt x="333" y="260"/>
                  </a:cubicBezTo>
                  <a:cubicBezTo>
                    <a:pt x="335" y="260"/>
                    <a:pt x="338" y="260"/>
                    <a:pt x="340" y="260"/>
                  </a:cubicBezTo>
                  <a:cubicBezTo>
                    <a:pt x="340" y="266"/>
                    <a:pt x="341" y="270"/>
                    <a:pt x="347" y="274"/>
                  </a:cubicBezTo>
                  <a:cubicBezTo>
                    <a:pt x="348" y="272"/>
                    <a:pt x="347" y="269"/>
                    <a:pt x="347" y="266"/>
                  </a:cubicBezTo>
                  <a:cubicBezTo>
                    <a:pt x="351" y="269"/>
                    <a:pt x="359" y="269"/>
                    <a:pt x="361" y="271"/>
                  </a:cubicBezTo>
                  <a:cubicBezTo>
                    <a:pt x="369" y="280"/>
                    <a:pt x="371" y="292"/>
                    <a:pt x="380" y="304"/>
                  </a:cubicBezTo>
                  <a:cubicBezTo>
                    <a:pt x="383" y="307"/>
                    <a:pt x="390" y="307"/>
                    <a:pt x="392" y="310"/>
                  </a:cubicBezTo>
                  <a:cubicBezTo>
                    <a:pt x="394" y="312"/>
                    <a:pt x="391" y="320"/>
                    <a:pt x="393" y="323"/>
                  </a:cubicBezTo>
                  <a:cubicBezTo>
                    <a:pt x="394" y="325"/>
                    <a:pt x="413" y="335"/>
                    <a:pt x="418" y="336"/>
                  </a:cubicBezTo>
                  <a:cubicBezTo>
                    <a:pt x="431" y="341"/>
                    <a:pt x="452" y="354"/>
                    <a:pt x="438" y="367"/>
                  </a:cubicBezTo>
                  <a:cubicBezTo>
                    <a:pt x="433" y="363"/>
                    <a:pt x="427" y="364"/>
                    <a:pt x="424" y="362"/>
                  </a:cubicBezTo>
                  <a:cubicBezTo>
                    <a:pt x="433" y="381"/>
                    <a:pt x="427" y="401"/>
                    <a:pt x="427" y="419"/>
                  </a:cubicBezTo>
                  <a:cubicBezTo>
                    <a:pt x="426" y="436"/>
                    <a:pt x="426" y="456"/>
                    <a:pt x="434" y="471"/>
                  </a:cubicBezTo>
                  <a:cubicBezTo>
                    <a:pt x="435" y="474"/>
                    <a:pt x="442" y="477"/>
                    <a:pt x="445" y="478"/>
                  </a:cubicBezTo>
                  <a:cubicBezTo>
                    <a:pt x="455" y="483"/>
                    <a:pt x="441" y="485"/>
                    <a:pt x="445" y="491"/>
                  </a:cubicBezTo>
                  <a:cubicBezTo>
                    <a:pt x="449" y="498"/>
                    <a:pt x="456" y="504"/>
                    <a:pt x="462" y="511"/>
                  </a:cubicBezTo>
                  <a:cubicBezTo>
                    <a:pt x="472" y="524"/>
                    <a:pt x="484" y="531"/>
                    <a:pt x="498" y="542"/>
                  </a:cubicBezTo>
                  <a:cubicBezTo>
                    <a:pt x="493" y="552"/>
                    <a:pt x="520" y="588"/>
                    <a:pt x="530" y="594"/>
                  </a:cubicBezTo>
                  <a:cubicBezTo>
                    <a:pt x="527" y="596"/>
                    <a:pt x="523" y="597"/>
                    <a:pt x="520" y="598"/>
                  </a:cubicBezTo>
                  <a:cubicBezTo>
                    <a:pt x="531" y="600"/>
                    <a:pt x="546" y="611"/>
                    <a:pt x="546" y="623"/>
                  </a:cubicBezTo>
                  <a:cubicBezTo>
                    <a:pt x="545" y="634"/>
                    <a:pt x="562" y="639"/>
                    <a:pt x="569" y="647"/>
                  </a:cubicBezTo>
                  <a:cubicBezTo>
                    <a:pt x="570" y="646"/>
                    <a:pt x="571" y="644"/>
                    <a:pt x="572" y="643"/>
                  </a:cubicBezTo>
                  <a:cubicBezTo>
                    <a:pt x="558" y="636"/>
                    <a:pt x="545" y="609"/>
                    <a:pt x="539" y="594"/>
                  </a:cubicBezTo>
                  <a:cubicBezTo>
                    <a:pt x="536" y="584"/>
                    <a:pt x="500" y="542"/>
                    <a:pt x="531" y="558"/>
                  </a:cubicBezTo>
                  <a:cubicBezTo>
                    <a:pt x="543" y="564"/>
                    <a:pt x="536" y="577"/>
                    <a:pt x="543" y="585"/>
                  </a:cubicBezTo>
                  <a:cubicBezTo>
                    <a:pt x="548" y="591"/>
                    <a:pt x="561" y="594"/>
                    <a:pt x="562" y="598"/>
                  </a:cubicBezTo>
                  <a:cubicBezTo>
                    <a:pt x="569" y="615"/>
                    <a:pt x="604" y="633"/>
                    <a:pt x="606" y="647"/>
                  </a:cubicBezTo>
                  <a:cubicBezTo>
                    <a:pt x="608" y="659"/>
                    <a:pt x="621" y="661"/>
                    <a:pt x="614" y="674"/>
                  </a:cubicBezTo>
                  <a:cubicBezTo>
                    <a:pt x="610" y="680"/>
                    <a:pt x="627" y="693"/>
                    <a:pt x="632" y="696"/>
                  </a:cubicBezTo>
                  <a:cubicBezTo>
                    <a:pt x="642" y="701"/>
                    <a:pt x="648" y="696"/>
                    <a:pt x="656" y="707"/>
                  </a:cubicBezTo>
                  <a:cubicBezTo>
                    <a:pt x="660" y="711"/>
                    <a:pt x="681" y="714"/>
                    <a:pt x="689" y="717"/>
                  </a:cubicBezTo>
                  <a:cubicBezTo>
                    <a:pt x="698" y="720"/>
                    <a:pt x="707" y="729"/>
                    <a:pt x="714" y="717"/>
                  </a:cubicBezTo>
                  <a:cubicBezTo>
                    <a:pt x="719" y="710"/>
                    <a:pt x="735" y="721"/>
                    <a:pt x="737" y="728"/>
                  </a:cubicBezTo>
                  <a:cubicBezTo>
                    <a:pt x="742" y="740"/>
                    <a:pt x="781" y="747"/>
                    <a:pt x="790" y="745"/>
                  </a:cubicBezTo>
                  <a:cubicBezTo>
                    <a:pt x="796" y="757"/>
                    <a:pt x="810" y="769"/>
                    <a:pt x="810" y="783"/>
                  </a:cubicBezTo>
                  <a:cubicBezTo>
                    <a:pt x="814" y="779"/>
                    <a:pt x="812" y="784"/>
                    <a:pt x="814" y="779"/>
                  </a:cubicBezTo>
                  <a:cubicBezTo>
                    <a:pt x="821" y="782"/>
                    <a:pt x="833" y="786"/>
                    <a:pt x="835" y="795"/>
                  </a:cubicBezTo>
                  <a:cubicBezTo>
                    <a:pt x="834" y="794"/>
                    <a:pt x="853" y="803"/>
                    <a:pt x="857" y="809"/>
                  </a:cubicBezTo>
                  <a:cubicBezTo>
                    <a:pt x="858" y="799"/>
                    <a:pt x="862" y="806"/>
                    <a:pt x="858" y="798"/>
                  </a:cubicBezTo>
                  <a:cubicBezTo>
                    <a:pt x="892" y="772"/>
                    <a:pt x="880" y="828"/>
                    <a:pt x="890" y="840"/>
                  </a:cubicBezTo>
                  <a:cubicBezTo>
                    <a:pt x="882" y="848"/>
                    <a:pt x="834" y="910"/>
                    <a:pt x="867" y="902"/>
                  </a:cubicBezTo>
                  <a:cubicBezTo>
                    <a:pt x="853" y="918"/>
                    <a:pt x="848" y="920"/>
                    <a:pt x="860" y="942"/>
                  </a:cubicBezTo>
                  <a:cubicBezTo>
                    <a:pt x="869" y="955"/>
                    <a:pt x="877" y="968"/>
                    <a:pt x="885" y="984"/>
                  </a:cubicBezTo>
                  <a:cubicBezTo>
                    <a:pt x="892" y="998"/>
                    <a:pt x="897" y="1016"/>
                    <a:pt x="907" y="1029"/>
                  </a:cubicBezTo>
                  <a:cubicBezTo>
                    <a:pt x="918" y="1041"/>
                    <a:pt x="934" y="1044"/>
                    <a:pt x="947" y="1053"/>
                  </a:cubicBezTo>
                  <a:cubicBezTo>
                    <a:pt x="975" y="1071"/>
                    <a:pt x="960" y="1118"/>
                    <a:pt x="955" y="1143"/>
                  </a:cubicBezTo>
                  <a:cubicBezTo>
                    <a:pt x="951" y="1159"/>
                    <a:pt x="946" y="1177"/>
                    <a:pt x="945" y="1193"/>
                  </a:cubicBezTo>
                  <a:cubicBezTo>
                    <a:pt x="945" y="1201"/>
                    <a:pt x="951" y="1212"/>
                    <a:pt x="950" y="1219"/>
                  </a:cubicBezTo>
                  <a:cubicBezTo>
                    <a:pt x="949" y="1229"/>
                    <a:pt x="941" y="1230"/>
                    <a:pt x="945" y="1242"/>
                  </a:cubicBezTo>
                  <a:cubicBezTo>
                    <a:pt x="932" y="1244"/>
                    <a:pt x="932" y="1273"/>
                    <a:pt x="930" y="1287"/>
                  </a:cubicBezTo>
                  <a:cubicBezTo>
                    <a:pt x="930" y="1288"/>
                    <a:pt x="926" y="1305"/>
                    <a:pt x="927" y="1314"/>
                  </a:cubicBezTo>
                  <a:cubicBezTo>
                    <a:pt x="926" y="1313"/>
                    <a:pt x="926" y="1312"/>
                    <a:pt x="925" y="1311"/>
                  </a:cubicBezTo>
                  <a:cubicBezTo>
                    <a:pt x="924" y="1315"/>
                    <a:pt x="922" y="1318"/>
                    <a:pt x="921" y="1322"/>
                  </a:cubicBezTo>
                  <a:cubicBezTo>
                    <a:pt x="923" y="1326"/>
                    <a:pt x="922" y="1330"/>
                    <a:pt x="928" y="1331"/>
                  </a:cubicBezTo>
                  <a:cubicBezTo>
                    <a:pt x="929" y="1326"/>
                    <a:pt x="929" y="1322"/>
                    <a:pt x="928" y="1318"/>
                  </a:cubicBezTo>
                  <a:cubicBezTo>
                    <a:pt x="930" y="1319"/>
                    <a:pt x="932" y="1319"/>
                    <a:pt x="936" y="1316"/>
                  </a:cubicBezTo>
                  <a:cubicBezTo>
                    <a:pt x="939" y="1334"/>
                    <a:pt x="935" y="1356"/>
                    <a:pt x="928" y="1373"/>
                  </a:cubicBezTo>
                  <a:cubicBezTo>
                    <a:pt x="926" y="1370"/>
                    <a:pt x="921" y="1368"/>
                    <a:pt x="918" y="1365"/>
                  </a:cubicBezTo>
                  <a:cubicBezTo>
                    <a:pt x="916" y="1367"/>
                    <a:pt x="914" y="1368"/>
                    <a:pt x="913" y="1369"/>
                  </a:cubicBezTo>
                  <a:cubicBezTo>
                    <a:pt x="930" y="1382"/>
                    <a:pt x="906" y="1395"/>
                    <a:pt x="913" y="1412"/>
                  </a:cubicBezTo>
                  <a:cubicBezTo>
                    <a:pt x="917" y="1424"/>
                    <a:pt x="926" y="1442"/>
                    <a:pt x="928" y="1451"/>
                  </a:cubicBezTo>
                  <a:cubicBezTo>
                    <a:pt x="925" y="1453"/>
                    <a:pt x="922" y="1455"/>
                    <a:pt x="920" y="1457"/>
                  </a:cubicBezTo>
                  <a:cubicBezTo>
                    <a:pt x="926" y="1467"/>
                    <a:pt x="933" y="1463"/>
                    <a:pt x="941" y="1468"/>
                  </a:cubicBezTo>
                  <a:cubicBezTo>
                    <a:pt x="947" y="1472"/>
                    <a:pt x="953" y="1479"/>
                    <a:pt x="963" y="1483"/>
                  </a:cubicBezTo>
                  <a:cubicBezTo>
                    <a:pt x="975" y="1489"/>
                    <a:pt x="973" y="1491"/>
                    <a:pt x="987" y="1489"/>
                  </a:cubicBezTo>
                  <a:cubicBezTo>
                    <a:pt x="996" y="1489"/>
                    <a:pt x="1004" y="1487"/>
                    <a:pt x="1012" y="1485"/>
                  </a:cubicBezTo>
                  <a:cubicBezTo>
                    <a:pt x="1000" y="1476"/>
                    <a:pt x="994" y="1477"/>
                    <a:pt x="985" y="1464"/>
                  </a:cubicBezTo>
                  <a:cubicBezTo>
                    <a:pt x="981" y="1459"/>
                    <a:pt x="969" y="1437"/>
                    <a:pt x="970" y="1433"/>
                  </a:cubicBezTo>
                  <a:cubicBezTo>
                    <a:pt x="972" y="1419"/>
                    <a:pt x="988" y="1423"/>
                    <a:pt x="991" y="1414"/>
                  </a:cubicBezTo>
                  <a:cubicBezTo>
                    <a:pt x="994" y="1403"/>
                    <a:pt x="999" y="1395"/>
                    <a:pt x="1008" y="1389"/>
                  </a:cubicBezTo>
                  <a:cubicBezTo>
                    <a:pt x="1003" y="1386"/>
                    <a:pt x="992" y="1379"/>
                    <a:pt x="992" y="1374"/>
                  </a:cubicBezTo>
                  <a:cubicBezTo>
                    <a:pt x="991" y="1360"/>
                    <a:pt x="994" y="1365"/>
                    <a:pt x="1000" y="1356"/>
                  </a:cubicBezTo>
                  <a:cubicBezTo>
                    <a:pt x="1006" y="1345"/>
                    <a:pt x="1012" y="1338"/>
                    <a:pt x="1016" y="1328"/>
                  </a:cubicBezTo>
                  <a:cubicBezTo>
                    <a:pt x="1024" y="1326"/>
                    <a:pt x="1020" y="1327"/>
                    <a:pt x="1023" y="1322"/>
                  </a:cubicBezTo>
                  <a:cubicBezTo>
                    <a:pt x="1022" y="1324"/>
                    <a:pt x="1020" y="1325"/>
                    <a:pt x="1019" y="1326"/>
                  </a:cubicBezTo>
                  <a:cubicBezTo>
                    <a:pt x="1016" y="1321"/>
                    <a:pt x="1009" y="1310"/>
                    <a:pt x="1012" y="1307"/>
                  </a:cubicBezTo>
                  <a:cubicBezTo>
                    <a:pt x="1019" y="1298"/>
                    <a:pt x="1024" y="1316"/>
                    <a:pt x="1030" y="1313"/>
                  </a:cubicBezTo>
                  <a:cubicBezTo>
                    <a:pt x="1049" y="1304"/>
                    <a:pt x="1030" y="1287"/>
                    <a:pt x="1056" y="1282"/>
                  </a:cubicBezTo>
                  <a:cubicBezTo>
                    <a:pt x="1075" y="1278"/>
                    <a:pt x="1075" y="1281"/>
                    <a:pt x="1089" y="1267"/>
                  </a:cubicBezTo>
                  <a:cubicBezTo>
                    <a:pt x="1104" y="1252"/>
                    <a:pt x="1082" y="1246"/>
                    <a:pt x="1080" y="1231"/>
                  </a:cubicBezTo>
                  <a:cubicBezTo>
                    <a:pt x="1096" y="1235"/>
                    <a:pt x="1118" y="1244"/>
                    <a:pt x="1130" y="1225"/>
                  </a:cubicBezTo>
                  <a:cubicBezTo>
                    <a:pt x="1140" y="1209"/>
                    <a:pt x="1151" y="1192"/>
                    <a:pt x="1159" y="1180"/>
                  </a:cubicBezTo>
                  <a:cubicBezTo>
                    <a:pt x="1162" y="1176"/>
                    <a:pt x="1172" y="1162"/>
                    <a:pt x="1171" y="1159"/>
                  </a:cubicBezTo>
                  <a:cubicBezTo>
                    <a:pt x="1171" y="1154"/>
                    <a:pt x="1172" y="1134"/>
                    <a:pt x="1175" y="1130"/>
                  </a:cubicBezTo>
                  <a:cubicBezTo>
                    <a:pt x="1180" y="1122"/>
                    <a:pt x="1212" y="1105"/>
                    <a:pt x="1221" y="1103"/>
                  </a:cubicBezTo>
                  <a:cubicBezTo>
                    <a:pt x="1233" y="1100"/>
                    <a:pt x="1235" y="1110"/>
                    <a:pt x="1247" y="1097"/>
                  </a:cubicBezTo>
                  <a:cubicBezTo>
                    <a:pt x="1249" y="1094"/>
                    <a:pt x="1245" y="1090"/>
                    <a:pt x="1248" y="1086"/>
                  </a:cubicBezTo>
                  <a:cubicBezTo>
                    <a:pt x="1252" y="1082"/>
                    <a:pt x="1259" y="1077"/>
                    <a:pt x="1261" y="1072"/>
                  </a:cubicBezTo>
                  <a:cubicBezTo>
                    <a:pt x="1265" y="1064"/>
                    <a:pt x="1252" y="1054"/>
                    <a:pt x="1266" y="1048"/>
                  </a:cubicBezTo>
                  <a:cubicBezTo>
                    <a:pt x="1274" y="1045"/>
                    <a:pt x="1268" y="1029"/>
                    <a:pt x="1268" y="1022"/>
                  </a:cubicBezTo>
                  <a:cubicBezTo>
                    <a:pt x="1269" y="1010"/>
                    <a:pt x="1268" y="1011"/>
                    <a:pt x="1275" y="1000"/>
                  </a:cubicBezTo>
                  <a:cubicBezTo>
                    <a:pt x="1277" y="996"/>
                    <a:pt x="1289" y="980"/>
                    <a:pt x="1294" y="978"/>
                  </a:cubicBezTo>
                  <a:cubicBezTo>
                    <a:pt x="1307" y="973"/>
                    <a:pt x="1319" y="932"/>
                    <a:pt x="1301" y="925"/>
                  </a:cubicBezTo>
                  <a:close/>
                  <a:moveTo>
                    <a:pt x="832" y="437"/>
                  </a:moveTo>
                  <a:cubicBezTo>
                    <a:pt x="843" y="436"/>
                    <a:pt x="851" y="425"/>
                    <a:pt x="862" y="431"/>
                  </a:cubicBezTo>
                  <a:cubicBezTo>
                    <a:pt x="856" y="438"/>
                    <a:pt x="837" y="448"/>
                    <a:pt x="832" y="437"/>
                  </a:cubicBezTo>
                  <a:close/>
                  <a:moveTo>
                    <a:pt x="868" y="418"/>
                  </a:moveTo>
                  <a:cubicBezTo>
                    <a:pt x="880" y="412"/>
                    <a:pt x="889" y="413"/>
                    <a:pt x="901" y="410"/>
                  </a:cubicBezTo>
                  <a:cubicBezTo>
                    <a:pt x="890" y="421"/>
                    <a:pt x="874" y="427"/>
                    <a:pt x="860" y="420"/>
                  </a:cubicBezTo>
                  <a:cubicBezTo>
                    <a:pt x="863" y="419"/>
                    <a:pt x="865" y="419"/>
                    <a:pt x="868" y="418"/>
                  </a:cubicBezTo>
                  <a:close/>
                  <a:moveTo>
                    <a:pt x="769" y="359"/>
                  </a:moveTo>
                  <a:cubicBezTo>
                    <a:pt x="776" y="358"/>
                    <a:pt x="779" y="360"/>
                    <a:pt x="784" y="353"/>
                  </a:cubicBezTo>
                  <a:cubicBezTo>
                    <a:pt x="786" y="356"/>
                    <a:pt x="790" y="358"/>
                    <a:pt x="792" y="361"/>
                  </a:cubicBezTo>
                  <a:cubicBezTo>
                    <a:pt x="791" y="358"/>
                    <a:pt x="791" y="355"/>
                    <a:pt x="791" y="352"/>
                  </a:cubicBezTo>
                  <a:cubicBezTo>
                    <a:pt x="798" y="357"/>
                    <a:pt x="806" y="360"/>
                    <a:pt x="813" y="367"/>
                  </a:cubicBezTo>
                  <a:cubicBezTo>
                    <a:pt x="821" y="375"/>
                    <a:pt x="819" y="384"/>
                    <a:pt x="833" y="388"/>
                  </a:cubicBezTo>
                  <a:cubicBezTo>
                    <a:pt x="842" y="391"/>
                    <a:pt x="852" y="383"/>
                    <a:pt x="859" y="392"/>
                  </a:cubicBezTo>
                  <a:cubicBezTo>
                    <a:pt x="867" y="403"/>
                    <a:pt x="857" y="406"/>
                    <a:pt x="848" y="401"/>
                  </a:cubicBezTo>
                  <a:cubicBezTo>
                    <a:pt x="848" y="409"/>
                    <a:pt x="845" y="416"/>
                    <a:pt x="839" y="420"/>
                  </a:cubicBezTo>
                  <a:cubicBezTo>
                    <a:pt x="834" y="410"/>
                    <a:pt x="836" y="412"/>
                    <a:pt x="828" y="411"/>
                  </a:cubicBezTo>
                  <a:cubicBezTo>
                    <a:pt x="840" y="388"/>
                    <a:pt x="801" y="387"/>
                    <a:pt x="796" y="413"/>
                  </a:cubicBezTo>
                  <a:cubicBezTo>
                    <a:pt x="795" y="416"/>
                    <a:pt x="794" y="457"/>
                    <a:pt x="784" y="432"/>
                  </a:cubicBezTo>
                  <a:cubicBezTo>
                    <a:pt x="781" y="424"/>
                    <a:pt x="792" y="405"/>
                    <a:pt x="793" y="397"/>
                  </a:cubicBezTo>
                  <a:cubicBezTo>
                    <a:pt x="790" y="399"/>
                    <a:pt x="787" y="400"/>
                    <a:pt x="784" y="402"/>
                  </a:cubicBezTo>
                  <a:cubicBezTo>
                    <a:pt x="795" y="387"/>
                    <a:pt x="804" y="380"/>
                    <a:pt x="823" y="387"/>
                  </a:cubicBezTo>
                  <a:cubicBezTo>
                    <a:pt x="819" y="375"/>
                    <a:pt x="811" y="381"/>
                    <a:pt x="802" y="379"/>
                  </a:cubicBezTo>
                  <a:cubicBezTo>
                    <a:pt x="794" y="378"/>
                    <a:pt x="795" y="390"/>
                    <a:pt x="790" y="379"/>
                  </a:cubicBezTo>
                  <a:cubicBezTo>
                    <a:pt x="785" y="371"/>
                    <a:pt x="786" y="377"/>
                    <a:pt x="779" y="379"/>
                  </a:cubicBezTo>
                  <a:cubicBezTo>
                    <a:pt x="781" y="375"/>
                    <a:pt x="783" y="371"/>
                    <a:pt x="785" y="367"/>
                  </a:cubicBezTo>
                  <a:cubicBezTo>
                    <a:pt x="772" y="381"/>
                    <a:pt x="758" y="376"/>
                    <a:pt x="743" y="379"/>
                  </a:cubicBezTo>
                  <a:cubicBezTo>
                    <a:pt x="752" y="372"/>
                    <a:pt x="761" y="367"/>
                    <a:pt x="769" y="359"/>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53" name="Freeform 153"/>
            <p:cNvSpPr>
              <a:spLocks/>
            </p:cNvSpPr>
            <p:nvPr/>
          </p:nvSpPr>
          <p:spPr bwMode="auto">
            <a:xfrm>
              <a:off x="1258" y="1051"/>
              <a:ext cx="19" cy="11"/>
            </a:xfrm>
            <a:custGeom>
              <a:avLst/>
              <a:gdLst>
                <a:gd name="T0" fmla="*/ 11 w 11"/>
                <a:gd name="T1" fmla="*/ 6 h 6"/>
                <a:gd name="T2" fmla="*/ 0 w 11"/>
                <a:gd name="T3" fmla="*/ 0 h 6"/>
                <a:gd name="T4" fmla="*/ 11 w 11"/>
                <a:gd name="T5" fmla="*/ 6 h 6"/>
              </a:gdLst>
              <a:ahLst/>
              <a:cxnLst>
                <a:cxn ang="0">
                  <a:pos x="T0" y="T1"/>
                </a:cxn>
                <a:cxn ang="0">
                  <a:pos x="T2" y="T3"/>
                </a:cxn>
                <a:cxn ang="0">
                  <a:pos x="T4" y="T5"/>
                </a:cxn>
              </a:cxnLst>
              <a:rect l="0" t="0" r="r" b="b"/>
              <a:pathLst>
                <a:path w="11" h="6">
                  <a:moveTo>
                    <a:pt x="11" y="6"/>
                  </a:moveTo>
                  <a:cubicBezTo>
                    <a:pt x="8" y="0"/>
                    <a:pt x="5" y="2"/>
                    <a:pt x="0" y="0"/>
                  </a:cubicBezTo>
                  <a:cubicBezTo>
                    <a:pt x="2" y="2"/>
                    <a:pt x="5" y="6"/>
                    <a:pt x="11" y="6"/>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54" name="Freeform 154"/>
            <p:cNvSpPr>
              <a:spLocks/>
            </p:cNvSpPr>
            <p:nvPr/>
          </p:nvSpPr>
          <p:spPr bwMode="auto">
            <a:xfrm>
              <a:off x="449" y="1106"/>
              <a:ext cx="82" cy="57"/>
            </a:xfrm>
            <a:custGeom>
              <a:avLst/>
              <a:gdLst>
                <a:gd name="T0" fmla="*/ 0 w 46"/>
                <a:gd name="T1" fmla="*/ 4 h 32"/>
                <a:gd name="T2" fmla="*/ 6 w 46"/>
                <a:gd name="T3" fmla="*/ 5 h 32"/>
                <a:gd name="T4" fmla="*/ 3 w 46"/>
                <a:gd name="T5" fmla="*/ 8 h 32"/>
                <a:gd name="T6" fmla="*/ 21 w 46"/>
                <a:gd name="T7" fmla="*/ 16 h 32"/>
                <a:gd name="T8" fmla="*/ 46 w 46"/>
                <a:gd name="T9" fmla="*/ 32 h 32"/>
                <a:gd name="T10" fmla="*/ 0 w 46"/>
                <a:gd name="T11" fmla="*/ 4 h 32"/>
              </a:gdLst>
              <a:ahLst/>
              <a:cxnLst>
                <a:cxn ang="0">
                  <a:pos x="T0" y="T1"/>
                </a:cxn>
                <a:cxn ang="0">
                  <a:pos x="T2" y="T3"/>
                </a:cxn>
                <a:cxn ang="0">
                  <a:pos x="T4" y="T5"/>
                </a:cxn>
                <a:cxn ang="0">
                  <a:pos x="T6" y="T7"/>
                </a:cxn>
                <a:cxn ang="0">
                  <a:pos x="T8" y="T9"/>
                </a:cxn>
                <a:cxn ang="0">
                  <a:pos x="T10" y="T11"/>
                </a:cxn>
              </a:cxnLst>
              <a:rect l="0" t="0" r="r" b="b"/>
              <a:pathLst>
                <a:path w="46" h="32">
                  <a:moveTo>
                    <a:pt x="0" y="4"/>
                  </a:moveTo>
                  <a:cubicBezTo>
                    <a:pt x="2" y="4"/>
                    <a:pt x="4" y="4"/>
                    <a:pt x="6" y="5"/>
                  </a:cubicBezTo>
                  <a:cubicBezTo>
                    <a:pt x="5" y="6"/>
                    <a:pt x="4" y="7"/>
                    <a:pt x="3" y="8"/>
                  </a:cubicBezTo>
                  <a:cubicBezTo>
                    <a:pt x="9" y="12"/>
                    <a:pt x="13" y="15"/>
                    <a:pt x="21" y="16"/>
                  </a:cubicBezTo>
                  <a:cubicBezTo>
                    <a:pt x="17" y="24"/>
                    <a:pt x="35" y="31"/>
                    <a:pt x="46" y="32"/>
                  </a:cubicBezTo>
                  <a:cubicBezTo>
                    <a:pt x="41" y="19"/>
                    <a:pt x="14" y="0"/>
                    <a:pt x="0" y="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55" name="Freeform 155"/>
            <p:cNvSpPr>
              <a:spLocks/>
            </p:cNvSpPr>
            <p:nvPr/>
          </p:nvSpPr>
          <p:spPr bwMode="auto">
            <a:xfrm>
              <a:off x="366" y="1032"/>
              <a:ext cx="25" cy="42"/>
            </a:xfrm>
            <a:custGeom>
              <a:avLst/>
              <a:gdLst>
                <a:gd name="T0" fmla="*/ 6 w 14"/>
                <a:gd name="T1" fmla="*/ 7 h 24"/>
                <a:gd name="T2" fmla="*/ 0 w 14"/>
                <a:gd name="T3" fmla="*/ 0 h 24"/>
                <a:gd name="T4" fmla="*/ 5 w 14"/>
                <a:gd name="T5" fmla="*/ 9 h 24"/>
                <a:gd name="T6" fmla="*/ 14 w 14"/>
                <a:gd name="T7" fmla="*/ 24 h 24"/>
                <a:gd name="T8" fmla="*/ 11 w 14"/>
                <a:gd name="T9" fmla="*/ 3 h 24"/>
                <a:gd name="T10" fmla="*/ 6 w 14"/>
                <a:gd name="T11" fmla="*/ 7 h 24"/>
              </a:gdLst>
              <a:ahLst/>
              <a:cxnLst>
                <a:cxn ang="0">
                  <a:pos x="T0" y="T1"/>
                </a:cxn>
                <a:cxn ang="0">
                  <a:pos x="T2" y="T3"/>
                </a:cxn>
                <a:cxn ang="0">
                  <a:pos x="T4" y="T5"/>
                </a:cxn>
                <a:cxn ang="0">
                  <a:pos x="T6" y="T7"/>
                </a:cxn>
                <a:cxn ang="0">
                  <a:pos x="T8" y="T9"/>
                </a:cxn>
                <a:cxn ang="0">
                  <a:pos x="T10" y="T11"/>
                </a:cxn>
              </a:cxnLst>
              <a:rect l="0" t="0" r="r" b="b"/>
              <a:pathLst>
                <a:path w="14" h="24">
                  <a:moveTo>
                    <a:pt x="6" y="7"/>
                  </a:moveTo>
                  <a:cubicBezTo>
                    <a:pt x="4" y="3"/>
                    <a:pt x="9" y="5"/>
                    <a:pt x="0" y="0"/>
                  </a:cubicBezTo>
                  <a:cubicBezTo>
                    <a:pt x="1" y="4"/>
                    <a:pt x="3" y="6"/>
                    <a:pt x="5" y="9"/>
                  </a:cubicBezTo>
                  <a:cubicBezTo>
                    <a:pt x="9" y="15"/>
                    <a:pt x="11" y="17"/>
                    <a:pt x="14" y="24"/>
                  </a:cubicBezTo>
                  <a:cubicBezTo>
                    <a:pt x="11" y="17"/>
                    <a:pt x="11" y="11"/>
                    <a:pt x="11" y="3"/>
                  </a:cubicBezTo>
                  <a:cubicBezTo>
                    <a:pt x="9" y="4"/>
                    <a:pt x="8" y="5"/>
                    <a:pt x="6" y="7"/>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56" name="Freeform 156"/>
            <p:cNvSpPr>
              <a:spLocks/>
            </p:cNvSpPr>
            <p:nvPr/>
          </p:nvSpPr>
          <p:spPr bwMode="auto">
            <a:xfrm>
              <a:off x="-15" y="939"/>
              <a:ext cx="53" cy="31"/>
            </a:xfrm>
            <a:custGeom>
              <a:avLst/>
              <a:gdLst>
                <a:gd name="T0" fmla="*/ 21 w 30"/>
                <a:gd name="T1" fmla="*/ 0 h 17"/>
                <a:gd name="T2" fmla="*/ 12 w 30"/>
                <a:gd name="T3" fmla="*/ 14 h 17"/>
                <a:gd name="T4" fmla="*/ 21 w 30"/>
                <a:gd name="T5" fmla="*/ 0 h 17"/>
              </a:gdLst>
              <a:ahLst/>
              <a:cxnLst>
                <a:cxn ang="0">
                  <a:pos x="T0" y="T1"/>
                </a:cxn>
                <a:cxn ang="0">
                  <a:pos x="T2" y="T3"/>
                </a:cxn>
                <a:cxn ang="0">
                  <a:pos x="T4" y="T5"/>
                </a:cxn>
              </a:cxnLst>
              <a:rect l="0" t="0" r="r" b="b"/>
              <a:pathLst>
                <a:path w="30" h="17">
                  <a:moveTo>
                    <a:pt x="21" y="0"/>
                  </a:moveTo>
                  <a:cubicBezTo>
                    <a:pt x="9" y="1"/>
                    <a:pt x="0" y="17"/>
                    <a:pt x="12" y="14"/>
                  </a:cubicBezTo>
                  <a:cubicBezTo>
                    <a:pt x="19" y="13"/>
                    <a:pt x="30" y="4"/>
                    <a:pt x="21"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57" name="Freeform 157"/>
            <p:cNvSpPr>
              <a:spLocks/>
            </p:cNvSpPr>
            <p:nvPr/>
          </p:nvSpPr>
          <p:spPr bwMode="auto">
            <a:xfrm>
              <a:off x="2899" y="1376"/>
              <a:ext cx="48" cy="39"/>
            </a:xfrm>
            <a:custGeom>
              <a:avLst/>
              <a:gdLst>
                <a:gd name="T0" fmla="*/ 27 w 27"/>
                <a:gd name="T1" fmla="*/ 0 h 22"/>
                <a:gd name="T2" fmla="*/ 0 w 27"/>
                <a:gd name="T3" fmla="*/ 2 h 22"/>
                <a:gd name="T4" fmla="*/ 27 w 27"/>
                <a:gd name="T5" fmla="*/ 0 h 22"/>
              </a:gdLst>
              <a:ahLst/>
              <a:cxnLst>
                <a:cxn ang="0">
                  <a:pos x="T0" y="T1"/>
                </a:cxn>
                <a:cxn ang="0">
                  <a:pos x="T2" y="T3"/>
                </a:cxn>
                <a:cxn ang="0">
                  <a:pos x="T4" y="T5"/>
                </a:cxn>
              </a:cxnLst>
              <a:rect l="0" t="0" r="r" b="b"/>
              <a:pathLst>
                <a:path w="27" h="22">
                  <a:moveTo>
                    <a:pt x="27" y="0"/>
                  </a:moveTo>
                  <a:cubicBezTo>
                    <a:pt x="18" y="4"/>
                    <a:pt x="8" y="2"/>
                    <a:pt x="0" y="2"/>
                  </a:cubicBezTo>
                  <a:cubicBezTo>
                    <a:pt x="11" y="15"/>
                    <a:pt x="25" y="22"/>
                    <a:pt x="27"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58" name="Freeform 158"/>
            <p:cNvSpPr>
              <a:spLocks/>
            </p:cNvSpPr>
            <p:nvPr/>
          </p:nvSpPr>
          <p:spPr bwMode="auto">
            <a:xfrm>
              <a:off x="2836" y="1277"/>
              <a:ext cx="12" cy="32"/>
            </a:xfrm>
            <a:custGeom>
              <a:avLst/>
              <a:gdLst>
                <a:gd name="T0" fmla="*/ 6 w 7"/>
                <a:gd name="T1" fmla="*/ 0 h 18"/>
                <a:gd name="T2" fmla="*/ 0 w 7"/>
                <a:gd name="T3" fmla="*/ 4 h 18"/>
                <a:gd name="T4" fmla="*/ 4 w 7"/>
                <a:gd name="T5" fmla="*/ 18 h 18"/>
                <a:gd name="T6" fmla="*/ 6 w 7"/>
                <a:gd name="T7" fmla="*/ 0 h 18"/>
              </a:gdLst>
              <a:ahLst/>
              <a:cxnLst>
                <a:cxn ang="0">
                  <a:pos x="T0" y="T1"/>
                </a:cxn>
                <a:cxn ang="0">
                  <a:pos x="T2" y="T3"/>
                </a:cxn>
                <a:cxn ang="0">
                  <a:pos x="T4" y="T5"/>
                </a:cxn>
                <a:cxn ang="0">
                  <a:pos x="T6" y="T7"/>
                </a:cxn>
              </a:cxnLst>
              <a:rect l="0" t="0" r="r" b="b"/>
              <a:pathLst>
                <a:path w="7" h="18">
                  <a:moveTo>
                    <a:pt x="6" y="0"/>
                  </a:moveTo>
                  <a:cubicBezTo>
                    <a:pt x="4" y="2"/>
                    <a:pt x="2" y="3"/>
                    <a:pt x="0" y="4"/>
                  </a:cubicBezTo>
                  <a:cubicBezTo>
                    <a:pt x="0" y="7"/>
                    <a:pt x="0" y="12"/>
                    <a:pt x="4" y="18"/>
                  </a:cubicBezTo>
                  <a:cubicBezTo>
                    <a:pt x="7" y="12"/>
                    <a:pt x="7" y="6"/>
                    <a:pt x="6"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59" name="Freeform 159"/>
            <p:cNvSpPr>
              <a:spLocks/>
            </p:cNvSpPr>
            <p:nvPr/>
          </p:nvSpPr>
          <p:spPr bwMode="auto">
            <a:xfrm>
              <a:off x="2816" y="1293"/>
              <a:ext cx="69" cy="65"/>
            </a:xfrm>
            <a:custGeom>
              <a:avLst/>
              <a:gdLst>
                <a:gd name="T0" fmla="*/ 10 w 39"/>
                <a:gd name="T1" fmla="*/ 23 h 37"/>
                <a:gd name="T2" fmla="*/ 11 w 39"/>
                <a:gd name="T3" fmla="*/ 37 h 37"/>
                <a:gd name="T4" fmla="*/ 10 w 39"/>
                <a:gd name="T5" fmla="*/ 23 h 37"/>
              </a:gdLst>
              <a:ahLst/>
              <a:cxnLst>
                <a:cxn ang="0">
                  <a:pos x="T0" y="T1"/>
                </a:cxn>
                <a:cxn ang="0">
                  <a:pos x="T2" y="T3"/>
                </a:cxn>
                <a:cxn ang="0">
                  <a:pos x="T4" y="T5"/>
                </a:cxn>
              </a:cxnLst>
              <a:rect l="0" t="0" r="r" b="b"/>
              <a:pathLst>
                <a:path w="39" h="37">
                  <a:moveTo>
                    <a:pt x="10" y="23"/>
                  </a:moveTo>
                  <a:cubicBezTo>
                    <a:pt x="8" y="29"/>
                    <a:pt x="8" y="32"/>
                    <a:pt x="11" y="37"/>
                  </a:cubicBezTo>
                  <a:cubicBezTo>
                    <a:pt x="39" y="25"/>
                    <a:pt x="0" y="0"/>
                    <a:pt x="10" y="2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60" name="Freeform 160"/>
            <p:cNvSpPr>
              <a:spLocks/>
            </p:cNvSpPr>
            <p:nvPr/>
          </p:nvSpPr>
          <p:spPr bwMode="auto">
            <a:xfrm>
              <a:off x="2729" y="1337"/>
              <a:ext cx="13" cy="16"/>
            </a:xfrm>
            <a:custGeom>
              <a:avLst/>
              <a:gdLst>
                <a:gd name="T0" fmla="*/ 7 w 7"/>
                <a:gd name="T1" fmla="*/ 6 h 9"/>
                <a:gd name="T2" fmla="*/ 0 w 7"/>
                <a:gd name="T3" fmla="*/ 4 h 9"/>
                <a:gd name="T4" fmla="*/ 7 w 7"/>
                <a:gd name="T5" fmla="*/ 6 h 9"/>
              </a:gdLst>
              <a:ahLst/>
              <a:cxnLst>
                <a:cxn ang="0">
                  <a:pos x="T0" y="T1"/>
                </a:cxn>
                <a:cxn ang="0">
                  <a:pos x="T2" y="T3"/>
                </a:cxn>
                <a:cxn ang="0">
                  <a:pos x="T4" y="T5"/>
                </a:cxn>
              </a:cxnLst>
              <a:rect l="0" t="0" r="r" b="b"/>
              <a:pathLst>
                <a:path w="7" h="9">
                  <a:moveTo>
                    <a:pt x="7" y="6"/>
                  </a:moveTo>
                  <a:cubicBezTo>
                    <a:pt x="4" y="5"/>
                    <a:pt x="6" y="0"/>
                    <a:pt x="0" y="4"/>
                  </a:cubicBezTo>
                  <a:cubicBezTo>
                    <a:pt x="3" y="9"/>
                    <a:pt x="5" y="5"/>
                    <a:pt x="7" y="6"/>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61" name="Freeform 161"/>
            <p:cNvSpPr>
              <a:spLocks/>
            </p:cNvSpPr>
            <p:nvPr/>
          </p:nvSpPr>
          <p:spPr bwMode="auto">
            <a:xfrm>
              <a:off x="2855" y="989"/>
              <a:ext cx="18" cy="14"/>
            </a:xfrm>
            <a:custGeom>
              <a:avLst/>
              <a:gdLst>
                <a:gd name="T0" fmla="*/ 8 w 10"/>
                <a:gd name="T1" fmla="*/ 8 h 8"/>
                <a:gd name="T2" fmla="*/ 0 w 10"/>
                <a:gd name="T3" fmla="*/ 0 h 8"/>
                <a:gd name="T4" fmla="*/ 8 w 10"/>
                <a:gd name="T5" fmla="*/ 8 h 8"/>
              </a:gdLst>
              <a:ahLst/>
              <a:cxnLst>
                <a:cxn ang="0">
                  <a:pos x="T0" y="T1"/>
                </a:cxn>
                <a:cxn ang="0">
                  <a:pos x="T2" y="T3"/>
                </a:cxn>
                <a:cxn ang="0">
                  <a:pos x="T4" y="T5"/>
                </a:cxn>
              </a:cxnLst>
              <a:rect l="0" t="0" r="r" b="b"/>
              <a:pathLst>
                <a:path w="10" h="8">
                  <a:moveTo>
                    <a:pt x="8" y="8"/>
                  </a:moveTo>
                  <a:cubicBezTo>
                    <a:pt x="10" y="7"/>
                    <a:pt x="8" y="3"/>
                    <a:pt x="0" y="0"/>
                  </a:cubicBezTo>
                  <a:cubicBezTo>
                    <a:pt x="1" y="5"/>
                    <a:pt x="4" y="4"/>
                    <a:pt x="8" y="8"/>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62" name="Freeform 162"/>
            <p:cNvSpPr>
              <a:spLocks/>
            </p:cNvSpPr>
            <p:nvPr/>
          </p:nvSpPr>
          <p:spPr bwMode="auto">
            <a:xfrm>
              <a:off x="2997" y="925"/>
              <a:ext cx="14" cy="23"/>
            </a:xfrm>
            <a:custGeom>
              <a:avLst/>
              <a:gdLst>
                <a:gd name="T0" fmla="*/ 8 w 8"/>
                <a:gd name="T1" fmla="*/ 0 h 13"/>
                <a:gd name="T2" fmla="*/ 0 w 8"/>
                <a:gd name="T3" fmla="*/ 13 h 13"/>
                <a:gd name="T4" fmla="*/ 5 w 8"/>
                <a:gd name="T5" fmla="*/ 5 h 13"/>
                <a:gd name="T6" fmla="*/ 8 w 8"/>
                <a:gd name="T7" fmla="*/ 0 h 13"/>
              </a:gdLst>
              <a:ahLst/>
              <a:cxnLst>
                <a:cxn ang="0">
                  <a:pos x="T0" y="T1"/>
                </a:cxn>
                <a:cxn ang="0">
                  <a:pos x="T2" y="T3"/>
                </a:cxn>
                <a:cxn ang="0">
                  <a:pos x="T4" y="T5"/>
                </a:cxn>
                <a:cxn ang="0">
                  <a:pos x="T6" y="T7"/>
                </a:cxn>
              </a:cxnLst>
              <a:rect l="0" t="0" r="r" b="b"/>
              <a:pathLst>
                <a:path w="8" h="13">
                  <a:moveTo>
                    <a:pt x="8" y="0"/>
                  </a:moveTo>
                  <a:cubicBezTo>
                    <a:pt x="3" y="6"/>
                    <a:pt x="2" y="8"/>
                    <a:pt x="0" y="13"/>
                  </a:cubicBezTo>
                  <a:cubicBezTo>
                    <a:pt x="2" y="11"/>
                    <a:pt x="3" y="8"/>
                    <a:pt x="5" y="5"/>
                  </a:cubicBezTo>
                  <a:cubicBezTo>
                    <a:pt x="6" y="3"/>
                    <a:pt x="7" y="2"/>
                    <a:pt x="8"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63" name="Freeform 163"/>
            <p:cNvSpPr>
              <a:spLocks/>
            </p:cNvSpPr>
            <p:nvPr/>
          </p:nvSpPr>
          <p:spPr bwMode="auto">
            <a:xfrm>
              <a:off x="3098" y="1431"/>
              <a:ext cx="39" cy="7"/>
            </a:xfrm>
            <a:custGeom>
              <a:avLst/>
              <a:gdLst>
                <a:gd name="T0" fmla="*/ 22 w 22"/>
                <a:gd name="T1" fmla="*/ 3 h 4"/>
                <a:gd name="T2" fmla="*/ 0 w 22"/>
                <a:gd name="T3" fmla="*/ 1 h 4"/>
                <a:gd name="T4" fmla="*/ 22 w 22"/>
                <a:gd name="T5" fmla="*/ 3 h 4"/>
              </a:gdLst>
              <a:ahLst/>
              <a:cxnLst>
                <a:cxn ang="0">
                  <a:pos x="T0" y="T1"/>
                </a:cxn>
                <a:cxn ang="0">
                  <a:pos x="T2" y="T3"/>
                </a:cxn>
                <a:cxn ang="0">
                  <a:pos x="T4" y="T5"/>
                </a:cxn>
              </a:cxnLst>
              <a:rect l="0" t="0" r="r" b="b"/>
              <a:pathLst>
                <a:path w="22" h="4">
                  <a:moveTo>
                    <a:pt x="22" y="3"/>
                  </a:moveTo>
                  <a:cubicBezTo>
                    <a:pt x="14" y="1"/>
                    <a:pt x="7" y="0"/>
                    <a:pt x="0" y="1"/>
                  </a:cubicBezTo>
                  <a:cubicBezTo>
                    <a:pt x="7" y="3"/>
                    <a:pt x="14" y="4"/>
                    <a:pt x="22" y="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64" name="Freeform 164"/>
            <p:cNvSpPr>
              <a:spLocks/>
            </p:cNvSpPr>
            <p:nvPr/>
          </p:nvSpPr>
          <p:spPr bwMode="auto">
            <a:xfrm>
              <a:off x="3245" y="1426"/>
              <a:ext cx="36" cy="17"/>
            </a:xfrm>
            <a:custGeom>
              <a:avLst/>
              <a:gdLst>
                <a:gd name="T0" fmla="*/ 20 w 20"/>
                <a:gd name="T1" fmla="*/ 0 h 10"/>
                <a:gd name="T2" fmla="*/ 0 w 20"/>
                <a:gd name="T3" fmla="*/ 7 h 10"/>
                <a:gd name="T4" fmla="*/ 4 w 20"/>
                <a:gd name="T5" fmla="*/ 10 h 10"/>
                <a:gd name="T6" fmla="*/ 20 w 20"/>
                <a:gd name="T7" fmla="*/ 0 h 10"/>
              </a:gdLst>
              <a:ahLst/>
              <a:cxnLst>
                <a:cxn ang="0">
                  <a:pos x="T0" y="T1"/>
                </a:cxn>
                <a:cxn ang="0">
                  <a:pos x="T2" y="T3"/>
                </a:cxn>
                <a:cxn ang="0">
                  <a:pos x="T4" y="T5"/>
                </a:cxn>
                <a:cxn ang="0">
                  <a:pos x="T6" y="T7"/>
                </a:cxn>
              </a:cxnLst>
              <a:rect l="0" t="0" r="r" b="b"/>
              <a:pathLst>
                <a:path w="20" h="10">
                  <a:moveTo>
                    <a:pt x="20" y="0"/>
                  </a:moveTo>
                  <a:cubicBezTo>
                    <a:pt x="13" y="1"/>
                    <a:pt x="6" y="4"/>
                    <a:pt x="0" y="7"/>
                  </a:cubicBezTo>
                  <a:cubicBezTo>
                    <a:pt x="1" y="8"/>
                    <a:pt x="3" y="9"/>
                    <a:pt x="4" y="10"/>
                  </a:cubicBezTo>
                  <a:cubicBezTo>
                    <a:pt x="11" y="8"/>
                    <a:pt x="16" y="5"/>
                    <a:pt x="2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65" name="Freeform 165"/>
            <p:cNvSpPr>
              <a:spLocks/>
            </p:cNvSpPr>
            <p:nvPr/>
          </p:nvSpPr>
          <p:spPr bwMode="auto">
            <a:xfrm>
              <a:off x="3609" y="1857"/>
              <a:ext cx="17" cy="9"/>
            </a:xfrm>
            <a:custGeom>
              <a:avLst/>
              <a:gdLst>
                <a:gd name="T0" fmla="*/ 10 w 10"/>
                <a:gd name="T1" fmla="*/ 0 h 5"/>
                <a:gd name="T2" fmla="*/ 0 w 10"/>
                <a:gd name="T3" fmla="*/ 2 h 5"/>
                <a:gd name="T4" fmla="*/ 10 w 10"/>
                <a:gd name="T5" fmla="*/ 0 h 5"/>
              </a:gdLst>
              <a:ahLst/>
              <a:cxnLst>
                <a:cxn ang="0">
                  <a:pos x="T0" y="T1"/>
                </a:cxn>
                <a:cxn ang="0">
                  <a:pos x="T2" y="T3"/>
                </a:cxn>
                <a:cxn ang="0">
                  <a:pos x="T4" y="T5"/>
                </a:cxn>
              </a:cxnLst>
              <a:rect l="0" t="0" r="r" b="b"/>
              <a:pathLst>
                <a:path w="10" h="5">
                  <a:moveTo>
                    <a:pt x="10" y="0"/>
                  </a:moveTo>
                  <a:cubicBezTo>
                    <a:pt x="6" y="0"/>
                    <a:pt x="3" y="1"/>
                    <a:pt x="0" y="2"/>
                  </a:cubicBezTo>
                  <a:cubicBezTo>
                    <a:pt x="4" y="2"/>
                    <a:pt x="5" y="5"/>
                    <a:pt x="1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66" name="Freeform 166"/>
            <p:cNvSpPr>
              <a:spLocks/>
            </p:cNvSpPr>
            <p:nvPr/>
          </p:nvSpPr>
          <p:spPr bwMode="auto">
            <a:xfrm>
              <a:off x="3499" y="602"/>
              <a:ext cx="55" cy="36"/>
            </a:xfrm>
            <a:custGeom>
              <a:avLst/>
              <a:gdLst>
                <a:gd name="T0" fmla="*/ 13 w 31"/>
                <a:gd name="T1" fmla="*/ 3 h 20"/>
                <a:gd name="T2" fmla="*/ 29 w 31"/>
                <a:gd name="T3" fmla="*/ 9 h 20"/>
                <a:gd name="T4" fmla="*/ 13 w 31"/>
                <a:gd name="T5" fmla="*/ 3 h 20"/>
              </a:gdLst>
              <a:ahLst/>
              <a:cxnLst>
                <a:cxn ang="0">
                  <a:pos x="T0" y="T1"/>
                </a:cxn>
                <a:cxn ang="0">
                  <a:pos x="T2" y="T3"/>
                </a:cxn>
                <a:cxn ang="0">
                  <a:pos x="T4" y="T5"/>
                </a:cxn>
              </a:cxnLst>
              <a:rect l="0" t="0" r="r" b="b"/>
              <a:pathLst>
                <a:path w="31" h="20">
                  <a:moveTo>
                    <a:pt x="13" y="3"/>
                  </a:moveTo>
                  <a:cubicBezTo>
                    <a:pt x="0" y="20"/>
                    <a:pt x="28" y="15"/>
                    <a:pt x="29" y="9"/>
                  </a:cubicBezTo>
                  <a:cubicBezTo>
                    <a:pt x="31" y="0"/>
                    <a:pt x="18" y="0"/>
                    <a:pt x="13" y="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67" name="Freeform 167"/>
            <p:cNvSpPr>
              <a:spLocks/>
            </p:cNvSpPr>
            <p:nvPr/>
          </p:nvSpPr>
          <p:spPr bwMode="auto">
            <a:xfrm>
              <a:off x="3697" y="577"/>
              <a:ext cx="30" cy="22"/>
            </a:xfrm>
            <a:custGeom>
              <a:avLst/>
              <a:gdLst>
                <a:gd name="T0" fmla="*/ 0 w 17"/>
                <a:gd name="T1" fmla="*/ 2 h 12"/>
                <a:gd name="T2" fmla="*/ 17 w 17"/>
                <a:gd name="T3" fmla="*/ 9 h 12"/>
                <a:gd name="T4" fmla="*/ 0 w 17"/>
                <a:gd name="T5" fmla="*/ 2 h 12"/>
              </a:gdLst>
              <a:ahLst/>
              <a:cxnLst>
                <a:cxn ang="0">
                  <a:pos x="T0" y="T1"/>
                </a:cxn>
                <a:cxn ang="0">
                  <a:pos x="T2" y="T3"/>
                </a:cxn>
                <a:cxn ang="0">
                  <a:pos x="T4" y="T5"/>
                </a:cxn>
              </a:cxnLst>
              <a:rect l="0" t="0" r="r" b="b"/>
              <a:pathLst>
                <a:path w="17" h="12">
                  <a:moveTo>
                    <a:pt x="0" y="2"/>
                  </a:moveTo>
                  <a:cubicBezTo>
                    <a:pt x="4" y="9"/>
                    <a:pt x="10" y="12"/>
                    <a:pt x="17" y="9"/>
                  </a:cubicBezTo>
                  <a:cubicBezTo>
                    <a:pt x="13" y="2"/>
                    <a:pt x="7" y="0"/>
                    <a:pt x="0" y="2"/>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68" name="Freeform 168"/>
            <p:cNvSpPr>
              <a:spLocks/>
            </p:cNvSpPr>
            <p:nvPr/>
          </p:nvSpPr>
          <p:spPr bwMode="auto">
            <a:xfrm>
              <a:off x="5233" y="396"/>
              <a:ext cx="78" cy="39"/>
            </a:xfrm>
            <a:custGeom>
              <a:avLst/>
              <a:gdLst>
                <a:gd name="T0" fmla="*/ 44 w 44"/>
                <a:gd name="T1" fmla="*/ 10 h 22"/>
                <a:gd name="T2" fmla="*/ 0 w 44"/>
                <a:gd name="T3" fmla="*/ 0 h 22"/>
                <a:gd name="T4" fmla="*/ 44 w 44"/>
                <a:gd name="T5" fmla="*/ 10 h 22"/>
              </a:gdLst>
              <a:ahLst/>
              <a:cxnLst>
                <a:cxn ang="0">
                  <a:pos x="T0" y="T1"/>
                </a:cxn>
                <a:cxn ang="0">
                  <a:pos x="T2" y="T3"/>
                </a:cxn>
                <a:cxn ang="0">
                  <a:pos x="T4" y="T5"/>
                </a:cxn>
              </a:cxnLst>
              <a:rect l="0" t="0" r="r" b="b"/>
              <a:pathLst>
                <a:path w="44" h="22">
                  <a:moveTo>
                    <a:pt x="44" y="10"/>
                  </a:moveTo>
                  <a:cubicBezTo>
                    <a:pt x="33" y="2"/>
                    <a:pt x="14" y="4"/>
                    <a:pt x="0" y="0"/>
                  </a:cubicBezTo>
                  <a:cubicBezTo>
                    <a:pt x="9" y="14"/>
                    <a:pt x="30" y="22"/>
                    <a:pt x="44" y="1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69" name="Freeform 169"/>
            <p:cNvSpPr>
              <a:spLocks/>
            </p:cNvSpPr>
            <p:nvPr/>
          </p:nvSpPr>
          <p:spPr bwMode="auto">
            <a:xfrm>
              <a:off x="5121" y="446"/>
              <a:ext cx="18" cy="12"/>
            </a:xfrm>
            <a:custGeom>
              <a:avLst/>
              <a:gdLst>
                <a:gd name="T0" fmla="*/ 10 w 10"/>
                <a:gd name="T1" fmla="*/ 0 h 7"/>
                <a:gd name="T2" fmla="*/ 0 w 10"/>
                <a:gd name="T3" fmla="*/ 0 h 7"/>
                <a:gd name="T4" fmla="*/ 10 w 10"/>
                <a:gd name="T5" fmla="*/ 0 h 7"/>
              </a:gdLst>
              <a:ahLst/>
              <a:cxnLst>
                <a:cxn ang="0">
                  <a:pos x="T0" y="T1"/>
                </a:cxn>
                <a:cxn ang="0">
                  <a:pos x="T2" y="T3"/>
                </a:cxn>
                <a:cxn ang="0">
                  <a:pos x="T4" y="T5"/>
                </a:cxn>
              </a:cxnLst>
              <a:rect l="0" t="0" r="r" b="b"/>
              <a:pathLst>
                <a:path w="10" h="7">
                  <a:moveTo>
                    <a:pt x="10" y="0"/>
                  </a:moveTo>
                  <a:cubicBezTo>
                    <a:pt x="0" y="0"/>
                    <a:pt x="0" y="0"/>
                    <a:pt x="0" y="0"/>
                  </a:cubicBezTo>
                  <a:cubicBezTo>
                    <a:pt x="5" y="7"/>
                    <a:pt x="5" y="1"/>
                    <a:pt x="1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70" name="Freeform 170"/>
            <p:cNvSpPr>
              <a:spLocks/>
            </p:cNvSpPr>
            <p:nvPr/>
          </p:nvSpPr>
          <p:spPr bwMode="auto">
            <a:xfrm>
              <a:off x="1564" y="1126"/>
              <a:ext cx="45" cy="19"/>
            </a:xfrm>
            <a:custGeom>
              <a:avLst/>
              <a:gdLst>
                <a:gd name="T0" fmla="*/ 0 w 25"/>
                <a:gd name="T1" fmla="*/ 1 h 11"/>
                <a:gd name="T2" fmla="*/ 20 w 25"/>
                <a:gd name="T3" fmla="*/ 11 h 11"/>
                <a:gd name="T4" fmla="*/ 25 w 25"/>
                <a:gd name="T5" fmla="*/ 9 h 11"/>
                <a:gd name="T6" fmla="*/ 0 w 25"/>
                <a:gd name="T7" fmla="*/ 1 h 11"/>
              </a:gdLst>
              <a:ahLst/>
              <a:cxnLst>
                <a:cxn ang="0">
                  <a:pos x="T0" y="T1"/>
                </a:cxn>
                <a:cxn ang="0">
                  <a:pos x="T2" y="T3"/>
                </a:cxn>
                <a:cxn ang="0">
                  <a:pos x="T4" y="T5"/>
                </a:cxn>
                <a:cxn ang="0">
                  <a:pos x="T6" y="T7"/>
                </a:cxn>
              </a:cxnLst>
              <a:rect l="0" t="0" r="r" b="b"/>
              <a:pathLst>
                <a:path w="25" h="11">
                  <a:moveTo>
                    <a:pt x="0" y="1"/>
                  </a:moveTo>
                  <a:cubicBezTo>
                    <a:pt x="6" y="6"/>
                    <a:pt x="13" y="9"/>
                    <a:pt x="20" y="11"/>
                  </a:cubicBezTo>
                  <a:cubicBezTo>
                    <a:pt x="21" y="11"/>
                    <a:pt x="23" y="10"/>
                    <a:pt x="25" y="9"/>
                  </a:cubicBezTo>
                  <a:cubicBezTo>
                    <a:pt x="18" y="4"/>
                    <a:pt x="9" y="0"/>
                    <a:pt x="0" y="1"/>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71" name="Freeform 171"/>
            <p:cNvSpPr>
              <a:spLocks/>
            </p:cNvSpPr>
            <p:nvPr/>
          </p:nvSpPr>
          <p:spPr bwMode="auto">
            <a:xfrm>
              <a:off x="1570" y="1193"/>
              <a:ext cx="32" cy="29"/>
            </a:xfrm>
            <a:custGeom>
              <a:avLst/>
              <a:gdLst>
                <a:gd name="T0" fmla="*/ 0 w 18"/>
                <a:gd name="T1" fmla="*/ 0 h 16"/>
                <a:gd name="T2" fmla="*/ 18 w 18"/>
                <a:gd name="T3" fmla="*/ 6 h 16"/>
                <a:gd name="T4" fmla="*/ 0 w 18"/>
                <a:gd name="T5" fmla="*/ 0 h 16"/>
              </a:gdLst>
              <a:ahLst/>
              <a:cxnLst>
                <a:cxn ang="0">
                  <a:pos x="T0" y="T1"/>
                </a:cxn>
                <a:cxn ang="0">
                  <a:pos x="T2" y="T3"/>
                </a:cxn>
                <a:cxn ang="0">
                  <a:pos x="T4" y="T5"/>
                </a:cxn>
              </a:cxnLst>
              <a:rect l="0" t="0" r="r" b="b"/>
              <a:pathLst>
                <a:path w="18" h="16">
                  <a:moveTo>
                    <a:pt x="0" y="0"/>
                  </a:moveTo>
                  <a:cubicBezTo>
                    <a:pt x="1" y="8"/>
                    <a:pt x="13" y="16"/>
                    <a:pt x="18" y="6"/>
                  </a:cubicBezTo>
                  <a:cubicBezTo>
                    <a:pt x="10" y="7"/>
                    <a:pt x="7" y="4"/>
                    <a:pt x="0"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72" name="Freeform 172"/>
            <p:cNvSpPr>
              <a:spLocks/>
            </p:cNvSpPr>
            <p:nvPr/>
          </p:nvSpPr>
          <p:spPr bwMode="auto">
            <a:xfrm>
              <a:off x="1610" y="1195"/>
              <a:ext cx="31" cy="37"/>
            </a:xfrm>
            <a:custGeom>
              <a:avLst/>
              <a:gdLst>
                <a:gd name="T0" fmla="*/ 17 w 17"/>
                <a:gd name="T1" fmla="*/ 8 h 21"/>
                <a:gd name="T2" fmla="*/ 12 w 17"/>
                <a:gd name="T3" fmla="*/ 0 h 21"/>
                <a:gd name="T4" fmla="*/ 17 w 17"/>
                <a:gd name="T5" fmla="*/ 8 h 21"/>
              </a:gdLst>
              <a:ahLst/>
              <a:cxnLst>
                <a:cxn ang="0">
                  <a:pos x="T0" y="T1"/>
                </a:cxn>
                <a:cxn ang="0">
                  <a:pos x="T2" y="T3"/>
                </a:cxn>
                <a:cxn ang="0">
                  <a:pos x="T4" y="T5"/>
                </a:cxn>
              </a:cxnLst>
              <a:rect l="0" t="0" r="r" b="b"/>
              <a:pathLst>
                <a:path w="17" h="21">
                  <a:moveTo>
                    <a:pt x="17" y="8"/>
                  </a:moveTo>
                  <a:cubicBezTo>
                    <a:pt x="16" y="5"/>
                    <a:pt x="14" y="2"/>
                    <a:pt x="12" y="0"/>
                  </a:cubicBezTo>
                  <a:cubicBezTo>
                    <a:pt x="0" y="8"/>
                    <a:pt x="7" y="21"/>
                    <a:pt x="17" y="8"/>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73" name="Freeform 173"/>
            <p:cNvSpPr>
              <a:spLocks/>
            </p:cNvSpPr>
            <p:nvPr/>
          </p:nvSpPr>
          <p:spPr bwMode="auto">
            <a:xfrm>
              <a:off x="-226" y="872"/>
              <a:ext cx="28" cy="14"/>
            </a:xfrm>
            <a:custGeom>
              <a:avLst/>
              <a:gdLst>
                <a:gd name="T0" fmla="*/ 6 w 16"/>
                <a:gd name="T1" fmla="*/ 5 h 8"/>
                <a:gd name="T2" fmla="*/ 0 w 16"/>
                <a:gd name="T3" fmla="*/ 5 h 8"/>
                <a:gd name="T4" fmla="*/ 16 w 16"/>
                <a:gd name="T5" fmla="*/ 8 h 8"/>
                <a:gd name="T6" fmla="*/ 6 w 16"/>
                <a:gd name="T7" fmla="*/ 5 h 8"/>
              </a:gdLst>
              <a:ahLst/>
              <a:cxnLst>
                <a:cxn ang="0">
                  <a:pos x="T0" y="T1"/>
                </a:cxn>
                <a:cxn ang="0">
                  <a:pos x="T2" y="T3"/>
                </a:cxn>
                <a:cxn ang="0">
                  <a:pos x="T4" y="T5"/>
                </a:cxn>
                <a:cxn ang="0">
                  <a:pos x="T6" y="T7"/>
                </a:cxn>
              </a:cxnLst>
              <a:rect l="0" t="0" r="r" b="b"/>
              <a:pathLst>
                <a:path w="16" h="8">
                  <a:moveTo>
                    <a:pt x="6" y="5"/>
                  </a:moveTo>
                  <a:cubicBezTo>
                    <a:pt x="4" y="5"/>
                    <a:pt x="2" y="5"/>
                    <a:pt x="0" y="5"/>
                  </a:cubicBezTo>
                  <a:cubicBezTo>
                    <a:pt x="6" y="8"/>
                    <a:pt x="9" y="8"/>
                    <a:pt x="16" y="8"/>
                  </a:cubicBezTo>
                  <a:cubicBezTo>
                    <a:pt x="12" y="0"/>
                    <a:pt x="11" y="5"/>
                    <a:pt x="6" y="5"/>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74" name="Freeform 174"/>
            <p:cNvSpPr>
              <a:spLocks/>
            </p:cNvSpPr>
            <p:nvPr/>
          </p:nvSpPr>
          <p:spPr bwMode="auto">
            <a:xfrm>
              <a:off x="-22" y="1742"/>
              <a:ext cx="14" cy="19"/>
            </a:xfrm>
            <a:custGeom>
              <a:avLst/>
              <a:gdLst>
                <a:gd name="T0" fmla="*/ 8 w 8"/>
                <a:gd name="T1" fmla="*/ 3 h 11"/>
                <a:gd name="T2" fmla="*/ 0 w 8"/>
                <a:gd name="T3" fmla="*/ 0 h 11"/>
                <a:gd name="T4" fmla="*/ 8 w 8"/>
                <a:gd name="T5" fmla="*/ 3 h 11"/>
              </a:gdLst>
              <a:ahLst/>
              <a:cxnLst>
                <a:cxn ang="0">
                  <a:pos x="T0" y="T1"/>
                </a:cxn>
                <a:cxn ang="0">
                  <a:pos x="T2" y="T3"/>
                </a:cxn>
                <a:cxn ang="0">
                  <a:pos x="T4" y="T5"/>
                </a:cxn>
              </a:cxnLst>
              <a:rect l="0" t="0" r="r" b="b"/>
              <a:pathLst>
                <a:path w="8" h="11">
                  <a:moveTo>
                    <a:pt x="8" y="3"/>
                  </a:moveTo>
                  <a:cubicBezTo>
                    <a:pt x="5" y="2"/>
                    <a:pt x="2" y="1"/>
                    <a:pt x="0" y="0"/>
                  </a:cubicBezTo>
                  <a:cubicBezTo>
                    <a:pt x="0" y="11"/>
                    <a:pt x="3" y="5"/>
                    <a:pt x="8" y="3"/>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75" name="Freeform 175"/>
            <p:cNvSpPr>
              <a:spLocks/>
            </p:cNvSpPr>
            <p:nvPr/>
          </p:nvSpPr>
          <p:spPr bwMode="auto">
            <a:xfrm>
              <a:off x="-35" y="1722"/>
              <a:ext cx="9" cy="4"/>
            </a:xfrm>
            <a:custGeom>
              <a:avLst/>
              <a:gdLst>
                <a:gd name="T0" fmla="*/ 5 w 5"/>
                <a:gd name="T1" fmla="*/ 2 h 2"/>
                <a:gd name="T2" fmla="*/ 0 w 5"/>
                <a:gd name="T3" fmla="*/ 0 h 2"/>
                <a:gd name="T4" fmla="*/ 5 w 5"/>
                <a:gd name="T5" fmla="*/ 2 h 2"/>
              </a:gdLst>
              <a:ahLst/>
              <a:cxnLst>
                <a:cxn ang="0">
                  <a:pos x="T0" y="T1"/>
                </a:cxn>
                <a:cxn ang="0">
                  <a:pos x="T2" y="T3"/>
                </a:cxn>
                <a:cxn ang="0">
                  <a:pos x="T4" y="T5"/>
                </a:cxn>
              </a:cxnLst>
              <a:rect l="0" t="0" r="r" b="b"/>
              <a:pathLst>
                <a:path w="5" h="2">
                  <a:moveTo>
                    <a:pt x="5" y="2"/>
                  </a:moveTo>
                  <a:cubicBezTo>
                    <a:pt x="3" y="1"/>
                    <a:pt x="2" y="1"/>
                    <a:pt x="0" y="0"/>
                  </a:cubicBezTo>
                  <a:cubicBezTo>
                    <a:pt x="1" y="2"/>
                    <a:pt x="3" y="2"/>
                    <a:pt x="5" y="2"/>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76" name="Freeform 176"/>
            <p:cNvSpPr>
              <a:spLocks/>
            </p:cNvSpPr>
            <p:nvPr/>
          </p:nvSpPr>
          <p:spPr bwMode="auto">
            <a:xfrm>
              <a:off x="-51" y="1715"/>
              <a:ext cx="13" cy="9"/>
            </a:xfrm>
            <a:custGeom>
              <a:avLst/>
              <a:gdLst>
                <a:gd name="T0" fmla="*/ 7 w 7"/>
                <a:gd name="T1" fmla="*/ 0 h 5"/>
                <a:gd name="T2" fmla="*/ 0 w 7"/>
                <a:gd name="T3" fmla="*/ 0 h 5"/>
                <a:gd name="T4" fmla="*/ 7 w 7"/>
                <a:gd name="T5" fmla="*/ 0 h 5"/>
              </a:gdLst>
              <a:ahLst/>
              <a:cxnLst>
                <a:cxn ang="0">
                  <a:pos x="T0" y="T1"/>
                </a:cxn>
                <a:cxn ang="0">
                  <a:pos x="T2" y="T3"/>
                </a:cxn>
                <a:cxn ang="0">
                  <a:pos x="T4" y="T5"/>
                </a:cxn>
              </a:cxnLst>
              <a:rect l="0" t="0" r="r" b="b"/>
              <a:pathLst>
                <a:path w="7" h="5">
                  <a:moveTo>
                    <a:pt x="7" y="0"/>
                  </a:moveTo>
                  <a:cubicBezTo>
                    <a:pt x="5" y="0"/>
                    <a:pt x="3" y="0"/>
                    <a:pt x="0" y="0"/>
                  </a:cubicBezTo>
                  <a:cubicBezTo>
                    <a:pt x="3" y="5"/>
                    <a:pt x="3" y="1"/>
                    <a:pt x="7" y="0"/>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77" name="Freeform 177"/>
            <p:cNvSpPr>
              <a:spLocks/>
            </p:cNvSpPr>
            <p:nvPr/>
          </p:nvSpPr>
          <p:spPr bwMode="auto">
            <a:xfrm>
              <a:off x="-65" y="1703"/>
              <a:ext cx="11" cy="10"/>
            </a:xfrm>
            <a:custGeom>
              <a:avLst/>
              <a:gdLst>
                <a:gd name="T0" fmla="*/ 2 w 6"/>
                <a:gd name="T1" fmla="*/ 4 h 6"/>
                <a:gd name="T2" fmla="*/ 5 w 6"/>
                <a:gd name="T3" fmla="*/ 5 h 6"/>
                <a:gd name="T4" fmla="*/ 2 w 6"/>
                <a:gd name="T5" fmla="*/ 4 h 6"/>
              </a:gdLst>
              <a:ahLst/>
              <a:cxnLst>
                <a:cxn ang="0">
                  <a:pos x="T0" y="T1"/>
                </a:cxn>
                <a:cxn ang="0">
                  <a:pos x="T2" y="T3"/>
                </a:cxn>
                <a:cxn ang="0">
                  <a:pos x="T4" y="T5"/>
                </a:cxn>
              </a:cxnLst>
              <a:rect l="0" t="0" r="r" b="b"/>
              <a:pathLst>
                <a:path w="6" h="6">
                  <a:moveTo>
                    <a:pt x="2" y="4"/>
                  </a:moveTo>
                  <a:cubicBezTo>
                    <a:pt x="2" y="3"/>
                    <a:pt x="0" y="6"/>
                    <a:pt x="5" y="5"/>
                  </a:cubicBezTo>
                  <a:cubicBezTo>
                    <a:pt x="6" y="0"/>
                    <a:pt x="4" y="5"/>
                    <a:pt x="2" y="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sp>
          <p:nvSpPr>
            <p:cNvPr id="178" name="Freeform 178"/>
            <p:cNvSpPr>
              <a:spLocks/>
            </p:cNvSpPr>
            <p:nvPr/>
          </p:nvSpPr>
          <p:spPr bwMode="auto">
            <a:xfrm>
              <a:off x="-90" y="1690"/>
              <a:ext cx="9" cy="16"/>
            </a:xfrm>
            <a:custGeom>
              <a:avLst/>
              <a:gdLst>
                <a:gd name="T0" fmla="*/ 0 w 5"/>
                <a:gd name="T1" fmla="*/ 4 h 9"/>
                <a:gd name="T2" fmla="*/ 5 w 5"/>
                <a:gd name="T3" fmla="*/ 4 h 9"/>
                <a:gd name="T4" fmla="*/ 0 w 5"/>
                <a:gd name="T5" fmla="*/ 4 h 9"/>
              </a:gdLst>
              <a:ahLst/>
              <a:cxnLst>
                <a:cxn ang="0">
                  <a:pos x="T0" y="T1"/>
                </a:cxn>
                <a:cxn ang="0">
                  <a:pos x="T2" y="T3"/>
                </a:cxn>
                <a:cxn ang="0">
                  <a:pos x="T4" y="T5"/>
                </a:cxn>
              </a:cxnLst>
              <a:rect l="0" t="0" r="r" b="b"/>
              <a:pathLst>
                <a:path w="5" h="9">
                  <a:moveTo>
                    <a:pt x="0" y="4"/>
                  </a:moveTo>
                  <a:cubicBezTo>
                    <a:pt x="4" y="9"/>
                    <a:pt x="4" y="4"/>
                    <a:pt x="5" y="4"/>
                  </a:cubicBezTo>
                  <a:cubicBezTo>
                    <a:pt x="2" y="5"/>
                    <a:pt x="3" y="0"/>
                    <a:pt x="0" y="4"/>
                  </a:cubicBezTo>
                  <a:close/>
                </a:path>
              </a:pathLst>
            </a:custGeom>
            <a:grpFill/>
            <a:ln w="3175" cap="flat">
              <a:solidFill>
                <a:schemeClr val="bg1">
                  <a:lumMod val="50000"/>
                  <a:lumOff val="50000"/>
                  <a:alpha val="35000"/>
                </a:schemeClr>
              </a:solidFill>
              <a:prstDash val="solid"/>
              <a:miter lim="800000"/>
              <a:headEnd/>
              <a:tailEnd/>
            </a:ln>
          </p:spPr>
          <p:txBody>
            <a:bodyPr vert="horz" wrap="square" lIns="121888" tIns="60944" rIns="121888" bIns="60944" numCol="1" anchor="t" anchorCtr="0" compatLnSpc="1">
              <a:prstTxWarp prst="textNoShape">
                <a:avLst/>
              </a:prstTxWarp>
            </a:bodyPr>
            <a:lstStyle/>
            <a:p>
              <a:endParaRPr lang="en-US" sz="3199">
                <a:latin typeface="Myriad Pro Light" panose="020B0403030403020204" pitchFamily="34" charset="0"/>
              </a:endParaRPr>
            </a:p>
          </p:txBody>
        </p:sp>
      </p:grpSp>
      <p:grpSp>
        <p:nvGrpSpPr>
          <p:cNvPr id="183" name="Group 182"/>
          <p:cNvGrpSpPr/>
          <p:nvPr/>
        </p:nvGrpSpPr>
        <p:grpSpPr>
          <a:xfrm flipH="1">
            <a:off x="5695824" y="5319885"/>
            <a:ext cx="6494588" cy="1467933"/>
            <a:chOff x="5695720" y="5320377"/>
            <a:chExt cx="3774155" cy="1391834"/>
          </a:xfrm>
        </p:grpSpPr>
        <p:sp>
          <p:nvSpPr>
            <p:cNvPr id="180" name="Rectangle 179"/>
            <p:cNvSpPr/>
            <p:nvPr/>
          </p:nvSpPr>
          <p:spPr>
            <a:xfrm>
              <a:off x="5695720" y="5321147"/>
              <a:ext cx="1260417" cy="1391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81" name="Rectangle 180"/>
            <p:cNvSpPr/>
            <p:nvPr/>
          </p:nvSpPr>
          <p:spPr>
            <a:xfrm>
              <a:off x="6953878" y="5321147"/>
              <a:ext cx="1260417" cy="139106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399"/>
            </a:p>
          </p:txBody>
        </p:sp>
        <p:sp>
          <p:nvSpPr>
            <p:cNvPr id="182" name="Rectangle 181"/>
            <p:cNvSpPr/>
            <p:nvPr/>
          </p:nvSpPr>
          <p:spPr>
            <a:xfrm>
              <a:off x="8209458" y="5320377"/>
              <a:ext cx="1260417" cy="139106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399"/>
            </a:p>
          </p:txBody>
        </p:sp>
      </p:grpSp>
      <p:sp>
        <p:nvSpPr>
          <p:cNvPr id="212" name="Rectangle 211"/>
          <p:cNvSpPr/>
          <p:nvPr/>
        </p:nvSpPr>
        <p:spPr>
          <a:xfrm>
            <a:off x="6644325" y="5684337"/>
            <a:ext cx="1183978" cy="707702"/>
          </a:xfrm>
          <a:prstGeom prst="rect">
            <a:avLst/>
          </a:prstGeom>
        </p:spPr>
        <p:txBody>
          <a:bodyPr wrap="square">
            <a:spAutoFit/>
          </a:bodyPr>
          <a:lstStyle/>
          <a:p>
            <a:r>
              <a:rPr lang="id-ID" sz="1999" dirty="0">
                <a:solidFill>
                  <a:schemeClr val="bg1"/>
                </a:solidFill>
                <a:latin typeface="Tw Cen MT" panose="020B0602020104020603" pitchFamily="34" charset="0"/>
                <a:cs typeface="Arial" panose="020B0604020202020204" pitchFamily="34" charset="0"/>
              </a:rPr>
              <a:t>INTOSAI KSC</a:t>
            </a:r>
            <a:endParaRPr lang="en-US" sz="1999" dirty="0">
              <a:solidFill>
                <a:schemeClr val="bg1"/>
              </a:solidFill>
              <a:latin typeface="Tw Cen MT" panose="020B0602020104020603" pitchFamily="34" charset="0"/>
            </a:endParaRPr>
          </a:p>
        </p:txBody>
      </p:sp>
      <p:sp>
        <p:nvSpPr>
          <p:cNvPr id="214" name="Rectangle 213"/>
          <p:cNvSpPr/>
          <p:nvPr/>
        </p:nvSpPr>
        <p:spPr>
          <a:xfrm>
            <a:off x="10971056" y="5657002"/>
            <a:ext cx="1183978" cy="707702"/>
          </a:xfrm>
          <a:prstGeom prst="rect">
            <a:avLst/>
          </a:prstGeom>
        </p:spPr>
        <p:txBody>
          <a:bodyPr wrap="square">
            <a:spAutoFit/>
          </a:bodyPr>
          <a:lstStyle/>
          <a:p>
            <a:r>
              <a:rPr lang="id-ID" sz="1999" dirty="0">
                <a:solidFill>
                  <a:schemeClr val="bg1"/>
                </a:solidFill>
                <a:latin typeface="Tw Cen MT" panose="020B0602020104020603" pitchFamily="34" charset="0"/>
                <a:cs typeface="Arial" panose="020B0604020202020204" pitchFamily="34" charset="0"/>
              </a:rPr>
              <a:t>INTOSAI WGEA</a:t>
            </a:r>
            <a:endParaRPr lang="en-US" sz="1999" dirty="0">
              <a:solidFill>
                <a:schemeClr val="bg1"/>
              </a:solidFill>
              <a:latin typeface="Tw Cen MT" panose="020B0602020104020603" pitchFamily="34" charset="0"/>
            </a:endParaRPr>
          </a:p>
        </p:txBody>
      </p:sp>
      <p:cxnSp>
        <p:nvCxnSpPr>
          <p:cNvPr id="216" name="Straight Connector 215"/>
          <p:cNvCxnSpPr/>
          <p:nvPr/>
        </p:nvCxnSpPr>
        <p:spPr>
          <a:xfrm>
            <a:off x="1247638" y="323451"/>
            <a:ext cx="0" cy="770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2940320" y="359666"/>
            <a:ext cx="0" cy="770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4237545" y="341559"/>
            <a:ext cx="0" cy="770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5487150" y="341559"/>
            <a:ext cx="0" cy="770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112178" y="341559"/>
            <a:ext cx="0" cy="770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9984137" y="308243"/>
            <a:ext cx="0" cy="770980"/>
          </a:xfrm>
          <a:prstGeom prst="line">
            <a:avLst/>
          </a:prstGeom>
        </p:spPr>
        <p:style>
          <a:lnRef idx="1">
            <a:schemeClr val="accent1"/>
          </a:lnRef>
          <a:fillRef idx="0">
            <a:schemeClr val="accent1"/>
          </a:fillRef>
          <a:effectRef idx="0">
            <a:schemeClr val="accent1"/>
          </a:effectRef>
          <a:fontRef idx="minor">
            <a:schemeClr val="tx1"/>
          </a:fontRef>
        </p:style>
      </p:cxnSp>
      <p:sp>
        <p:nvSpPr>
          <p:cNvPr id="224" name="Rectangle 223"/>
          <p:cNvSpPr/>
          <p:nvPr/>
        </p:nvSpPr>
        <p:spPr>
          <a:xfrm>
            <a:off x="162280" y="325307"/>
            <a:ext cx="1183978" cy="400006"/>
          </a:xfrm>
          <a:prstGeom prst="rect">
            <a:avLst/>
          </a:prstGeom>
        </p:spPr>
        <p:txBody>
          <a:bodyPr wrap="square">
            <a:spAutoFit/>
          </a:bodyPr>
          <a:lstStyle/>
          <a:p>
            <a:r>
              <a:rPr lang="id-ID" sz="1999" dirty="0">
                <a:solidFill>
                  <a:schemeClr val="bg1"/>
                </a:solidFill>
                <a:latin typeface="Tw Cen MT" panose="020B0602020104020603" pitchFamily="34" charset="0"/>
                <a:cs typeface="Arial" panose="020B0604020202020204" pitchFamily="34" charset="0"/>
              </a:rPr>
              <a:t>Austria</a:t>
            </a:r>
            <a:endParaRPr lang="en-US" sz="1999" dirty="0">
              <a:solidFill>
                <a:schemeClr val="bg1"/>
              </a:solidFill>
              <a:latin typeface="Tw Cen MT" panose="020B0602020104020603" pitchFamily="34" charset="0"/>
            </a:endParaRPr>
          </a:p>
        </p:txBody>
      </p:sp>
      <p:sp>
        <p:nvSpPr>
          <p:cNvPr id="228" name="Rectangle 227"/>
          <p:cNvSpPr/>
          <p:nvPr/>
        </p:nvSpPr>
        <p:spPr>
          <a:xfrm>
            <a:off x="1383045" y="340692"/>
            <a:ext cx="1389208" cy="400006"/>
          </a:xfrm>
          <a:prstGeom prst="rect">
            <a:avLst/>
          </a:prstGeom>
        </p:spPr>
        <p:txBody>
          <a:bodyPr wrap="square">
            <a:spAutoFit/>
          </a:bodyPr>
          <a:lstStyle/>
          <a:p>
            <a:r>
              <a:rPr lang="id-ID" sz="1999" dirty="0">
                <a:solidFill>
                  <a:schemeClr val="bg1"/>
                </a:solidFill>
                <a:latin typeface="Tw Cen MT" panose="020B0602020104020603" pitchFamily="34" charset="0"/>
                <a:cs typeface="Arial" panose="020B0604020202020204" pitchFamily="34" charset="0"/>
              </a:rPr>
              <a:t>Bangladesh</a:t>
            </a:r>
            <a:endParaRPr lang="en-US" sz="1999" dirty="0">
              <a:solidFill>
                <a:schemeClr val="bg1"/>
              </a:solidFill>
              <a:latin typeface="Tw Cen MT" panose="020B0602020104020603" pitchFamily="34" charset="0"/>
            </a:endParaRPr>
          </a:p>
        </p:txBody>
      </p:sp>
      <p:sp>
        <p:nvSpPr>
          <p:cNvPr id="231" name="Rectangle 230"/>
          <p:cNvSpPr/>
          <p:nvPr/>
        </p:nvSpPr>
        <p:spPr>
          <a:xfrm>
            <a:off x="3123731" y="323450"/>
            <a:ext cx="1183978" cy="400006"/>
          </a:xfrm>
          <a:prstGeom prst="rect">
            <a:avLst/>
          </a:prstGeom>
        </p:spPr>
        <p:txBody>
          <a:bodyPr wrap="square">
            <a:spAutoFit/>
          </a:bodyPr>
          <a:lstStyle/>
          <a:p>
            <a:r>
              <a:rPr lang="id-ID" sz="1999" dirty="0">
                <a:solidFill>
                  <a:schemeClr val="bg1"/>
                </a:solidFill>
                <a:latin typeface="Tw Cen MT" panose="020B0602020104020603" pitchFamily="34" charset="0"/>
                <a:cs typeface="Arial" panose="020B0604020202020204" pitchFamily="34" charset="0"/>
              </a:rPr>
              <a:t>Bhutan</a:t>
            </a:r>
            <a:endParaRPr lang="en-US" sz="1999" dirty="0">
              <a:solidFill>
                <a:schemeClr val="bg1"/>
              </a:solidFill>
              <a:latin typeface="Tw Cen MT" panose="020B0602020104020603" pitchFamily="34" charset="0"/>
            </a:endParaRPr>
          </a:p>
        </p:txBody>
      </p:sp>
      <p:sp>
        <p:nvSpPr>
          <p:cNvPr id="234" name="Rectangle 233"/>
          <p:cNvSpPr/>
          <p:nvPr/>
        </p:nvSpPr>
        <p:spPr>
          <a:xfrm>
            <a:off x="4443824" y="354220"/>
            <a:ext cx="1183978" cy="400006"/>
          </a:xfrm>
          <a:prstGeom prst="rect">
            <a:avLst/>
          </a:prstGeom>
        </p:spPr>
        <p:txBody>
          <a:bodyPr wrap="square">
            <a:spAutoFit/>
          </a:bodyPr>
          <a:lstStyle/>
          <a:p>
            <a:r>
              <a:rPr lang="id-ID" sz="1999" dirty="0">
                <a:solidFill>
                  <a:schemeClr val="bg1"/>
                </a:solidFill>
                <a:latin typeface="Tw Cen MT" panose="020B0602020104020603" pitchFamily="34" charset="0"/>
                <a:cs typeface="Arial" panose="020B0604020202020204" pitchFamily="34" charset="0"/>
              </a:rPr>
              <a:t>Estonia</a:t>
            </a:r>
            <a:endParaRPr lang="en-US" sz="1999" dirty="0">
              <a:solidFill>
                <a:schemeClr val="bg1"/>
              </a:solidFill>
              <a:latin typeface="Tw Cen MT" panose="020B0602020104020603" pitchFamily="34" charset="0"/>
            </a:endParaRPr>
          </a:p>
        </p:txBody>
      </p:sp>
      <p:sp>
        <p:nvSpPr>
          <p:cNvPr id="237" name="Rectangle 236"/>
          <p:cNvSpPr/>
          <p:nvPr/>
        </p:nvSpPr>
        <p:spPr>
          <a:xfrm>
            <a:off x="5629345" y="323140"/>
            <a:ext cx="1420845" cy="400006"/>
          </a:xfrm>
          <a:prstGeom prst="rect">
            <a:avLst/>
          </a:prstGeom>
        </p:spPr>
        <p:txBody>
          <a:bodyPr wrap="square">
            <a:spAutoFit/>
          </a:bodyPr>
          <a:lstStyle/>
          <a:p>
            <a:r>
              <a:rPr lang="id-ID" sz="1999" dirty="0">
                <a:solidFill>
                  <a:schemeClr val="bg1"/>
                </a:solidFill>
                <a:latin typeface="Tw Cen MT" panose="020B0602020104020603" pitchFamily="34" charset="0"/>
                <a:cs typeface="Arial" panose="020B0604020202020204" pitchFamily="34" charset="0"/>
              </a:rPr>
              <a:t>Guatemala</a:t>
            </a:r>
            <a:endParaRPr lang="en-US" sz="1999" dirty="0">
              <a:solidFill>
                <a:schemeClr val="bg1"/>
              </a:solidFill>
              <a:latin typeface="Tw Cen MT" panose="020B0602020104020603" pitchFamily="34" charset="0"/>
            </a:endParaRPr>
          </a:p>
        </p:txBody>
      </p:sp>
      <p:sp>
        <p:nvSpPr>
          <p:cNvPr id="240" name="Rectangle 239"/>
          <p:cNvSpPr/>
          <p:nvPr/>
        </p:nvSpPr>
        <p:spPr>
          <a:xfrm>
            <a:off x="7286695" y="322601"/>
            <a:ext cx="1183978" cy="400006"/>
          </a:xfrm>
          <a:prstGeom prst="rect">
            <a:avLst/>
          </a:prstGeom>
        </p:spPr>
        <p:txBody>
          <a:bodyPr wrap="square">
            <a:spAutoFit/>
          </a:bodyPr>
          <a:lstStyle/>
          <a:p>
            <a:r>
              <a:rPr lang="id-ID" sz="1999" dirty="0">
                <a:solidFill>
                  <a:schemeClr val="bg1"/>
                </a:solidFill>
                <a:latin typeface="Tw Cen MT" panose="020B0602020104020603" pitchFamily="34" charset="0"/>
                <a:cs typeface="Arial" panose="020B0604020202020204" pitchFamily="34" charset="0"/>
              </a:rPr>
              <a:t>Maldives</a:t>
            </a:r>
            <a:endParaRPr lang="en-US" sz="1999" dirty="0">
              <a:solidFill>
                <a:schemeClr val="bg1"/>
              </a:solidFill>
              <a:latin typeface="Tw Cen MT" panose="020B0602020104020603" pitchFamily="34" charset="0"/>
            </a:endParaRPr>
          </a:p>
        </p:txBody>
      </p:sp>
      <p:sp>
        <p:nvSpPr>
          <p:cNvPr id="243" name="Rectangle 242"/>
          <p:cNvSpPr/>
          <p:nvPr/>
        </p:nvSpPr>
        <p:spPr>
          <a:xfrm>
            <a:off x="10208461" y="323450"/>
            <a:ext cx="1536585" cy="400006"/>
          </a:xfrm>
          <a:prstGeom prst="rect">
            <a:avLst/>
          </a:prstGeom>
        </p:spPr>
        <p:txBody>
          <a:bodyPr wrap="square">
            <a:spAutoFit/>
          </a:bodyPr>
          <a:lstStyle/>
          <a:p>
            <a:r>
              <a:rPr lang="id-ID" sz="1999" dirty="0">
                <a:solidFill>
                  <a:schemeClr val="bg1"/>
                </a:solidFill>
                <a:latin typeface="Tw Cen MT" panose="020B0602020104020603" pitchFamily="34" charset="0"/>
                <a:cs typeface="Arial" panose="020B0604020202020204" pitchFamily="34" charset="0"/>
              </a:rPr>
              <a:t>Philipppines</a:t>
            </a:r>
            <a:endParaRPr lang="en-US" sz="1999" dirty="0">
              <a:solidFill>
                <a:schemeClr val="bg1"/>
              </a:solidFill>
              <a:latin typeface="Tw Cen MT" panose="020B0602020104020603" pitchFamily="34" charset="0"/>
            </a:endParaRPr>
          </a:p>
        </p:txBody>
      </p:sp>
      <p:graphicFrame>
        <p:nvGraphicFramePr>
          <p:cNvPr id="250" name="Chart 249"/>
          <p:cNvGraphicFramePr/>
          <p:nvPr>
            <p:extLst/>
          </p:nvPr>
        </p:nvGraphicFramePr>
        <p:xfrm>
          <a:off x="1588" y="4508169"/>
          <a:ext cx="2026102" cy="1579152"/>
        </p:xfrm>
        <a:graphic>
          <a:graphicData uri="http://schemas.openxmlformats.org/drawingml/2006/chart">
            <c:chart xmlns:c="http://schemas.openxmlformats.org/drawingml/2006/chart" xmlns:r="http://schemas.openxmlformats.org/officeDocument/2006/relationships" r:id="rId3"/>
          </a:graphicData>
        </a:graphic>
      </p:graphicFrame>
      <p:sp>
        <p:nvSpPr>
          <p:cNvPr id="257" name="Rectangle 256"/>
          <p:cNvSpPr/>
          <p:nvPr/>
        </p:nvSpPr>
        <p:spPr>
          <a:xfrm>
            <a:off x="1077792" y="4655057"/>
            <a:ext cx="3510914" cy="830781"/>
          </a:xfrm>
          <a:prstGeom prst="rect">
            <a:avLst/>
          </a:prstGeom>
        </p:spPr>
        <p:txBody>
          <a:bodyPr wrap="square">
            <a:spAutoFit/>
          </a:bodyPr>
          <a:lstStyle/>
          <a:p>
            <a:pPr algn="ctr"/>
            <a:r>
              <a:rPr lang="id-ID" sz="2399" dirty="0">
                <a:solidFill>
                  <a:schemeClr val="tx1">
                    <a:lumMod val="75000"/>
                    <a:lumOff val="25000"/>
                  </a:schemeClr>
                </a:solidFill>
                <a:latin typeface="Tw Cen MT" panose="020B0602020104020603" pitchFamily="34" charset="0"/>
                <a:cs typeface="Arial" panose="020B0604020202020204" pitchFamily="34" charset="0"/>
              </a:rPr>
              <a:t>The Audit Board of the Republic of Indonesia</a:t>
            </a:r>
            <a:endParaRPr lang="en-US" sz="2399" dirty="0">
              <a:solidFill>
                <a:schemeClr val="tx1">
                  <a:lumMod val="75000"/>
                  <a:lumOff val="25000"/>
                </a:schemeClr>
              </a:solidFill>
              <a:latin typeface="Tw Cen MT" panose="020B0602020104020603" pitchFamily="34" charset="0"/>
              <a:cs typeface="Arial" panose="020B0604020202020204" pitchFamily="34" charset="0"/>
            </a:endParaRPr>
          </a:p>
        </p:txBody>
      </p:sp>
      <p:sp>
        <p:nvSpPr>
          <p:cNvPr id="260" name="Rectangle 259"/>
          <p:cNvSpPr/>
          <p:nvPr/>
        </p:nvSpPr>
        <p:spPr>
          <a:xfrm>
            <a:off x="1453460" y="4075411"/>
            <a:ext cx="2794262" cy="553854"/>
          </a:xfrm>
          <a:prstGeom prst="rect">
            <a:avLst/>
          </a:prstGeom>
        </p:spPr>
        <p:txBody>
          <a:bodyPr wrap="square">
            <a:spAutoFit/>
          </a:bodyPr>
          <a:lstStyle/>
          <a:p>
            <a:pPr algn="ctr"/>
            <a:r>
              <a:rPr lang="id-ID" sz="2999" spc="-150" dirty="0">
                <a:solidFill>
                  <a:schemeClr val="accent3"/>
                </a:solidFill>
                <a:latin typeface="Tw Cen MT" panose="020B0602020104020603" pitchFamily="34" charset="0"/>
                <a:cs typeface="Arial" panose="020B0604020202020204" pitchFamily="34" charset="0"/>
              </a:rPr>
              <a:t>Project Leader</a:t>
            </a:r>
            <a:endParaRPr lang="en-US" sz="2999" spc="-150" dirty="0">
              <a:solidFill>
                <a:schemeClr val="accent3"/>
              </a:solidFill>
              <a:latin typeface="Tw Cen MT" panose="020B0602020104020603" pitchFamily="34" charset="0"/>
            </a:endParaRPr>
          </a:p>
        </p:txBody>
      </p:sp>
      <p:sp>
        <p:nvSpPr>
          <p:cNvPr id="245" name="TextBox 244"/>
          <p:cNvSpPr txBox="1"/>
          <p:nvPr/>
        </p:nvSpPr>
        <p:spPr>
          <a:xfrm>
            <a:off x="252880" y="1549822"/>
            <a:ext cx="5004196" cy="1815409"/>
          </a:xfrm>
          <a:prstGeom prst="rect">
            <a:avLst/>
          </a:prstGeom>
          <a:noFill/>
        </p:spPr>
        <p:txBody>
          <a:bodyPr wrap="square" rtlCol="0">
            <a:spAutoFit/>
          </a:bodyPr>
          <a:lstStyle/>
          <a:p>
            <a:pPr algn="ctr"/>
            <a:r>
              <a:rPr lang="id-ID" sz="5598" spc="-300" dirty="0">
                <a:solidFill>
                  <a:schemeClr val="accent1"/>
                </a:solidFill>
                <a:latin typeface="Arial" panose="020B0604020202020204" pitchFamily="34" charset="0"/>
                <a:cs typeface="Arial" panose="020B0604020202020204" pitchFamily="34" charset="0"/>
              </a:rPr>
              <a:t>Responsible SAIs for Project</a:t>
            </a:r>
          </a:p>
        </p:txBody>
      </p:sp>
      <p:sp>
        <p:nvSpPr>
          <p:cNvPr id="261" name="Rectangle 260"/>
          <p:cNvSpPr/>
          <p:nvPr/>
        </p:nvSpPr>
        <p:spPr>
          <a:xfrm>
            <a:off x="8700059" y="335646"/>
            <a:ext cx="1183978" cy="400006"/>
          </a:xfrm>
          <a:prstGeom prst="rect">
            <a:avLst/>
          </a:prstGeom>
        </p:spPr>
        <p:txBody>
          <a:bodyPr wrap="square">
            <a:spAutoFit/>
          </a:bodyPr>
          <a:lstStyle/>
          <a:p>
            <a:pPr algn="ctr"/>
            <a:r>
              <a:rPr lang="id-ID" sz="1999" dirty="0">
                <a:solidFill>
                  <a:schemeClr val="bg1"/>
                </a:solidFill>
                <a:latin typeface="Tw Cen MT" panose="020B0602020104020603" pitchFamily="34" charset="0"/>
                <a:cs typeface="Arial" panose="020B0604020202020204" pitchFamily="34" charset="0"/>
              </a:rPr>
              <a:t>Nepal</a:t>
            </a:r>
            <a:endParaRPr lang="en-US" sz="1999" dirty="0">
              <a:solidFill>
                <a:schemeClr val="bg1"/>
              </a:solidFill>
              <a:latin typeface="Tw Cen MT" panose="020B0602020104020603" pitchFamily="34" charset="0"/>
            </a:endParaRPr>
          </a:p>
        </p:txBody>
      </p:sp>
      <p:cxnSp>
        <p:nvCxnSpPr>
          <p:cNvPr id="262" name="Straight Connector 261"/>
          <p:cNvCxnSpPr/>
          <p:nvPr/>
        </p:nvCxnSpPr>
        <p:spPr>
          <a:xfrm>
            <a:off x="8640878" y="307196"/>
            <a:ext cx="0" cy="770980"/>
          </a:xfrm>
          <a:prstGeom prst="line">
            <a:avLst/>
          </a:prstGeom>
        </p:spPr>
        <p:style>
          <a:lnRef idx="1">
            <a:schemeClr val="accent1"/>
          </a:lnRef>
          <a:fillRef idx="0">
            <a:schemeClr val="accent1"/>
          </a:fillRef>
          <a:effectRef idx="0">
            <a:schemeClr val="accent1"/>
          </a:effectRef>
          <a:fontRef idx="minor">
            <a:schemeClr val="tx1"/>
          </a:fontRef>
        </p:style>
      </p:cxnSp>
      <p:pic>
        <p:nvPicPr>
          <p:cNvPr id="246" name="Picture 245"/>
          <p:cNvPicPr>
            <a:picLocks noChangeAspect="1"/>
          </p:cNvPicPr>
          <p:nvPr/>
        </p:nvPicPr>
        <p:blipFill>
          <a:blip r:embed="rId4"/>
          <a:stretch>
            <a:fillRect/>
          </a:stretch>
        </p:blipFill>
        <p:spPr>
          <a:xfrm>
            <a:off x="5781650" y="5704043"/>
            <a:ext cx="869840" cy="616375"/>
          </a:xfrm>
          <a:prstGeom prst="rect">
            <a:avLst/>
          </a:prstGeom>
        </p:spPr>
      </p:pic>
      <p:pic>
        <p:nvPicPr>
          <p:cNvPr id="263" name="Picture 262"/>
          <p:cNvPicPr>
            <a:picLocks noChangeAspect="1"/>
          </p:cNvPicPr>
          <p:nvPr/>
        </p:nvPicPr>
        <p:blipFill>
          <a:blip r:embed="rId5"/>
          <a:stretch>
            <a:fillRect/>
          </a:stretch>
        </p:blipFill>
        <p:spPr>
          <a:xfrm>
            <a:off x="10018749" y="5633404"/>
            <a:ext cx="950629" cy="728917"/>
          </a:xfrm>
          <a:prstGeom prst="rect">
            <a:avLst/>
          </a:prstGeom>
        </p:spPr>
      </p:pic>
    </p:spTree>
    <p:extLst>
      <p:ext uri="{BB962C8B-B14F-4D97-AF65-F5344CB8AC3E}">
        <p14:creationId xmlns:p14="http://schemas.microsoft.com/office/powerpoint/2010/main" val="428863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idx="4294967295"/>
          </p:nvPr>
        </p:nvSpPr>
        <p:spPr>
          <a:xfrm>
            <a:off x="809098" y="1489293"/>
            <a:ext cx="7543246" cy="4569899"/>
          </a:xfrm>
          <a:prstGeom prst="rect">
            <a:avLst/>
          </a:prstGeom>
        </p:spPr>
        <p:txBody>
          <a:bodyPr vert="horz" lIns="121868" tIns="121868" rIns="121868" bIns="121868" rtlCol="0" anchor="ctr" anchorCtr="0">
            <a:noAutofit/>
          </a:bodyPr>
          <a:lstStyle/>
          <a:p>
            <a:pPr>
              <a:spcBef>
                <a:spcPts val="0"/>
              </a:spcBef>
            </a:pPr>
            <a:r>
              <a:rPr lang="en" sz="3466" dirty="0">
                <a:latin typeface="Tw Cen MT Condensed Extra Bold" panose="020B0803020202020204" pitchFamily="34" charset="0"/>
              </a:rPr>
              <a:t>The project </a:t>
            </a:r>
            <a:r>
              <a:rPr lang="en" sz="3466" dirty="0" smtClean="0">
                <a:latin typeface="Tw Cen MT Condensed Extra Bold" panose="020B0803020202020204" pitchFamily="34" charset="0"/>
              </a:rPr>
              <a:t> </a:t>
            </a:r>
            <a:r>
              <a:rPr lang="en" sz="4999" dirty="0">
                <a:latin typeface="Tw Cen MT Condensed Extra Bold" panose="020B0803020202020204" pitchFamily="34" charset="0"/>
              </a:rPr>
              <a:t>emphasize on Auditing Emergency Preparedness</a:t>
            </a:r>
            <a:r>
              <a:rPr lang="en" sz="3466" dirty="0">
                <a:latin typeface="Tw Cen MT Condensed Extra Bold" panose="020B0803020202020204" pitchFamily="34" charset="0"/>
              </a:rPr>
              <a:t>, particularly those deal with natural disaster (man-made disaster will be taken into account considerably)</a:t>
            </a:r>
          </a:p>
        </p:txBody>
      </p:sp>
      <p:sp>
        <p:nvSpPr>
          <p:cNvPr id="3" name="Title 3"/>
          <p:cNvSpPr txBox="1">
            <a:spLocks/>
          </p:cNvSpPr>
          <p:nvPr/>
        </p:nvSpPr>
        <p:spPr>
          <a:xfrm>
            <a:off x="5584733" y="1179929"/>
            <a:ext cx="5535223" cy="1861538"/>
          </a:xfrm>
          <a:prstGeom prst="rect">
            <a:avLst/>
          </a:prstGeom>
        </p:spPr>
        <p:txBody>
          <a:bodyP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defTabSz="914126">
              <a:lnSpc>
                <a:spcPct val="90000"/>
              </a:lnSpc>
            </a:pPr>
            <a:r>
              <a:rPr lang="id-ID" sz="5398" dirty="0">
                <a:solidFill>
                  <a:schemeClr val="accent1"/>
                </a:solidFill>
                <a:latin typeface="Calibri Light" panose="020F0302020204030204" pitchFamily="34" charset="0"/>
                <a:ea typeface="+mn-ea"/>
                <a:cs typeface="Calibri Light" panose="020F0302020204030204" pitchFamily="34" charset="0"/>
              </a:rPr>
              <a:t>Project</a:t>
            </a:r>
            <a:r>
              <a:rPr lang="en-IN" sz="5398" dirty="0">
                <a:solidFill>
                  <a:schemeClr val="accent1"/>
                </a:solidFill>
                <a:latin typeface="Calibri Light" panose="020F0302020204030204" pitchFamily="34" charset="0"/>
                <a:ea typeface="+mn-ea"/>
                <a:cs typeface="Calibri Light" panose="020F0302020204030204" pitchFamily="34" charset="0"/>
              </a:rPr>
              <a:t> </a:t>
            </a:r>
          </a:p>
          <a:p>
            <a:pPr algn="r" defTabSz="914126">
              <a:lnSpc>
                <a:spcPct val="90000"/>
              </a:lnSpc>
            </a:pPr>
            <a:r>
              <a:rPr lang="en-IN" sz="5398" dirty="0">
                <a:solidFill>
                  <a:schemeClr val="accent1"/>
                </a:solidFill>
                <a:latin typeface="Calibri Light" panose="020F0302020204030204" pitchFamily="34" charset="0"/>
                <a:ea typeface="+mn-ea"/>
                <a:cs typeface="Calibri Light" panose="020F0302020204030204" pitchFamily="34" charset="0"/>
              </a:rPr>
              <a:t>SCOPE</a:t>
            </a:r>
            <a:endParaRPr lang="en-US" sz="5398" dirty="0">
              <a:solidFill>
                <a:schemeClr val="accent1"/>
              </a:solidFill>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4158978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3285" y="263045"/>
            <a:ext cx="10351066" cy="970197"/>
          </a:xfrm>
        </p:spPr>
        <p:txBody>
          <a:bodyPr>
            <a:normAutofit/>
          </a:bodyPr>
          <a:lstStyle/>
          <a:p>
            <a:r>
              <a:rPr lang="en-IN" sz="5398" dirty="0">
                <a:solidFill>
                  <a:schemeClr val="accent1"/>
                </a:solidFill>
                <a:latin typeface="Calibri Light" panose="020F0302020204030204" pitchFamily="34" charset="0"/>
                <a:ea typeface="+mn-ea"/>
                <a:cs typeface="Calibri Light" panose="020F0302020204030204" pitchFamily="34" charset="0"/>
              </a:rPr>
              <a:t>Project ROADMAP</a:t>
            </a:r>
            <a:endParaRPr lang="en-US" sz="5398" dirty="0">
              <a:solidFill>
                <a:schemeClr val="accent1"/>
              </a:solidFill>
              <a:latin typeface="Calibri Light" panose="020F0302020204030204" pitchFamily="34" charset="0"/>
              <a:ea typeface="+mn-ea"/>
              <a:cs typeface="Calibri Light" panose="020F0302020204030204" pitchFamily="34" charset="0"/>
            </a:endParaRPr>
          </a:p>
        </p:txBody>
      </p:sp>
      <p:sp>
        <p:nvSpPr>
          <p:cNvPr id="37" name="Freeform 34"/>
          <p:cNvSpPr>
            <a:spLocks/>
          </p:cNvSpPr>
          <p:nvPr/>
        </p:nvSpPr>
        <p:spPr bwMode="auto">
          <a:xfrm>
            <a:off x="1675516" y="3528834"/>
            <a:ext cx="832973" cy="832972"/>
          </a:xfrm>
          <a:custGeom>
            <a:avLst/>
            <a:gdLst>
              <a:gd name="T0" fmla="*/ 400 w 801"/>
              <a:gd name="T1" fmla="*/ 0 h 801"/>
              <a:gd name="T2" fmla="*/ 451 w 801"/>
              <a:gd name="T3" fmla="*/ 2 h 801"/>
              <a:gd name="T4" fmla="*/ 499 w 801"/>
              <a:gd name="T5" fmla="*/ 11 h 801"/>
              <a:gd name="T6" fmla="*/ 545 w 801"/>
              <a:gd name="T7" fmla="*/ 26 h 801"/>
              <a:gd name="T8" fmla="*/ 588 w 801"/>
              <a:gd name="T9" fmla="*/ 46 h 801"/>
              <a:gd name="T10" fmla="*/ 629 w 801"/>
              <a:gd name="T11" fmla="*/ 71 h 801"/>
              <a:gd name="T12" fmla="*/ 667 w 801"/>
              <a:gd name="T13" fmla="*/ 101 h 801"/>
              <a:gd name="T14" fmla="*/ 700 w 801"/>
              <a:gd name="T15" fmla="*/ 134 h 801"/>
              <a:gd name="T16" fmla="*/ 729 w 801"/>
              <a:gd name="T17" fmla="*/ 171 h 801"/>
              <a:gd name="T18" fmla="*/ 754 w 801"/>
              <a:gd name="T19" fmla="*/ 211 h 801"/>
              <a:gd name="T20" fmla="*/ 774 w 801"/>
              <a:gd name="T21" fmla="*/ 256 h 801"/>
              <a:gd name="T22" fmla="*/ 788 w 801"/>
              <a:gd name="T23" fmla="*/ 301 h 801"/>
              <a:gd name="T24" fmla="*/ 798 w 801"/>
              <a:gd name="T25" fmla="*/ 350 h 801"/>
              <a:gd name="T26" fmla="*/ 801 w 801"/>
              <a:gd name="T27" fmla="*/ 400 h 801"/>
              <a:gd name="T28" fmla="*/ 798 w 801"/>
              <a:gd name="T29" fmla="*/ 451 h 801"/>
              <a:gd name="T30" fmla="*/ 788 w 801"/>
              <a:gd name="T31" fmla="*/ 499 h 801"/>
              <a:gd name="T32" fmla="*/ 774 w 801"/>
              <a:gd name="T33" fmla="*/ 545 h 801"/>
              <a:gd name="T34" fmla="*/ 754 w 801"/>
              <a:gd name="T35" fmla="*/ 589 h 801"/>
              <a:gd name="T36" fmla="*/ 729 w 801"/>
              <a:gd name="T37" fmla="*/ 630 h 801"/>
              <a:gd name="T38" fmla="*/ 700 w 801"/>
              <a:gd name="T39" fmla="*/ 667 h 801"/>
              <a:gd name="T40" fmla="*/ 667 w 801"/>
              <a:gd name="T41" fmla="*/ 700 h 801"/>
              <a:gd name="T42" fmla="*/ 629 w 801"/>
              <a:gd name="T43" fmla="*/ 730 h 801"/>
              <a:gd name="T44" fmla="*/ 588 w 801"/>
              <a:gd name="T45" fmla="*/ 755 h 801"/>
              <a:gd name="T46" fmla="*/ 545 w 801"/>
              <a:gd name="T47" fmla="*/ 774 h 801"/>
              <a:gd name="T48" fmla="*/ 499 w 801"/>
              <a:gd name="T49" fmla="*/ 789 h 801"/>
              <a:gd name="T50" fmla="*/ 451 w 801"/>
              <a:gd name="T51" fmla="*/ 798 h 801"/>
              <a:gd name="T52" fmla="*/ 400 w 801"/>
              <a:gd name="T53" fmla="*/ 801 h 801"/>
              <a:gd name="T54" fmla="*/ 350 w 801"/>
              <a:gd name="T55" fmla="*/ 798 h 801"/>
              <a:gd name="T56" fmla="*/ 301 w 801"/>
              <a:gd name="T57" fmla="*/ 789 h 801"/>
              <a:gd name="T58" fmla="*/ 255 w 801"/>
              <a:gd name="T59" fmla="*/ 774 h 801"/>
              <a:gd name="T60" fmla="*/ 212 w 801"/>
              <a:gd name="T61" fmla="*/ 755 h 801"/>
              <a:gd name="T62" fmla="*/ 171 w 801"/>
              <a:gd name="T63" fmla="*/ 730 h 801"/>
              <a:gd name="T64" fmla="*/ 134 w 801"/>
              <a:gd name="T65" fmla="*/ 700 h 801"/>
              <a:gd name="T66" fmla="*/ 101 w 801"/>
              <a:gd name="T67" fmla="*/ 667 h 801"/>
              <a:gd name="T68" fmla="*/ 71 w 801"/>
              <a:gd name="T69" fmla="*/ 630 h 801"/>
              <a:gd name="T70" fmla="*/ 46 w 801"/>
              <a:gd name="T71" fmla="*/ 589 h 801"/>
              <a:gd name="T72" fmla="*/ 26 w 801"/>
              <a:gd name="T73" fmla="*/ 545 h 801"/>
              <a:gd name="T74" fmla="*/ 11 w 801"/>
              <a:gd name="T75" fmla="*/ 499 h 801"/>
              <a:gd name="T76" fmla="*/ 2 w 801"/>
              <a:gd name="T77" fmla="*/ 451 h 801"/>
              <a:gd name="T78" fmla="*/ 0 w 801"/>
              <a:gd name="T79" fmla="*/ 400 h 801"/>
              <a:gd name="T80" fmla="*/ 2 w 801"/>
              <a:gd name="T81" fmla="*/ 350 h 801"/>
              <a:gd name="T82" fmla="*/ 11 w 801"/>
              <a:gd name="T83" fmla="*/ 301 h 801"/>
              <a:gd name="T84" fmla="*/ 26 w 801"/>
              <a:gd name="T85" fmla="*/ 256 h 801"/>
              <a:gd name="T86" fmla="*/ 46 w 801"/>
              <a:gd name="T87" fmla="*/ 211 h 801"/>
              <a:gd name="T88" fmla="*/ 71 w 801"/>
              <a:gd name="T89" fmla="*/ 171 h 801"/>
              <a:gd name="T90" fmla="*/ 101 w 801"/>
              <a:gd name="T91" fmla="*/ 134 h 801"/>
              <a:gd name="T92" fmla="*/ 134 w 801"/>
              <a:gd name="T93" fmla="*/ 101 h 801"/>
              <a:gd name="T94" fmla="*/ 171 w 801"/>
              <a:gd name="T95" fmla="*/ 71 h 801"/>
              <a:gd name="T96" fmla="*/ 212 w 801"/>
              <a:gd name="T97" fmla="*/ 46 h 801"/>
              <a:gd name="T98" fmla="*/ 255 w 801"/>
              <a:gd name="T99" fmla="*/ 26 h 801"/>
              <a:gd name="T100" fmla="*/ 301 w 801"/>
              <a:gd name="T101" fmla="*/ 11 h 801"/>
              <a:gd name="T102" fmla="*/ 350 w 801"/>
              <a:gd name="T103" fmla="*/ 2 h 801"/>
              <a:gd name="T104" fmla="*/ 400 w 801"/>
              <a:gd name="T10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1" h="801">
                <a:moveTo>
                  <a:pt x="400" y="0"/>
                </a:moveTo>
                <a:lnTo>
                  <a:pt x="451" y="2"/>
                </a:lnTo>
                <a:lnTo>
                  <a:pt x="499" y="11"/>
                </a:lnTo>
                <a:lnTo>
                  <a:pt x="545" y="26"/>
                </a:lnTo>
                <a:lnTo>
                  <a:pt x="588" y="46"/>
                </a:lnTo>
                <a:lnTo>
                  <a:pt x="629" y="71"/>
                </a:lnTo>
                <a:lnTo>
                  <a:pt x="667" y="101"/>
                </a:lnTo>
                <a:lnTo>
                  <a:pt x="700" y="134"/>
                </a:lnTo>
                <a:lnTo>
                  <a:pt x="729" y="171"/>
                </a:lnTo>
                <a:lnTo>
                  <a:pt x="754" y="211"/>
                </a:lnTo>
                <a:lnTo>
                  <a:pt x="774" y="256"/>
                </a:lnTo>
                <a:lnTo>
                  <a:pt x="788" y="301"/>
                </a:lnTo>
                <a:lnTo>
                  <a:pt x="798" y="350"/>
                </a:lnTo>
                <a:lnTo>
                  <a:pt x="801" y="400"/>
                </a:lnTo>
                <a:lnTo>
                  <a:pt x="798" y="451"/>
                </a:lnTo>
                <a:lnTo>
                  <a:pt x="788" y="499"/>
                </a:lnTo>
                <a:lnTo>
                  <a:pt x="774" y="545"/>
                </a:lnTo>
                <a:lnTo>
                  <a:pt x="754" y="589"/>
                </a:lnTo>
                <a:lnTo>
                  <a:pt x="729" y="630"/>
                </a:lnTo>
                <a:lnTo>
                  <a:pt x="700" y="667"/>
                </a:lnTo>
                <a:lnTo>
                  <a:pt x="667" y="700"/>
                </a:lnTo>
                <a:lnTo>
                  <a:pt x="629" y="730"/>
                </a:lnTo>
                <a:lnTo>
                  <a:pt x="588" y="755"/>
                </a:lnTo>
                <a:lnTo>
                  <a:pt x="545" y="774"/>
                </a:lnTo>
                <a:lnTo>
                  <a:pt x="499" y="789"/>
                </a:lnTo>
                <a:lnTo>
                  <a:pt x="451" y="798"/>
                </a:lnTo>
                <a:lnTo>
                  <a:pt x="400" y="801"/>
                </a:lnTo>
                <a:lnTo>
                  <a:pt x="350" y="798"/>
                </a:lnTo>
                <a:lnTo>
                  <a:pt x="301" y="789"/>
                </a:lnTo>
                <a:lnTo>
                  <a:pt x="255" y="774"/>
                </a:lnTo>
                <a:lnTo>
                  <a:pt x="212" y="755"/>
                </a:lnTo>
                <a:lnTo>
                  <a:pt x="171" y="730"/>
                </a:lnTo>
                <a:lnTo>
                  <a:pt x="134" y="700"/>
                </a:lnTo>
                <a:lnTo>
                  <a:pt x="101" y="667"/>
                </a:lnTo>
                <a:lnTo>
                  <a:pt x="71" y="630"/>
                </a:lnTo>
                <a:lnTo>
                  <a:pt x="46" y="589"/>
                </a:lnTo>
                <a:lnTo>
                  <a:pt x="26" y="545"/>
                </a:lnTo>
                <a:lnTo>
                  <a:pt x="11" y="499"/>
                </a:lnTo>
                <a:lnTo>
                  <a:pt x="2" y="451"/>
                </a:lnTo>
                <a:lnTo>
                  <a:pt x="0" y="400"/>
                </a:lnTo>
                <a:lnTo>
                  <a:pt x="2" y="350"/>
                </a:lnTo>
                <a:lnTo>
                  <a:pt x="11" y="301"/>
                </a:lnTo>
                <a:lnTo>
                  <a:pt x="26" y="256"/>
                </a:lnTo>
                <a:lnTo>
                  <a:pt x="46" y="211"/>
                </a:lnTo>
                <a:lnTo>
                  <a:pt x="71" y="171"/>
                </a:lnTo>
                <a:lnTo>
                  <a:pt x="101" y="134"/>
                </a:lnTo>
                <a:lnTo>
                  <a:pt x="134" y="101"/>
                </a:lnTo>
                <a:lnTo>
                  <a:pt x="171" y="71"/>
                </a:lnTo>
                <a:lnTo>
                  <a:pt x="212" y="46"/>
                </a:lnTo>
                <a:lnTo>
                  <a:pt x="255" y="26"/>
                </a:lnTo>
                <a:lnTo>
                  <a:pt x="301" y="11"/>
                </a:lnTo>
                <a:lnTo>
                  <a:pt x="350" y="2"/>
                </a:lnTo>
                <a:lnTo>
                  <a:pt x="400" y="0"/>
                </a:lnTo>
                <a:close/>
              </a:path>
            </a:pathLst>
          </a:custGeom>
          <a:solidFill>
            <a:schemeClr val="accent1"/>
          </a:solidFill>
          <a:ln w="0">
            <a:noFill/>
            <a:prstDash val="solid"/>
            <a:round/>
            <a:headEnd/>
            <a:tailEnd/>
          </a:ln>
        </p:spPr>
        <p:txBody>
          <a:bodyPr vert="horz" wrap="square" lIns="0" tIns="0" rIns="0" bIns="0" numCol="1" anchor="ctr" anchorCtr="1" compatLnSpc="1">
            <a:prstTxWarp prst="textNoShape">
              <a:avLst/>
            </a:prstTxWarp>
          </a:bodyPr>
          <a:lstStyle/>
          <a:p>
            <a:r>
              <a:rPr lang="en-IN" sz="2999" dirty="0">
                <a:solidFill>
                  <a:schemeClr val="bg1"/>
                </a:solidFill>
                <a:latin typeface="Tw Cen MT" panose="020B0602020104020603" pitchFamily="34" charset="0"/>
                <a:cs typeface="Arial" panose="020B0604020202020204" pitchFamily="34" charset="0"/>
              </a:rPr>
              <a:t>01</a:t>
            </a:r>
          </a:p>
        </p:txBody>
      </p:sp>
      <p:sp>
        <p:nvSpPr>
          <p:cNvPr id="38" name="Freeform 35"/>
          <p:cNvSpPr>
            <a:spLocks/>
          </p:cNvSpPr>
          <p:nvPr/>
        </p:nvSpPr>
        <p:spPr bwMode="auto">
          <a:xfrm>
            <a:off x="1675517" y="1879528"/>
            <a:ext cx="2869128" cy="2747457"/>
          </a:xfrm>
          <a:custGeom>
            <a:avLst/>
            <a:gdLst>
              <a:gd name="T0" fmla="*/ 499 w 2759"/>
              <a:gd name="T1" fmla="*/ 12 h 2642"/>
              <a:gd name="T2" fmla="*/ 629 w 2759"/>
              <a:gd name="T3" fmla="*/ 71 h 2642"/>
              <a:gd name="T4" fmla="*/ 729 w 2759"/>
              <a:gd name="T5" fmla="*/ 171 h 2642"/>
              <a:gd name="T6" fmla="*/ 788 w 2759"/>
              <a:gd name="T7" fmla="*/ 302 h 2642"/>
              <a:gd name="T8" fmla="*/ 798 w 2759"/>
              <a:gd name="T9" fmla="*/ 451 h 2642"/>
              <a:gd name="T10" fmla="*/ 753 w 2759"/>
              <a:gd name="T11" fmla="*/ 591 h 2642"/>
              <a:gd name="T12" fmla="*/ 663 w 2759"/>
              <a:gd name="T13" fmla="*/ 703 h 2642"/>
              <a:gd name="T14" fmla="*/ 540 w 2759"/>
              <a:gd name="T15" fmla="*/ 777 h 2642"/>
              <a:gd name="T16" fmla="*/ 443 w 2759"/>
              <a:gd name="T17" fmla="*/ 1379 h 2642"/>
              <a:gd name="T18" fmla="*/ 627 w 2759"/>
              <a:gd name="T19" fmla="*/ 1421 h 2642"/>
              <a:gd name="T20" fmla="*/ 785 w 2759"/>
              <a:gd name="T21" fmla="*/ 1515 h 2642"/>
              <a:gd name="T22" fmla="*/ 908 w 2759"/>
              <a:gd name="T23" fmla="*/ 1651 h 2642"/>
              <a:gd name="T24" fmla="*/ 985 w 2759"/>
              <a:gd name="T25" fmla="*/ 1819 h 2642"/>
              <a:gd name="T26" fmla="*/ 2127 w 2759"/>
              <a:gd name="T27" fmla="*/ 1944 h 2642"/>
              <a:gd name="T28" fmla="*/ 2141 w 2759"/>
              <a:gd name="T29" fmla="*/ 2106 h 2642"/>
              <a:gd name="T30" fmla="*/ 2209 w 2759"/>
              <a:gd name="T31" fmla="*/ 2268 h 2642"/>
              <a:gd name="T32" fmla="*/ 2325 w 2759"/>
              <a:gd name="T33" fmla="*/ 2396 h 2642"/>
              <a:gd name="T34" fmla="*/ 2476 w 2759"/>
              <a:gd name="T35" fmla="*/ 2481 h 2642"/>
              <a:gd name="T36" fmla="*/ 2607 w 2759"/>
              <a:gd name="T37" fmla="*/ 2489 h 2642"/>
              <a:gd name="T38" fmla="*/ 2670 w 2759"/>
              <a:gd name="T39" fmla="*/ 2463 h 2642"/>
              <a:gd name="T40" fmla="*/ 2733 w 2759"/>
              <a:gd name="T41" fmla="*/ 2490 h 2642"/>
              <a:gd name="T42" fmla="*/ 2759 w 2759"/>
              <a:gd name="T43" fmla="*/ 2552 h 2642"/>
              <a:gd name="T44" fmla="*/ 2733 w 2759"/>
              <a:gd name="T45" fmla="*/ 2616 h 2642"/>
              <a:gd name="T46" fmla="*/ 2670 w 2759"/>
              <a:gd name="T47" fmla="*/ 2642 h 2642"/>
              <a:gd name="T48" fmla="*/ 2614 w 2759"/>
              <a:gd name="T49" fmla="*/ 2623 h 2642"/>
              <a:gd name="T50" fmla="*/ 2528 w 2759"/>
              <a:gd name="T51" fmla="*/ 2583 h 2642"/>
              <a:gd name="T52" fmla="*/ 2356 w 2759"/>
              <a:gd name="T53" fmla="*/ 2519 h 2642"/>
              <a:gd name="T54" fmla="*/ 2214 w 2759"/>
              <a:gd name="T55" fmla="*/ 2410 h 2642"/>
              <a:gd name="T56" fmla="*/ 2109 w 2759"/>
              <a:gd name="T57" fmla="*/ 2265 h 2642"/>
              <a:gd name="T58" fmla="*/ 2051 w 2759"/>
              <a:gd name="T59" fmla="*/ 2092 h 2642"/>
              <a:gd name="T60" fmla="*/ 924 w 2759"/>
              <a:gd name="T61" fmla="*/ 1986 h 2642"/>
              <a:gd name="T62" fmla="*/ 893 w 2759"/>
              <a:gd name="T63" fmla="*/ 1810 h 2642"/>
              <a:gd name="T64" fmla="*/ 809 w 2759"/>
              <a:gd name="T65" fmla="*/ 1658 h 2642"/>
              <a:gd name="T66" fmla="*/ 680 w 2759"/>
              <a:gd name="T67" fmla="*/ 1544 h 2642"/>
              <a:gd name="T68" fmla="*/ 520 w 2759"/>
              <a:gd name="T69" fmla="*/ 1477 h 2642"/>
              <a:gd name="T70" fmla="*/ 358 w 2759"/>
              <a:gd name="T71" fmla="*/ 1463 h 2642"/>
              <a:gd name="T72" fmla="*/ 261 w 2759"/>
              <a:gd name="T73" fmla="*/ 777 h 2642"/>
              <a:gd name="T74" fmla="*/ 137 w 2759"/>
              <a:gd name="T75" fmla="*/ 703 h 2642"/>
              <a:gd name="T76" fmla="*/ 47 w 2759"/>
              <a:gd name="T77" fmla="*/ 591 h 2642"/>
              <a:gd name="T78" fmla="*/ 2 w 2759"/>
              <a:gd name="T79" fmla="*/ 451 h 2642"/>
              <a:gd name="T80" fmla="*/ 11 w 2759"/>
              <a:gd name="T81" fmla="*/ 302 h 2642"/>
              <a:gd name="T82" fmla="*/ 71 w 2759"/>
              <a:gd name="T83" fmla="*/ 171 h 2642"/>
              <a:gd name="T84" fmla="*/ 171 w 2759"/>
              <a:gd name="T85" fmla="*/ 71 h 2642"/>
              <a:gd name="T86" fmla="*/ 301 w 2759"/>
              <a:gd name="T87" fmla="*/ 1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9" h="2642">
                <a:moveTo>
                  <a:pt x="400" y="0"/>
                </a:moveTo>
                <a:lnTo>
                  <a:pt x="451" y="3"/>
                </a:lnTo>
                <a:lnTo>
                  <a:pt x="499" y="12"/>
                </a:lnTo>
                <a:lnTo>
                  <a:pt x="545" y="27"/>
                </a:lnTo>
                <a:lnTo>
                  <a:pt x="588" y="46"/>
                </a:lnTo>
                <a:lnTo>
                  <a:pt x="629" y="71"/>
                </a:lnTo>
                <a:lnTo>
                  <a:pt x="667" y="101"/>
                </a:lnTo>
                <a:lnTo>
                  <a:pt x="700" y="134"/>
                </a:lnTo>
                <a:lnTo>
                  <a:pt x="729" y="171"/>
                </a:lnTo>
                <a:lnTo>
                  <a:pt x="754" y="212"/>
                </a:lnTo>
                <a:lnTo>
                  <a:pt x="774" y="255"/>
                </a:lnTo>
                <a:lnTo>
                  <a:pt x="788" y="302"/>
                </a:lnTo>
                <a:lnTo>
                  <a:pt x="798" y="350"/>
                </a:lnTo>
                <a:lnTo>
                  <a:pt x="801" y="401"/>
                </a:lnTo>
                <a:lnTo>
                  <a:pt x="798" y="451"/>
                </a:lnTo>
                <a:lnTo>
                  <a:pt x="788" y="501"/>
                </a:lnTo>
                <a:lnTo>
                  <a:pt x="774" y="548"/>
                </a:lnTo>
                <a:lnTo>
                  <a:pt x="753" y="591"/>
                </a:lnTo>
                <a:lnTo>
                  <a:pt x="727" y="632"/>
                </a:lnTo>
                <a:lnTo>
                  <a:pt x="698" y="669"/>
                </a:lnTo>
                <a:lnTo>
                  <a:pt x="663" y="703"/>
                </a:lnTo>
                <a:lnTo>
                  <a:pt x="625" y="733"/>
                </a:lnTo>
                <a:lnTo>
                  <a:pt x="584" y="757"/>
                </a:lnTo>
                <a:lnTo>
                  <a:pt x="540" y="777"/>
                </a:lnTo>
                <a:lnTo>
                  <a:pt x="492" y="791"/>
                </a:lnTo>
                <a:lnTo>
                  <a:pt x="443" y="799"/>
                </a:lnTo>
                <a:lnTo>
                  <a:pt x="443" y="1379"/>
                </a:lnTo>
                <a:lnTo>
                  <a:pt x="507" y="1387"/>
                </a:lnTo>
                <a:lnTo>
                  <a:pt x="568" y="1402"/>
                </a:lnTo>
                <a:lnTo>
                  <a:pt x="627" y="1421"/>
                </a:lnTo>
                <a:lnTo>
                  <a:pt x="683" y="1447"/>
                </a:lnTo>
                <a:lnTo>
                  <a:pt x="736" y="1479"/>
                </a:lnTo>
                <a:lnTo>
                  <a:pt x="785" y="1515"/>
                </a:lnTo>
                <a:lnTo>
                  <a:pt x="831" y="1556"/>
                </a:lnTo>
                <a:lnTo>
                  <a:pt x="871" y="1602"/>
                </a:lnTo>
                <a:lnTo>
                  <a:pt x="908" y="1651"/>
                </a:lnTo>
                <a:lnTo>
                  <a:pt x="939" y="1704"/>
                </a:lnTo>
                <a:lnTo>
                  <a:pt x="965" y="1760"/>
                </a:lnTo>
                <a:lnTo>
                  <a:pt x="985" y="1819"/>
                </a:lnTo>
                <a:lnTo>
                  <a:pt x="1000" y="1880"/>
                </a:lnTo>
                <a:lnTo>
                  <a:pt x="1008" y="1944"/>
                </a:lnTo>
                <a:lnTo>
                  <a:pt x="2127" y="1944"/>
                </a:lnTo>
                <a:lnTo>
                  <a:pt x="2127" y="1986"/>
                </a:lnTo>
                <a:lnTo>
                  <a:pt x="2131" y="2047"/>
                </a:lnTo>
                <a:lnTo>
                  <a:pt x="2141" y="2106"/>
                </a:lnTo>
                <a:lnTo>
                  <a:pt x="2158" y="2163"/>
                </a:lnTo>
                <a:lnTo>
                  <a:pt x="2181" y="2217"/>
                </a:lnTo>
                <a:lnTo>
                  <a:pt x="2209" y="2268"/>
                </a:lnTo>
                <a:lnTo>
                  <a:pt x="2243" y="2315"/>
                </a:lnTo>
                <a:lnTo>
                  <a:pt x="2282" y="2358"/>
                </a:lnTo>
                <a:lnTo>
                  <a:pt x="2325" y="2396"/>
                </a:lnTo>
                <a:lnTo>
                  <a:pt x="2372" y="2429"/>
                </a:lnTo>
                <a:lnTo>
                  <a:pt x="2423" y="2458"/>
                </a:lnTo>
                <a:lnTo>
                  <a:pt x="2476" y="2481"/>
                </a:lnTo>
                <a:lnTo>
                  <a:pt x="2533" y="2496"/>
                </a:lnTo>
                <a:lnTo>
                  <a:pt x="2592" y="2507"/>
                </a:lnTo>
                <a:lnTo>
                  <a:pt x="2607" y="2489"/>
                </a:lnTo>
                <a:lnTo>
                  <a:pt x="2624" y="2475"/>
                </a:lnTo>
                <a:lnTo>
                  <a:pt x="2646" y="2466"/>
                </a:lnTo>
                <a:lnTo>
                  <a:pt x="2670" y="2463"/>
                </a:lnTo>
                <a:lnTo>
                  <a:pt x="2694" y="2466"/>
                </a:lnTo>
                <a:lnTo>
                  <a:pt x="2715" y="2475"/>
                </a:lnTo>
                <a:lnTo>
                  <a:pt x="2733" y="2490"/>
                </a:lnTo>
                <a:lnTo>
                  <a:pt x="2747" y="2508"/>
                </a:lnTo>
                <a:lnTo>
                  <a:pt x="2756" y="2529"/>
                </a:lnTo>
                <a:lnTo>
                  <a:pt x="2759" y="2552"/>
                </a:lnTo>
                <a:lnTo>
                  <a:pt x="2756" y="2576"/>
                </a:lnTo>
                <a:lnTo>
                  <a:pt x="2747" y="2598"/>
                </a:lnTo>
                <a:lnTo>
                  <a:pt x="2733" y="2616"/>
                </a:lnTo>
                <a:lnTo>
                  <a:pt x="2715" y="2631"/>
                </a:lnTo>
                <a:lnTo>
                  <a:pt x="2694" y="2640"/>
                </a:lnTo>
                <a:lnTo>
                  <a:pt x="2670" y="2642"/>
                </a:lnTo>
                <a:lnTo>
                  <a:pt x="2649" y="2640"/>
                </a:lnTo>
                <a:lnTo>
                  <a:pt x="2630" y="2633"/>
                </a:lnTo>
                <a:lnTo>
                  <a:pt x="2614" y="2623"/>
                </a:lnTo>
                <a:lnTo>
                  <a:pt x="2599" y="2609"/>
                </a:lnTo>
                <a:lnTo>
                  <a:pt x="2589" y="2592"/>
                </a:lnTo>
                <a:lnTo>
                  <a:pt x="2528" y="2583"/>
                </a:lnTo>
                <a:lnTo>
                  <a:pt x="2467" y="2567"/>
                </a:lnTo>
                <a:lnTo>
                  <a:pt x="2410" y="2545"/>
                </a:lnTo>
                <a:lnTo>
                  <a:pt x="2356" y="2519"/>
                </a:lnTo>
                <a:lnTo>
                  <a:pt x="2306" y="2487"/>
                </a:lnTo>
                <a:lnTo>
                  <a:pt x="2258" y="2451"/>
                </a:lnTo>
                <a:lnTo>
                  <a:pt x="2214" y="2410"/>
                </a:lnTo>
                <a:lnTo>
                  <a:pt x="2175" y="2366"/>
                </a:lnTo>
                <a:lnTo>
                  <a:pt x="2140" y="2317"/>
                </a:lnTo>
                <a:lnTo>
                  <a:pt x="2109" y="2265"/>
                </a:lnTo>
                <a:lnTo>
                  <a:pt x="2084" y="2210"/>
                </a:lnTo>
                <a:lnTo>
                  <a:pt x="2065" y="2152"/>
                </a:lnTo>
                <a:lnTo>
                  <a:pt x="2051" y="2092"/>
                </a:lnTo>
                <a:lnTo>
                  <a:pt x="2043" y="2029"/>
                </a:lnTo>
                <a:lnTo>
                  <a:pt x="924" y="2029"/>
                </a:lnTo>
                <a:lnTo>
                  <a:pt x="924" y="1986"/>
                </a:lnTo>
                <a:lnTo>
                  <a:pt x="920" y="1926"/>
                </a:lnTo>
                <a:lnTo>
                  <a:pt x="910" y="1867"/>
                </a:lnTo>
                <a:lnTo>
                  <a:pt x="893" y="1810"/>
                </a:lnTo>
                <a:lnTo>
                  <a:pt x="870" y="1756"/>
                </a:lnTo>
                <a:lnTo>
                  <a:pt x="842" y="1706"/>
                </a:lnTo>
                <a:lnTo>
                  <a:pt x="809" y="1658"/>
                </a:lnTo>
                <a:lnTo>
                  <a:pt x="770" y="1616"/>
                </a:lnTo>
                <a:lnTo>
                  <a:pt x="727" y="1578"/>
                </a:lnTo>
                <a:lnTo>
                  <a:pt x="680" y="1544"/>
                </a:lnTo>
                <a:lnTo>
                  <a:pt x="630" y="1516"/>
                </a:lnTo>
                <a:lnTo>
                  <a:pt x="577" y="1494"/>
                </a:lnTo>
                <a:lnTo>
                  <a:pt x="520" y="1477"/>
                </a:lnTo>
                <a:lnTo>
                  <a:pt x="461" y="1466"/>
                </a:lnTo>
                <a:lnTo>
                  <a:pt x="400" y="1463"/>
                </a:lnTo>
                <a:lnTo>
                  <a:pt x="358" y="1463"/>
                </a:lnTo>
                <a:lnTo>
                  <a:pt x="358" y="799"/>
                </a:lnTo>
                <a:lnTo>
                  <a:pt x="309" y="791"/>
                </a:lnTo>
                <a:lnTo>
                  <a:pt x="261" y="777"/>
                </a:lnTo>
                <a:lnTo>
                  <a:pt x="217" y="757"/>
                </a:lnTo>
                <a:lnTo>
                  <a:pt x="175" y="733"/>
                </a:lnTo>
                <a:lnTo>
                  <a:pt x="137" y="703"/>
                </a:lnTo>
                <a:lnTo>
                  <a:pt x="103" y="669"/>
                </a:lnTo>
                <a:lnTo>
                  <a:pt x="72" y="632"/>
                </a:lnTo>
                <a:lnTo>
                  <a:pt x="47" y="591"/>
                </a:lnTo>
                <a:lnTo>
                  <a:pt x="27" y="548"/>
                </a:lnTo>
                <a:lnTo>
                  <a:pt x="12" y="501"/>
                </a:lnTo>
                <a:lnTo>
                  <a:pt x="2" y="451"/>
                </a:lnTo>
                <a:lnTo>
                  <a:pt x="0" y="401"/>
                </a:lnTo>
                <a:lnTo>
                  <a:pt x="2" y="350"/>
                </a:lnTo>
                <a:lnTo>
                  <a:pt x="11" y="302"/>
                </a:lnTo>
                <a:lnTo>
                  <a:pt x="26" y="255"/>
                </a:lnTo>
                <a:lnTo>
                  <a:pt x="46" y="212"/>
                </a:lnTo>
                <a:lnTo>
                  <a:pt x="71" y="171"/>
                </a:lnTo>
                <a:lnTo>
                  <a:pt x="101" y="134"/>
                </a:lnTo>
                <a:lnTo>
                  <a:pt x="134" y="101"/>
                </a:lnTo>
                <a:lnTo>
                  <a:pt x="171" y="71"/>
                </a:lnTo>
                <a:lnTo>
                  <a:pt x="212" y="46"/>
                </a:lnTo>
                <a:lnTo>
                  <a:pt x="255" y="27"/>
                </a:lnTo>
                <a:lnTo>
                  <a:pt x="301" y="12"/>
                </a:lnTo>
                <a:lnTo>
                  <a:pt x="350" y="3"/>
                </a:lnTo>
                <a:lnTo>
                  <a:pt x="400" y="0"/>
                </a:lnTo>
                <a:close/>
              </a:path>
            </a:pathLst>
          </a:custGeom>
          <a:solidFill>
            <a:schemeClr val="accent1"/>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IN" sz="2399"/>
          </a:p>
        </p:txBody>
      </p:sp>
      <p:sp>
        <p:nvSpPr>
          <p:cNvPr id="39" name="Freeform 36"/>
          <p:cNvSpPr>
            <a:spLocks/>
          </p:cNvSpPr>
          <p:nvPr/>
        </p:nvSpPr>
        <p:spPr bwMode="auto">
          <a:xfrm>
            <a:off x="649120" y="3851208"/>
            <a:ext cx="1555714" cy="775777"/>
          </a:xfrm>
          <a:custGeom>
            <a:avLst/>
            <a:gdLst>
              <a:gd name="T0" fmla="*/ 115 w 1496"/>
              <a:gd name="T1" fmla="*/ 5 h 746"/>
              <a:gd name="T2" fmla="*/ 155 w 1496"/>
              <a:gd name="T3" fmla="*/ 29 h 746"/>
              <a:gd name="T4" fmla="*/ 864 w 1496"/>
              <a:gd name="T5" fmla="*/ 48 h 746"/>
              <a:gd name="T6" fmla="*/ 867 w 1496"/>
              <a:gd name="T7" fmla="*/ 151 h 746"/>
              <a:gd name="T8" fmla="*/ 895 w 1496"/>
              <a:gd name="T9" fmla="*/ 267 h 746"/>
              <a:gd name="T10" fmla="*/ 946 w 1496"/>
              <a:gd name="T11" fmla="*/ 372 h 746"/>
              <a:gd name="T12" fmla="*/ 1018 w 1496"/>
              <a:gd name="T13" fmla="*/ 462 h 746"/>
              <a:gd name="T14" fmla="*/ 1108 w 1496"/>
              <a:gd name="T15" fmla="*/ 533 h 746"/>
              <a:gd name="T16" fmla="*/ 1213 w 1496"/>
              <a:gd name="T17" fmla="*/ 585 h 746"/>
              <a:gd name="T18" fmla="*/ 1329 w 1496"/>
              <a:gd name="T19" fmla="*/ 611 h 746"/>
              <a:gd name="T20" fmla="*/ 1362 w 1496"/>
              <a:gd name="T21" fmla="*/ 579 h 746"/>
              <a:gd name="T22" fmla="*/ 1406 w 1496"/>
              <a:gd name="T23" fmla="*/ 567 h 746"/>
              <a:gd name="T24" fmla="*/ 1452 w 1496"/>
              <a:gd name="T25" fmla="*/ 579 h 746"/>
              <a:gd name="T26" fmla="*/ 1483 w 1496"/>
              <a:gd name="T27" fmla="*/ 612 h 746"/>
              <a:gd name="T28" fmla="*/ 1496 w 1496"/>
              <a:gd name="T29" fmla="*/ 656 h 746"/>
              <a:gd name="T30" fmla="*/ 1483 w 1496"/>
              <a:gd name="T31" fmla="*/ 702 h 746"/>
              <a:gd name="T32" fmla="*/ 1452 w 1496"/>
              <a:gd name="T33" fmla="*/ 735 h 746"/>
              <a:gd name="T34" fmla="*/ 1406 w 1496"/>
              <a:gd name="T35" fmla="*/ 746 h 746"/>
              <a:gd name="T36" fmla="*/ 1367 w 1496"/>
              <a:gd name="T37" fmla="*/ 737 h 746"/>
              <a:gd name="T38" fmla="*/ 1337 w 1496"/>
              <a:gd name="T39" fmla="*/ 713 h 746"/>
              <a:gd name="T40" fmla="*/ 1264 w 1496"/>
              <a:gd name="T41" fmla="*/ 687 h 746"/>
              <a:gd name="T42" fmla="*/ 1147 w 1496"/>
              <a:gd name="T43" fmla="*/ 649 h 746"/>
              <a:gd name="T44" fmla="*/ 1042 w 1496"/>
              <a:gd name="T45" fmla="*/ 591 h 746"/>
              <a:gd name="T46" fmla="*/ 951 w 1496"/>
              <a:gd name="T47" fmla="*/ 514 h 746"/>
              <a:gd name="T48" fmla="*/ 876 w 1496"/>
              <a:gd name="T49" fmla="*/ 421 h 746"/>
              <a:gd name="T50" fmla="*/ 821 w 1496"/>
              <a:gd name="T51" fmla="*/ 314 h 746"/>
              <a:gd name="T52" fmla="*/ 788 w 1496"/>
              <a:gd name="T53" fmla="*/ 196 h 746"/>
              <a:gd name="T54" fmla="*/ 168 w 1496"/>
              <a:gd name="T55" fmla="*/ 133 h 746"/>
              <a:gd name="T56" fmla="*/ 136 w 1496"/>
              <a:gd name="T57" fmla="*/ 167 h 746"/>
              <a:gd name="T58" fmla="*/ 90 w 1496"/>
              <a:gd name="T59" fmla="*/ 180 h 746"/>
              <a:gd name="T60" fmla="*/ 44 w 1496"/>
              <a:gd name="T61" fmla="*/ 167 h 746"/>
              <a:gd name="T62" fmla="*/ 13 w 1496"/>
              <a:gd name="T63" fmla="*/ 135 h 746"/>
              <a:gd name="T64" fmla="*/ 0 w 1496"/>
              <a:gd name="T65" fmla="*/ 90 h 746"/>
              <a:gd name="T66" fmla="*/ 13 w 1496"/>
              <a:gd name="T67" fmla="*/ 46 h 746"/>
              <a:gd name="T68" fmla="*/ 44 w 1496"/>
              <a:gd name="T69" fmla="*/ 13 h 746"/>
              <a:gd name="T70" fmla="*/ 90 w 1496"/>
              <a:gd name="T7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6" h="746">
                <a:moveTo>
                  <a:pt x="90" y="0"/>
                </a:moveTo>
                <a:lnTo>
                  <a:pt x="115" y="5"/>
                </a:lnTo>
                <a:lnTo>
                  <a:pt x="136" y="14"/>
                </a:lnTo>
                <a:lnTo>
                  <a:pt x="155" y="29"/>
                </a:lnTo>
                <a:lnTo>
                  <a:pt x="168" y="48"/>
                </a:lnTo>
                <a:lnTo>
                  <a:pt x="864" y="48"/>
                </a:lnTo>
                <a:lnTo>
                  <a:pt x="864" y="90"/>
                </a:lnTo>
                <a:lnTo>
                  <a:pt x="867" y="151"/>
                </a:lnTo>
                <a:lnTo>
                  <a:pt x="878" y="210"/>
                </a:lnTo>
                <a:lnTo>
                  <a:pt x="895" y="267"/>
                </a:lnTo>
                <a:lnTo>
                  <a:pt x="917" y="321"/>
                </a:lnTo>
                <a:lnTo>
                  <a:pt x="946" y="372"/>
                </a:lnTo>
                <a:lnTo>
                  <a:pt x="980" y="419"/>
                </a:lnTo>
                <a:lnTo>
                  <a:pt x="1018" y="462"/>
                </a:lnTo>
                <a:lnTo>
                  <a:pt x="1062" y="500"/>
                </a:lnTo>
                <a:lnTo>
                  <a:pt x="1108" y="533"/>
                </a:lnTo>
                <a:lnTo>
                  <a:pt x="1159" y="562"/>
                </a:lnTo>
                <a:lnTo>
                  <a:pt x="1213" y="585"/>
                </a:lnTo>
                <a:lnTo>
                  <a:pt x="1270" y="600"/>
                </a:lnTo>
                <a:lnTo>
                  <a:pt x="1329" y="611"/>
                </a:lnTo>
                <a:lnTo>
                  <a:pt x="1344" y="593"/>
                </a:lnTo>
                <a:lnTo>
                  <a:pt x="1362" y="579"/>
                </a:lnTo>
                <a:lnTo>
                  <a:pt x="1382" y="570"/>
                </a:lnTo>
                <a:lnTo>
                  <a:pt x="1406" y="567"/>
                </a:lnTo>
                <a:lnTo>
                  <a:pt x="1430" y="570"/>
                </a:lnTo>
                <a:lnTo>
                  <a:pt x="1452" y="579"/>
                </a:lnTo>
                <a:lnTo>
                  <a:pt x="1470" y="594"/>
                </a:lnTo>
                <a:lnTo>
                  <a:pt x="1483" y="612"/>
                </a:lnTo>
                <a:lnTo>
                  <a:pt x="1492" y="633"/>
                </a:lnTo>
                <a:lnTo>
                  <a:pt x="1496" y="656"/>
                </a:lnTo>
                <a:lnTo>
                  <a:pt x="1492" y="680"/>
                </a:lnTo>
                <a:lnTo>
                  <a:pt x="1483" y="702"/>
                </a:lnTo>
                <a:lnTo>
                  <a:pt x="1470" y="720"/>
                </a:lnTo>
                <a:lnTo>
                  <a:pt x="1452" y="735"/>
                </a:lnTo>
                <a:lnTo>
                  <a:pt x="1430" y="744"/>
                </a:lnTo>
                <a:lnTo>
                  <a:pt x="1406" y="746"/>
                </a:lnTo>
                <a:lnTo>
                  <a:pt x="1386" y="744"/>
                </a:lnTo>
                <a:lnTo>
                  <a:pt x="1367" y="737"/>
                </a:lnTo>
                <a:lnTo>
                  <a:pt x="1350" y="727"/>
                </a:lnTo>
                <a:lnTo>
                  <a:pt x="1337" y="713"/>
                </a:lnTo>
                <a:lnTo>
                  <a:pt x="1325" y="696"/>
                </a:lnTo>
                <a:lnTo>
                  <a:pt x="1264" y="687"/>
                </a:lnTo>
                <a:lnTo>
                  <a:pt x="1205" y="671"/>
                </a:lnTo>
                <a:lnTo>
                  <a:pt x="1147" y="649"/>
                </a:lnTo>
                <a:lnTo>
                  <a:pt x="1093" y="623"/>
                </a:lnTo>
                <a:lnTo>
                  <a:pt x="1042" y="591"/>
                </a:lnTo>
                <a:lnTo>
                  <a:pt x="995" y="555"/>
                </a:lnTo>
                <a:lnTo>
                  <a:pt x="951" y="514"/>
                </a:lnTo>
                <a:lnTo>
                  <a:pt x="912" y="470"/>
                </a:lnTo>
                <a:lnTo>
                  <a:pt x="876" y="421"/>
                </a:lnTo>
                <a:lnTo>
                  <a:pt x="846" y="369"/>
                </a:lnTo>
                <a:lnTo>
                  <a:pt x="821" y="314"/>
                </a:lnTo>
                <a:lnTo>
                  <a:pt x="801" y="256"/>
                </a:lnTo>
                <a:lnTo>
                  <a:pt x="788" y="196"/>
                </a:lnTo>
                <a:lnTo>
                  <a:pt x="780" y="133"/>
                </a:lnTo>
                <a:lnTo>
                  <a:pt x="168" y="133"/>
                </a:lnTo>
                <a:lnTo>
                  <a:pt x="155" y="152"/>
                </a:lnTo>
                <a:lnTo>
                  <a:pt x="136" y="167"/>
                </a:lnTo>
                <a:lnTo>
                  <a:pt x="115" y="176"/>
                </a:lnTo>
                <a:lnTo>
                  <a:pt x="90" y="180"/>
                </a:lnTo>
                <a:lnTo>
                  <a:pt x="66" y="176"/>
                </a:lnTo>
                <a:lnTo>
                  <a:pt x="44" y="167"/>
                </a:lnTo>
                <a:lnTo>
                  <a:pt x="26" y="154"/>
                </a:lnTo>
                <a:lnTo>
                  <a:pt x="13" y="135"/>
                </a:lnTo>
                <a:lnTo>
                  <a:pt x="3" y="114"/>
                </a:lnTo>
                <a:lnTo>
                  <a:pt x="0" y="90"/>
                </a:lnTo>
                <a:lnTo>
                  <a:pt x="3" y="66"/>
                </a:lnTo>
                <a:lnTo>
                  <a:pt x="13" y="46"/>
                </a:lnTo>
                <a:lnTo>
                  <a:pt x="26" y="27"/>
                </a:lnTo>
                <a:lnTo>
                  <a:pt x="44" y="13"/>
                </a:lnTo>
                <a:lnTo>
                  <a:pt x="66" y="4"/>
                </a:lnTo>
                <a:lnTo>
                  <a:pt x="90" y="0"/>
                </a:lnTo>
                <a:close/>
              </a:path>
            </a:pathLst>
          </a:custGeom>
          <a:solidFill>
            <a:schemeClr val="accent1"/>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IN" sz="2399"/>
          </a:p>
        </p:txBody>
      </p:sp>
      <p:sp>
        <p:nvSpPr>
          <p:cNvPr id="42" name="Freeform 34"/>
          <p:cNvSpPr>
            <a:spLocks/>
          </p:cNvSpPr>
          <p:nvPr/>
        </p:nvSpPr>
        <p:spPr bwMode="auto">
          <a:xfrm>
            <a:off x="4008263" y="3528834"/>
            <a:ext cx="832973" cy="832972"/>
          </a:xfrm>
          <a:custGeom>
            <a:avLst/>
            <a:gdLst>
              <a:gd name="T0" fmla="*/ 400 w 801"/>
              <a:gd name="T1" fmla="*/ 0 h 801"/>
              <a:gd name="T2" fmla="*/ 451 w 801"/>
              <a:gd name="T3" fmla="*/ 2 h 801"/>
              <a:gd name="T4" fmla="*/ 499 w 801"/>
              <a:gd name="T5" fmla="*/ 11 h 801"/>
              <a:gd name="T6" fmla="*/ 545 w 801"/>
              <a:gd name="T7" fmla="*/ 26 h 801"/>
              <a:gd name="T8" fmla="*/ 588 w 801"/>
              <a:gd name="T9" fmla="*/ 46 h 801"/>
              <a:gd name="T10" fmla="*/ 629 w 801"/>
              <a:gd name="T11" fmla="*/ 71 h 801"/>
              <a:gd name="T12" fmla="*/ 667 w 801"/>
              <a:gd name="T13" fmla="*/ 101 h 801"/>
              <a:gd name="T14" fmla="*/ 700 w 801"/>
              <a:gd name="T15" fmla="*/ 134 h 801"/>
              <a:gd name="T16" fmla="*/ 729 w 801"/>
              <a:gd name="T17" fmla="*/ 171 h 801"/>
              <a:gd name="T18" fmla="*/ 754 w 801"/>
              <a:gd name="T19" fmla="*/ 211 h 801"/>
              <a:gd name="T20" fmla="*/ 774 w 801"/>
              <a:gd name="T21" fmla="*/ 256 h 801"/>
              <a:gd name="T22" fmla="*/ 788 w 801"/>
              <a:gd name="T23" fmla="*/ 301 h 801"/>
              <a:gd name="T24" fmla="*/ 798 w 801"/>
              <a:gd name="T25" fmla="*/ 350 h 801"/>
              <a:gd name="T26" fmla="*/ 801 w 801"/>
              <a:gd name="T27" fmla="*/ 400 h 801"/>
              <a:gd name="T28" fmla="*/ 798 w 801"/>
              <a:gd name="T29" fmla="*/ 451 h 801"/>
              <a:gd name="T30" fmla="*/ 788 w 801"/>
              <a:gd name="T31" fmla="*/ 499 h 801"/>
              <a:gd name="T32" fmla="*/ 774 w 801"/>
              <a:gd name="T33" fmla="*/ 545 h 801"/>
              <a:gd name="T34" fmla="*/ 754 w 801"/>
              <a:gd name="T35" fmla="*/ 589 h 801"/>
              <a:gd name="T36" fmla="*/ 729 w 801"/>
              <a:gd name="T37" fmla="*/ 630 h 801"/>
              <a:gd name="T38" fmla="*/ 700 w 801"/>
              <a:gd name="T39" fmla="*/ 667 h 801"/>
              <a:gd name="T40" fmla="*/ 667 w 801"/>
              <a:gd name="T41" fmla="*/ 700 h 801"/>
              <a:gd name="T42" fmla="*/ 629 w 801"/>
              <a:gd name="T43" fmla="*/ 730 h 801"/>
              <a:gd name="T44" fmla="*/ 588 w 801"/>
              <a:gd name="T45" fmla="*/ 755 h 801"/>
              <a:gd name="T46" fmla="*/ 545 w 801"/>
              <a:gd name="T47" fmla="*/ 774 h 801"/>
              <a:gd name="T48" fmla="*/ 499 w 801"/>
              <a:gd name="T49" fmla="*/ 789 h 801"/>
              <a:gd name="T50" fmla="*/ 451 w 801"/>
              <a:gd name="T51" fmla="*/ 798 h 801"/>
              <a:gd name="T52" fmla="*/ 400 w 801"/>
              <a:gd name="T53" fmla="*/ 801 h 801"/>
              <a:gd name="T54" fmla="*/ 350 w 801"/>
              <a:gd name="T55" fmla="*/ 798 h 801"/>
              <a:gd name="T56" fmla="*/ 301 w 801"/>
              <a:gd name="T57" fmla="*/ 789 h 801"/>
              <a:gd name="T58" fmla="*/ 255 w 801"/>
              <a:gd name="T59" fmla="*/ 774 h 801"/>
              <a:gd name="T60" fmla="*/ 212 w 801"/>
              <a:gd name="T61" fmla="*/ 755 h 801"/>
              <a:gd name="T62" fmla="*/ 171 w 801"/>
              <a:gd name="T63" fmla="*/ 730 h 801"/>
              <a:gd name="T64" fmla="*/ 134 w 801"/>
              <a:gd name="T65" fmla="*/ 700 h 801"/>
              <a:gd name="T66" fmla="*/ 101 w 801"/>
              <a:gd name="T67" fmla="*/ 667 h 801"/>
              <a:gd name="T68" fmla="*/ 71 w 801"/>
              <a:gd name="T69" fmla="*/ 630 h 801"/>
              <a:gd name="T70" fmla="*/ 46 w 801"/>
              <a:gd name="T71" fmla="*/ 589 h 801"/>
              <a:gd name="T72" fmla="*/ 26 w 801"/>
              <a:gd name="T73" fmla="*/ 545 h 801"/>
              <a:gd name="T74" fmla="*/ 11 w 801"/>
              <a:gd name="T75" fmla="*/ 499 h 801"/>
              <a:gd name="T76" fmla="*/ 2 w 801"/>
              <a:gd name="T77" fmla="*/ 451 h 801"/>
              <a:gd name="T78" fmla="*/ 0 w 801"/>
              <a:gd name="T79" fmla="*/ 400 h 801"/>
              <a:gd name="T80" fmla="*/ 2 w 801"/>
              <a:gd name="T81" fmla="*/ 350 h 801"/>
              <a:gd name="T82" fmla="*/ 11 w 801"/>
              <a:gd name="T83" fmla="*/ 301 h 801"/>
              <a:gd name="T84" fmla="*/ 26 w 801"/>
              <a:gd name="T85" fmla="*/ 256 h 801"/>
              <a:gd name="T86" fmla="*/ 46 w 801"/>
              <a:gd name="T87" fmla="*/ 211 h 801"/>
              <a:gd name="T88" fmla="*/ 71 w 801"/>
              <a:gd name="T89" fmla="*/ 171 h 801"/>
              <a:gd name="T90" fmla="*/ 101 w 801"/>
              <a:gd name="T91" fmla="*/ 134 h 801"/>
              <a:gd name="T92" fmla="*/ 134 w 801"/>
              <a:gd name="T93" fmla="*/ 101 h 801"/>
              <a:gd name="T94" fmla="*/ 171 w 801"/>
              <a:gd name="T95" fmla="*/ 71 h 801"/>
              <a:gd name="T96" fmla="*/ 212 w 801"/>
              <a:gd name="T97" fmla="*/ 46 h 801"/>
              <a:gd name="T98" fmla="*/ 255 w 801"/>
              <a:gd name="T99" fmla="*/ 26 h 801"/>
              <a:gd name="T100" fmla="*/ 301 w 801"/>
              <a:gd name="T101" fmla="*/ 11 h 801"/>
              <a:gd name="T102" fmla="*/ 350 w 801"/>
              <a:gd name="T103" fmla="*/ 2 h 801"/>
              <a:gd name="T104" fmla="*/ 400 w 801"/>
              <a:gd name="T10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1" h="801">
                <a:moveTo>
                  <a:pt x="400" y="0"/>
                </a:moveTo>
                <a:lnTo>
                  <a:pt x="451" y="2"/>
                </a:lnTo>
                <a:lnTo>
                  <a:pt x="499" y="11"/>
                </a:lnTo>
                <a:lnTo>
                  <a:pt x="545" y="26"/>
                </a:lnTo>
                <a:lnTo>
                  <a:pt x="588" y="46"/>
                </a:lnTo>
                <a:lnTo>
                  <a:pt x="629" y="71"/>
                </a:lnTo>
                <a:lnTo>
                  <a:pt x="667" y="101"/>
                </a:lnTo>
                <a:lnTo>
                  <a:pt x="700" y="134"/>
                </a:lnTo>
                <a:lnTo>
                  <a:pt x="729" y="171"/>
                </a:lnTo>
                <a:lnTo>
                  <a:pt x="754" y="211"/>
                </a:lnTo>
                <a:lnTo>
                  <a:pt x="774" y="256"/>
                </a:lnTo>
                <a:lnTo>
                  <a:pt x="788" y="301"/>
                </a:lnTo>
                <a:lnTo>
                  <a:pt x="798" y="350"/>
                </a:lnTo>
                <a:lnTo>
                  <a:pt x="801" y="400"/>
                </a:lnTo>
                <a:lnTo>
                  <a:pt x="798" y="451"/>
                </a:lnTo>
                <a:lnTo>
                  <a:pt x="788" y="499"/>
                </a:lnTo>
                <a:lnTo>
                  <a:pt x="774" y="545"/>
                </a:lnTo>
                <a:lnTo>
                  <a:pt x="754" y="589"/>
                </a:lnTo>
                <a:lnTo>
                  <a:pt x="729" y="630"/>
                </a:lnTo>
                <a:lnTo>
                  <a:pt x="700" y="667"/>
                </a:lnTo>
                <a:lnTo>
                  <a:pt x="667" y="700"/>
                </a:lnTo>
                <a:lnTo>
                  <a:pt x="629" y="730"/>
                </a:lnTo>
                <a:lnTo>
                  <a:pt x="588" y="755"/>
                </a:lnTo>
                <a:lnTo>
                  <a:pt x="545" y="774"/>
                </a:lnTo>
                <a:lnTo>
                  <a:pt x="499" y="789"/>
                </a:lnTo>
                <a:lnTo>
                  <a:pt x="451" y="798"/>
                </a:lnTo>
                <a:lnTo>
                  <a:pt x="400" y="801"/>
                </a:lnTo>
                <a:lnTo>
                  <a:pt x="350" y="798"/>
                </a:lnTo>
                <a:lnTo>
                  <a:pt x="301" y="789"/>
                </a:lnTo>
                <a:lnTo>
                  <a:pt x="255" y="774"/>
                </a:lnTo>
                <a:lnTo>
                  <a:pt x="212" y="755"/>
                </a:lnTo>
                <a:lnTo>
                  <a:pt x="171" y="730"/>
                </a:lnTo>
                <a:lnTo>
                  <a:pt x="134" y="700"/>
                </a:lnTo>
                <a:lnTo>
                  <a:pt x="101" y="667"/>
                </a:lnTo>
                <a:lnTo>
                  <a:pt x="71" y="630"/>
                </a:lnTo>
                <a:lnTo>
                  <a:pt x="46" y="589"/>
                </a:lnTo>
                <a:lnTo>
                  <a:pt x="26" y="545"/>
                </a:lnTo>
                <a:lnTo>
                  <a:pt x="11" y="499"/>
                </a:lnTo>
                <a:lnTo>
                  <a:pt x="2" y="451"/>
                </a:lnTo>
                <a:lnTo>
                  <a:pt x="0" y="400"/>
                </a:lnTo>
                <a:lnTo>
                  <a:pt x="2" y="350"/>
                </a:lnTo>
                <a:lnTo>
                  <a:pt x="11" y="301"/>
                </a:lnTo>
                <a:lnTo>
                  <a:pt x="26" y="256"/>
                </a:lnTo>
                <a:lnTo>
                  <a:pt x="46" y="211"/>
                </a:lnTo>
                <a:lnTo>
                  <a:pt x="71" y="171"/>
                </a:lnTo>
                <a:lnTo>
                  <a:pt x="101" y="134"/>
                </a:lnTo>
                <a:lnTo>
                  <a:pt x="134" y="101"/>
                </a:lnTo>
                <a:lnTo>
                  <a:pt x="171" y="71"/>
                </a:lnTo>
                <a:lnTo>
                  <a:pt x="212" y="46"/>
                </a:lnTo>
                <a:lnTo>
                  <a:pt x="255" y="26"/>
                </a:lnTo>
                <a:lnTo>
                  <a:pt x="301" y="11"/>
                </a:lnTo>
                <a:lnTo>
                  <a:pt x="350" y="2"/>
                </a:lnTo>
                <a:lnTo>
                  <a:pt x="400" y="0"/>
                </a:lnTo>
                <a:close/>
              </a:path>
            </a:pathLst>
          </a:custGeom>
          <a:solidFill>
            <a:schemeClr val="accent2"/>
          </a:solidFill>
          <a:ln w="0">
            <a:noFill/>
            <a:prstDash val="solid"/>
            <a:round/>
            <a:headEnd/>
            <a:tailEnd/>
          </a:ln>
        </p:spPr>
        <p:txBody>
          <a:bodyPr vert="horz" wrap="square" lIns="0" tIns="0" rIns="0" bIns="0" numCol="1" anchor="ctr" anchorCtr="1" compatLnSpc="1">
            <a:prstTxWarp prst="textNoShape">
              <a:avLst/>
            </a:prstTxWarp>
          </a:bodyPr>
          <a:lstStyle/>
          <a:p>
            <a:r>
              <a:rPr lang="en-IN" sz="2999" dirty="0">
                <a:solidFill>
                  <a:schemeClr val="bg1"/>
                </a:solidFill>
                <a:latin typeface="Tw Cen MT" panose="020B0602020104020603" pitchFamily="34" charset="0"/>
                <a:cs typeface="Arial" panose="020B0604020202020204" pitchFamily="34" charset="0"/>
              </a:rPr>
              <a:t>02</a:t>
            </a:r>
          </a:p>
        </p:txBody>
      </p:sp>
      <p:sp>
        <p:nvSpPr>
          <p:cNvPr id="43" name="Freeform 35"/>
          <p:cNvSpPr>
            <a:spLocks/>
          </p:cNvSpPr>
          <p:nvPr/>
        </p:nvSpPr>
        <p:spPr bwMode="auto">
          <a:xfrm>
            <a:off x="4008263" y="1879528"/>
            <a:ext cx="2869128" cy="2747457"/>
          </a:xfrm>
          <a:custGeom>
            <a:avLst/>
            <a:gdLst>
              <a:gd name="T0" fmla="*/ 499 w 2759"/>
              <a:gd name="T1" fmla="*/ 12 h 2642"/>
              <a:gd name="T2" fmla="*/ 629 w 2759"/>
              <a:gd name="T3" fmla="*/ 71 h 2642"/>
              <a:gd name="T4" fmla="*/ 729 w 2759"/>
              <a:gd name="T5" fmla="*/ 171 h 2642"/>
              <a:gd name="T6" fmla="*/ 788 w 2759"/>
              <a:gd name="T7" fmla="*/ 302 h 2642"/>
              <a:gd name="T8" fmla="*/ 798 w 2759"/>
              <a:gd name="T9" fmla="*/ 451 h 2642"/>
              <a:gd name="T10" fmla="*/ 753 w 2759"/>
              <a:gd name="T11" fmla="*/ 591 h 2642"/>
              <a:gd name="T12" fmla="*/ 663 w 2759"/>
              <a:gd name="T13" fmla="*/ 703 h 2642"/>
              <a:gd name="T14" fmla="*/ 540 w 2759"/>
              <a:gd name="T15" fmla="*/ 777 h 2642"/>
              <a:gd name="T16" fmla="*/ 443 w 2759"/>
              <a:gd name="T17" fmla="*/ 1379 h 2642"/>
              <a:gd name="T18" fmla="*/ 627 w 2759"/>
              <a:gd name="T19" fmla="*/ 1421 h 2642"/>
              <a:gd name="T20" fmla="*/ 785 w 2759"/>
              <a:gd name="T21" fmla="*/ 1515 h 2642"/>
              <a:gd name="T22" fmla="*/ 908 w 2759"/>
              <a:gd name="T23" fmla="*/ 1651 h 2642"/>
              <a:gd name="T24" fmla="*/ 985 w 2759"/>
              <a:gd name="T25" fmla="*/ 1819 h 2642"/>
              <a:gd name="T26" fmla="*/ 2127 w 2759"/>
              <a:gd name="T27" fmla="*/ 1944 h 2642"/>
              <a:gd name="T28" fmla="*/ 2141 w 2759"/>
              <a:gd name="T29" fmla="*/ 2106 h 2642"/>
              <a:gd name="T30" fmla="*/ 2209 w 2759"/>
              <a:gd name="T31" fmla="*/ 2268 h 2642"/>
              <a:gd name="T32" fmla="*/ 2325 w 2759"/>
              <a:gd name="T33" fmla="*/ 2396 h 2642"/>
              <a:gd name="T34" fmla="*/ 2476 w 2759"/>
              <a:gd name="T35" fmla="*/ 2481 h 2642"/>
              <a:gd name="T36" fmla="*/ 2607 w 2759"/>
              <a:gd name="T37" fmla="*/ 2489 h 2642"/>
              <a:gd name="T38" fmla="*/ 2670 w 2759"/>
              <a:gd name="T39" fmla="*/ 2463 h 2642"/>
              <a:gd name="T40" fmla="*/ 2733 w 2759"/>
              <a:gd name="T41" fmla="*/ 2490 h 2642"/>
              <a:gd name="T42" fmla="*/ 2759 w 2759"/>
              <a:gd name="T43" fmla="*/ 2552 h 2642"/>
              <a:gd name="T44" fmla="*/ 2733 w 2759"/>
              <a:gd name="T45" fmla="*/ 2616 h 2642"/>
              <a:gd name="T46" fmla="*/ 2670 w 2759"/>
              <a:gd name="T47" fmla="*/ 2642 h 2642"/>
              <a:gd name="T48" fmla="*/ 2614 w 2759"/>
              <a:gd name="T49" fmla="*/ 2623 h 2642"/>
              <a:gd name="T50" fmla="*/ 2528 w 2759"/>
              <a:gd name="T51" fmla="*/ 2583 h 2642"/>
              <a:gd name="T52" fmla="*/ 2356 w 2759"/>
              <a:gd name="T53" fmla="*/ 2519 h 2642"/>
              <a:gd name="T54" fmla="*/ 2214 w 2759"/>
              <a:gd name="T55" fmla="*/ 2410 h 2642"/>
              <a:gd name="T56" fmla="*/ 2109 w 2759"/>
              <a:gd name="T57" fmla="*/ 2265 h 2642"/>
              <a:gd name="T58" fmla="*/ 2051 w 2759"/>
              <a:gd name="T59" fmla="*/ 2092 h 2642"/>
              <a:gd name="T60" fmla="*/ 924 w 2759"/>
              <a:gd name="T61" fmla="*/ 1986 h 2642"/>
              <a:gd name="T62" fmla="*/ 893 w 2759"/>
              <a:gd name="T63" fmla="*/ 1810 h 2642"/>
              <a:gd name="T64" fmla="*/ 809 w 2759"/>
              <a:gd name="T65" fmla="*/ 1658 h 2642"/>
              <a:gd name="T66" fmla="*/ 680 w 2759"/>
              <a:gd name="T67" fmla="*/ 1544 h 2642"/>
              <a:gd name="T68" fmla="*/ 520 w 2759"/>
              <a:gd name="T69" fmla="*/ 1477 h 2642"/>
              <a:gd name="T70" fmla="*/ 358 w 2759"/>
              <a:gd name="T71" fmla="*/ 1463 h 2642"/>
              <a:gd name="T72" fmla="*/ 261 w 2759"/>
              <a:gd name="T73" fmla="*/ 777 h 2642"/>
              <a:gd name="T74" fmla="*/ 137 w 2759"/>
              <a:gd name="T75" fmla="*/ 703 h 2642"/>
              <a:gd name="T76" fmla="*/ 47 w 2759"/>
              <a:gd name="T77" fmla="*/ 591 h 2642"/>
              <a:gd name="T78" fmla="*/ 2 w 2759"/>
              <a:gd name="T79" fmla="*/ 451 h 2642"/>
              <a:gd name="T80" fmla="*/ 11 w 2759"/>
              <a:gd name="T81" fmla="*/ 302 h 2642"/>
              <a:gd name="T82" fmla="*/ 71 w 2759"/>
              <a:gd name="T83" fmla="*/ 171 h 2642"/>
              <a:gd name="T84" fmla="*/ 171 w 2759"/>
              <a:gd name="T85" fmla="*/ 71 h 2642"/>
              <a:gd name="T86" fmla="*/ 301 w 2759"/>
              <a:gd name="T87" fmla="*/ 1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9" h="2642">
                <a:moveTo>
                  <a:pt x="400" y="0"/>
                </a:moveTo>
                <a:lnTo>
                  <a:pt x="451" y="3"/>
                </a:lnTo>
                <a:lnTo>
                  <a:pt x="499" y="12"/>
                </a:lnTo>
                <a:lnTo>
                  <a:pt x="545" y="27"/>
                </a:lnTo>
                <a:lnTo>
                  <a:pt x="588" y="46"/>
                </a:lnTo>
                <a:lnTo>
                  <a:pt x="629" y="71"/>
                </a:lnTo>
                <a:lnTo>
                  <a:pt x="667" y="101"/>
                </a:lnTo>
                <a:lnTo>
                  <a:pt x="700" y="134"/>
                </a:lnTo>
                <a:lnTo>
                  <a:pt x="729" y="171"/>
                </a:lnTo>
                <a:lnTo>
                  <a:pt x="754" y="212"/>
                </a:lnTo>
                <a:lnTo>
                  <a:pt x="774" y="255"/>
                </a:lnTo>
                <a:lnTo>
                  <a:pt x="788" y="302"/>
                </a:lnTo>
                <a:lnTo>
                  <a:pt x="798" y="350"/>
                </a:lnTo>
                <a:lnTo>
                  <a:pt x="801" y="401"/>
                </a:lnTo>
                <a:lnTo>
                  <a:pt x="798" y="451"/>
                </a:lnTo>
                <a:lnTo>
                  <a:pt x="788" y="501"/>
                </a:lnTo>
                <a:lnTo>
                  <a:pt x="774" y="548"/>
                </a:lnTo>
                <a:lnTo>
                  <a:pt x="753" y="591"/>
                </a:lnTo>
                <a:lnTo>
                  <a:pt x="727" y="632"/>
                </a:lnTo>
                <a:lnTo>
                  <a:pt x="698" y="669"/>
                </a:lnTo>
                <a:lnTo>
                  <a:pt x="663" y="703"/>
                </a:lnTo>
                <a:lnTo>
                  <a:pt x="625" y="733"/>
                </a:lnTo>
                <a:lnTo>
                  <a:pt x="584" y="757"/>
                </a:lnTo>
                <a:lnTo>
                  <a:pt x="540" y="777"/>
                </a:lnTo>
                <a:lnTo>
                  <a:pt x="492" y="791"/>
                </a:lnTo>
                <a:lnTo>
                  <a:pt x="443" y="799"/>
                </a:lnTo>
                <a:lnTo>
                  <a:pt x="443" y="1379"/>
                </a:lnTo>
                <a:lnTo>
                  <a:pt x="507" y="1387"/>
                </a:lnTo>
                <a:lnTo>
                  <a:pt x="568" y="1402"/>
                </a:lnTo>
                <a:lnTo>
                  <a:pt x="627" y="1421"/>
                </a:lnTo>
                <a:lnTo>
                  <a:pt x="683" y="1447"/>
                </a:lnTo>
                <a:lnTo>
                  <a:pt x="736" y="1479"/>
                </a:lnTo>
                <a:lnTo>
                  <a:pt x="785" y="1515"/>
                </a:lnTo>
                <a:lnTo>
                  <a:pt x="831" y="1556"/>
                </a:lnTo>
                <a:lnTo>
                  <a:pt x="871" y="1602"/>
                </a:lnTo>
                <a:lnTo>
                  <a:pt x="908" y="1651"/>
                </a:lnTo>
                <a:lnTo>
                  <a:pt x="939" y="1704"/>
                </a:lnTo>
                <a:lnTo>
                  <a:pt x="965" y="1760"/>
                </a:lnTo>
                <a:lnTo>
                  <a:pt x="985" y="1819"/>
                </a:lnTo>
                <a:lnTo>
                  <a:pt x="1000" y="1880"/>
                </a:lnTo>
                <a:lnTo>
                  <a:pt x="1008" y="1944"/>
                </a:lnTo>
                <a:lnTo>
                  <a:pt x="2127" y="1944"/>
                </a:lnTo>
                <a:lnTo>
                  <a:pt x="2127" y="1986"/>
                </a:lnTo>
                <a:lnTo>
                  <a:pt x="2131" y="2047"/>
                </a:lnTo>
                <a:lnTo>
                  <a:pt x="2141" y="2106"/>
                </a:lnTo>
                <a:lnTo>
                  <a:pt x="2158" y="2163"/>
                </a:lnTo>
                <a:lnTo>
                  <a:pt x="2181" y="2217"/>
                </a:lnTo>
                <a:lnTo>
                  <a:pt x="2209" y="2268"/>
                </a:lnTo>
                <a:lnTo>
                  <a:pt x="2243" y="2315"/>
                </a:lnTo>
                <a:lnTo>
                  <a:pt x="2282" y="2358"/>
                </a:lnTo>
                <a:lnTo>
                  <a:pt x="2325" y="2396"/>
                </a:lnTo>
                <a:lnTo>
                  <a:pt x="2372" y="2429"/>
                </a:lnTo>
                <a:lnTo>
                  <a:pt x="2423" y="2458"/>
                </a:lnTo>
                <a:lnTo>
                  <a:pt x="2476" y="2481"/>
                </a:lnTo>
                <a:lnTo>
                  <a:pt x="2533" y="2496"/>
                </a:lnTo>
                <a:lnTo>
                  <a:pt x="2592" y="2507"/>
                </a:lnTo>
                <a:lnTo>
                  <a:pt x="2607" y="2489"/>
                </a:lnTo>
                <a:lnTo>
                  <a:pt x="2624" y="2475"/>
                </a:lnTo>
                <a:lnTo>
                  <a:pt x="2646" y="2466"/>
                </a:lnTo>
                <a:lnTo>
                  <a:pt x="2670" y="2463"/>
                </a:lnTo>
                <a:lnTo>
                  <a:pt x="2694" y="2466"/>
                </a:lnTo>
                <a:lnTo>
                  <a:pt x="2715" y="2475"/>
                </a:lnTo>
                <a:lnTo>
                  <a:pt x="2733" y="2490"/>
                </a:lnTo>
                <a:lnTo>
                  <a:pt x="2747" y="2508"/>
                </a:lnTo>
                <a:lnTo>
                  <a:pt x="2756" y="2529"/>
                </a:lnTo>
                <a:lnTo>
                  <a:pt x="2759" y="2552"/>
                </a:lnTo>
                <a:lnTo>
                  <a:pt x="2756" y="2576"/>
                </a:lnTo>
                <a:lnTo>
                  <a:pt x="2747" y="2598"/>
                </a:lnTo>
                <a:lnTo>
                  <a:pt x="2733" y="2616"/>
                </a:lnTo>
                <a:lnTo>
                  <a:pt x="2715" y="2631"/>
                </a:lnTo>
                <a:lnTo>
                  <a:pt x="2694" y="2640"/>
                </a:lnTo>
                <a:lnTo>
                  <a:pt x="2670" y="2642"/>
                </a:lnTo>
                <a:lnTo>
                  <a:pt x="2649" y="2640"/>
                </a:lnTo>
                <a:lnTo>
                  <a:pt x="2630" y="2633"/>
                </a:lnTo>
                <a:lnTo>
                  <a:pt x="2614" y="2623"/>
                </a:lnTo>
                <a:lnTo>
                  <a:pt x="2599" y="2609"/>
                </a:lnTo>
                <a:lnTo>
                  <a:pt x="2589" y="2592"/>
                </a:lnTo>
                <a:lnTo>
                  <a:pt x="2528" y="2583"/>
                </a:lnTo>
                <a:lnTo>
                  <a:pt x="2467" y="2567"/>
                </a:lnTo>
                <a:lnTo>
                  <a:pt x="2410" y="2545"/>
                </a:lnTo>
                <a:lnTo>
                  <a:pt x="2356" y="2519"/>
                </a:lnTo>
                <a:lnTo>
                  <a:pt x="2306" y="2487"/>
                </a:lnTo>
                <a:lnTo>
                  <a:pt x="2258" y="2451"/>
                </a:lnTo>
                <a:lnTo>
                  <a:pt x="2214" y="2410"/>
                </a:lnTo>
                <a:lnTo>
                  <a:pt x="2175" y="2366"/>
                </a:lnTo>
                <a:lnTo>
                  <a:pt x="2140" y="2317"/>
                </a:lnTo>
                <a:lnTo>
                  <a:pt x="2109" y="2265"/>
                </a:lnTo>
                <a:lnTo>
                  <a:pt x="2084" y="2210"/>
                </a:lnTo>
                <a:lnTo>
                  <a:pt x="2065" y="2152"/>
                </a:lnTo>
                <a:lnTo>
                  <a:pt x="2051" y="2092"/>
                </a:lnTo>
                <a:lnTo>
                  <a:pt x="2043" y="2029"/>
                </a:lnTo>
                <a:lnTo>
                  <a:pt x="924" y="2029"/>
                </a:lnTo>
                <a:lnTo>
                  <a:pt x="924" y="1986"/>
                </a:lnTo>
                <a:lnTo>
                  <a:pt x="920" y="1926"/>
                </a:lnTo>
                <a:lnTo>
                  <a:pt x="910" y="1867"/>
                </a:lnTo>
                <a:lnTo>
                  <a:pt x="893" y="1810"/>
                </a:lnTo>
                <a:lnTo>
                  <a:pt x="870" y="1756"/>
                </a:lnTo>
                <a:lnTo>
                  <a:pt x="842" y="1706"/>
                </a:lnTo>
                <a:lnTo>
                  <a:pt x="809" y="1658"/>
                </a:lnTo>
                <a:lnTo>
                  <a:pt x="770" y="1616"/>
                </a:lnTo>
                <a:lnTo>
                  <a:pt x="727" y="1578"/>
                </a:lnTo>
                <a:lnTo>
                  <a:pt x="680" y="1544"/>
                </a:lnTo>
                <a:lnTo>
                  <a:pt x="630" y="1516"/>
                </a:lnTo>
                <a:lnTo>
                  <a:pt x="577" y="1494"/>
                </a:lnTo>
                <a:lnTo>
                  <a:pt x="520" y="1477"/>
                </a:lnTo>
                <a:lnTo>
                  <a:pt x="461" y="1466"/>
                </a:lnTo>
                <a:lnTo>
                  <a:pt x="400" y="1463"/>
                </a:lnTo>
                <a:lnTo>
                  <a:pt x="358" y="1463"/>
                </a:lnTo>
                <a:lnTo>
                  <a:pt x="358" y="799"/>
                </a:lnTo>
                <a:lnTo>
                  <a:pt x="309" y="791"/>
                </a:lnTo>
                <a:lnTo>
                  <a:pt x="261" y="777"/>
                </a:lnTo>
                <a:lnTo>
                  <a:pt x="217" y="757"/>
                </a:lnTo>
                <a:lnTo>
                  <a:pt x="175" y="733"/>
                </a:lnTo>
                <a:lnTo>
                  <a:pt x="137" y="703"/>
                </a:lnTo>
                <a:lnTo>
                  <a:pt x="103" y="669"/>
                </a:lnTo>
                <a:lnTo>
                  <a:pt x="72" y="632"/>
                </a:lnTo>
                <a:lnTo>
                  <a:pt x="47" y="591"/>
                </a:lnTo>
                <a:lnTo>
                  <a:pt x="27" y="548"/>
                </a:lnTo>
                <a:lnTo>
                  <a:pt x="12" y="501"/>
                </a:lnTo>
                <a:lnTo>
                  <a:pt x="2" y="451"/>
                </a:lnTo>
                <a:lnTo>
                  <a:pt x="0" y="401"/>
                </a:lnTo>
                <a:lnTo>
                  <a:pt x="2" y="350"/>
                </a:lnTo>
                <a:lnTo>
                  <a:pt x="11" y="302"/>
                </a:lnTo>
                <a:lnTo>
                  <a:pt x="26" y="255"/>
                </a:lnTo>
                <a:lnTo>
                  <a:pt x="46" y="212"/>
                </a:lnTo>
                <a:lnTo>
                  <a:pt x="71" y="171"/>
                </a:lnTo>
                <a:lnTo>
                  <a:pt x="101" y="134"/>
                </a:lnTo>
                <a:lnTo>
                  <a:pt x="134" y="101"/>
                </a:lnTo>
                <a:lnTo>
                  <a:pt x="171" y="71"/>
                </a:lnTo>
                <a:lnTo>
                  <a:pt x="212" y="46"/>
                </a:lnTo>
                <a:lnTo>
                  <a:pt x="255" y="27"/>
                </a:lnTo>
                <a:lnTo>
                  <a:pt x="301" y="12"/>
                </a:lnTo>
                <a:lnTo>
                  <a:pt x="350" y="3"/>
                </a:lnTo>
                <a:lnTo>
                  <a:pt x="400" y="0"/>
                </a:lnTo>
                <a:close/>
              </a:path>
            </a:pathLst>
          </a:custGeom>
          <a:solidFill>
            <a:schemeClr val="accent2"/>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IN" sz="2399"/>
          </a:p>
        </p:txBody>
      </p:sp>
      <p:sp>
        <p:nvSpPr>
          <p:cNvPr id="46" name="Freeform 34"/>
          <p:cNvSpPr>
            <a:spLocks/>
          </p:cNvSpPr>
          <p:nvPr/>
        </p:nvSpPr>
        <p:spPr bwMode="auto">
          <a:xfrm>
            <a:off x="6341009" y="3528834"/>
            <a:ext cx="832973" cy="832972"/>
          </a:xfrm>
          <a:custGeom>
            <a:avLst/>
            <a:gdLst>
              <a:gd name="T0" fmla="*/ 400 w 801"/>
              <a:gd name="T1" fmla="*/ 0 h 801"/>
              <a:gd name="T2" fmla="*/ 451 w 801"/>
              <a:gd name="T3" fmla="*/ 2 h 801"/>
              <a:gd name="T4" fmla="*/ 499 w 801"/>
              <a:gd name="T5" fmla="*/ 11 h 801"/>
              <a:gd name="T6" fmla="*/ 545 w 801"/>
              <a:gd name="T7" fmla="*/ 26 h 801"/>
              <a:gd name="T8" fmla="*/ 588 w 801"/>
              <a:gd name="T9" fmla="*/ 46 h 801"/>
              <a:gd name="T10" fmla="*/ 629 w 801"/>
              <a:gd name="T11" fmla="*/ 71 h 801"/>
              <a:gd name="T12" fmla="*/ 667 w 801"/>
              <a:gd name="T13" fmla="*/ 101 h 801"/>
              <a:gd name="T14" fmla="*/ 700 w 801"/>
              <a:gd name="T15" fmla="*/ 134 h 801"/>
              <a:gd name="T16" fmla="*/ 729 w 801"/>
              <a:gd name="T17" fmla="*/ 171 h 801"/>
              <a:gd name="T18" fmla="*/ 754 w 801"/>
              <a:gd name="T19" fmla="*/ 211 h 801"/>
              <a:gd name="T20" fmla="*/ 774 w 801"/>
              <a:gd name="T21" fmla="*/ 256 h 801"/>
              <a:gd name="T22" fmla="*/ 788 w 801"/>
              <a:gd name="T23" fmla="*/ 301 h 801"/>
              <a:gd name="T24" fmla="*/ 798 w 801"/>
              <a:gd name="T25" fmla="*/ 350 h 801"/>
              <a:gd name="T26" fmla="*/ 801 w 801"/>
              <a:gd name="T27" fmla="*/ 400 h 801"/>
              <a:gd name="T28" fmla="*/ 798 w 801"/>
              <a:gd name="T29" fmla="*/ 451 h 801"/>
              <a:gd name="T30" fmla="*/ 788 w 801"/>
              <a:gd name="T31" fmla="*/ 499 h 801"/>
              <a:gd name="T32" fmla="*/ 774 w 801"/>
              <a:gd name="T33" fmla="*/ 545 h 801"/>
              <a:gd name="T34" fmla="*/ 754 w 801"/>
              <a:gd name="T35" fmla="*/ 589 h 801"/>
              <a:gd name="T36" fmla="*/ 729 w 801"/>
              <a:gd name="T37" fmla="*/ 630 h 801"/>
              <a:gd name="T38" fmla="*/ 700 w 801"/>
              <a:gd name="T39" fmla="*/ 667 h 801"/>
              <a:gd name="T40" fmla="*/ 667 w 801"/>
              <a:gd name="T41" fmla="*/ 700 h 801"/>
              <a:gd name="T42" fmla="*/ 629 w 801"/>
              <a:gd name="T43" fmla="*/ 730 h 801"/>
              <a:gd name="T44" fmla="*/ 588 w 801"/>
              <a:gd name="T45" fmla="*/ 755 h 801"/>
              <a:gd name="T46" fmla="*/ 545 w 801"/>
              <a:gd name="T47" fmla="*/ 774 h 801"/>
              <a:gd name="T48" fmla="*/ 499 w 801"/>
              <a:gd name="T49" fmla="*/ 789 h 801"/>
              <a:gd name="T50" fmla="*/ 451 w 801"/>
              <a:gd name="T51" fmla="*/ 798 h 801"/>
              <a:gd name="T52" fmla="*/ 400 w 801"/>
              <a:gd name="T53" fmla="*/ 801 h 801"/>
              <a:gd name="T54" fmla="*/ 350 w 801"/>
              <a:gd name="T55" fmla="*/ 798 h 801"/>
              <a:gd name="T56" fmla="*/ 301 w 801"/>
              <a:gd name="T57" fmla="*/ 789 h 801"/>
              <a:gd name="T58" fmla="*/ 255 w 801"/>
              <a:gd name="T59" fmla="*/ 774 h 801"/>
              <a:gd name="T60" fmla="*/ 212 w 801"/>
              <a:gd name="T61" fmla="*/ 755 h 801"/>
              <a:gd name="T62" fmla="*/ 171 w 801"/>
              <a:gd name="T63" fmla="*/ 730 h 801"/>
              <a:gd name="T64" fmla="*/ 134 w 801"/>
              <a:gd name="T65" fmla="*/ 700 h 801"/>
              <a:gd name="T66" fmla="*/ 101 w 801"/>
              <a:gd name="T67" fmla="*/ 667 h 801"/>
              <a:gd name="T68" fmla="*/ 71 w 801"/>
              <a:gd name="T69" fmla="*/ 630 h 801"/>
              <a:gd name="T70" fmla="*/ 46 w 801"/>
              <a:gd name="T71" fmla="*/ 589 h 801"/>
              <a:gd name="T72" fmla="*/ 26 w 801"/>
              <a:gd name="T73" fmla="*/ 545 h 801"/>
              <a:gd name="T74" fmla="*/ 11 w 801"/>
              <a:gd name="T75" fmla="*/ 499 h 801"/>
              <a:gd name="T76" fmla="*/ 2 w 801"/>
              <a:gd name="T77" fmla="*/ 451 h 801"/>
              <a:gd name="T78" fmla="*/ 0 w 801"/>
              <a:gd name="T79" fmla="*/ 400 h 801"/>
              <a:gd name="T80" fmla="*/ 2 w 801"/>
              <a:gd name="T81" fmla="*/ 350 h 801"/>
              <a:gd name="T82" fmla="*/ 11 w 801"/>
              <a:gd name="T83" fmla="*/ 301 h 801"/>
              <a:gd name="T84" fmla="*/ 26 w 801"/>
              <a:gd name="T85" fmla="*/ 256 h 801"/>
              <a:gd name="T86" fmla="*/ 46 w 801"/>
              <a:gd name="T87" fmla="*/ 211 h 801"/>
              <a:gd name="T88" fmla="*/ 71 w 801"/>
              <a:gd name="T89" fmla="*/ 171 h 801"/>
              <a:gd name="T90" fmla="*/ 101 w 801"/>
              <a:gd name="T91" fmla="*/ 134 h 801"/>
              <a:gd name="T92" fmla="*/ 134 w 801"/>
              <a:gd name="T93" fmla="*/ 101 h 801"/>
              <a:gd name="T94" fmla="*/ 171 w 801"/>
              <a:gd name="T95" fmla="*/ 71 h 801"/>
              <a:gd name="T96" fmla="*/ 212 w 801"/>
              <a:gd name="T97" fmla="*/ 46 h 801"/>
              <a:gd name="T98" fmla="*/ 255 w 801"/>
              <a:gd name="T99" fmla="*/ 26 h 801"/>
              <a:gd name="T100" fmla="*/ 301 w 801"/>
              <a:gd name="T101" fmla="*/ 11 h 801"/>
              <a:gd name="T102" fmla="*/ 350 w 801"/>
              <a:gd name="T103" fmla="*/ 2 h 801"/>
              <a:gd name="T104" fmla="*/ 400 w 801"/>
              <a:gd name="T10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1" h="801">
                <a:moveTo>
                  <a:pt x="400" y="0"/>
                </a:moveTo>
                <a:lnTo>
                  <a:pt x="451" y="2"/>
                </a:lnTo>
                <a:lnTo>
                  <a:pt x="499" y="11"/>
                </a:lnTo>
                <a:lnTo>
                  <a:pt x="545" y="26"/>
                </a:lnTo>
                <a:lnTo>
                  <a:pt x="588" y="46"/>
                </a:lnTo>
                <a:lnTo>
                  <a:pt x="629" y="71"/>
                </a:lnTo>
                <a:lnTo>
                  <a:pt x="667" y="101"/>
                </a:lnTo>
                <a:lnTo>
                  <a:pt x="700" y="134"/>
                </a:lnTo>
                <a:lnTo>
                  <a:pt x="729" y="171"/>
                </a:lnTo>
                <a:lnTo>
                  <a:pt x="754" y="211"/>
                </a:lnTo>
                <a:lnTo>
                  <a:pt x="774" y="256"/>
                </a:lnTo>
                <a:lnTo>
                  <a:pt x="788" y="301"/>
                </a:lnTo>
                <a:lnTo>
                  <a:pt x="798" y="350"/>
                </a:lnTo>
                <a:lnTo>
                  <a:pt x="801" y="400"/>
                </a:lnTo>
                <a:lnTo>
                  <a:pt x="798" y="451"/>
                </a:lnTo>
                <a:lnTo>
                  <a:pt x="788" y="499"/>
                </a:lnTo>
                <a:lnTo>
                  <a:pt x="774" y="545"/>
                </a:lnTo>
                <a:lnTo>
                  <a:pt x="754" y="589"/>
                </a:lnTo>
                <a:lnTo>
                  <a:pt x="729" y="630"/>
                </a:lnTo>
                <a:lnTo>
                  <a:pt x="700" y="667"/>
                </a:lnTo>
                <a:lnTo>
                  <a:pt x="667" y="700"/>
                </a:lnTo>
                <a:lnTo>
                  <a:pt x="629" y="730"/>
                </a:lnTo>
                <a:lnTo>
                  <a:pt x="588" y="755"/>
                </a:lnTo>
                <a:lnTo>
                  <a:pt x="545" y="774"/>
                </a:lnTo>
                <a:lnTo>
                  <a:pt x="499" y="789"/>
                </a:lnTo>
                <a:lnTo>
                  <a:pt x="451" y="798"/>
                </a:lnTo>
                <a:lnTo>
                  <a:pt x="400" y="801"/>
                </a:lnTo>
                <a:lnTo>
                  <a:pt x="350" y="798"/>
                </a:lnTo>
                <a:lnTo>
                  <a:pt x="301" y="789"/>
                </a:lnTo>
                <a:lnTo>
                  <a:pt x="255" y="774"/>
                </a:lnTo>
                <a:lnTo>
                  <a:pt x="212" y="755"/>
                </a:lnTo>
                <a:lnTo>
                  <a:pt x="171" y="730"/>
                </a:lnTo>
                <a:lnTo>
                  <a:pt x="134" y="700"/>
                </a:lnTo>
                <a:lnTo>
                  <a:pt x="101" y="667"/>
                </a:lnTo>
                <a:lnTo>
                  <a:pt x="71" y="630"/>
                </a:lnTo>
                <a:lnTo>
                  <a:pt x="46" y="589"/>
                </a:lnTo>
                <a:lnTo>
                  <a:pt x="26" y="545"/>
                </a:lnTo>
                <a:lnTo>
                  <a:pt x="11" y="499"/>
                </a:lnTo>
                <a:lnTo>
                  <a:pt x="2" y="451"/>
                </a:lnTo>
                <a:lnTo>
                  <a:pt x="0" y="400"/>
                </a:lnTo>
                <a:lnTo>
                  <a:pt x="2" y="350"/>
                </a:lnTo>
                <a:lnTo>
                  <a:pt x="11" y="301"/>
                </a:lnTo>
                <a:lnTo>
                  <a:pt x="26" y="256"/>
                </a:lnTo>
                <a:lnTo>
                  <a:pt x="46" y="211"/>
                </a:lnTo>
                <a:lnTo>
                  <a:pt x="71" y="171"/>
                </a:lnTo>
                <a:lnTo>
                  <a:pt x="101" y="134"/>
                </a:lnTo>
                <a:lnTo>
                  <a:pt x="134" y="101"/>
                </a:lnTo>
                <a:lnTo>
                  <a:pt x="171" y="71"/>
                </a:lnTo>
                <a:lnTo>
                  <a:pt x="212" y="46"/>
                </a:lnTo>
                <a:lnTo>
                  <a:pt x="255" y="26"/>
                </a:lnTo>
                <a:lnTo>
                  <a:pt x="301" y="11"/>
                </a:lnTo>
                <a:lnTo>
                  <a:pt x="350" y="2"/>
                </a:lnTo>
                <a:lnTo>
                  <a:pt x="400" y="0"/>
                </a:lnTo>
                <a:close/>
              </a:path>
            </a:pathLst>
          </a:custGeom>
          <a:solidFill>
            <a:schemeClr val="accent3"/>
          </a:solidFill>
          <a:ln w="0">
            <a:noFill/>
            <a:prstDash val="solid"/>
            <a:round/>
            <a:headEnd/>
            <a:tailEnd/>
          </a:ln>
        </p:spPr>
        <p:txBody>
          <a:bodyPr vert="horz" wrap="square" lIns="0" tIns="0" rIns="0" bIns="0" numCol="1" anchor="ctr" anchorCtr="1" compatLnSpc="1">
            <a:prstTxWarp prst="textNoShape">
              <a:avLst/>
            </a:prstTxWarp>
          </a:bodyPr>
          <a:lstStyle/>
          <a:p>
            <a:r>
              <a:rPr lang="en-IN" sz="2999" dirty="0">
                <a:solidFill>
                  <a:schemeClr val="bg1"/>
                </a:solidFill>
                <a:latin typeface="Tw Cen MT" panose="020B0602020104020603" pitchFamily="34" charset="0"/>
                <a:cs typeface="Arial" panose="020B0604020202020204" pitchFamily="34" charset="0"/>
              </a:rPr>
              <a:t>03</a:t>
            </a:r>
          </a:p>
        </p:txBody>
      </p:sp>
      <p:sp>
        <p:nvSpPr>
          <p:cNvPr id="47" name="Freeform 35"/>
          <p:cNvSpPr>
            <a:spLocks/>
          </p:cNvSpPr>
          <p:nvPr/>
        </p:nvSpPr>
        <p:spPr bwMode="auto">
          <a:xfrm>
            <a:off x="6341009" y="1879528"/>
            <a:ext cx="2869128" cy="2747457"/>
          </a:xfrm>
          <a:custGeom>
            <a:avLst/>
            <a:gdLst>
              <a:gd name="T0" fmla="*/ 499 w 2759"/>
              <a:gd name="T1" fmla="*/ 12 h 2642"/>
              <a:gd name="T2" fmla="*/ 629 w 2759"/>
              <a:gd name="T3" fmla="*/ 71 h 2642"/>
              <a:gd name="T4" fmla="*/ 729 w 2759"/>
              <a:gd name="T5" fmla="*/ 171 h 2642"/>
              <a:gd name="T6" fmla="*/ 788 w 2759"/>
              <a:gd name="T7" fmla="*/ 302 h 2642"/>
              <a:gd name="T8" fmla="*/ 798 w 2759"/>
              <a:gd name="T9" fmla="*/ 451 h 2642"/>
              <a:gd name="T10" fmla="*/ 753 w 2759"/>
              <a:gd name="T11" fmla="*/ 591 h 2642"/>
              <a:gd name="T12" fmla="*/ 663 w 2759"/>
              <a:gd name="T13" fmla="*/ 703 h 2642"/>
              <a:gd name="T14" fmla="*/ 540 w 2759"/>
              <a:gd name="T15" fmla="*/ 777 h 2642"/>
              <a:gd name="T16" fmla="*/ 443 w 2759"/>
              <a:gd name="T17" fmla="*/ 1379 h 2642"/>
              <a:gd name="T18" fmla="*/ 627 w 2759"/>
              <a:gd name="T19" fmla="*/ 1421 h 2642"/>
              <a:gd name="T20" fmla="*/ 785 w 2759"/>
              <a:gd name="T21" fmla="*/ 1515 h 2642"/>
              <a:gd name="T22" fmla="*/ 908 w 2759"/>
              <a:gd name="T23" fmla="*/ 1651 h 2642"/>
              <a:gd name="T24" fmla="*/ 985 w 2759"/>
              <a:gd name="T25" fmla="*/ 1819 h 2642"/>
              <a:gd name="T26" fmla="*/ 2127 w 2759"/>
              <a:gd name="T27" fmla="*/ 1944 h 2642"/>
              <a:gd name="T28" fmla="*/ 2141 w 2759"/>
              <a:gd name="T29" fmla="*/ 2106 h 2642"/>
              <a:gd name="T30" fmla="*/ 2209 w 2759"/>
              <a:gd name="T31" fmla="*/ 2268 h 2642"/>
              <a:gd name="T32" fmla="*/ 2325 w 2759"/>
              <a:gd name="T33" fmla="*/ 2396 h 2642"/>
              <a:gd name="T34" fmla="*/ 2476 w 2759"/>
              <a:gd name="T35" fmla="*/ 2481 h 2642"/>
              <a:gd name="T36" fmla="*/ 2607 w 2759"/>
              <a:gd name="T37" fmla="*/ 2489 h 2642"/>
              <a:gd name="T38" fmla="*/ 2670 w 2759"/>
              <a:gd name="T39" fmla="*/ 2463 h 2642"/>
              <a:gd name="T40" fmla="*/ 2733 w 2759"/>
              <a:gd name="T41" fmla="*/ 2490 h 2642"/>
              <a:gd name="T42" fmla="*/ 2759 w 2759"/>
              <a:gd name="T43" fmla="*/ 2552 h 2642"/>
              <a:gd name="T44" fmla="*/ 2733 w 2759"/>
              <a:gd name="T45" fmla="*/ 2616 h 2642"/>
              <a:gd name="T46" fmla="*/ 2670 w 2759"/>
              <a:gd name="T47" fmla="*/ 2642 h 2642"/>
              <a:gd name="T48" fmla="*/ 2614 w 2759"/>
              <a:gd name="T49" fmla="*/ 2623 h 2642"/>
              <a:gd name="T50" fmla="*/ 2528 w 2759"/>
              <a:gd name="T51" fmla="*/ 2583 h 2642"/>
              <a:gd name="T52" fmla="*/ 2356 w 2759"/>
              <a:gd name="T53" fmla="*/ 2519 h 2642"/>
              <a:gd name="T54" fmla="*/ 2214 w 2759"/>
              <a:gd name="T55" fmla="*/ 2410 h 2642"/>
              <a:gd name="T56" fmla="*/ 2109 w 2759"/>
              <a:gd name="T57" fmla="*/ 2265 h 2642"/>
              <a:gd name="T58" fmla="*/ 2051 w 2759"/>
              <a:gd name="T59" fmla="*/ 2092 h 2642"/>
              <a:gd name="T60" fmla="*/ 924 w 2759"/>
              <a:gd name="T61" fmla="*/ 1986 h 2642"/>
              <a:gd name="T62" fmla="*/ 893 w 2759"/>
              <a:gd name="T63" fmla="*/ 1810 h 2642"/>
              <a:gd name="T64" fmla="*/ 809 w 2759"/>
              <a:gd name="T65" fmla="*/ 1658 h 2642"/>
              <a:gd name="T66" fmla="*/ 680 w 2759"/>
              <a:gd name="T67" fmla="*/ 1544 h 2642"/>
              <a:gd name="T68" fmla="*/ 520 w 2759"/>
              <a:gd name="T69" fmla="*/ 1477 h 2642"/>
              <a:gd name="T70" fmla="*/ 358 w 2759"/>
              <a:gd name="T71" fmla="*/ 1463 h 2642"/>
              <a:gd name="T72" fmla="*/ 261 w 2759"/>
              <a:gd name="T73" fmla="*/ 777 h 2642"/>
              <a:gd name="T74" fmla="*/ 137 w 2759"/>
              <a:gd name="T75" fmla="*/ 703 h 2642"/>
              <a:gd name="T76" fmla="*/ 47 w 2759"/>
              <a:gd name="T77" fmla="*/ 591 h 2642"/>
              <a:gd name="T78" fmla="*/ 2 w 2759"/>
              <a:gd name="T79" fmla="*/ 451 h 2642"/>
              <a:gd name="T80" fmla="*/ 11 w 2759"/>
              <a:gd name="T81" fmla="*/ 302 h 2642"/>
              <a:gd name="T82" fmla="*/ 71 w 2759"/>
              <a:gd name="T83" fmla="*/ 171 h 2642"/>
              <a:gd name="T84" fmla="*/ 171 w 2759"/>
              <a:gd name="T85" fmla="*/ 71 h 2642"/>
              <a:gd name="T86" fmla="*/ 301 w 2759"/>
              <a:gd name="T87" fmla="*/ 1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9" h="2642">
                <a:moveTo>
                  <a:pt x="400" y="0"/>
                </a:moveTo>
                <a:lnTo>
                  <a:pt x="451" y="3"/>
                </a:lnTo>
                <a:lnTo>
                  <a:pt x="499" y="12"/>
                </a:lnTo>
                <a:lnTo>
                  <a:pt x="545" y="27"/>
                </a:lnTo>
                <a:lnTo>
                  <a:pt x="588" y="46"/>
                </a:lnTo>
                <a:lnTo>
                  <a:pt x="629" y="71"/>
                </a:lnTo>
                <a:lnTo>
                  <a:pt x="667" y="101"/>
                </a:lnTo>
                <a:lnTo>
                  <a:pt x="700" y="134"/>
                </a:lnTo>
                <a:lnTo>
                  <a:pt x="729" y="171"/>
                </a:lnTo>
                <a:lnTo>
                  <a:pt x="754" y="212"/>
                </a:lnTo>
                <a:lnTo>
                  <a:pt x="774" y="255"/>
                </a:lnTo>
                <a:lnTo>
                  <a:pt x="788" y="302"/>
                </a:lnTo>
                <a:lnTo>
                  <a:pt x="798" y="350"/>
                </a:lnTo>
                <a:lnTo>
                  <a:pt x="801" y="401"/>
                </a:lnTo>
                <a:lnTo>
                  <a:pt x="798" y="451"/>
                </a:lnTo>
                <a:lnTo>
                  <a:pt x="788" y="501"/>
                </a:lnTo>
                <a:lnTo>
                  <a:pt x="774" y="548"/>
                </a:lnTo>
                <a:lnTo>
                  <a:pt x="753" y="591"/>
                </a:lnTo>
                <a:lnTo>
                  <a:pt x="727" y="632"/>
                </a:lnTo>
                <a:lnTo>
                  <a:pt x="698" y="669"/>
                </a:lnTo>
                <a:lnTo>
                  <a:pt x="663" y="703"/>
                </a:lnTo>
                <a:lnTo>
                  <a:pt x="625" y="733"/>
                </a:lnTo>
                <a:lnTo>
                  <a:pt x="584" y="757"/>
                </a:lnTo>
                <a:lnTo>
                  <a:pt x="540" y="777"/>
                </a:lnTo>
                <a:lnTo>
                  <a:pt x="492" y="791"/>
                </a:lnTo>
                <a:lnTo>
                  <a:pt x="443" y="799"/>
                </a:lnTo>
                <a:lnTo>
                  <a:pt x="443" y="1379"/>
                </a:lnTo>
                <a:lnTo>
                  <a:pt x="507" y="1387"/>
                </a:lnTo>
                <a:lnTo>
                  <a:pt x="568" y="1402"/>
                </a:lnTo>
                <a:lnTo>
                  <a:pt x="627" y="1421"/>
                </a:lnTo>
                <a:lnTo>
                  <a:pt x="683" y="1447"/>
                </a:lnTo>
                <a:lnTo>
                  <a:pt x="736" y="1479"/>
                </a:lnTo>
                <a:lnTo>
                  <a:pt x="785" y="1515"/>
                </a:lnTo>
                <a:lnTo>
                  <a:pt x="831" y="1556"/>
                </a:lnTo>
                <a:lnTo>
                  <a:pt x="871" y="1602"/>
                </a:lnTo>
                <a:lnTo>
                  <a:pt x="908" y="1651"/>
                </a:lnTo>
                <a:lnTo>
                  <a:pt x="939" y="1704"/>
                </a:lnTo>
                <a:lnTo>
                  <a:pt x="965" y="1760"/>
                </a:lnTo>
                <a:lnTo>
                  <a:pt x="985" y="1819"/>
                </a:lnTo>
                <a:lnTo>
                  <a:pt x="1000" y="1880"/>
                </a:lnTo>
                <a:lnTo>
                  <a:pt x="1008" y="1944"/>
                </a:lnTo>
                <a:lnTo>
                  <a:pt x="2127" y="1944"/>
                </a:lnTo>
                <a:lnTo>
                  <a:pt x="2127" y="1986"/>
                </a:lnTo>
                <a:lnTo>
                  <a:pt x="2131" y="2047"/>
                </a:lnTo>
                <a:lnTo>
                  <a:pt x="2141" y="2106"/>
                </a:lnTo>
                <a:lnTo>
                  <a:pt x="2158" y="2163"/>
                </a:lnTo>
                <a:lnTo>
                  <a:pt x="2181" y="2217"/>
                </a:lnTo>
                <a:lnTo>
                  <a:pt x="2209" y="2268"/>
                </a:lnTo>
                <a:lnTo>
                  <a:pt x="2243" y="2315"/>
                </a:lnTo>
                <a:lnTo>
                  <a:pt x="2282" y="2358"/>
                </a:lnTo>
                <a:lnTo>
                  <a:pt x="2325" y="2396"/>
                </a:lnTo>
                <a:lnTo>
                  <a:pt x="2372" y="2429"/>
                </a:lnTo>
                <a:lnTo>
                  <a:pt x="2423" y="2458"/>
                </a:lnTo>
                <a:lnTo>
                  <a:pt x="2476" y="2481"/>
                </a:lnTo>
                <a:lnTo>
                  <a:pt x="2533" y="2496"/>
                </a:lnTo>
                <a:lnTo>
                  <a:pt x="2592" y="2507"/>
                </a:lnTo>
                <a:lnTo>
                  <a:pt x="2607" y="2489"/>
                </a:lnTo>
                <a:lnTo>
                  <a:pt x="2624" y="2475"/>
                </a:lnTo>
                <a:lnTo>
                  <a:pt x="2646" y="2466"/>
                </a:lnTo>
                <a:lnTo>
                  <a:pt x="2670" y="2463"/>
                </a:lnTo>
                <a:lnTo>
                  <a:pt x="2694" y="2466"/>
                </a:lnTo>
                <a:lnTo>
                  <a:pt x="2715" y="2475"/>
                </a:lnTo>
                <a:lnTo>
                  <a:pt x="2733" y="2490"/>
                </a:lnTo>
                <a:lnTo>
                  <a:pt x="2747" y="2508"/>
                </a:lnTo>
                <a:lnTo>
                  <a:pt x="2756" y="2529"/>
                </a:lnTo>
                <a:lnTo>
                  <a:pt x="2759" y="2552"/>
                </a:lnTo>
                <a:lnTo>
                  <a:pt x="2756" y="2576"/>
                </a:lnTo>
                <a:lnTo>
                  <a:pt x="2747" y="2598"/>
                </a:lnTo>
                <a:lnTo>
                  <a:pt x="2733" y="2616"/>
                </a:lnTo>
                <a:lnTo>
                  <a:pt x="2715" y="2631"/>
                </a:lnTo>
                <a:lnTo>
                  <a:pt x="2694" y="2640"/>
                </a:lnTo>
                <a:lnTo>
                  <a:pt x="2670" y="2642"/>
                </a:lnTo>
                <a:lnTo>
                  <a:pt x="2649" y="2640"/>
                </a:lnTo>
                <a:lnTo>
                  <a:pt x="2630" y="2633"/>
                </a:lnTo>
                <a:lnTo>
                  <a:pt x="2614" y="2623"/>
                </a:lnTo>
                <a:lnTo>
                  <a:pt x="2599" y="2609"/>
                </a:lnTo>
                <a:lnTo>
                  <a:pt x="2589" y="2592"/>
                </a:lnTo>
                <a:lnTo>
                  <a:pt x="2528" y="2583"/>
                </a:lnTo>
                <a:lnTo>
                  <a:pt x="2467" y="2567"/>
                </a:lnTo>
                <a:lnTo>
                  <a:pt x="2410" y="2545"/>
                </a:lnTo>
                <a:lnTo>
                  <a:pt x="2356" y="2519"/>
                </a:lnTo>
                <a:lnTo>
                  <a:pt x="2306" y="2487"/>
                </a:lnTo>
                <a:lnTo>
                  <a:pt x="2258" y="2451"/>
                </a:lnTo>
                <a:lnTo>
                  <a:pt x="2214" y="2410"/>
                </a:lnTo>
                <a:lnTo>
                  <a:pt x="2175" y="2366"/>
                </a:lnTo>
                <a:lnTo>
                  <a:pt x="2140" y="2317"/>
                </a:lnTo>
                <a:lnTo>
                  <a:pt x="2109" y="2265"/>
                </a:lnTo>
                <a:lnTo>
                  <a:pt x="2084" y="2210"/>
                </a:lnTo>
                <a:lnTo>
                  <a:pt x="2065" y="2152"/>
                </a:lnTo>
                <a:lnTo>
                  <a:pt x="2051" y="2092"/>
                </a:lnTo>
                <a:lnTo>
                  <a:pt x="2043" y="2029"/>
                </a:lnTo>
                <a:lnTo>
                  <a:pt x="924" y="2029"/>
                </a:lnTo>
                <a:lnTo>
                  <a:pt x="924" y="1986"/>
                </a:lnTo>
                <a:lnTo>
                  <a:pt x="920" y="1926"/>
                </a:lnTo>
                <a:lnTo>
                  <a:pt x="910" y="1867"/>
                </a:lnTo>
                <a:lnTo>
                  <a:pt x="893" y="1810"/>
                </a:lnTo>
                <a:lnTo>
                  <a:pt x="870" y="1756"/>
                </a:lnTo>
                <a:lnTo>
                  <a:pt x="842" y="1706"/>
                </a:lnTo>
                <a:lnTo>
                  <a:pt x="809" y="1658"/>
                </a:lnTo>
                <a:lnTo>
                  <a:pt x="770" y="1616"/>
                </a:lnTo>
                <a:lnTo>
                  <a:pt x="727" y="1578"/>
                </a:lnTo>
                <a:lnTo>
                  <a:pt x="680" y="1544"/>
                </a:lnTo>
                <a:lnTo>
                  <a:pt x="630" y="1516"/>
                </a:lnTo>
                <a:lnTo>
                  <a:pt x="577" y="1494"/>
                </a:lnTo>
                <a:lnTo>
                  <a:pt x="520" y="1477"/>
                </a:lnTo>
                <a:lnTo>
                  <a:pt x="461" y="1466"/>
                </a:lnTo>
                <a:lnTo>
                  <a:pt x="400" y="1463"/>
                </a:lnTo>
                <a:lnTo>
                  <a:pt x="358" y="1463"/>
                </a:lnTo>
                <a:lnTo>
                  <a:pt x="358" y="799"/>
                </a:lnTo>
                <a:lnTo>
                  <a:pt x="309" y="791"/>
                </a:lnTo>
                <a:lnTo>
                  <a:pt x="261" y="777"/>
                </a:lnTo>
                <a:lnTo>
                  <a:pt x="217" y="757"/>
                </a:lnTo>
                <a:lnTo>
                  <a:pt x="175" y="733"/>
                </a:lnTo>
                <a:lnTo>
                  <a:pt x="137" y="703"/>
                </a:lnTo>
                <a:lnTo>
                  <a:pt x="103" y="669"/>
                </a:lnTo>
                <a:lnTo>
                  <a:pt x="72" y="632"/>
                </a:lnTo>
                <a:lnTo>
                  <a:pt x="47" y="591"/>
                </a:lnTo>
                <a:lnTo>
                  <a:pt x="27" y="548"/>
                </a:lnTo>
                <a:lnTo>
                  <a:pt x="12" y="501"/>
                </a:lnTo>
                <a:lnTo>
                  <a:pt x="2" y="451"/>
                </a:lnTo>
                <a:lnTo>
                  <a:pt x="0" y="401"/>
                </a:lnTo>
                <a:lnTo>
                  <a:pt x="2" y="350"/>
                </a:lnTo>
                <a:lnTo>
                  <a:pt x="11" y="302"/>
                </a:lnTo>
                <a:lnTo>
                  <a:pt x="26" y="255"/>
                </a:lnTo>
                <a:lnTo>
                  <a:pt x="46" y="212"/>
                </a:lnTo>
                <a:lnTo>
                  <a:pt x="71" y="171"/>
                </a:lnTo>
                <a:lnTo>
                  <a:pt x="101" y="134"/>
                </a:lnTo>
                <a:lnTo>
                  <a:pt x="134" y="101"/>
                </a:lnTo>
                <a:lnTo>
                  <a:pt x="171" y="71"/>
                </a:lnTo>
                <a:lnTo>
                  <a:pt x="212" y="46"/>
                </a:lnTo>
                <a:lnTo>
                  <a:pt x="255" y="27"/>
                </a:lnTo>
                <a:lnTo>
                  <a:pt x="301" y="12"/>
                </a:lnTo>
                <a:lnTo>
                  <a:pt x="350" y="3"/>
                </a:lnTo>
                <a:lnTo>
                  <a:pt x="400" y="0"/>
                </a:lnTo>
                <a:close/>
              </a:path>
            </a:pathLst>
          </a:custGeom>
          <a:solidFill>
            <a:schemeClr val="accent3"/>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IN" sz="2399"/>
          </a:p>
        </p:txBody>
      </p:sp>
      <p:sp>
        <p:nvSpPr>
          <p:cNvPr id="50" name="Freeform 34"/>
          <p:cNvSpPr>
            <a:spLocks/>
          </p:cNvSpPr>
          <p:nvPr/>
        </p:nvSpPr>
        <p:spPr bwMode="auto">
          <a:xfrm>
            <a:off x="8680820" y="3518474"/>
            <a:ext cx="832973" cy="832972"/>
          </a:xfrm>
          <a:custGeom>
            <a:avLst/>
            <a:gdLst>
              <a:gd name="T0" fmla="*/ 400 w 801"/>
              <a:gd name="T1" fmla="*/ 0 h 801"/>
              <a:gd name="T2" fmla="*/ 451 w 801"/>
              <a:gd name="T3" fmla="*/ 2 h 801"/>
              <a:gd name="T4" fmla="*/ 499 w 801"/>
              <a:gd name="T5" fmla="*/ 11 h 801"/>
              <a:gd name="T6" fmla="*/ 545 w 801"/>
              <a:gd name="T7" fmla="*/ 26 h 801"/>
              <a:gd name="T8" fmla="*/ 588 w 801"/>
              <a:gd name="T9" fmla="*/ 46 h 801"/>
              <a:gd name="T10" fmla="*/ 629 w 801"/>
              <a:gd name="T11" fmla="*/ 71 h 801"/>
              <a:gd name="T12" fmla="*/ 667 w 801"/>
              <a:gd name="T13" fmla="*/ 101 h 801"/>
              <a:gd name="T14" fmla="*/ 700 w 801"/>
              <a:gd name="T15" fmla="*/ 134 h 801"/>
              <a:gd name="T16" fmla="*/ 729 w 801"/>
              <a:gd name="T17" fmla="*/ 171 h 801"/>
              <a:gd name="T18" fmla="*/ 754 w 801"/>
              <a:gd name="T19" fmla="*/ 211 h 801"/>
              <a:gd name="T20" fmla="*/ 774 w 801"/>
              <a:gd name="T21" fmla="*/ 256 h 801"/>
              <a:gd name="T22" fmla="*/ 788 w 801"/>
              <a:gd name="T23" fmla="*/ 301 h 801"/>
              <a:gd name="T24" fmla="*/ 798 w 801"/>
              <a:gd name="T25" fmla="*/ 350 h 801"/>
              <a:gd name="T26" fmla="*/ 801 w 801"/>
              <a:gd name="T27" fmla="*/ 400 h 801"/>
              <a:gd name="T28" fmla="*/ 798 w 801"/>
              <a:gd name="T29" fmla="*/ 451 h 801"/>
              <a:gd name="T30" fmla="*/ 788 w 801"/>
              <a:gd name="T31" fmla="*/ 499 h 801"/>
              <a:gd name="T32" fmla="*/ 774 w 801"/>
              <a:gd name="T33" fmla="*/ 545 h 801"/>
              <a:gd name="T34" fmla="*/ 754 w 801"/>
              <a:gd name="T35" fmla="*/ 589 h 801"/>
              <a:gd name="T36" fmla="*/ 729 w 801"/>
              <a:gd name="T37" fmla="*/ 630 h 801"/>
              <a:gd name="T38" fmla="*/ 700 w 801"/>
              <a:gd name="T39" fmla="*/ 667 h 801"/>
              <a:gd name="T40" fmla="*/ 667 w 801"/>
              <a:gd name="T41" fmla="*/ 700 h 801"/>
              <a:gd name="T42" fmla="*/ 629 w 801"/>
              <a:gd name="T43" fmla="*/ 730 h 801"/>
              <a:gd name="T44" fmla="*/ 588 w 801"/>
              <a:gd name="T45" fmla="*/ 755 h 801"/>
              <a:gd name="T46" fmla="*/ 545 w 801"/>
              <a:gd name="T47" fmla="*/ 774 h 801"/>
              <a:gd name="T48" fmla="*/ 499 w 801"/>
              <a:gd name="T49" fmla="*/ 789 h 801"/>
              <a:gd name="T50" fmla="*/ 451 w 801"/>
              <a:gd name="T51" fmla="*/ 798 h 801"/>
              <a:gd name="T52" fmla="*/ 400 w 801"/>
              <a:gd name="T53" fmla="*/ 801 h 801"/>
              <a:gd name="T54" fmla="*/ 350 w 801"/>
              <a:gd name="T55" fmla="*/ 798 h 801"/>
              <a:gd name="T56" fmla="*/ 301 w 801"/>
              <a:gd name="T57" fmla="*/ 789 h 801"/>
              <a:gd name="T58" fmla="*/ 255 w 801"/>
              <a:gd name="T59" fmla="*/ 774 h 801"/>
              <a:gd name="T60" fmla="*/ 212 w 801"/>
              <a:gd name="T61" fmla="*/ 755 h 801"/>
              <a:gd name="T62" fmla="*/ 171 w 801"/>
              <a:gd name="T63" fmla="*/ 730 h 801"/>
              <a:gd name="T64" fmla="*/ 134 w 801"/>
              <a:gd name="T65" fmla="*/ 700 h 801"/>
              <a:gd name="T66" fmla="*/ 101 w 801"/>
              <a:gd name="T67" fmla="*/ 667 h 801"/>
              <a:gd name="T68" fmla="*/ 71 w 801"/>
              <a:gd name="T69" fmla="*/ 630 h 801"/>
              <a:gd name="T70" fmla="*/ 46 w 801"/>
              <a:gd name="T71" fmla="*/ 589 h 801"/>
              <a:gd name="T72" fmla="*/ 26 w 801"/>
              <a:gd name="T73" fmla="*/ 545 h 801"/>
              <a:gd name="T74" fmla="*/ 11 w 801"/>
              <a:gd name="T75" fmla="*/ 499 h 801"/>
              <a:gd name="T76" fmla="*/ 2 w 801"/>
              <a:gd name="T77" fmla="*/ 451 h 801"/>
              <a:gd name="T78" fmla="*/ 0 w 801"/>
              <a:gd name="T79" fmla="*/ 400 h 801"/>
              <a:gd name="T80" fmla="*/ 2 w 801"/>
              <a:gd name="T81" fmla="*/ 350 h 801"/>
              <a:gd name="T82" fmla="*/ 11 w 801"/>
              <a:gd name="T83" fmla="*/ 301 h 801"/>
              <a:gd name="T84" fmla="*/ 26 w 801"/>
              <a:gd name="T85" fmla="*/ 256 h 801"/>
              <a:gd name="T86" fmla="*/ 46 w 801"/>
              <a:gd name="T87" fmla="*/ 211 h 801"/>
              <a:gd name="T88" fmla="*/ 71 w 801"/>
              <a:gd name="T89" fmla="*/ 171 h 801"/>
              <a:gd name="T90" fmla="*/ 101 w 801"/>
              <a:gd name="T91" fmla="*/ 134 h 801"/>
              <a:gd name="T92" fmla="*/ 134 w 801"/>
              <a:gd name="T93" fmla="*/ 101 h 801"/>
              <a:gd name="T94" fmla="*/ 171 w 801"/>
              <a:gd name="T95" fmla="*/ 71 h 801"/>
              <a:gd name="T96" fmla="*/ 212 w 801"/>
              <a:gd name="T97" fmla="*/ 46 h 801"/>
              <a:gd name="T98" fmla="*/ 255 w 801"/>
              <a:gd name="T99" fmla="*/ 26 h 801"/>
              <a:gd name="T100" fmla="*/ 301 w 801"/>
              <a:gd name="T101" fmla="*/ 11 h 801"/>
              <a:gd name="T102" fmla="*/ 350 w 801"/>
              <a:gd name="T103" fmla="*/ 2 h 801"/>
              <a:gd name="T104" fmla="*/ 400 w 801"/>
              <a:gd name="T10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1" h="801">
                <a:moveTo>
                  <a:pt x="400" y="0"/>
                </a:moveTo>
                <a:lnTo>
                  <a:pt x="451" y="2"/>
                </a:lnTo>
                <a:lnTo>
                  <a:pt x="499" y="11"/>
                </a:lnTo>
                <a:lnTo>
                  <a:pt x="545" y="26"/>
                </a:lnTo>
                <a:lnTo>
                  <a:pt x="588" y="46"/>
                </a:lnTo>
                <a:lnTo>
                  <a:pt x="629" y="71"/>
                </a:lnTo>
                <a:lnTo>
                  <a:pt x="667" y="101"/>
                </a:lnTo>
                <a:lnTo>
                  <a:pt x="700" y="134"/>
                </a:lnTo>
                <a:lnTo>
                  <a:pt x="729" y="171"/>
                </a:lnTo>
                <a:lnTo>
                  <a:pt x="754" y="211"/>
                </a:lnTo>
                <a:lnTo>
                  <a:pt x="774" y="256"/>
                </a:lnTo>
                <a:lnTo>
                  <a:pt x="788" y="301"/>
                </a:lnTo>
                <a:lnTo>
                  <a:pt x="798" y="350"/>
                </a:lnTo>
                <a:lnTo>
                  <a:pt x="801" y="400"/>
                </a:lnTo>
                <a:lnTo>
                  <a:pt x="798" y="451"/>
                </a:lnTo>
                <a:lnTo>
                  <a:pt x="788" y="499"/>
                </a:lnTo>
                <a:lnTo>
                  <a:pt x="774" y="545"/>
                </a:lnTo>
                <a:lnTo>
                  <a:pt x="754" y="589"/>
                </a:lnTo>
                <a:lnTo>
                  <a:pt x="729" y="630"/>
                </a:lnTo>
                <a:lnTo>
                  <a:pt x="700" y="667"/>
                </a:lnTo>
                <a:lnTo>
                  <a:pt x="667" y="700"/>
                </a:lnTo>
                <a:lnTo>
                  <a:pt x="629" y="730"/>
                </a:lnTo>
                <a:lnTo>
                  <a:pt x="588" y="755"/>
                </a:lnTo>
                <a:lnTo>
                  <a:pt x="545" y="774"/>
                </a:lnTo>
                <a:lnTo>
                  <a:pt x="499" y="789"/>
                </a:lnTo>
                <a:lnTo>
                  <a:pt x="451" y="798"/>
                </a:lnTo>
                <a:lnTo>
                  <a:pt x="400" y="801"/>
                </a:lnTo>
                <a:lnTo>
                  <a:pt x="350" y="798"/>
                </a:lnTo>
                <a:lnTo>
                  <a:pt x="301" y="789"/>
                </a:lnTo>
                <a:lnTo>
                  <a:pt x="255" y="774"/>
                </a:lnTo>
                <a:lnTo>
                  <a:pt x="212" y="755"/>
                </a:lnTo>
                <a:lnTo>
                  <a:pt x="171" y="730"/>
                </a:lnTo>
                <a:lnTo>
                  <a:pt x="134" y="700"/>
                </a:lnTo>
                <a:lnTo>
                  <a:pt x="101" y="667"/>
                </a:lnTo>
                <a:lnTo>
                  <a:pt x="71" y="630"/>
                </a:lnTo>
                <a:lnTo>
                  <a:pt x="46" y="589"/>
                </a:lnTo>
                <a:lnTo>
                  <a:pt x="26" y="545"/>
                </a:lnTo>
                <a:lnTo>
                  <a:pt x="11" y="499"/>
                </a:lnTo>
                <a:lnTo>
                  <a:pt x="2" y="451"/>
                </a:lnTo>
                <a:lnTo>
                  <a:pt x="0" y="400"/>
                </a:lnTo>
                <a:lnTo>
                  <a:pt x="2" y="350"/>
                </a:lnTo>
                <a:lnTo>
                  <a:pt x="11" y="301"/>
                </a:lnTo>
                <a:lnTo>
                  <a:pt x="26" y="256"/>
                </a:lnTo>
                <a:lnTo>
                  <a:pt x="46" y="211"/>
                </a:lnTo>
                <a:lnTo>
                  <a:pt x="71" y="171"/>
                </a:lnTo>
                <a:lnTo>
                  <a:pt x="101" y="134"/>
                </a:lnTo>
                <a:lnTo>
                  <a:pt x="134" y="101"/>
                </a:lnTo>
                <a:lnTo>
                  <a:pt x="171" y="71"/>
                </a:lnTo>
                <a:lnTo>
                  <a:pt x="212" y="46"/>
                </a:lnTo>
                <a:lnTo>
                  <a:pt x="255" y="26"/>
                </a:lnTo>
                <a:lnTo>
                  <a:pt x="301" y="11"/>
                </a:lnTo>
                <a:lnTo>
                  <a:pt x="350" y="2"/>
                </a:lnTo>
                <a:lnTo>
                  <a:pt x="400" y="0"/>
                </a:lnTo>
                <a:close/>
              </a:path>
            </a:pathLst>
          </a:custGeom>
          <a:solidFill>
            <a:schemeClr val="accent4"/>
          </a:solidFill>
          <a:ln w="0">
            <a:noFill/>
            <a:prstDash val="solid"/>
            <a:round/>
            <a:headEnd/>
            <a:tailEnd/>
          </a:ln>
        </p:spPr>
        <p:txBody>
          <a:bodyPr vert="horz" wrap="square" lIns="0" tIns="0" rIns="0" bIns="0" numCol="1" anchor="ctr" anchorCtr="1" compatLnSpc="1">
            <a:prstTxWarp prst="textNoShape">
              <a:avLst/>
            </a:prstTxWarp>
          </a:bodyPr>
          <a:lstStyle/>
          <a:p>
            <a:r>
              <a:rPr lang="en-IN" sz="2999" dirty="0">
                <a:solidFill>
                  <a:schemeClr val="bg1"/>
                </a:solidFill>
                <a:latin typeface="Tw Cen MT" panose="020B0602020104020603" pitchFamily="34" charset="0"/>
                <a:cs typeface="Arial" panose="020B0604020202020204" pitchFamily="34" charset="0"/>
              </a:rPr>
              <a:t>04</a:t>
            </a:r>
          </a:p>
        </p:txBody>
      </p:sp>
      <p:sp>
        <p:nvSpPr>
          <p:cNvPr id="10" name="Freeform 6"/>
          <p:cNvSpPr>
            <a:spLocks noEditPoints="1"/>
          </p:cNvSpPr>
          <p:nvPr/>
        </p:nvSpPr>
        <p:spPr bwMode="auto">
          <a:xfrm>
            <a:off x="1902834" y="2118055"/>
            <a:ext cx="378337" cy="379351"/>
          </a:xfrm>
          <a:custGeom>
            <a:avLst/>
            <a:gdLst>
              <a:gd name="T0" fmla="*/ 1370 w 3359"/>
              <a:gd name="T1" fmla="*/ 1982 h 3362"/>
              <a:gd name="T2" fmla="*/ 1342 w 3359"/>
              <a:gd name="T3" fmla="*/ 2001 h 3362"/>
              <a:gd name="T4" fmla="*/ 1332 w 3359"/>
              <a:gd name="T5" fmla="*/ 2034 h 3362"/>
              <a:gd name="T6" fmla="*/ 2027 w 3359"/>
              <a:gd name="T7" fmla="*/ 3247 h 3362"/>
              <a:gd name="T8" fmla="*/ 2025 w 3359"/>
              <a:gd name="T9" fmla="*/ 2017 h 3362"/>
              <a:gd name="T10" fmla="*/ 2005 w 3359"/>
              <a:gd name="T11" fmla="*/ 1990 h 3362"/>
              <a:gd name="T12" fmla="*/ 1973 w 3359"/>
              <a:gd name="T13" fmla="*/ 1979 h 3362"/>
              <a:gd name="T14" fmla="*/ 2374 w 3359"/>
              <a:gd name="T15" fmla="*/ 424 h 3362"/>
              <a:gd name="T16" fmla="*/ 2722 w 3359"/>
              <a:gd name="T17" fmla="*/ 962 h 3362"/>
              <a:gd name="T18" fmla="*/ 2374 w 3359"/>
              <a:gd name="T19" fmla="*/ 424 h 3362"/>
              <a:gd name="T20" fmla="*/ 405 w 3359"/>
              <a:gd name="T21" fmla="*/ 1334 h 3362"/>
              <a:gd name="T22" fmla="*/ 1216 w 3359"/>
              <a:gd name="T23" fmla="*/ 3247 h 3362"/>
              <a:gd name="T24" fmla="*/ 1219 w 3359"/>
              <a:gd name="T25" fmla="*/ 2003 h 3362"/>
              <a:gd name="T26" fmla="*/ 1239 w 3359"/>
              <a:gd name="T27" fmla="*/ 1948 h 3362"/>
              <a:gd name="T28" fmla="*/ 1277 w 3359"/>
              <a:gd name="T29" fmla="*/ 1904 h 3362"/>
              <a:gd name="T30" fmla="*/ 1328 w 3359"/>
              <a:gd name="T31" fmla="*/ 1875 h 3362"/>
              <a:gd name="T32" fmla="*/ 1387 w 3359"/>
              <a:gd name="T33" fmla="*/ 1864 h 3362"/>
              <a:gd name="T34" fmla="*/ 2004 w 3359"/>
              <a:gd name="T35" fmla="*/ 1867 h 3362"/>
              <a:gd name="T36" fmla="*/ 2058 w 3359"/>
              <a:gd name="T37" fmla="*/ 1887 h 3362"/>
              <a:gd name="T38" fmla="*/ 2103 w 3359"/>
              <a:gd name="T39" fmla="*/ 1925 h 3362"/>
              <a:gd name="T40" fmla="*/ 2132 w 3359"/>
              <a:gd name="T41" fmla="*/ 1974 h 3362"/>
              <a:gd name="T42" fmla="*/ 2143 w 3359"/>
              <a:gd name="T43" fmla="*/ 2034 h 3362"/>
              <a:gd name="T44" fmla="*/ 2953 w 3359"/>
              <a:gd name="T45" fmla="*/ 3247 h 3362"/>
              <a:gd name="T46" fmla="*/ 2838 w 3359"/>
              <a:gd name="T47" fmla="*/ 1227 h 3362"/>
              <a:gd name="T48" fmla="*/ 1679 w 3359"/>
              <a:gd name="T49" fmla="*/ 157 h 3362"/>
              <a:gd name="T50" fmla="*/ 2258 w 3359"/>
              <a:gd name="T51" fmla="*/ 535 h 3362"/>
              <a:gd name="T52" fmla="*/ 2838 w 3359"/>
              <a:gd name="T53" fmla="*/ 309 h 3362"/>
              <a:gd name="T54" fmla="*/ 3341 w 3359"/>
              <a:gd name="T55" fmla="*/ 1534 h 3362"/>
              <a:gd name="T56" fmla="*/ 3357 w 3359"/>
              <a:gd name="T57" fmla="*/ 1559 h 3362"/>
              <a:gd name="T58" fmla="*/ 3358 w 3359"/>
              <a:gd name="T59" fmla="*/ 1589 h 3362"/>
              <a:gd name="T60" fmla="*/ 3344 w 3359"/>
              <a:gd name="T61" fmla="*/ 1616 h 3362"/>
              <a:gd name="T62" fmla="*/ 3317 w 3359"/>
              <a:gd name="T63" fmla="*/ 1632 h 3362"/>
              <a:gd name="T64" fmla="*/ 3287 w 3359"/>
              <a:gd name="T65" fmla="*/ 1633 h 3362"/>
              <a:gd name="T66" fmla="*/ 3262 w 3359"/>
              <a:gd name="T67" fmla="*/ 1618 h 3362"/>
              <a:gd name="T68" fmla="*/ 3069 w 3359"/>
              <a:gd name="T69" fmla="*/ 3362 h 3362"/>
              <a:gd name="T70" fmla="*/ 290 w 3359"/>
              <a:gd name="T71" fmla="*/ 1441 h 3362"/>
              <a:gd name="T72" fmla="*/ 85 w 3359"/>
              <a:gd name="T73" fmla="*/ 1627 h 3362"/>
              <a:gd name="T74" fmla="*/ 56 w 3359"/>
              <a:gd name="T75" fmla="*/ 1634 h 3362"/>
              <a:gd name="T76" fmla="*/ 28 w 3359"/>
              <a:gd name="T77" fmla="*/ 1625 h 3362"/>
              <a:gd name="T78" fmla="*/ 7 w 3359"/>
              <a:gd name="T79" fmla="*/ 1603 h 3362"/>
              <a:gd name="T80" fmla="*/ 0 w 3359"/>
              <a:gd name="T81" fmla="*/ 1574 h 3362"/>
              <a:gd name="T82" fmla="*/ 9 w 3359"/>
              <a:gd name="T83" fmla="*/ 1546 h 3362"/>
              <a:gd name="T84" fmla="*/ 1679 w 3359"/>
              <a:gd name="T85" fmla="*/ 0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59" h="3362">
                <a:moveTo>
                  <a:pt x="1387" y="1979"/>
                </a:moveTo>
                <a:lnTo>
                  <a:pt x="1370" y="1982"/>
                </a:lnTo>
                <a:lnTo>
                  <a:pt x="1354" y="1990"/>
                </a:lnTo>
                <a:lnTo>
                  <a:pt x="1342" y="2001"/>
                </a:lnTo>
                <a:lnTo>
                  <a:pt x="1335" y="2017"/>
                </a:lnTo>
                <a:lnTo>
                  <a:pt x="1332" y="2034"/>
                </a:lnTo>
                <a:lnTo>
                  <a:pt x="1332" y="3247"/>
                </a:lnTo>
                <a:lnTo>
                  <a:pt x="2027" y="3247"/>
                </a:lnTo>
                <a:lnTo>
                  <a:pt x="2027" y="2034"/>
                </a:lnTo>
                <a:lnTo>
                  <a:pt x="2025" y="2017"/>
                </a:lnTo>
                <a:lnTo>
                  <a:pt x="2016" y="2001"/>
                </a:lnTo>
                <a:lnTo>
                  <a:pt x="2005" y="1990"/>
                </a:lnTo>
                <a:lnTo>
                  <a:pt x="1990" y="1982"/>
                </a:lnTo>
                <a:lnTo>
                  <a:pt x="1973" y="1979"/>
                </a:lnTo>
                <a:lnTo>
                  <a:pt x="1387" y="1979"/>
                </a:lnTo>
                <a:close/>
                <a:moveTo>
                  <a:pt x="2374" y="424"/>
                </a:moveTo>
                <a:lnTo>
                  <a:pt x="2374" y="642"/>
                </a:lnTo>
                <a:lnTo>
                  <a:pt x="2722" y="962"/>
                </a:lnTo>
                <a:lnTo>
                  <a:pt x="2722" y="424"/>
                </a:lnTo>
                <a:lnTo>
                  <a:pt x="2374" y="424"/>
                </a:lnTo>
                <a:close/>
                <a:moveTo>
                  <a:pt x="1679" y="157"/>
                </a:moveTo>
                <a:lnTo>
                  <a:pt x="405" y="1334"/>
                </a:lnTo>
                <a:lnTo>
                  <a:pt x="405" y="3247"/>
                </a:lnTo>
                <a:lnTo>
                  <a:pt x="1216" y="3247"/>
                </a:lnTo>
                <a:lnTo>
                  <a:pt x="1216" y="2034"/>
                </a:lnTo>
                <a:lnTo>
                  <a:pt x="1219" y="2003"/>
                </a:lnTo>
                <a:lnTo>
                  <a:pt x="1228" y="1974"/>
                </a:lnTo>
                <a:lnTo>
                  <a:pt x="1239" y="1948"/>
                </a:lnTo>
                <a:lnTo>
                  <a:pt x="1256" y="1925"/>
                </a:lnTo>
                <a:lnTo>
                  <a:pt x="1277" y="1904"/>
                </a:lnTo>
                <a:lnTo>
                  <a:pt x="1300" y="1887"/>
                </a:lnTo>
                <a:lnTo>
                  <a:pt x="1328" y="1875"/>
                </a:lnTo>
                <a:lnTo>
                  <a:pt x="1356" y="1867"/>
                </a:lnTo>
                <a:lnTo>
                  <a:pt x="1387" y="1864"/>
                </a:lnTo>
                <a:lnTo>
                  <a:pt x="1973" y="1864"/>
                </a:lnTo>
                <a:lnTo>
                  <a:pt x="2004" y="1867"/>
                </a:lnTo>
                <a:lnTo>
                  <a:pt x="2032" y="1875"/>
                </a:lnTo>
                <a:lnTo>
                  <a:pt x="2058" y="1887"/>
                </a:lnTo>
                <a:lnTo>
                  <a:pt x="2083" y="1904"/>
                </a:lnTo>
                <a:lnTo>
                  <a:pt x="2103" y="1925"/>
                </a:lnTo>
                <a:lnTo>
                  <a:pt x="2119" y="1948"/>
                </a:lnTo>
                <a:lnTo>
                  <a:pt x="2132" y="1974"/>
                </a:lnTo>
                <a:lnTo>
                  <a:pt x="2141" y="2003"/>
                </a:lnTo>
                <a:lnTo>
                  <a:pt x="2143" y="2034"/>
                </a:lnTo>
                <a:lnTo>
                  <a:pt x="2143" y="3247"/>
                </a:lnTo>
                <a:lnTo>
                  <a:pt x="2953" y="3247"/>
                </a:lnTo>
                <a:lnTo>
                  <a:pt x="2953" y="1334"/>
                </a:lnTo>
                <a:lnTo>
                  <a:pt x="2838" y="1227"/>
                </a:lnTo>
                <a:lnTo>
                  <a:pt x="2507" y="922"/>
                </a:lnTo>
                <a:lnTo>
                  <a:pt x="1679" y="157"/>
                </a:lnTo>
                <a:close/>
                <a:moveTo>
                  <a:pt x="1679" y="0"/>
                </a:moveTo>
                <a:lnTo>
                  <a:pt x="2258" y="535"/>
                </a:lnTo>
                <a:lnTo>
                  <a:pt x="2258" y="309"/>
                </a:lnTo>
                <a:lnTo>
                  <a:pt x="2838" y="309"/>
                </a:lnTo>
                <a:lnTo>
                  <a:pt x="2838" y="1069"/>
                </a:lnTo>
                <a:lnTo>
                  <a:pt x="3341" y="1534"/>
                </a:lnTo>
                <a:lnTo>
                  <a:pt x="3350" y="1546"/>
                </a:lnTo>
                <a:lnTo>
                  <a:pt x="3357" y="1559"/>
                </a:lnTo>
                <a:lnTo>
                  <a:pt x="3359" y="1574"/>
                </a:lnTo>
                <a:lnTo>
                  <a:pt x="3358" y="1589"/>
                </a:lnTo>
                <a:lnTo>
                  <a:pt x="3352" y="1603"/>
                </a:lnTo>
                <a:lnTo>
                  <a:pt x="3344" y="1616"/>
                </a:lnTo>
                <a:lnTo>
                  <a:pt x="3331" y="1625"/>
                </a:lnTo>
                <a:lnTo>
                  <a:pt x="3317" y="1632"/>
                </a:lnTo>
                <a:lnTo>
                  <a:pt x="3302" y="1634"/>
                </a:lnTo>
                <a:lnTo>
                  <a:pt x="3287" y="1633"/>
                </a:lnTo>
                <a:lnTo>
                  <a:pt x="3273" y="1627"/>
                </a:lnTo>
                <a:lnTo>
                  <a:pt x="3262" y="1618"/>
                </a:lnTo>
                <a:lnTo>
                  <a:pt x="3069" y="1441"/>
                </a:lnTo>
                <a:lnTo>
                  <a:pt x="3069" y="3362"/>
                </a:lnTo>
                <a:lnTo>
                  <a:pt x="290" y="3362"/>
                </a:lnTo>
                <a:lnTo>
                  <a:pt x="290" y="1441"/>
                </a:lnTo>
                <a:lnTo>
                  <a:pt x="98" y="1618"/>
                </a:lnTo>
                <a:lnTo>
                  <a:pt x="85" y="1627"/>
                </a:lnTo>
                <a:lnTo>
                  <a:pt x="70" y="1633"/>
                </a:lnTo>
                <a:lnTo>
                  <a:pt x="56" y="1634"/>
                </a:lnTo>
                <a:lnTo>
                  <a:pt x="42" y="1632"/>
                </a:lnTo>
                <a:lnTo>
                  <a:pt x="28" y="1625"/>
                </a:lnTo>
                <a:lnTo>
                  <a:pt x="16" y="1616"/>
                </a:lnTo>
                <a:lnTo>
                  <a:pt x="7" y="1603"/>
                </a:lnTo>
                <a:lnTo>
                  <a:pt x="2" y="1589"/>
                </a:lnTo>
                <a:lnTo>
                  <a:pt x="0" y="1574"/>
                </a:lnTo>
                <a:lnTo>
                  <a:pt x="3" y="1559"/>
                </a:lnTo>
                <a:lnTo>
                  <a:pt x="9" y="1546"/>
                </a:lnTo>
                <a:lnTo>
                  <a:pt x="19" y="1534"/>
                </a:lnTo>
                <a:lnTo>
                  <a:pt x="1679" y="0"/>
                </a:lnTo>
                <a:close/>
              </a:path>
            </a:pathLst>
          </a:custGeom>
          <a:solidFill>
            <a:schemeClr val="bg1"/>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IN" sz="2399"/>
          </a:p>
        </p:txBody>
      </p:sp>
      <p:sp>
        <p:nvSpPr>
          <p:cNvPr id="14" name="Freeform 11"/>
          <p:cNvSpPr>
            <a:spLocks noEditPoints="1"/>
          </p:cNvSpPr>
          <p:nvPr/>
        </p:nvSpPr>
        <p:spPr bwMode="auto">
          <a:xfrm>
            <a:off x="4235581" y="2118056"/>
            <a:ext cx="378337" cy="376309"/>
          </a:xfrm>
          <a:custGeom>
            <a:avLst/>
            <a:gdLst>
              <a:gd name="T0" fmla="*/ 2029 w 3359"/>
              <a:gd name="T1" fmla="*/ 3060 h 3341"/>
              <a:gd name="T2" fmla="*/ 2343 w 3359"/>
              <a:gd name="T3" fmla="*/ 3079 h 3341"/>
              <a:gd name="T4" fmla="*/ 2714 w 3359"/>
              <a:gd name="T5" fmla="*/ 2704 h 3341"/>
              <a:gd name="T6" fmla="*/ 817 w 3359"/>
              <a:gd name="T7" fmla="*/ 2613 h 3341"/>
              <a:gd name="T8" fmla="*/ 852 w 3359"/>
              <a:gd name="T9" fmla="*/ 2989 h 3341"/>
              <a:gd name="T10" fmla="*/ 1476 w 3359"/>
              <a:gd name="T11" fmla="*/ 3212 h 3341"/>
              <a:gd name="T12" fmla="*/ 1041 w 3359"/>
              <a:gd name="T13" fmla="*/ 2632 h 3341"/>
              <a:gd name="T14" fmla="*/ 2034 w 3359"/>
              <a:gd name="T15" fmla="*/ 2871 h 3341"/>
              <a:gd name="T16" fmla="*/ 1947 w 3359"/>
              <a:gd name="T17" fmla="*/ 2438 h 3341"/>
              <a:gd name="T18" fmla="*/ 1208 w 3359"/>
              <a:gd name="T19" fmla="*/ 2476 h 3341"/>
              <a:gd name="T20" fmla="*/ 1465 w 3359"/>
              <a:gd name="T21" fmla="*/ 3037 h 3341"/>
              <a:gd name="T22" fmla="*/ 2515 w 3359"/>
              <a:gd name="T23" fmla="*/ 2038 h 3341"/>
              <a:gd name="T24" fmla="*/ 2695 w 3359"/>
              <a:gd name="T25" fmla="*/ 2561 h 3341"/>
              <a:gd name="T26" fmla="*/ 3118 w 3359"/>
              <a:gd name="T27" fmla="*/ 2280 h 3341"/>
              <a:gd name="T28" fmla="*/ 2547 w 3359"/>
              <a:gd name="T29" fmla="*/ 1728 h 3341"/>
              <a:gd name="T30" fmla="*/ 2297 w 3359"/>
              <a:gd name="T31" fmla="*/ 2395 h 3341"/>
              <a:gd name="T32" fmla="*/ 1737 w 3359"/>
              <a:gd name="T33" fmla="*/ 1728 h 3341"/>
              <a:gd name="T34" fmla="*/ 1062 w 3359"/>
              <a:gd name="T35" fmla="*/ 2395 h 3341"/>
              <a:gd name="T36" fmla="*/ 929 w 3359"/>
              <a:gd name="T37" fmla="*/ 1728 h 3341"/>
              <a:gd name="T38" fmla="*/ 241 w 3359"/>
              <a:gd name="T39" fmla="*/ 2280 h 3341"/>
              <a:gd name="T40" fmla="*/ 664 w 3359"/>
              <a:gd name="T41" fmla="*/ 2561 h 3341"/>
              <a:gd name="T42" fmla="*/ 843 w 3359"/>
              <a:gd name="T43" fmla="*/ 2038 h 3341"/>
              <a:gd name="T44" fmla="*/ 2065 w 3359"/>
              <a:gd name="T45" fmla="*/ 944 h 3341"/>
              <a:gd name="T46" fmla="*/ 2414 w 3359"/>
              <a:gd name="T47" fmla="*/ 1400 h 3341"/>
              <a:gd name="T48" fmla="*/ 1046 w 3359"/>
              <a:gd name="T49" fmla="*/ 992 h 3341"/>
              <a:gd name="T50" fmla="*/ 1621 w 3359"/>
              <a:gd name="T51" fmla="*/ 1613 h 3341"/>
              <a:gd name="T52" fmla="*/ 2845 w 3359"/>
              <a:gd name="T53" fmla="*/ 636 h 3341"/>
              <a:gd name="T54" fmla="*/ 2461 w 3359"/>
              <a:gd name="T55" fmla="*/ 1066 h 3341"/>
              <a:gd name="T56" fmla="*/ 3235 w 3359"/>
              <a:gd name="T57" fmla="*/ 1511 h 3341"/>
              <a:gd name="T58" fmla="*/ 3018 w 3359"/>
              <a:gd name="T59" fmla="*/ 866 h 3341"/>
              <a:gd name="T60" fmla="*/ 342 w 3359"/>
              <a:gd name="T61" fmla="*/ 866 h 3341"/>
              <a:gd name="T62" fmla="*/ 125 w 3359"/>
              <a:gd name="T63" fmla="*/ 1511 h 3341"/>
              <a:gd name="T64" fmla="*/ 899 w 3359"/>
              <a:gd name="T65" fmla="*/ 1066 h 3341"/>
              <a:gd name="T66" fmla="*/ 515 w 3359"/>
              <a:gd name="T67" fmla="*/ 636 h 3341"/>
              <a:gd name="T68" fmla="*/ 2228 w 3359"/>
              <a:gd name="T69" fmla="*/ 789 h 3341"/>
              <a:gd name="T70" fmla="*/ 1813 w 3359"/>
              <a:gd name="T71" fmla="*/ 222 h 3341"/>
              <a:gd name="T72" fmla="*/ 1283 w 3359"/>
              <a:gd name="T73" fmla="*/ 529 h 3341"/>
              <a:gd name="T74" fmla="*/ 1521 w 3359"/>
              <a:gd name="T75" fmla="*/ 857 h 3341"/>
              <a:gd name="T76" fmla="*/ 2174 w 3359"/>
              <a:gd name="T77" fmla="*/ 467 h 3341"/>
              <a:gd name="T78" fmla="*/ 2682 w 3359"/>
              <a:gd name="T79" fmla="*/ 599 h 3341"/>
              <a:gd name="T80" fmla="*/ 2322 w 3359"/>
              <a:gd name="T81" fmla="*/ 253 h 3341"/>
              <a:gd name="T82" fmla="*/ 1385 w 3359"/>
              <a:gd name="T83" fmla="*/ 143 h 3341"/>
              <a:gd name="T84" fmla="*/ 803 w 3359"/>
              <a:gd name="T85" fmla="*/ 383 h 3341"/>
              <a:gd name="T86" fmla="*/ 932 w 3359"/>
              <a:gd name="T87" fmla="*/ 720 h 3341"/>
              <a:gd name="T88" fmla="*/ 1396 w 3359"/>
              <a:gd name="T89" fmla="*/ 208 h 3341"/>
              <a:gd name="T90" fmla="*/ 2047 w 3359"/>
              <a:gd name="T91" fmla="*/ 41 h 3341"/>
              <a:gd name="T92" fmla="*/ 2681 w 3359"/>
              <a:gd name="T93" fmla="*/ 331 h 3341"/>
              <a:gd name="T94" fmla="*/ 3081 w 3359"/>
              <a:gd name="T95" fmla="*/ 751 h 3341"/>
              <a:gd name="T96" fmla="*/ 3332 w 3359"/>
              <a:gd name="T97" fmla="*/ 1372 h 3341"/>
              <a:gd name="T98" fmla="*/ 3308 w 3359"/>
              <a:gd name="T99" fmla="*/ 2081 h 3341"/>
              <a:gd name="T100" fmla="*/ 3000 w 3359"/>
              <a:gd name="T101" fmla="*/ 2702 h 3341"/>
              <a:gd name="T102" fmla="*/ 2867 w 3359"/>
              <a:gd name="T103" fmla="*/ 2851 h 3341"/>
              <a:gd name="T104" fmla="*/ 2314 w 3359"/>
              <a:gd name="T105" fmla="*/ 3217 h 3341"/>
              <a:gd name="T106" fmla="*/ 1737 w 3359"/>
              <a:gd name="T107" fmla="*/ 3340 h 3341"/>
              <a:gd name="T108" fmla="*/ 1325 w 3359"/>
              <a:gd name="T109" fmla="*/ 3303 h 3341"/>
              <a:gd name="T110" fmla="*/ 712 w 3359"/>
              <a:gd name="T111" fmla="*/ 3034 h 3341"/>
              <a:gd name="T112" fmla="*/ 424 w 3359"/>
              <a:gd name="T113" fmla="*/ 2778 h 3341"/>
              <a:gd name="T114" fmla="*/ 114 w 3359"/>
              <a:gd name="T115" fmla="*/ 2273 h 3341"/>
              <a:gd name="T116" fmla="*/ 3 w 3359"/>
              <a:gd name="T117" fmla="*/ 1570 h 3341"/>
              <a:gd name="T118" fmla="*/ 182 w 3359"/>
              <a:gd name="T119" fmla="*/ 915 h 3341"/>
              <a:gd name="T120" fmla="*/ 457 w 3359"/>
              <a:gd name="T121" fmla="*/ 527 h 3341"/>
              <a:gd name="T122" fmla="*/ 1023 w 3359"/>
              <a:gd name="T123" fmla="*/ 134 h 3341"/>
              <a:gd name="T124" fmla="*/ 1654 w 3359"/>
              <a:gd name="T125" fmla="*/ 1 h 3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9" h="3341">
                <a:moveTo>
                  <a:pt x="2363" y="2539"/>
                </a:moveTo>
                <a:lnTo>
                  <a:pt x="2318" y="2632"/>
                </a:lnTo>
                <a:lnTo>
                  <a:pt x="2269" y="2723"/>
                </a:lnTo>
                <a:lnTo>
                  <a:pt x="2215" y="2811"/>
                </a:lnTo>
                <a:lnTo>
                  <a:pt x="2157" y="2897"/>
                </a:lnTo>
                <a:lnTo>
                  <a:pt x="2095" y="2980"/>
                </a:lnTo>
                <a:lnTo>
                  <a:pt x="2029" y="3060"/>
                </a:lnTo>
                <a:lnTo>
                  <a:pt x="1958" y="3138"/>
                </a:lnTo>
                <a:lnTo>
                  <a:pt x="1884" y="3212"/>
                </a:lnTo>
                <a:lnTo>
                  <a:pt x="1979" y="3196"/>
                </a:lnTo>
                <a:lnTo>
                  <a:pt x="2074" y="3175"/>
                </a:lnTo>
                <a:lnTo>
                  <a:pt x="2166" y="3148"/>
                </a:lnTo>
                <a:lnTo>
                  <a:pt x="2255" y="3117"/>
                </a:lnTo>
                <a:lnTo>
                  <a:pt x="2343" y="3079"/>
                </a:lnTo>
                <a:lnTo>
                  <a:pt x="2426" y="3036"/>
                </a:lnTo>
                <a:lnTo>
                  <a:pt x="2507" y="2989"/>
                </a:lnTo>
                <a:lnTo>
                  <a:pt x="2585" y="2938"/>
                </a:lnTo>
                <a:lnTo>
                  <a:pt x="2660" y="2881"/>
                </a:lnTo>
                <a:lnTo>
                  <a:pt x="2731" y="2820"/>
                </a:lnTo>
                <a:lnTo>
                  <a:pt x="2798" y="2756"/>
                </a:lnTo>
                <a:lnTo>
                  <a:pt x="2714" y="2704"/>
                </a:lnTo>
                <a:lnTo>
                  <a:pt x="2629" y="2656"/>
                </a:lnTo>
                <a:lnTo>
                  <a:pt x="2542" y="2613"/>
                </a:lnTo>
                <a:lnTo>
                  <a:pt x="2453" y="2573"/>
                </a:lnTo>
                <a:lnTo>
                  <a:pt x="2363" y="2539"/>
                </a:lnTo>
                <a:close/>
                <a:moveTo>
                  <a:pt x="997" y="2539"/>
                </a:moveTo>
                <a:lnTo>
                  <a:pt x="907" y="2573"/>
                </a:lnTo>
                <a:lnTo>
                  <a:pt x="817" y="2613"/>
                </a:lnTo>
                <a:lnTo>
                  <a:pt x="730" y="2656"/>
                </a:lnTo>
                <a:lnTo>
                  <a:pt x="644" y="2704"/>
                </a:lnTo>
                <a:lnTo>
                  <a:pt x="561" y="2756"/>
                </a:lnTo>
                <a:lnTo>
                  <a:pt x="629" y="2820"/>
                </a:lnTo>
                <a:lnTo>
                  <a:pt x="700" y="2881"/>
                </a:lnTo>
                <a:lnTo>
                  <a:pt x="774" y="2938"/>
                </a:lnTo>
                <a:lnTo>
                  <a:pt x="852" y="2989"/>
                </a:lnTo>
                <a:lnTo>
                  <a:pt x="933" y="3036"/>
                </a:lnTo>
                <a:lnTo>
                  <a:pt x="1017" y="3079"/>
                </a:lnTo>
                <a:lnTo>
                  <a:pt x="1104" y="3117"/>
                </a:lnTo>
                <a:lnTo>
                  <a:pt x="1194" y="3148"/>
                </a:lnTo>
                <a:lnTo>
                  <a:pt x="1286" y="3175"/>
                </a:lnTo>
                <a:lnTo>
                  <a:pt x="1379" y="3196"/>
                </a:lnTo>
                <a:lnTo>
                  <a:pt x="1476" y="3212"/>
                </a:lnTo>
                <a:lnTo>
                  <a:pt x="1401" y="3138"/>
                </a:lnTo>
                <a:lnTo>
                  <a:pt x="1331" y="3060"/>
                </a:lnTo>
                <a:lnTo>
                  <a:pt x="1265" y="2979"/>
                </a:lnTo>
                <a:lnTo>
                  <a:pt x="1202" y="2897"/>
                </a:lnTo>
                <a:lnTo>
                  <a:pt x="1144" y="2811"/>
                </a:lnTo>
                <a:lnTo>
                  <a:pt x="1091" y="2722"/>
                </a:lnTo>
                <a:lnTo>
                  <a:pt x="1041" y="2632"/>
                </a:lnTo>
                <a:lnTo>
                  <a:pt x="997" y="2539"/>
                </a:lnTo>
                <a:close/>
                <a:moveTo>
                  <a:pt x="1737" y="2421"/>
                </a:moveTo>
                <a:lnTo>
                  <a:pt x="1737" y="3189"/>
                </a:lnTo>
                <a:lnTo>
                  <a:pt x="1818" y="3115"/>
                </a:lnTo>
                <a:lnTo>
                  <a:pt x="1895" y="3037"/>
                </a:lnTo>
                <a:lnTo>
                  <a:pt x="1967" y="2955"/>
                </a:lnTo>
                <a:lnTo>
                  <a:pt x="2034" y="2871"/>
                </a:lnTo>
                <a:lnTo>
                  <a:pt x="2096" y="2783"/>
                </a:lnTo>
                <a:lnTo>
                  <a:pt x="2153" y="2692"/>
                </a:lnTo>
                <a:lnTo>
                  <a:pt x="2205" y="2598"/>
                </a:lnTo>
                <a:lnTo>
                  <a:pt x="2252" y="2502"/>
                </a:lnTo>
                <a:lnTo>
                  <a:pt x="2152" y="2476"/>
                </a:lnTo>
                <a:lnTo>
                  <a:pt x="2050" y="2454"/>
                </a:lnTo>
                <a:lnTo>
                  <a:pt x="1947" y="2438"/>
                </a:lnTo>
                <a:lnTo>
                  <a:pt x="1843" y="2428"/>
                </a:lnTo>
                <a:lnTo>
                  <a:pt x="1737" y="2421"/>
                </a:lnTo>
                <a:close/>
                <a:moveTo>
                  <a:pt x="1621" y="2421"/>
                </a:moveTo>
                <a:lnTo>
                  <a:pt x="1516" y="2428"/>
                </a:lnTo>
                <a:lnTo>
                  <a:pt x="1413" y="2438"/>
                </a:lnTo>
                <a:lnTo>
                  <a:pt x="1310" y="2454"/>
                </a:lnTo>
                <a:lnTo>
                  <a:pt x="1208" y="2476"/>
                </a:lnTo>
                <a:lnTo>
                  <a:pt x="1108" y="2502"/>
                </a:lnTo>
                <a:lnTo>
                  <a:pt x="1154" y="2598"/>
                </a:lnTo>
                <a:lnTo>
                  <a:pt x="1207" y="2692"/>
                </a:lnTo>
                <a:lnTo>
                  <a:pt x="1263" y="2783"/>
                </a:lnTo>
                <a:lnTo>
                  <a:pt x="1326" y="2871"/>
                </a:lnTo>
                <a:lnTo>
                  <a:pt x="1393" y="2955"/>
                </a:lnTo>
                <a:lnTo>
                  <a:pt x="1465" y="3037"/>
                </a:lnTo>
                <a:lnTo>
                  <a:pt x="1540" y="3115"/>
                </a:lnTo>
                <a:lnTo>
                  <a:pt x="1621" y="3189"/>
                </a:lnTo>
                <a:lnTo>
                  <a:pt x="1621" y="2421"/>
                </a:lnTo>
                <a:close/>
                <a:moveTo>
                  <a:pt x="2547" y="1728"/>
                </a:moveTo>
                <a:lnTo>
                  <a:pt x="2542" y="1833"/>
                </a:lnTo>
                <a:lnTo>
                  <a:pt x="2531" y="1935"/>
                </a:lnTo>
                <a:lnTo>
                  <a:pt x="2515" y="2038"/>
                </a:lnTo>
                <a:lnTo>
                  <a:pt x="2495" y="2138"/>
                </a:lnTo>
                <a:lnTo>
                  <a:pt x="2471" y="2238"/>
                </a:lnTo>
                <a:lnTo>
                  <a:pt x="2442" y="2335"/>
                </a:lnTo>
                <a:lnTo>
                  <a:pt x="2407" y="2432"/>
                </a:lnTo>
                <a:lnTo>
                  <a:pt x="2505" y="2469"/>
                </a:lnTo>
                <a:lnTo>
                  <a:pt x="2601" y="2512"/>
                </a:lnTo>
                <a:lnTo>
                  <a:pt x="2695" y="2561"/>
                </a:lnTo>
                <a:lnTo>
                  <a:pt x="2787" y="2613"/>
                </a:lnTo>
                <a:lnTo>
                  <a:pt x="2877" y="2669"/>
                </a:lnTo>
                <a:lnTo>
                  <a:pt x="2933" y="2598"/>
                </a:lnTo>
                <a:lnTo>
                  <a:pt x="2987" y="2523"/>
                </a:lnTo>
                <a:lnTo>
                  <a:pt x="3036" y="2445"/>
                </a:lnTo>
                <a:lnTo>
                  <a:pt x="3079" y="2364"/>
                </a:lnTo>
                <a:lnTo>
                  <a:pt x="3118" y="2280"/>
                </a:lnTo>
                <a:lnTo>
                  <a:pt x="3152" y="2193"/>
                </a:lnTo>
                <a:lnTo>
                  <a:pt x="3181" y="2104"/>
                </a:lnTo>
                <a:lnTo>
                  <a:pt x="3205" y="2013"/>
                </a:lnTo>
                <a:lnTo>
                  <a:pt x="3223" y="1920"/>
                </a:lnTo>
                <a:lnTo>
                  <a:pt x="3236" y="1825"/>
                </a:lnTo>
                <a:lnTo>
                  <a:pt x="3242" y="1728"/>
                </a:lnTo>
                <a:lnTo>
                  <a:pt x="2547" y="1728"/>
                </a:lnTo>
                <a:close/>
                <a:moveTo>
                  <a:pt x="1737" y="1728"/>
                </a:moveTo>
                <a:lnTo>
                  <a:pt x="1737" y="2306"/>
                </a:lnTo>
                <a:lnTo>
                  <a:pt x="1852" y="2312"/>
                </a:lnTo>
                <a:lnTo>
                  <a:pt x="1966" y="2324"/>
                </a:lnTo>
                <a:lnTo>
                  <a:pt x="2077" y="2342"/>
                </a:lnTo>
                <a:lnTo>
                  <a:pt x="2188" y="2366"/>
                </a:lnTo>
                <a:lnTo>
                  <a:pt x="2297" y="2395"/>
                </a:lnTo>
                <a:lnTo>
                  <a:pt x="2335" y="2289"/>
                </a:lnTo>
                <a:lnTo>
                  <a:pt x="2367" y="2180"/>
                </a:lnTo>
                <a:lnTo>
                  <a:pt x="2392" y="2069"/>
                </a:lnTo>
                <a:lnTo>
                  <a:pt x="2411" y="1957"/>
                </a:lnTo>
                <a:lnTo>
                  <a:pt x="2425" y="1843"/>
                </a:lnTo>
                <a:lnTo>
                  <a:pt x="2431" y="1728"/>
                </a:lnTo>
                <a:lnTo>
                  <a:pt x="1737" y="1728"/>
                </a:lnTo>
                <a:close/>
                <a:moveTo>
                  <a:pt x="929" y="1728"/>
                </a:moveTo>
                <a:lnTo>
                  <a:pt x="935" y="1843"/>
                </a:lnTo>
                <a:lnTo>
                  <a:pt x="949" y="1957"/>
                </a:lnTo>
                <a:lnTo>
                  <a:pt x="968" y="2069"/>
                </a:lnTo>
                <a:lnTo>
                  <a:pt x="993" y="2180"/>
                </a:lnTo>
                <a:lnTo>
                  <a:pt x="1024" y="2288"/>
                </a:lnTo>
                <a:lnTo>
                  <a:pt x="1062" y="2395"/>
                </a:lnTo>
                <a:lnTo>
                  <a:pt x="1172" y="2366"/>
                </a:lnTo>
                <a:lnTo>
                  <a:pt x="1282" y="2342"/>
                </a:lnTo>
                <a:lnTo>
                  <a:pt x="1394" y="2324"/>
                </a:lnTo>
                <a:lnTo>
                  <a:pt x="1508" y="2312"/>
                </a:lnTo>
                <a:lnTo>
                  <a:pt x="1621" y="2306"/>
                </a:lnTo>
                <a:lnTo>
                  <a:pt x="1621" y="1728"/>
                </a:lnTo>
                <a:lnTo>
                  <a:pt x="929" y="1728"/>
                </a:lnTo>
                <a:close/>
                <a:moveTo>
                  <a:pt x="118" y="1728"/>
                </a:moveTo>
                <a:lnTo>
                  <a:pt x="124" y="1825"/>
                </a:lnTo>
                <a:lnTo>
                  <a:pt x="137" y="1920"/>
                </a:lnTo>
                <a:lnTo>
                  <a:pt x="155" y="2013"/>
                </a:lnTo>
                <a:lnTo>
                  <a:pt x="178" y="2104"/>
                </a:lnTo>
                <a:lnTo>
                  <a:pt x="207" y="2193"/>
                </a:lnTo>
                <a:lnTo>
                  <a:pt x="241" y="2280"/>
                </a:lnTo>
                <a:lnTo>
                  <a:pt x="280" y="2364"/>
                </a:lnTo>
                <a:lnTo>
                  <a:pt x="324" y="2445"/>
                </a:lnTo>
                <a:lnTo>
                  <a:pt x="373" y="2523"/>
                </a:lnTo>
                <a:lnTo>
                  <a:pt x="425" y="2598"/>
                </a:lnTo>
                <a:lnTo>
                  <a:pt x="483" y="2669"/>
                </a:lnTo>
                <a:lnTo>
                  <a:pt x="573" y="2613"/>
                </a:lnTo>
                <a:lnTo>
                  <a:pt x="664" y="2561"/>
                </a:lnTo>
                <a:lnTo>
                  <a:pt x="758" y="2512"/>
                </a:lnTo>
                <a:lnTo>
                  <a:pt x="855" y="2469"/>
                </a:lnTo>
                <a:lnTo>
                  <a:pt x="953" y="2432"/>
                </a:lnTo>
                <a:lnTo>
                  <a:pt x="918" y="2335"/>
                </a:lnTo>
                <a:lnTo>
                  <a:pt x="889" y="2238"/>
                </a:lnTo>
                <a:lnTo>
                  <a:pt x="863" y="2138"/>
                </a:lnTo>
                <a:lnTo>
                  <a:pt x="843" y="2038"/>
                </a:lnTo>
                <a:lnTo>
                  <a:pt x="829" y="1935"/>
                </a:lnTo>
                <a:lnTo>
                  <a:pt x="818" y="1833"/>
                </a:lnTo>
                <a:lnTo>
                  <a:pt x="813" y="1728"/>
                </a:lnTo>
                <a:lnTo>
                  <a:pt x="118" y="1728"/>
                </a:lnTo>
                <a:close/>
                <a:moveTo>
                  <a:pt x="2276" y="894"/>
                </a:moveTo>
                <a:lnTo>
                  <a:pt x="2171" y="922"/>
                </a:lnTo>
                <a:lnTo>
                  <a:pt x="2065" y="944"/>
                </a:lnTo>
                <a:lnTo>
                  <a:pt x="1956" y="960"/>
                </a:lnTo>
                <a:lnTo>
                  <a:pt x="1848" y="972"/>
                </a:lnTo>
                <a:lnTo>
                  <a:pt x="1737" y="977"/>
                </a:lnTo>
                <a:lnTo>
                  <a:pt x="1737" y="1613"/>
                </a:lnTo>
                <a:lnTo>
                  <a:pt x="2431" y="1613"/>
                </a:lnTo>
                <a:lnTo>
                  <a:pt x="2425" y="1506"/>
                </a:lnTo>
                <a:lnTo>
                  <a:pt x="2414" y="1400"/>
                </a:lnTo>
                <a:lnTo>
                  <a:pt x="2397" y="1295"/>
                </a:lnTo>
                <a:lnTo>
                  <a:pt x="2374" y="1193"/>
                </a:lnTo>
                <a:lnTo>
                  <a:pt x="2347" y="1091"/>
                </a:lnTo>
                <a:lnTo>
                  <a:pt x="2314" y="992"/>
                </a:lnTo>
                <a:lnTo>
                  <a:pt x="2276" y="894"/>
                </a:lnTo>
                <a:close/>
                <a:moveTo>
                  <a:pt x="1083" y="894"/>
                </a:moveTo>
                <a:lnTo>
                  <a:pt x="1046" y="992"/>
                </a:lnTo>
                <a:lnTo>
                  <a:pt x="1013" y="1091"/>
                </a:lnTo>
                <a:lnTo>
                  <a:pt x="984" y="1193"/>
                </a:lnTo>
                <a:lnTo>
                  <a:pt x="962" y="1295"/>
                </a:lnTo>
                <a:lnTo>
                  <a:pt x="945" y="1400"/>
                </a:lnTo>
                <a:lnTo>
                  <a:pt x="935" y="1506"/>
                </a:lnTo>
                <a:lnTo>
                  <a:pt x="929" y="1613"/>
                </a:lnTo>
                <a:lnTo>
                  <a:pt x="1621" y="1613"/>
                </a:lnTo>
                <a:lnTo>
                  <a:pt x="1621" y="977"/>
                </a:lnTo>
                <a:lnTo>
                  <a:pt x="1512" y="972"/>
                </a:lnTo>
                <a:lnTo>
                  <a:pt x="1402" y="960"/>
                </a:lnTo>
                <a:lnTo>
                  <a:pt x="1295" y="944"/>
                </a:lnTo>
                <a:lnTo>
                  <a:pt x="1189" y="922"/>
                </a:lnTo>
                <a:lnTo>
                  <a:pt x="1083" y="894"/>
                </a:lnTo>
                <a:close/>
                <a:moveTo>
                  <a:pt x="2845" y="636"/>
                </a:moveTo>
                <a:lnTo>
                  <a:pt x="2758" y="689"/>
                </a:lnTo>
                <a:lnTo>
                  <a:pt x="2668" y="738"/>
                </a:lnTo>
                <a:lnTo>
                  <a:pt x="2576" y="782"/>
                </a:lnTo>
                <a:lnTo>
                  <a:pt x="2483" y="823"/>
                </a:lnTo>
                <a:lnTo>
                  <a:pt x="2388" y="859"/>
                </a:lnTo>
                <a:lnTo>
                  <a:pt x="2427" y="961"/>
                </a:lnTo>
                <a:lnTo>
                  <a:pt x="2461" y="1066"/>
                </a:lnTo>
                <a:lnTo>
                  <a:pt x="2489" y="1172"/>
                </a:lnTo>
                <a:lnTo>
                  <a:pt x="2512" y="1281"/>
                </a:lnTo>
                <a:lnTo>
                  <a:pt x="2529" y="1390"/>
                </a:lnTo>
                <a:lnTo>
                  <a:pt x="2541" y="1501"/>
                </a:lnTo>
                <a:lnTo>
                  <a:pt x="2547" y="1613"/>
                </a:lnTo>
                <a:lnTo>
                  <a:pt x="3242" y="1613"/>
                </a:lnTo>
                <a:lnTo>
                  <a:pt x="3235" y="1511"/>
                </a:lnTo>
                <a:lnTo>
                  <a:pt x="3222" y="1412"/>
                </a:lnTo>
                <a:lnTo>
                  <a:pt x="3202" y="1314"/>
                </a:lnTo>
                <a:lnTo>
                  <a:pt x="3176" y="1220"/>
                </a:lnTo>
                <a:lnTo>
                  <a:pt x="3144" y="1127"/>
                </a:lnTo>
                <a:lnTo>
                  <a:pt x="3107" y="1037"/>
                </a:lnTo>
                <a:lnTo>
                  <a:pt x="3065" y="950"/>
                </a:lnTo>
                <a:lnTo>
                  <a:pt x="3018" y="866"/>
                </a:lnTo>
                <a:lnTo>
                  <a:pt x="2965" y="785"/>
                </a:lnTo>
                <a:lnTo>
                  <a:pt x="2907" y="709"/>
                </a:lnTo>
                <a:lnTo>
                  <a:pt x="2845" y="636"/>
                </a:lnTo>
                <a:close/>
                <a:moveTo>
                  <a:pt x="515" y="636"/>
                </a:moveTo>
                <a:lnTo>
                  <a:pt x="453" y="709"/>
                </a:lnTo>
                <a:lnTo>
                  <a:pt x="395" y="785"/>
                </a:lnTo>
                <a:lnTo>
                  <a:pt x="342" y="866"/>
                </a:lnTo>
                <a:lnTo>
                  <a:pt x="295" y="950"/>
                </a:lnTo>
                <a:lnTo>
                  <a:pt x="253" y="1037"/>
                </a:lnTo>
                <a:lnTo>
                  <a:pt x="215" y="1127"/>
                </a:lnTo>
                <a:lnTo>
                  <a:pt x="183" y="1220"/>
                </a:lnTo>
                <a:lnTo>
                  <a:pt x="158" y="1314"/>
                </a:lnTo>
                <a:lnTo>
                  <a:pt x="138" y="1412"/>
                </a:lnTo>
                <a:lnTo>
                  <a:pt x="125" y="1511"/>
                </a:lnTo>
                <a:lnTo>
                  <a:pt x="118" y="1613"/>
                </a:lnTo>
                <a:lnTo>
                  <a:pt x="813" y="1613"/>
                </a:lnTo>
                <a:lnTo>
                  <a:pt x="819" y="1501"/>
                </a:lnTo>
                <a:lnTo>
                  <a:pt x="831" y="1390"/>
                </a:lnTo>
                <a:lnTo>
                  <a:pt x="848" y="1281"/>
                </a:lnTo>
                <a:lnTo>
                  <a:pt x="871" y="1172"/>
                </a:lnTo>
                <a:lnTo>
                  <a:pt x="899" y="1066"/>
                </a:lnTo>
                <a:lnTo>
                  <a:pt x="933" y="961"/>
                </a:lnTo>
                <a:lnTo>
                  <a:pt x="972" y="859"/>
                </a:lnTo>
                <a:lnTo>
                  <a:pt x="877" y="823"/>
                </a:lnTo>
                <a:lnTo>
                  <a:pt x="783" y="782"/>
                </a:lnTo>
                <a:lnTo>
                  <a:pt x="692" y="738"/>
                </a:lnTo>
                <a:lnTo>
                  <a:pt x="602" y="689"/>
                </a:lnTo>
                <a:lnTo>
                  <a:pt x="515" y="636"/>
                </a:lnTo>
                <a:close/>
                <a:moveTo>
                  <a:pt x="1737" y="153"/>
                </a:moveTo>
                <a:lnTo>
                  <a:pt x="1737" y="862"/>
                </a:lnTo>
                <a:lnTo>
                  <a:pt x="1837" y="857"/>
                </a:lnTo>
                <a:lnTo>
                  <a:pt x="1937" y="847"/>
                </a:lnTo>
                <a:lnTo>
                  <a:pt x="2035" y="831"/>
                </a:lnTo>
                <a:lnTo>
                  <a:pt x="2132" y="813"/>
                </a:lnTo>
                <a:lnTo>
                  <a:pt x="2228" y="789"/>
                </a:lnTo>
                <a:lnTo>
                  <a:pt x="2182" y="700"/>
                </a:lnTo>
                <a:lnTo>
                  <a:pt x="2131" y="613"/>
                </a:lnTo>
                <a:lnTo>
                  <a:pt x="2076" y="529"/>
                </a:lnTo>
                <a:lnTo>
                  <a:pt x="2016" y="448"/>
                </a:lnTo>
                <a:lnTo>
                  <a:pt x="1953" y="370"/>
                </a:lnTo>
                <a:lnTo>
                  <a:pt x="1886" y="294"/>
                </a:lnTo>
                <a:lnTo>
                  <a:pt x="1813" y="222"/>
                </a:lnTo>
                <a:lnTo>
                  <a:pt x="1737" y="153"/>
                </a:lnTo>
                <a:close/>
                <a:moveTo>
                  <a:pt x="1621" y="153"/>
                </a:moveTo>
                <a:lnTo>
                  <a:pt x="1546" y="222"/>
                </a:lnTo>
                <a:lnTo>
                  <a:pt x="1474" y="294"/>
                </a:lnTo>
                <a:lnTo>
                  <a:pt x="1407" y="370"/>
                </a:lnTo>
                <a:lnTo>
                  <a:pt x="1342" y="448"/>
                </a:lnTo>
                <a:lnTo>
                  <a:pt x="1283" y="529"/>
                </a:lnTo>
                <a:lnTo>
                  <a:pt x="1229" y="613"/>
                </a:lnTo>
                <a:lnTo>
                  <a:pt x="1178" y="700"/>
                </a:lnTo>
                <a:lnTo>
                  <a:pt x="1132" y="789"/>
                </a:lnTo>
                <a:lnTo>
                  <a:pt x="1228" y="813"/>
                </a:lnTo>
                <a:lnTo>
                  <a:pt x="1325" y="831"/>
                </a:lnTo>
                <a:lnTo>
                  <a:pt x="1422" y="847"/>
                </a:lnTo>
                <a:lnTo>
                  <a:pt x="1521" y="857"/>
                </a:lnTo>
                <a:lnTo>
                  <a:pt x="1621" y="862"/>
                </a:lnTo>
                <a:lnTo>
                  <a:pt x="1621" y="153"/>
                </a:lnTo>
                <a:close/>
                <a:moveTo>
                  <a:pt x="1884" y="129"/>
                </a:moveTo>
                <a:lnTo>
                  <a:pt x="1964" y="208"/>
                </a:lnTo>
                <a:lnTo>
                  <a:pt x="2038" y="291"/>
                </a:lnTo>
                <a:lnTo>
                  <a:pt x="2109" y="378"/>
                </a:lnTo>
                <a:lnTo>
                  <a:pt x="2174" y="467"/>
                </a:lnTo>
                <a:lnTo>
                  <a:pt x="2234" y="560"/>
                </a:lnTo>
                <a:lnTo>
                  <a:pt x="2290" y="656"/>
                </a:lnTo>
                <a:lnTo>
                  <a:pt x="2341" y="753"/>
                </a:lnTo>
                <a:lnTo>
                  <a:pt x="2428" y="720"/>
                </a:lnTo>
                <a:lnTo>
                  <a:pt x="2514" y="684"/>
                </a:lnTo>
                <a:lnTo>
                  <a:pt x="2599" y="644"/>
                </a:lnTo>
                <a:lnTo>
                  <a:pt x="2682" y="599"/>
                </a:lnTo>
                <a:lnTo>
                  <a:pt x="2763" y="551"/>
                </a:lnTo>
                <a:lnTo>
                  <a:pt x="2698" y="491"/>
                </a:lnTo>
                <a:lnTo>
                  <a:pt x="2628" y="436"/>
                </a:lnTo>
                <a:lnTo>
                  <a:pt x="2555" y="383"/>
                </a:lnTo>
                <a:lnTo>
                  <a:pt x="2481" y="336"/>
                </a:lnTo>
                <a:lnTo>
                  <a:pt x="2403" y="292"/>
                </a:lnTo>
                <a:lnTo>
                  <a:pt x="2322" y="253"/>
                </a:lnTo>
                <a:lnTo>
                  <a:pt x="2238" y="219"/>
                </a:lnTo>
                <a:lnTo>
                  <a:pt x="2153" y="188"/>
                </a:lnTo>
                <a:lnTo>
                  <a:pt x="2065" y="163"/>
                </a:lnTo>
                <a:lnTo>
                  <a:pt x="1975" y="143"/>
                </a:lnTo>
                <a:lnTo>
                  <a:pt x="1884" y="129"/>
                </a:lnTo>
                <a:close/>
                <a:moveTo>
                  <a:pt x="1476" y="129"/>
                </a:moveTo>
                <a:lnTo>
                  <a:pt x="1385" y="143"/>
                </a:lnTo>
                <a:lnTo>
                  <a:pt x="1294" y="163"/>
                </a:lnTo>
                <a:lnTo>
                  <a:pt x="1207" y="188"/>
                </a:lnTo>
                <a:lnTo>
                  <a:pt x="1121" y="219"/>
                </a:lnTo>
                <a:lnTo>
                  <a:pt x="1038" y="253"/>
                </a:lnTo>
                <a:lnTo>
                  <a:pt x="957" y="292"/>
                </a:lnTo>
                <a:lnTo>
                  <a:pt x="879" y="336"/>
                </a:lnTo>
                <a:lnTo>
                  <a:pt x="803" y="383"/>
                </a:lnTo>
                <a:lnTo>
                  <a:pt x="732" y="436"/>
                </a:lnTo>
                <a:lnTo>
                  <a:pt x="662" y="491"/>
                </a:lnTo>
                <a:lnTo>
                  <a:pt x="597" y="551"/>
                </a:lnTo>
                <a:lnTo>
                  <a:pt x="678" y="599"/>
                </a:lnTo>
                <a:lnTo>
                  <a:pt x="760" y="644"/>
                </a:lnTo>
                <a:lnTo>
                  <a:pt x="845" y="684"/>
                </a:lnTo>
                <a:lnTo>
                  <a:pt x="932" y="720"/>
                </a:lnTo>
                <a:lnTo>
                  <a:pt x="1019" y="753"/>
                </a:lnTo>
                <a:lnTo>
                  <a:pt x="1070" y="656"/>
                </a:lnTo>
                <a:lnTo>
                  <a:pt x="1124" y="560"/>
                </a:lnTo>
                <a:lnTo>
                  <a:pt x="1186" y="467"/>
                </a:lnTo>
                <a:lnTo>
                  <a:pt x="1251" y="378"/>
                </a:lnTo>
                <a:lnTo>
                  <a:pt x="1321" y="291"/>
                </a:lnTo>
                <a:lnTo>
                  <a:pt x="1396" y="208"/>
                </a:lnTo>
                <a:lnTo>
                  <a:pt x="1476" y="129"/>
                </a:lnTo>
                <a:close/>
                <a:moveTo>
                  <a:pt x="1679" y="0"/>
                </a:moveTo>
                <a:lnTo>
                  <a:pt x="1706" y="1"/>
                </a:lnTo>
                <a:lnTo>
                  <a:pt x="1738" y="2"/>
                </a:lnTo>
                <a:lnTo>
                  <a:pt x="1843" y="8"/>
                </a:lnTo>
                <a:lnTo>
                  <a:pt x="1946" y="22"/>
                </a:lnTo>
                <a:lnTo>
                  <a:pt x="2047" y="41"/>
                </a:lnTo>
                <a:lnTo>
                  <a:pt x="2146" y="66"/>
                </a:lnTo>
                <a:lnTo>
                  <a:pt x="2243" y="97"/>
                </a:lnTo>
                <a:lnTo>
                  <a:pt x="2336" y="134"/>
                </a:lnTo>
                <a:lnTo>
                  <a:pt x="2427" y="175"/>
                </a:lnTo>
                <a:lnTo>
                  <a:pt x="2515" y="222"/>
                </a:lnTo>
                <a:lnTo>
                  <a:pt x="2600" y="274"/>
                </a:lnTo>
                <a:lnTo>
                  <a:pt x="2681" y="331"/>
                </a:lnTo>
                <a:lnTo>
                  <a:pt x="2759" y="392"/>
                </a:lnTo>
                <a:lnTo>
                  <a:pt x="2832" y="458"/>
                </a:lnTo>
                <a:lnTo>
                  <a:pt x="2903" y="527"/>
                </a:lnTo>
                <a:lnTo>
                  <a:pt x="2903" y="528"/>
                </a:lnTo>
                <a:lnTo>
                  <a:pt x="2966" y="599"/>
                </a:lnTo>
                <a:lnTo>
                  <a:pt x="3026" y="673"/>
                </a:lnTo>
                <a:lnTo>
                  <a:pt x="3081" y="751"/>
                </a:lnTo>
                <a:lnTo>
                  <a:pt x="3131" y="831"/>
                </a:lnTo>
                <a:lnTo>
                  <a:pt x="3177" y="915"/>
                </a:lnTo>
                <a:lnTo>
                  <a:pt x="3219" y="1001"/>
                </a:lnTo>
                <a:lnTo>
                  <a:pt x="3255" y="1091"/>
                </a:lnTo>
                <a:lnTo>
                  <a:pt x="3286" y="1182"/>
                </a:lnTo>
                <a:lnTo>
                  <a:pt x="3311" y="1276"/>
                </a:lnTo>
                <a:lnTo>
                  <a:pt x="3332" y="1372"/>
                </a:lnTo>
                <a:lnTo>
                  <a:pt x="3347" y="1469"/>
                </a:lnTo>
                <a:lnTo>
                  <a:pt x="3356" y="1570"/>
                </a:lnTo>
                <a:lnTo>
                  <a:pt x="3359" y="1670"/>
                </a:lnTo>
                <a:lnTo>
                  <a:pt x="3356" y="1776"/>
                </a:lnTo>
                <a:lnTo>
                  <a:pt x="3346" y="1880"/>
                </a:lnTo>
                <a:lnTo>
                  <a:pt x="3330" y="1981"/>
                </a:lnTo>
                <a:lnTo>
                  <a:pt x="3308" y="2081"/>
                </a:lnTo>
                <a:lnTo>
                  <a:pt x="3280" y="2178"/>
                </a:lnTo>
                <a:lnTo>
                  <a:pt x="3246" y="2273"/>
                </a:lnTo>
                <a:lnTo>
                  <a:pt x="3207" y="2365"/>
                </a:lnTo>
                <a:lnTo>
                  <a:pt x="3163" y="2454"/>
                </a:lnTo>
                <a:lnTo>
                  <a:pt x="3113" y="2540"/>
                </a:lnTo>
                <a:lnTo>
                  <a:pt x="3059" y="2622"/>
                </a:lnTo>
                <a:lnTo>
                  <a:pt x="3000" y="2702"/>
                </a:lnTo>
                <a:lnTo>
                  <a:pt x="2936" y="2777"/>
                </a:lnTo>
                <a:lnTo>
                  <a:pt x="2936" y="2778"/>
                </a:lnTo>
                <a:lnTo>
                  <a:pt x="2934" y="2779"/>
                </a:lnTo>
                <a:lnTo>
                  <a:pt x="2934" y="2780"/>
                </a:lnTo>
                <a:lnTo>
                  <a:pt x="2933" y="2780"/>
                </a:lnTo>
                <a:lnTo>
                  <a:pt x="2932" y="2781"/>
                </a:lnTo>
                <a:lnTo>
                  <a:pt x="2867" y="2851"/>
                </a:lnTo>
                <a:lnTo>
                  <a:pt x="2798" y="2916"/>
                </a:lnTo>
                <a:lnTo>
                  <a:pt x="2725" y="2976"/>
                </a:lnTo>
                <a:lnTo>
                  <a:pt x="2649" y="3034"/>
                </a:lnTo>
                <a:lnTo>
                  <a:pt x="2570" y="3086"/>
                </a:lnTo>
                <a:lnTo>
                  <a:pt x="2487" y="3134"/>
                </a:lnTo>
                <a:lnTo>
                  <a:pt x="2402" y="3178"/>
                </a:lnTo>
                <a:lnTo>
                  <a:pt x="2314" y="3217"/>
                </a:lnTo>
                <a:lnTo>
                  <a:pt x="2224" y="3251"/>
                </a:lnTo>
                <a:lnTo>
                  <a:pt x="2130" y="3280"/>
                </a:lnTo>
                <a:lnTo>
                  <a:pt x="2035" y="3303"/>
                </a:lnTo>
                <a:lnTo>
                  <a:pt x="1937" y="3321"/>
                </a:lnTo>
                <a:lnTo>
                  <a:pt x="1838" y="3333"/>
                </a:lnTo>
                <a:lnTo>
                  <a:pt x="1738" y="3340"/>
                </a:lnTo>
                <a:lnTo>
                  <a:pt x="1737" y="3340"/>
                </a:lnTo>
                <a:lnTo>
                  <a:pt x="1706" y="3341"/>
                </a:lnTo>
                <a:lnTo>
                  <a:pt x="1679" y="3341"/>
                </a:lnTo>
                <a:lnTo>
                  <a:pt x="1654" y="3341"/>
                </a:lnTo>
                <a:lnTo>
                  <a:pt x="1621" y="3340"/>
                </a:lnTo>
                <a:lnTo>
                  <a:pt x="1521" y="3333"/>
                </a:lnTo>
                <a:lnTo>
                  <a:pt x="1422" y="3321"/>
                </a:lnTo>
                <a:lnTo>
                  <a:pt x="1325" y="3303"/>
                </a:lnTo>
                <a:lnTo>
                  <a:pt x="1230" y="3280"/>
                </a:lnTo>
                <a:lnTo>
                  <a:pt x="1137" y="3251"/>
                </a:lnTo>
                <a:lnTo>
                  <a:pt x="1047" y="3217"/>
                </a:lnTo>
                <a:lnTo>
                  <a:pt x="958" y="3178"/>
                </a:lnTo>
                <a:lnTo>
                  <a:pt x="873" y="3134"/>
                </a:lnTo>
                <a:lnTo>
                  <a:pt x="791" y="3087"/>
                </a:lnTo>
                <a:lnTo>
                  <a:pt x="712" y="3034"/>
                </a:lnTo>
                <a:lnTo>
                  <a:pt x="635" y="2977"/>
                </a:lnTo>
                <a:lnTo>
                  <a:pt x="562" y="2917"/>
                </a:lnTo>
                <a:lnTo>
                  <a:pt x="494" y="2852"/>
                </a:lnTo>
                <a:lnTo>
                  <a:pt x="428" y="2783"/>
                </a:lnTo>
                <a:lnTo>
                  <a:pt x="426" y="2781"/>
                </a:lnTo>
                <a:lnTo>
                  <a:pt x="424" y="2779"/>
                </a:lnTo>
                <a:lnTo>
                  <a:pt x="424" y="2778"/>
                </a:lnTo>
                <a:lnTo>
                  <a:pt x="423" y="2777"/>
                </a:lnTo>
                <a:lnTo>
                  <a:pt x="360" y="2702"/>
                </a:lnTo>
                <a:lnTo>
                  <a:pt x="301" y="2622"/>
                </a:lnTo>
                <a:lnTo>
                  <a:pt x="246" y="2540"/>
                </a:lnTo>
                <a:lnTo>
                  <a:pt x="197" y="2454"/>
                </a:lnTo>
                <a:lnTo>
                  <a:pt x="153" y="2365"/>
                </a:lnTo>
                <a:lnTo>
                  <a:pt x="114" y="2273"/>
                </a:lnTo>
                <a:lnTo>
                  <a:pt x="80" y="2178"/>
                </a:lnTo>
                <a:lnTo>
                  <a:pt x="52" y="2081"/>
                </a:lnTo>
                <a:lnTo>
                  <a:pt x="29" y="1981"/>
                </a:lnTo>
                <a:lnTo>
                  <a:pt x="14" y="1880"/>
                </a:lnTo>
                <a:lnTo>
                  <a:pt x="4" y="1776"/>
                </a:lnTo>
                <a:lnTo>
                  <a:pt x="0" y="1670"/>
                </a:lnTo>
                <a:lnTo>
                  <a:pt x="3" y="1570"/>
                </a:lnTo>
                <a:lnTo>
                  <a:pt x="13" y="1469"/>
                </a:lnTo>
                <a:lnTo>
                  <a:pt x="27" y="1372"/>
                </a:lnTo>
                <a:lnTo>
                  <a:pt x="47" y="1276"/>
                </a:lnTo>
                <a:lnTo>
                  <a:pt x="74" y="1182"/>
                </a:lnTo>
                <a:lnTo>
                  <a:pt x="105" y="1091"/>
                </a:lnTo>
                <a:lnTo>
                  <a:pt x="141" y="1001"/>
                </a:lnTo>
                <a:lnTo>
                  <a:pt x="182" y="915"/>
                </a:lnTo>
                <a:lnTo>
                  <a:pt x="228" y="831"/>
                </a:lnTo>
                <a:lnTo>
                  <a:pt x="279" y="751"/>
                </a:lnTo>
                <a:lnTo>
                  <a:pt x="334" y="673"/>
                </a:lnTo>
                <a:lnTo>
                  <a:pt x="393" y="599"/>
                </a:lnTo>
                <a:lnTo>
                  <a:pt x="456" y="528"/>
                </a:lnTo>
                <a:lnTo>
                  <a:pt x="457" y="528"/>
                </a:lnTo>
                <a:lnTo>
                  <a:pt x="457" y="527"/>
                </a:lnTo>
                <a:lnTo>
                  <a:pt x="527" y="458"/>
                </a:lnTo>
                <a:lnTo>
                  <a:pt x="601" y="392"/>
                </a:lnTo>
                <a:lnTo>
                  <a:pt x="679" y="331"/>
                </a:lnTo>
                <a:lnTo>
                  <a:pt x="760" y="274"/>
                </a:lnTo>
                <a:lnTo>
                  <a:pt x="844" y="222"/>
                </a:lnTo>
                <a:lnTo>
                  <a:pt x="933" y="175"/>
                </a:lnTo>
                <a:lnTo>
                  <a:pt x="1023" y="134"/>
                </a:lnTo>
                <a:lnTo>
                  <a:pt x="1117" y="97"/>
                </a:lnTo>
                <a:lnTo>
                  <a:pt x="1214" y="66"/>
                </a:lnTo>
                <a:lnTo>
                  <a:pt x="1313" y="41"/>
                </a:lnTo>
                <a:lnTo>
                  <a:pt x="1414" y="22"/>
                </a:lnTo>
                <a:lnTo>
                  <a:pt x="1517" y="8"/>
                </a:lnTo>
                <a:lnTo>
                  <a:pt x="1621" y="2"/>
                </a:lnTo>
                <a:lnTo>
                  <a:pt x="1654" y="1"/>
                </a:lnTo>
                <a:lnTo>
                  <a:pt x="1679" y="0"/>
                </a:lnTo>
                <a:close/>
              </a:path>
            </a:pathLst>
          </a:custGeom>
          <a:solidFill>
            <a:schemeClr val="bg1"/>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IN" sz="2399"/>
          </a:p>
        </p:txBody>
      </p:sp>
      <p:grpSp>
        <p:nvGrpSpPr>
          <p:cNvPr id="21" name="Group 20"/>
          <p:cNvGrpSpPr/>
          <p:nvPr/>
        </p:nvGrpSpPr>
        <p:grpSpPr>
          <a:xfrm>
            <a:off x="6559202" y="2085579"/>
            <a:ext cx="413837" cy="417894"/>
            <a:chOff x="7770813" y="3619500"/>
            <a:chExt cx="647700" cy="654050"/>
          </a:xfrm>
          <a:solidFill>
            <a:schemeClr val="bg1"/>
          </a:solidFill>
        </p:grpSpPr>
        <p:sp>
          <p:nvSpPr>
            <p:cNvPr id="18" name="Freeform 16"/>
            <p:cNvSpPr>
              <a:spLocks noEditPoints="1"/>
            </p:cNvSpPr>
            <p:nvPr/>
          </p:nvSpPr>
          <p:spPr bwMode="auto">
            <a:xfrm>
              <a:off x="7770813" y="3619500"/>
              <a:ext cx="647700" cy="654050"/>
            </a:xfrm>
            <a:custGeom>
              <a:avLst/>
              <a:gdLst>
                <a:gd name="T0" fmla="*/ 1354 w 3262"/>
                <a:gd name="T1" fmla="*/ 128 h 3292"/>
                <a:gd name="T2" fmla="*/ 1004 w 3262"/>
                <a:gd name="T3" fmla="*/ 237 h 3292"/>
                <a:gd name="T4" fmla="*/ 690 w 3262"/>
                <a:gd name="T5" fmla="*/ 429 h 3292"/>
                <a:gd name="T6" fmla="*/ 426 w 3262"/>
                <a:gd name="T7" fmla="*/ 696 h 3292"/>
                <a:gd name="T8" fmla="*/ 236 w 3262"/>
                <a:gd name="T9" fmla="*/ 1013 h 3292"/>
                <a:gd name="T10" fmla="*/ 127 w 3262"/>
                <a:gd name="T11" fmla="*/ 1365 h 3292"/>
                <a:gd name="T12" fmla="*/ 105 w 3262"/>
                <a:gd name="T13" fmla="*/ 1741 h 3292"/>
                <a:gd name="T14" fmla="*/ 171 w 3262"/>
                <a:gd name="T15" fmla="*/ 2106 h 3292"/>
                <a:gd name="T16" fmla="*/ 321 w 3262"/>
                <a:gd name="T17" fmla="*/ 2442 h 3292"/>
                <a:gd name="T18" fmla="*/ 549 w 3262"/>
                <a:gd name="T19" fmla="*/ 2736 h 3292"/>
                <a:gd name="T20" fmla="*/ 841 w 3262"/>
                <a:gd name="T21" fmla="*/ 2968 h 3292"/>
                <a:gd name="T22" fmla="*/ 1175 w 3262"/>
                <a:gd name="T23" fmla="*/ 3120 h 3292"/>
                <a:gd name="T24" fmla="*/ 1538 w 3262"/>
                <a:gd name="T25" fmla="*/ 3186 h 3292"/>
                <a:gd name="T26" fmla="*/ 1909 w 3262"/>
                <a:gd name="T27" fmla="*/ 3164 h 3292"/>
                <a:gd name="T28" fmla="*/ 2258 w 3262"/>
                <a:gd name="T29" fmla="*/ 3053 h 3292"/>
                <a:gd name="T30" fmla="*/ 2572 w 3262"/>
                <a:gd name="T31" fmla="*/ 2862 h 3292"/>
                <a:gd name="T32" fmla="*/ 2836 w 3262"/>
                <a:gd name="T33" fmla="*/ 2596 h 3292"/>
                <a:gd name="T34" fmla="*/ 3027 w 3262"/>
                <a:gd name="T35" fmla="*/ 2279 h 3292"/>
                <a:gd name="T36" fmla="*/ 3135 w 3262"/>
                <a:gd name="T37" fmla="*/ 1927 h 3292"/>
                <a:gd name="T38" fmla="*/ 3157 w 3262"/>
                <a:gd name="T39" fmla="*/ 1551 h 3292"/>
                <a:gd name="T40" fmla="*/ 3091 w 3262"/>
                <a:gd name="T41" fmla="*/ 1185 h 3292"/>
                <a:gd name="T42" fmla="*/ 2941 w 3262"/>
                <a:gd name="T43" fmla="*/ 849 h 3292"/>
                <a:gd name="T44" fmla="*/ 2712 w 3262"/>
                <a:gd name="T45" fmla="*/ 554 h 3292"/>
                <a:gd name="T46" fmla="*/ 2421 w 3262"/>
                <a:gd name="T47" fmla="*/ 323 h 3292"/>
                <a:gd name="T48" fmla="*/ 2087 w 3262"/>
                <a:gd name="T49" fmla="*/ 172 h 3292"/>
                <a:gd name="T50" fmla="*/ 1725 w 3262"/>
                <a:gd name="T51" fmla="*/ 105 h 3292"/>
                <a:gd name="T52" fmla="*/ 1816 w 3262"/>
                <a:gd name="T53" fmla="*/ 10 h 3292"/>
                <a:gd name="T54" fmla="*/ 2171 w 3262"/>
                <a:gd name="T55" fmla="*/ 92 h 3292"/>
                <a:gd name="T56" fmla="*/ 2498 w 3262"/>
                <a:gd name="T57" fmla="*/ 251 h 3292"/>
                <a:gd name="T58" fmla="*/ 2784 w 3262"/>
                <a:gd name="T59" fmla="*/ 482 h 3292"/>
                <a:gd name="T60" fmla="*/ 3014 w 3262"/>
                <a:gd name="T61" fmla="*/ 771 h 3292"/>
                <a:gd name="T62" fmla="*/ 3171 w 3262"/>
                <a:gd name="T63" fmla="*/ 1101 h 3292"/>
                <a:gd name="T64" fmla="*/ 3252 w 3262"/>
                <a:gd name="T65" fmla="*/ 1459 h 3292"/>
                <a:gd name="T66" fmla="*/ 3252 w 3262"/>
                <a:gd name="T67" fmla="*/ 1833 h 3292"/>
                <a:gd name="T68" fmla="*/ 3171 w 3262"/>
                <a:gd name="T69" fmla="*/ 2190 h 3292"/>
                <a:gd name="T70" fmla="*/ 3014 w 3262"/>
                <a:gd name="T71" fmla="*/ 2519 h 3292"/>
                <a:gd name="T72" fmla="*/ 2784 w 3262"/>
                <a:gd name="T73" fmla="*/ 2810 h 3292"/>
                <a:gd name="T74" fmla="*/ 2498 w 3262"/>
                <a:gd name="T75" fmla="*/ 3041 h 3292"/>
                <a:gd name="T76" fmla="*/ 2171 w 3262"/>
                <a:gd name="T77" fmla="*/ 3200 h 3292"/>
                <a:gd name="T78" fmla="*/ 1816 w 3262"/>
                <a:gd name="T79" fmla="*/ 3282 h 3292"/>
                <a:gd name="T80" fmla="*/ 1446 w 3262"/>
                <a:gd name="T81" fmla="*/ 3282 h 3292"/>
                <a:gd name="T82" fmla="*/ 1092 w 3262"/>
                <a:gd name="T83" fmla="*/ 3200 h 3292"/>
                <a:gd name="T84" fmla="*/ 765 w 3262"/>
                <a:gd name="T85" fmla="*/ 3041 h 3292"/>
                <a:gd name="T86" fmla="*/ 478 w 3262"/>
                <a:gd name="T87" fmla="*/ 2810 h 3292"/>
                <a:gd name="T88" fmla="*/ 249 w 3262"/>
                <a:gd name="T89" fmla="*/ 2519 h 3292"/>
                <a:gd name="T90" fmla="*/ 91 w 3262"/>
                <a:gd name="T91" fmla="*/ 2190 h 3292"/>
                <a:gd name="T92" fmla="*/ 10 w 3262"/>
                <a:gd name="T93" fmla="*/ 1833 h 3292"/>
                <a:gd name="T94" fmla="*/ 10 w 3262"/>
                <a:gd name="T95" fmla="*/ 1459 h 3292"/>
                <a:gd name="T96" fmla="*/ 91 w 3262"/>
                <a:gd name="T97" fmla="*/ 1101 h 3292"/>
                <a:gd name="T98" fmla="*/ 249 w 3262"/>
                <a:gd name="T99" fmla="*/ 771 h 3292"/>
                <a:gd name="T100" fmla="*/ 478 w 3262"/>
                <a:gd name="T101" fmla="*/ 482 h 3292"/>
                <a:gd name="T102" fmla="*/ 765 w 3262"/>
                <a:gd name="T103" fmla="*/ 251 h 3292"/>
                <a:gd name="T104" fmla="*/ 1092 w 3262"/>
                <a:gd name="T105" fmla="*/ 92 h 3292"/>
                <a:gd name="T106" fmla="*/ 1446 w 3262"/>
                <a:gd name="T107" fmla="*/ 1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62" h="3292">
                  <a:moveTo>
                    <a:pt x="1631" y="103"/>
                  </a:moveTo>
                  <a:lnTo>
                    <a:pt x="1538" y="105"/>
                  </a:lnTo>
                  <a:lnTo>
                    <a:pt x="1445" y="113"/>
                  </a:lnTo>
                  <a:lnTo>
                    <a:pt x="1354" y="128"/>
                  </a:lnTo>
                  <a:lnTo>
                    <a:pt x="1264" y="147"/>
                  </a:lnTo>
                  <a:lnTo>
                    <a:pt x="1175" y="172"/>
                  </a:lnTo>
                  <a:lnTo>
                    <a:pt x="1089" y="202"/>
                  </a:lnTo>
                  <a:lnTo>
                    <a:pt x="1004" y="237"/>
                  </a:lnTo>
                  <a:lnTo>
                    <a:pt x="922" y="277"/>
                  </a:lnTo>
                  <a:lnTo>
                    <a:pt x="841" y="323"/>
                  </a:lnTo>
                  <a:lnTo>
                    <a:pt x="764" y="373"/>
                  </a:lnTo>
                  <a:lnTo>
                    <a:pt x="690" y="429"/>
                  </a:lnTo>
                  <a:lnTo>
                    <a:pt x="618" y="489"/>
                  </a:lnTo>
                  <a:lnTo>
                    <a:pt x="549" y="554"/>
                  </a:lnTo>
                  <a:lnTo>
                    <a:pt x="486" y="623"/>
                  </a:lnTo>
                  <a:lnTo>
                    <a:pt x="426" y="696"/>
                  </a:lnTo>
                  <a:lnTo>
                    <a:pt x="371" y="771"/>
                  </a:lnTo>
                  <a:lnTo>
                    <a:pt x="321" y="849"/>
                  </a:lnTo>
                  <a:lnTo>
                    <a:pt x="276" y="929"/>
                  </a:lnTo>
                  <a:lnTo>
                    <a:pt x="236" y="1013"/>
                  </a:lnTo>
                  <a:lnTo>
                    <a:pt x="201" y="1097"/>
                  </a:lnTo>
                  <a:lnTo>
                    <a:pt x="171" y="1185"/>
                  </a:lnTo>
                  <a:lnTo>
                    <a:pt x="146" y="1274"/>
                  </a:lnTo>
                  <a:lnTo>
                    <a:pt x="127" y="1365"/>
                  </a:lnTo>
                  <a:lnTo>
                    <a:pt x="114" y="1458"/>
                  </a:lnTo>
                  <a:lnTo>
                    <a:pt x="105" y="1551"/>
                  </a:lnTo>
                  <a:lnTo>
                    <a:pt x="102" y="1646"/>
                  </a:lnTo>
                  <a:lnTo>
                    <a:pt x="105" y="1741"/>
                  </a:lnTo>
                  <a:lnTo>
                    <a:pt x="114" y="1834"/>
                  </a:lnTo>
                  <a:lnTo>
                    <a:pt x="127" y="1927"/>
                  </a:lnTo>
                  <a:lnTo>
                    <a:pt x="146" y="2017"/>
                  </a:lnTo>
                  <a:lnTo>
                    <a:pt x="171" y="2106"/>
                  </a:lnTo>
                  <a:lnTo>
                    <a:pt x="201" y="2193"/>
                  </a:lnTo>
                  <a:lnTo>
                    <a:pt x="236" y="2279"/>
                  </a:lnTo>
                  <a:lnTo>
                    <a:pt x="276" y="2361"/>
                  </a:lnTo>
                  <a:lnTo>
                    <a:pt x="321" y="2442"/>
                  </a:lnTo>
                  <a:lnTo>
                    <a:pt x="371" y="2521"/>
                  </a:lnTo>
                  <a:lnTo>
                    <a:pt x="426" y="2596"/>
                  </a:lnTo>
                  <a:lnTo>
                    <a:pt x="486" y="2668"/>
                  </a:lnTo>
                  <a:lnTo>
                    <a:pt x="549" y="2736"/>
                  </a:lnTo>
                  <a:lnTo>
                    <a:pt x="618" y="2801"/>
                  </a:lnTo>
                  <a:lnTo>
                    <a:pt x="690" y="2862"/>
                  </a:lnTo>
                  <a:lnTo>
                    <a:pt x="764" y="2917"/>
                  </a:lnTo>
                  <a:lnTo>
                    <a:pt x="841" y="2968"/>
                  </a:lnTo>
                  <a:lnTo>
                    <a:pt x="922" y="3013"/>
                  </a:lnTo>
                  <a:lnTo>
                    <a:pt x="1004" y="3053"/>
                  </a:lnTo>
                  <a:lnTo>
                    <a:pt x="1089" y="3090"/>
                  </a:lnTo>
                  <a:lnTo>
                    <a:pt x="1175" y="3120"/>
                  </a:lnTo>
                  <a:lnTo>
                    <a:pt x="1264" y="3144"/>
                  </a:lnTo>
                  <a:lnTo>
                    <a:pt x="1354" y="3164"/>
                  </a:lnTo>
                  <a:lnTo>
                    <a:pt x="1445" y="3177"/>
                  </a:lnTo>
                  <a:lnTo>
                    <a:pt x="1538" y="3186"/>
                  </a:lnTo>
                  <a:lnTo>
                    <a:pt x="1631" y="3189"/>
                  </a:lnTo>
                  <a:lnTo>
                    <a:pt x="1725" y="3186"/>
                  </a:lnTo>
                  <a:lnTo>
                    <a:pt x="1817" y="3177"/>
                  </a:lnTo>
                  <a:lnTo>
                    <a:pt x="1909" y="3164"/>
                  </a:lnTo>
                  <a:lnTo>
                    <a:pt x="1999" y="3144"/>
                  </a:lnTo>
                  <a:lnTo>
                    <a:pt x="2087" y="3120"/>
                  </a:lnTo>
                  <a:lnTo>
                    <a:pt x="2174" y="3090"/>
                  </a:lnTo>
                  <a:lnTo>
                    <a:pt x="2258" y="3053"/>
                  </a:lnTo>
                  <a:lnTo>
                    <a:pt x="2341" y="3013"/>
                  </a:lnTo>
                  <a:lnTo>
                    <a:pt x="2421" y="2968"/>
                  </a:lnTo>
                  <a:lnTo>
                    <a:pt x="2498" y="2917"/>
                  </a:lnTo>
                  <a:lnTo>
                    <a:pt x="2572" y="2862"/>
                  </a:lnTo>
                  <a:lnTo>
                    <a:pt x="2644" y="2801"/>
                  </a:lnTo>
                  <a:lnTo>
                    <a:pt x="2712" y="2736"/>
                  </a:lnTo>
                  <a:lnTo>
                    <a:pt x="2777" y="2668"/>
                  </a:lnTo>
                  <a:lnTo>
                    <a:pt x="2836" y="2596"/>
                  </a:lnTo>
                  <a:lnTo>
                    <a:pt x="2891" y="2521"/>
                  </a:lnTo>
                  <a:lnTo>
                    <a:pt x="2941" y="2442"/>
                  </a:lnTo>
                  <a:lnTo>
                    <a:pt x="2987" y="2361"/>
                  </a:lnTo>
                  <a:lnTo>
                    <a:pt x="3027" y="2279"/>
                  </a:lnTo>
                  <a:lnTo>
                    <a:pt x="3061" y="2193"/>
                  </a:lnTo>
                  <a:lnTo>
                    <a:pt x="3091" y="2106"/>
                  </a:lnTo>
                  <a:lnTo>
                    <a:pt x="3116" y="2017"/>
                  </a:lnTo>
                  <a:lnTo>
                    <a:pt x="3135" y="1927"/>
                  </a:lnTo>
                  <a:lnTo>
                    <a:pt x="3149" y="1834"/>
                  </a:lnTo>
                  <a:lnTo>
                    <a:pt x="3157" y="1741"/>
                  </a:lnTo>
                  <a:lnTo>
                    <a:pt x="3161" y="1646"/>
                  </a:lnTo>
                  <a:lnTo>
                    <a:pt x="3157" y="1551"/>
                  </a:lnTo>
                  <a:lnTo>
                    <a:pt x="3149" y="1458"/>
                  </a:lnTo>
                  <a:lnTo>
                    <a:pt x="3135" y="1365"/>
                  </a:lnTo>
                  <a:lnTo>
                    <a:pt x="3116" y="1274"/>
                  </a:lnTo>
                  <a:lnTo>
                    <a:pt x="3091" y="1185"/>
                  </a:lnTo>
                  <a:lnTo>
                    <a:pt x="3061" y="1097"/>
                  </a:lnTo>
                  <a:lnTo>
                    <a:pt x="3027" y="1013"/>
                  </a:lnTo>
                  <a:lnTo>
                    <a:pt x="2987" y="929"/>
                  </a:lnTo>
                  <a:lnTo>
                    <a:pt x="2941" y="849"/>
                  </a:lnTo>
                  <a:lnTo>
                    <a:pt x="2891" y="771"/>
                  </a:lnTo>
                  <a:lnTo>
                    <a:pt x="2836" y="696"/>
                  </a:lnTo>
                  <a:lnTo>
                    <a:pt x="2777" y="623"/>
                  </a:lnTo>
                  <a:lnTo>
                    <a:pt x="2712" y="554"/>
                  </a:lnTo>
                  <a:lnTo>
                    <a:pt x="2644" y="489"/>
                  </a:lnTo>
                  <a:lnTo>
                    <a:pt x="2572" y="429"/>
                  </a:lnTo>
                  <a:lnTo>
                    <a:pt x="2498" y="373"/>
                  </a:lnTo>
                  <a:lnTo>
                    <a:pt x="2421" y="323"/>
                  </a:lnTo>
                  <a:lnTo>
                    <a:pt x="2341" y="277"/>
                  </a:lnTo>
                  <a:lnTo>
                    <a:pt x="2258" y="237"/>
                  </a:lnTo>
                  <a:lnTo>
                    <a:pt x="2174" y="202"/>
                  </a:lnTo>
                  <a:lnTo>
                    <a:pt x="2087" y="172"/>
                  </a:lnTo>
                  <a:lnTo>
                    <a:pt x="1999" y="147"/>
                  </a:lnTo>
                  <a:lnTo>
                    <a:pt x="1909" y="128"/>
                  </a:lnTo>
                  <a:lnTo>
                    <a:pt x="1817" y="113"/>
                  </a:lnTo>
                  <a:lnTo>
                    <a:pt x="1725" y="105"/>
                  </a:lnTo>
                  <a:lnTo>
                    <a:pt x="1631" y="103"/>
                  </a:lnTo>
                  <a:close/>
                  <a:moveTo>
                    <a:pt x="1631" y="0"/>
                  </a:moveTo>
                  <a:lnTo>
                    <a:pt x="1724" y="2"/>
                  </a:lnTo>
                  <a:lnTo>
                    <a:pt x="1816" y="10"/>
                  </a:lnTo>
                  <a:lnTo>
                    <a:pt x="1907" y="22"/>
                  </a:lnTo>
                  <a:lnTo>
                    <a:pt x="1996" y="41"/>
                  </a:lnTo>
                  <a:lnTo>
                    <a:pt x="2084" y="64"/>
                  </a:lnTo>
                  <a:lnTo>
                    <a:pt x="2171" y="92"/>
                  </a:lnTo>
                  <a:lnTo>
                    <a:pt x="2255" y="124"/>
                  </a:lnTo>
                  <a:lnTo>
                    <a:pt x="2338" y="162"/>
                  </a:lnTo>
                  <a:lnTo>
                    <a:pt x="2419" y="203"/>
                  </a:lnTo>
                  <a:lnTo>
                    <a:pt x="2498" y="251"/>
                  </a:lnTo>
                  <a:lnTo>
                    <a:pt x="2573" y="301"/>
                  </a:lnTo>
                  <a:lnTo>
                    <a:pt x="2646" y="357"/>
                  </a:lnTo>
                  <a:lnTo>
                    <a:pt x="2716" y="417"/>
                  </a:lnTo>
                  <a:lnTo>
                    <a:pt x="2784" y="482"/>
                  </a:lnTo>
                  <a:lnTo>
                    <a:pt x="2848" y="550"/>
                  </a:lnTo>
                  <a:lnTo>
                    <a:pt x="2908" y="621"/>
                  </a:lnTo>
                  <a:lnTo>
                    <a:pt x="2963" y="695"/>
                  </a:lnTo>
                  <a:lnTo>
                    <a:pt x="3014" y="771"/>
                  </a:lnTo>
                  <a:lnTo>
                    <a:pt x="3060" y="851"/>
                  </a:lnTo>
                  <a:lnTo>
                    <a:pt x="3101" y="932"/>
                  </a:lnTo>
                  <a:lnTo>
                    <a:pt x="3139" y="1016"/>
                  </a:lnTo>
                  <a:lnTo>
                    <a:pt x="3171" y="1101"/>
                  </a:lnTo>
                  <a:lnTo>
                    <a:pt x="3198" y="1188"/>
                  </a:lnTo>
                  <a:lnTo>
                    <a:pt x="3221" y="1277"/>
                  </a:lnTo>
                  <a:lnTo>
                    <a:pt x="3239" y="1367"/>
                  </a:lnTo>
                  <a:lnTo>
                    <a:pt x="3252" y="1459"/>
                  </a:lnTo>
                  <a:lnTo>
                    <a:pt x="3260" y="1552"/>
                  </a:lnTo>
                  <a:lnTo>
                    <a:pt x="3262" y="1646"/>
                  </a:lnTo>
                  <a:lnTo>
                    <a:pt x="3260" y="1740"/>
                  </a:lnTo>
                  <a:lnTo>
                    <a:pt x="3252" y="1833"/>
                  </a:lnTo>
                  <a:lnTo>
                    <a:pt x="3239" y="1924"/>
                  </a:lnTo>
                  <a:lnTo>
                    <a:pt x="3221" y="2014"/>
                  </a:lnTo>
                  <a:lnTo>
                    <a:pt x="3198" y="2103"/>
                  </a:lnTo>
                  <a:lnTo>
                    <a:pt x="3171" y="2190"/>
                  </a:lnTo>
                  <a:lnTo>
                    <a:pt x="3139" y="2276"/>
                  </a:lnTo>
                  <a:lnTo>
                    <a:pt x="3101" y="2359"/>
                  </a:lnTo>
                  <a:lnTo>
                    <a:pt x="3060" y="2441"/>
                  </a:lnTo>
                  <a:lnTo>
                    <a:pt x="3014" y="2519"/>
                  </a:lnTo>
                  <a:lnTo>
                    <a:pt x="2963" y="2596"/>
                  </a:lnTo>
                  <a:lnTo>
                    <a:pt x="2908" y="2670"/>
                  </a:lnTo>
                  <a:lnTo>
                    <a:pt x="2848" y="2742"/>
                  </a:lnTo>
                  <a:lnTo>
                    <a:pt x="2784" y="2810"/>
                  </a:lnTo>
                  <a:lnTo>
                    <a:pt x="2716" y="2874"/>
                  </a:lnTo>
                  <a:lnTo>
                    <a:pt x="2646" y="2934"/>
                  </a:lnTo>
                  <a:lnTo>
                    <a:pt x="2573" y="2989"/>
                  </a:lnTo>
                  <a:lnTo>
                    <a:pt x="2498" y="3041"/>
                  </a:lnTo>
                  <a:lnTo>
                    <a:pt x="2419" y="3087"/>
                  </a:lnTo>
                  <a:lnTo>
                    <a:pt x="2338" y="3130"/>
                  </a:lnTo>
                  <a:lnTo>
                    <a:pt x="2255" y="3167"/>
                  </a:lnTo>
                  <a:lnTo>
                    <a:pt x="2171" y="3200"/>
                  </a:lnTo>
                  <a:lnTo>
                    <a:pt x="2084" y="3228"/>
                  </a:lnTo>
                  <a:lnTo>
                    <a:pt x="1996" y="3251"/>
                  </a:lnTo>
                  <a:lnTo>
                    <a:pt x="1907" y="3268"/>
                  </a:lnTo>
                  <a:lnTo>
                    <a:pt x="1816" y="3282"/>
                  </a:lnTo>
                  <a:lnTo>
                    <a:pt x="1724" y="3289"/>
                  </a:lnTo>
                  <a:lnTo>
                    <a:pt x="1631" y="3292"/>
                  </a:lnTo>
                  <a:lnTo>
                    <a:pt x="1538" y="3289"/>
                  </a:lnTo>
                  <a:lnTo>
                    <a:pt x="1446" y="3282"/>
                  </a:lnTo>
                  <a:lnTo>
                    <a:pt x="1356" y="3268"/>
                  </a:lnTo>
                  <a:lnTo>
                    <a:pt x="1266" y="3251"/>
                  </a:lnTo>
                  <a:lnTo>
                    <a:pt x="1178" y="3228"/>
                  </a:lnTo>
                  <a:lnTo>
                    <a:pt x="1092" y="3200"/>
                  </a:lnTo>
                  <a:lnTo>
                    <a:pt x="1007" y="3167"/>
                  </a:lnTo>
                  <a:lnTo>
                    <a:pt x="924" y="3130"/>
                  </a:lnTo>
                  <a:lnTo>
                    <a:pt x="843" y="3087"/>
                  </a:lnTo>
                  <a:lnTo>
                    <a:pt x="765" y="3041"/>
                  </a:lnTo>
                  <a:lnTo>
                    <a:pt x="690" y="2989"/>
                  </a:lnTo>
                  <a:lnTo>
                    <a:pt x="616" y="2934"/>
                  </a:lnTo>
                  <a:lnTo>
                    <a:pt x="545" y="2874"/>
                  </a:lnTo>
                  <a:lnTo>
                    <a:pt x="478" y="2810"/>
                  </a:lnTo>
                  <a:lnTo>
                    <a:pt x="414" y="2742"/>
                  </a:lnTo>
                  <a:lnTo>
                    <a:pt x="354" y="2670"/>
                  </a:lnTo>
                  <a:lnTo>
                    <a:pt x="299" y="2596"/>
                  </a:lnTo>
                  <a:lnTo>
                    <a:pt x="249" y="2519"/>
                  </a:lnTo>
                  <a:lnTo>
                    <a:pt x="203" y="2441"/>
                  </a:lnTo>
                  <a:lnTo>
                    <a:pt x="161" y="2359"/>
                  </a:lnTo>
                  <a:lnTo>
                    <a:pt x="124" y="2276"/>
                  </a:lnTo>
                  <a:lnTo>
                    <a:pt x="91" y="2190"/>
                  </a:lnTo>
                  <a:lnTo>
                    <a:pt x="63" y="2103"/>
                  </a:lnTo>
                  <a:lnTo>
                    <a:pt x="41" y="2014"/>
                  </a:lnTo>
                  <a:lnTo>
                    <a:pt x="24" y="1924"/>
                  </a:lnTo>
                  <a:lnTo>
                    <a:pt x="10" y="1833"/>
                  </a:lnTo>
                  <a:lnTo>
                    <a:pt x="3" y="1740"/>
                  </a:lnTo>
                  <a:lnTo>
                    <a:pt x="0" y="1646"/>
                  </a:lnTo>
                  <a:lnTo>
                    <a:pt x="3" y="1552"/>
                  </a:lnTo>
                  <a:lnTo>
                    <a:pt x="10" y="1459"/>
                  </a:lnTo>
                  <a:lnTo>
                    <a:pt x="24" y="1367"/>
                  </a:lnTo>
                  <a:lnTo>
                    <a:pt x="41" y="1277"/>
                  </a:lnTo>
                  <a:lnTo>
                    <a:pt x="63" y="1188"/>
                  </a:lnTo>
                  <a:lnTo>
                    <a:pt x="91" y="1101"/>
                  </a:lnTo>
                  <a:lnTo>
                    <a:pt x="124" y="1016"/>
                  </a:lnTo>
                  <a:lnTo>
                    <a:pt x="161" y="932"/>
                  </a:lnTo>
                  <a:lnTo>
                    <a:pt x="203" y="851"/>
                  </a:lnTo>
                  <a:lnTo>
                    <a:pt x="249" y="771"/>
                  </a:lnTo>
                  <a:lnTo>
                    <a:pt x="299" y="695"/>
                  </a:lnTo>
                  <a:lnTo>
                    <a:pt x="354" y="621"/>
                  </a:lnTo>
                  <a:lnTo>
                    <a:pt x="414" y="550"/>
                  </a:lnTo>
                  <a:lnTo>
                    <a:pt x="478" y="482"/>
                  </a:lnTo>
                  <a:lnTo>
                    <a:pt x="545" y="417"/>
                  </a:lnTo>
                  <a:lnTo>
                    <a:pt x="616" y="357"/>
                  </a:lnTo>
                  <a:lnTo>
                    <a:pt x="690" y="301"/>
                  </a:lnTo>
                  <a:lnTo>
                    <a:pt x="765" y="251"/>
                  </a:lnTo>
                  <a:lnTo>
                    <a:pt x="843" y="203"/>
                  </a:lnTo>
                  <a:lnTo>
                    <a:pt x="924" y="162"/>
                  </a:lnTo>
                  <a:lnTo>
                    <a:pt x="1007" y="124"/>
                  </a:lnTo>
                  <a:lnTo>
                    <a:pt x="1092" y="92"/>
                  </a:lnTo>
                  <a:lnTo>
                    <a:pt x="1178" y="64"/>
                  </a:lnTo>
                  <a:lnTo>
                    <a:pt x="1266" y="41"/>
                  </a:lnTo>
                  <a:lnTo>
                    <a:pt x="1356" y="22"/>
                  </a:lnTo>
                  <a:lnTo>
                    <a:pt x="1446" y="10"/>
                  </a:lnTo>
                  <a:lnTo>
                    <a:pt x="1538" y="2"/>
                  </a:lnTo>
                  <a:lnTo>
                    <a:pt x="163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IN" sz="2399"/>
            </a:p>
          </p:txBody>
        </p:sp>
        <p:sp>
          <p:nvSpPr>
            <p:cNvPr id="19" name="Rectangle 17"/>
            <p:cNvSpPr>
              <a:spLocks noChangeArrowheads="1"/>
            </p:cNvSpPr>
            <p:nvPr/>
          </p:nvSpPr>
          <p:spPr bwMode="auto">
            <a:xfrm>
              <a:off x="8083551" y="3794125"/>
              <a:ext cx="20638" cy="223838"/>
            </a:xfrm>
            <a:prstGeom prst="rect">
              <a:avLst/>
            </a:prstGeom>
            <a:grpFill/>
            <a:ln w="0">
              <a:noFill/>
              <a:prstDash val="solid"/>
              <a:miter lim="800000"/>
              <a:headEnd/>
              <a:tailEnd/>
            </a:ln>
          </p:spPr>
          <p:txBody>
            <a:bodyPr vert="horz" wrap="square" lIns="91416" tIns="45708" rIns="91416" bIns="45708" numCol="1" anchor="t" anchorCtr="0" compatLnSpc="1">
              <a:prstTxWarp prst="textNoShape">
                <a:avLst/>
              </a:prstTxWarp>
            </a:bodyPr>
            <a:lstStyle/>
            <a:p>
              <a:endParaRPr lang="en-IN" sz="2399"/>
            </a:p>
          </p:txBody>
        </p:sp>
        <p:sp>
          <p:nvSpPr>
            <p:cNvPr id="20" name="Rectangle 18"/>
            <p:cNvSpPr>
              <a:spLocks noChangeArrowheads="1"/>
            </p:cNvSpPr>
            <p:nvPr/>
          </p:nvSpPr>
          <p:spPr bwMode="auto">
            <a:xfrm>
              <a:off x="8083551" y="4059238"/>
              <a:ext cx="20638" cy="41275"/>
            </a:xfrm>
            <a:prstGeom prst="rect">
              <a:avLst/>
            </a:prstGeom>
            <a:grpFill/>
            <a:ln w="0">
              <a:noFill/>
              <a:prstDash val="solid"/>
              <a:miter lim="800000"/>
              <a:headEnd/>
              <a:tailEnd/>
            </a:ln>
          </p:spPr>
          <p:txBody>
            <a:bodyPr vert="horz" wrap="square" lIns="91416" tIns="45708" rIns="91416" bIns="45708" numCol="1" anchor="t" anchorCtr="0" compatLnSpc="1">
              <a:prstTxWarp prst="textNoShape">
                <a:avLst/>
              </a:prstTxWarp>
            </a:bodyPr>
            <a:lstStyle/>
            <a:p>
              <a:endParaRPr lang="en-IN" sz="2399"/>
            </a:p>
          </p:txBody>
        </p:sp>
      </p:grpSp>
      <p:sp>
        <p:nvSpPr>
          <p:cNvPr id="54" name="TextBox 53"/>
          <p:cNvSpPr txBox="1"/>
          <p:nvPr/>
        </p:nvSpPr>
        <p:spPr>
          <a:xfrm>
            <a:off x="2820255" y="3328122"/>
            <a:ext cx="947695" cy="523092"/>
          </a:xfrm>
          <a:prstGeom prst="rect">
            <a:avLst/>
          </a:prstGeom>
          <a:noFill/>
        </p:spPr>
        <p:txBody>
          <a:bodyPr wrap="none" rtlCol="0">
            <a:spAutoFit/>
          </a:bodyPr>
          <a:lstStyle/>
          <a:p>
            <a:r>
              <a:rPr lang="en-IN" sz="2799" b="1" dirty="0">
                <a:solidFill>
                  <a:schemeClr val="tx1">
                    <a:lumMod val="75000"/>
                    <a:lumOff val="25000"/>
                  </a:schemeClr>
                </a:solidFill>
                <a:latin typeface="Tw Cen MT" panose="020B0602020104020603" pitchFamily="34" charset="0"/>
                <a:cs typeface="Arial" panose="020B0604020202020204" pitchFamily="34" charset="0"/>
              </a:rPr>
              <a:t>2017</a:t>
            </a:r>
          </a:p>
        </p:txBody>
      </p:sp>
      <p:sp>
        <p:nvSpPr>
          <p:cNvPr id="55" name="TextBox 54"/>
          <p:cNvSpPr txBox="1"/>
          <p:nvPr/>
        </p:nvSpPr>
        <p:spPr>
          <a:xfrm>
            <a:off x="5122908" y="3328122"/>
            <a:ext cx="947695" cy="523092"/>
          </a:xfrm>
          <a:prstGeom prst="rect">
            <a:avLst/>
          </a:prstGeom>
          <a:noFill/>
        </p:spPr>
        <p:txBody>
          <a:bodyPr wrap="none" rtlCol="0">
            <a:spAutoFit/>
          </a:bodyPr>
          <a:lstStyle/>
          <a:p>
            <a:r>
              <a:rPr lang="en-IN" sz="2799" b="1" dirty="0">
                <a:solidFill>
                  <a:schemeClr val="tx1">
                    <a:lumMod val="75000"/>
                    <a:lumOff val="25000"/>
                  </a:schemeClr>
                </a:solidFill>
                <a:latin typeface="Tw Cen MT" panose="020B0602020104020603" pitchFamily="34" charset="0"/>
                <a:cs typeface="Arial" panose="020B0604020202020204" pitchFamily="34" charset="0"/>
              </a:rPr>
              <a:t>2018</a:t>
            </a:r>
          </a:p>
        </p:txBody>
      </p:sp>
      <p:sp>
        <p:nvSpPr>
          <p:cNvPr id="56" name="TextBox 55"/>
          <p:cNvSpPr txBox="1"/>
          <p:nvPr/>
        </p:nvSpPr>
        <p:spPr>
          <a:xfrm>
            <a:off x="7485931" y="3328122"/>
            <a:ext cx="947695" cy="523092"/>
          </a:xfrm>
          <a:prstGeom prst="rect">
            <a:avLst/>
          </a:prstGeom>
          <a:noFill/>
        </p:spPr>
        <p:txBody>
          <a:bodyPr wrap="none" rtlCol="0">
            <a:spAutoFit/>
          </a:bodyPr>
          <a:lstStyle/>
          <a:p>
            <a:r>
              <a:rPr lang="en-IN" sz="2799" b="1" dirty="0">
                <a:solidFill>
                  <a:schemeClr val="tx1">
                    <a:lumMod val="75000"/>
                    <a:lumOff val="25000"/>
                  </a:schemeClr>
                </a:solidFill>
                <a:latin typeface="Tw Cen MT" panose="020B0602020104020603" pitchFamily="34" charset="0"/>
                <a:cs typeface="Arial" panose="020B0604020202020204" pitchFamily="34" charset="0"/>
              </a:rPr>
              <a:t>2019</a:t>
            </a:r>
          </a:p>
        </p:txBody>
      </p:sp>
      <p:sp>
        <p:nvSpPr>
          <p:cNvPr id="59" name="TextBox 58"/>
          <p:cNvSpPr txBox="1"/>
          <p:nvPr/>
        </p:nvSpPr>
        <p:spPr>
          <a:xfrm>
            <a:off x="2191837" y="5089103"/>
            <a:ext cx="1989966" cy="1200016"/>
          </a:xfrm>
          <a:prstGeom prst="rect">
            <a:avLst/>
          </a:prstGeom>
          <a:noFill/>
        </p:spPr>
        <p:txBody>
          <a:bodyPr wrap="square" rtlCol="0" anchor="ctr" anchorCtr="0">
            <a:spAutoFit/>
          </a:bodyPr>
          <a:lstStyle/>
          <a:p>
            <a:pPr marL="285664" indent="-285664">
              <a:lnSpc>
                <a:spcPct val="90000"/>
              </a:lnSpc>
              <a:buFont typeface="Wingdings" panose="05000000000000000000" pitchFamily="2" charset="2"/>
              <a:buChar char="§"/>
            </a:pPr>
            <a:r>
              <a:rPr lang="en-US" sz="1600"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Drafting PID</a:t>
            </a:r>
          </a:p>
          <a:p>
            <a:pPr marL="285664" indent="-285664">
              <a:lnSpc>
                <a:spcPct val="90000"/>
              </a:lnSpc>
              <a:buFont typeface="Wingdings" panose="05000000000000000000" pitchFamily="2" charset="2"/>
              <a:buChar char="§"/>
            </a:pPr>
            <a:r>
              <a:rPr lang="en-US" sz="1600"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Distributing PID to KSC &amp; project members</a:t>
            </a:r>
          </a:p>
          <a:p>
            <a:pPr marL="285664" indent="-285664">
              <a:lnSpc>
                <a:spcPct val="90000"/>
              </a:lnSpc>
              <a:buFont typeface="Wingdings" panose="05000000000000000000" pitchFamily="2" charset="2"/>
              <a:buChar char="§"/>
            </a:pPr>
            <a:r>
              <a:rPr lang="en-US" sz="1600"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Approval of PID</a:t>
            </a:r>
          </a:p>
        </p:txBody>
      </p:sp>
      <p:sp>
        <p:nvSpPr>
          <p:cNvPr id="60" name="TextBox 59"/>
          <p:cNvSpPr txBox="1"/>
          <p:nvPr/>
        </p:nvSpPr>
        <p:spPr>
          <a:xfrm>
            <a:off x="2438181" y="4468112"/>
            <a:ext cx="1767691" cy="646331"/>
          </a:xfrm>
          <a:prstGeom prst="rect">
            <a:avLst/>
          </a:prstGeom>
          <a:noFill/>
        </p:spPr>
        <p:txBody>
          <a:bodyPr wrap="square" rtlCol="0">
            <a:spAutoFit/>
          </a:bodyPr>
          <a:lstStyle/>
          <a:p>
            <a:r>
              <a:rPr lang="en-US" b="1"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PROJECT PROPOSAL</a:t>
            </a:r>
          </a:p>
        </p:txBody>
      </p:sp>
      <p:sp>
        <p:nvSpPr>
          <p:cNvPr id="62" name="TextBox 61"/>
          <p:cNvSpPr txBox="1"/>
          <p:nvPr/>
        </p:nvSpPr>
        <p:spPr>
          <a:xfrm>
            <a:off x="4767608" y="5089104"/>
            <a:ext cx="1767691" cy="1643099"/>
          </a:xfrm>
          <a:prstGeom prst="rect">
            <a:avLst/>
          </a:prstGeom>
          <a:noFill/>
        </p:spPr>
        <p:txBody>
          <a:bodyPr wrap="square" rtlCol="0" anchor="ctr" anchorCtr="0">
            <a:spAutoFit/>
          </a:bodyPr>
          <a:lstStyle/>
          <a:p>
            <a:pPr marL="285664" indent="-285664">
              <a:lnSpc>
                <a:spcPct val="90000"/>
              </a:lnSpc>
              <a:buFont typeface="Wingdings" panose="05000000000000000000" pitchFamily="2" charset="2"/>
              <a:buChar char="§"/>
            </a:pPr>
            <a:r>
              <a:rPr lang="en-US" sz="1600"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Literature studies</a:t>
            </a:r>
          </a:p>
          <a:p>
            <a:pPr marL="285664" indent="-285664">
              <a:lnSpc>
                <a:spcPct val="90000"/>
              </a:lnSpc>
              <a:buFont typeface="Wingdings" panose="05000000000000000000" pitchFamily="2" charset="2"/>
              <a:buChar char="§"/>
            </a:pPr>
            <a:r>
              <a:rPr lang="en-US" sz="1600"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FGDs</a:t>
            </a:r>
          </a:p>
          <a:p>
            <a:pPr marL="285664" indent="-285664">
              <a:lnSpc>
                <a:spcPct val="90000"/>
              </a:lnSpc>
              <a:buFont typeface="Wingdings" panose="05000000000000000000" pitchFamily="2" charset="2"/>
              <a:buChar char="§"/>
            </a:pPr>
            <a:r>
              <a:rPr lang="en-US" sz="1600"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Preparing case studies</a:t>
            </a:r>
          </a:p>
          <a:p>
            <a:pPr marL="285664" indent="-285664">
              <a:lnSpc>
                <a:spcPct val="90000"/>
              </a:lnSpc>
              <a:buFont typeface="Wingdings" panose="05000000000000000000" pitchFamily="2" charset="2"/>
              <a:buChar char="§"/>
            </a:pPr>
            <a:r>
              <a:rPr lang="en-US" sz="1600"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Drafting </a:t>
            </a:r>
          </a:p>
          <a:p>
            <a:pPr marL="285664" indent="-285664">
              <a:lnSpc>
                <a:spcPct val="90000"/>
              </a:lnSpc>
              <a:buFont typeface="Wingdings" panose="05000000000000000000" pitchFamily="2" charset="2"/>
              <a:buChar char="§"/>
            </a:pPr>
            <a:endParaRPr lang="en-US" sz="1600"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TextBox 62"/>
          <p:cNvSpPr txBox="1"/>
          <p:nvPr/>
        </p:nvSpPr>
        <p:spPr>
          <a:xfrm>
            <a:off x="4758083" y="4468112"/>
            <a:ext cx="1767691" cy="646331"/>
          </a:xfrm>
          <a:prstGeom prst="rect">
            <a:avLst/>
          </a:prstGeom>
          <a:noFill/>
        </p:spPr>
        <p:txBody>
          <a:bodyPr wrap="square" rtlCol="0">
            <a:spAutoFit/>
          </a:bodyPr>
          <a:lstStyle/>
          <a:p>
            <a:r>
              <a:rPr lang="en-US" b="1"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RESEARCH &amp; DRAFTING</a:t>
            </a:r>
          </a:p>
        </p:txBody>
      </p:sp>
      <p:sp>
        <p:nvSpPr>
          <p:cNvPr id="65" name="TextBox 64"/>
          <p:cNvSpPr txBox="1"/>
          <p:nvPr/>
        </p:nvSpPr>
        <p:spPr>
          <a:xfrm>
            <a:off x="7121104" y="5160135"/>
            <a:ext cx="1767691" cy="1200016"/>
          </a:xfrm>
          <a:prstGeom prst="rect">
            <a:avLst/>
          </a:prstGeom>
          <a:noFill/>
        </p:spPr>
        <p:txBody>
          <a:bodyPr wrap="square" rtlCol="0" anchor="ctr" anchorCtr="0">
            <a:spAutoFit/>
          </a:bodyPr>
          <a:lstStyle/>
          <a:p>
            <a:pPr marL="285664" indent="-285664">
              <a:lnSpc>
                <a:spcPct val="90000"/>
              </a:lnSpc>
              <a:buFont typeface="Wingdings" panose="05000000000000000000" pitchFamily="2" charset="2"/>
              <a:buChar char="§"/>
            </a:pPr>
            <a:r>
              <a:rPr lang="en-US" sz="1600"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Distributing draft for comments</a:t>
            </a:r>
          </a:p>
          <a:p>
            <a:pPr marL="285664" indent="-285664">
              <a:lnSpc>
                <a:spcPct val="90000"/>
              </a:lnSpc>
              <a:buFont typeface="Wingdings" panose="05000000000000000000" pitchFamily="2" charset="2"/>
              <a:buChar char="§"/>
            </a:pPr>
            <a:r>
              <a:rPr lang="en-US" sz="1600"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Revising draft</a:t>
            </a:r>
          </a:p>
          <a:p>
            <a:pPr marL="285664" indent="-285664">
              <a:lnSpc>
                <a:spcPct val="90000"/>
              </a:lnSpc>
              <a:buFont typeface="Wingdings" panose="05000000000000000000" pitchFamily="2" charset="2"/>
              <a:buChar char="§"/>
            </a:pPr>
            <a:r>
              <a:rPr lang="en-US" sz="1600"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Finalization </a:t>
            </a:r>
          </a:p>
        </p:txBody>
      </p:sp>
      <p:sp>
        <p:nvSpPr>
          <p:cNvPr id="66" name="TextBox 65"/>
          <p:cNvSpPr txBox="1"/>
          <p:nvPr/>
        </p:nvSpPr>
        <p:spPr>
          <a:xfrm>
            <a:off x="7121105" y="4468112"/>
            <a:ext cx="1767691" cy="646331"/>
          </a:xfrm>
          <a:prstGeom prst="rect">
            <a:avLst/>
          </a:prstGeom>
          <a:noFill/>
        </p:spPr>
        <p:txBody>
          <a:bodyPr wrap="square" rtlCol="0">
            <a:spAutoFit/>
          </a:bodyPr>
          <a:lstStyle/>
          <a:p>
            <a:r>
              <a:rPr lang="en-US" b="1"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COMMENTS &amp; FINALISATION</a:t>
            </a:r>
          </a:p>
        </p:txBody>
      </p:sp>
      <p:sp>
        <p:nvSpPr>
          <p:cNvPr id="68" name="TextBox 67"/>
          <p:cNvSpPr txBox="1"/>
          <p:nvPr/>
        </p:nvSpPr>
        <p:spPr>
          <a:xfrm>
            <a:off x="9210137" y="5233262"/>
            <a:ext cx="1767691" cy="757130"/>
          </a:xfrm>
          <a:prstGeom prst="rect">
            <a:avLst/>
          </a:prstGeom>
          <a:noFill/>
        </p:spPr>
        <p:txBody>
          <a:bodyPr wrap="square" rtlCol="0" anchor="ctr" anchorCtr="0">
            <a:spAutoFit/>
          </a:bodyPr>
          <a:lstStyle/>
          <a:p>
            <a:pPr marL="285664" indent="-285664">
              <a:lnSpc>
                <a:spcPct val="90000"/>
              </a:lnSpc>
              <a:buFont typeface="Wingdings" panose="05000000000000000000" pitchFamily="2" charset="2"/>
              <a:buChar char="§"/>
            </a:pPr>
            <a:r>
              <a:rPr lang="en-US" sz="1600"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Research project to be approved</a:t>
            </a:r>
          </a:p>
        </p:txBody>
      </p:sp>
      <p:sp>
        <p:nvSpPr>
          <p:cNvPr id="69" name="TextBox 68"/>
          <p:cNvSpPr txBox="1"/>
          <p:nvPr/>
        </p:nvSpPr>
        <p:spPr>
          <a:xfrm>
            <a:off x="9432382" y="4468110"/>
            <a:ext cx="1767691" cy="769441"/>
          </a:xfrm>
          <a:prstGeom prst="rect">
            <a:avLst/>
          </a:prstGeom>
          <a:noFill/>
        </p:spPr>
        <p:txBody>
          <a:bodyPr wrap="square" rtlCol="0">
            <a:spAutoFit/>
          </a:bodyPr>
          <a:lstStyle/>
          <a:p>
            <a:r>
              <a:rPr lang="en-US" sz="2200" b="1" kern="0" dirty="0">
                <a:solidFill>
                  <a:schemeClr val="tx1">
                    <a:lumMod val="75000"/>
                    <a:lumOff val="25000"/>
                  </a:schemeClr>
                </a:solidFill>
                <a:latin typeface="Tw Cen MT" panose="020B0602020104020603" pitchFamily="34" charset="0"/>
                <a:ea typeface="Ebrima" panose="02000000000000000000" pitchFamily="2" charset="0"/>
                <a:cs typeface="Ebrima" panose="02000000000000000000" pitchFamily="2" charset="0"/>
              </a:rPr>
              <a:t>FINAL OUTPUT</a:t>
            </a:r>
          </a:p>
        </p:txBody>
      </p:sp>
    </p:spTree>
    <p:extLst>
      <p:ext uri="{BB962C8B-B14F-4D97-AF65-F5344CB8AC3E}">
        <p14:creationId xmlns:p14="http://schemas.microsoft.com/office/powerpoint/2010/main" val="211707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rporate blue">
      <a:dk1>
        <a:sysClr val="windowText" lastClr="000000"/>
      </a:dk1>
      <a:lt1>
        <a:sysClr val="window" lastClr="FFFFFF"/>
      </a:lt1>
      <a:dk2>
        <a:srgbClr val="44546A"/>
      </a:dk2>
      <a:lt2>
        <a:srgbClr val="E7E6E6"/>
      </a:lt2>
      <a:accent1>
        <a:srgbClr val="009FEB"/>
      </a:accent1>
      <a:accent2>
        <a:srgbClr val="9EA9B4"/>
      </a:accent2>
      <a:accent3>
        <a:srgbClr val="0078B6"/>
      </a:accent3>
      <a:accent4>
        <a:srgbClr val="434F5A"/>
      </a:accent4>
      <a:accent5>
        <a:srgbClr val="009FEB"/>
      </a:accent5>
      <a:accent6>
        <a:srgbClr val="0078B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TotalTime>
  <Words>1348</Words>
  <Application>Microsoft Office PowerPoint</Application>
  <PresentationFormat>Widescreen</PresentationFormat>
  <Paragraphs>168</Paragraphs>
  <Slides>18</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Calibri Light</vt:lpstr>
      <vt:lpstr>Ebrima</vt:lpstr>
      <vt:lpstr>Myriad Pro Light</vt:lpstr>
      <vt:lpstr>Open Sans</vt:lpstr>
      <vt:lpstr>Segoe UI</vt:lpstr>
      <vt:lpstr>Tw Cen MT</vt:lpstr>
      <vt:lpstr>Tw Cen MT Condensed Extra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project  emphasize on Auditing Emergency Preparedness, particularly those deal with natural disaster (man-made disaster will be taken into account considerably)</vt:lpstr>
      <vt:lpstr>Project ROADMAP</vt:lpstr>
      <vt:lpstr>PowerPoint Presentation</vt:lpstr>
      <vt:lpstr>PowerPoint Presentation</vt:lpstr>
      <vt:lpstr>PowerPoint Presentation</vt:lpstr>
      <vt:lpstr>5. Mapping out the actors…. Indonesia Government’s Efforts in Disaster Risk Reduction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Junaed</dc:creator>
  <cp:lastModifiedBy>Ni Luh Made Dwiningtyas Sulistyorini</cp:lastModifiedBy>
  <cp:revision>65</cp:revision>
  <cp:lastPrinted>2019-05-27T07:43:58Z</cp:lastPrinted>
  <dcterms:created xsi:type="dcterms:W3CDTF">2015-11-13T06:52:22Z</dcterms:created>
  <dcterms:modified xsi:type="dcterms:W3CDTF">2019-06-10T08:28:52Z</dcterms:modified>
</cp:coreProperties>
</file>