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6" r:id="rId3"/>
    <p:sldId id="268" r:id="rId4"/>
    <p:sldId id="269" r:id="rId5"/>
    <p:sldId id="267" r:id="rId6"/>
    <p:sldId id="264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3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2A3D0C-1644-4349-B6D5-3EFA1AD19F9A}" type="datetimeFigureOut">
              <a:rPr lang="en-US" smtClean="0"/>
              <a:t>18/08/18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306F59-559D-433F-8949-94A3C0B1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3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18/08/18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29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0" name="Oval 9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x-none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0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0" name="Oval 9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x-none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0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0" name="Oval 9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2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x-none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8" name="4-Point Star 17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0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0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1" name="Oval 10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3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x-none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7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9" name="4-Point Star 18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0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3" name="Picture 22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4" name="Picture 23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1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13" name="Oval 12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5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8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x-none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9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1" name="4-Point Star 20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2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5" name="Picture 24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6" name="Picture 25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23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8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x-none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" name="Billede 5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8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jpeg"/><Relationship Id="rId16" Type="http://schemas.openxmlformats.org/officeDocument/2006/relationships/image" Target="../media/image4.jpeg"/><Relationship Id="rId17" Type="http://schemas.openxmlformats.org/officeDocument/2006/relationships/image" Target="../media/image5.jpeg"/><Relationship Id="rId18" Type="http://schemas.openxmlformats.org/officeDocument/2006/relationships/image" Target="../media/image6.jpeg"/><Relationship Id="rId1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18/08/18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3"/>
          <p:cNvGrpSpPr>
            <a:grpSpLocks/>
          </p:cNvGrpSpPr>
          <p:nvPr userDrawn="1"/>
        </p:nvGrpSpPr>
        <p:grpSpPr bwMode="auto">
          <a:xfrm>
            <a:off x="296526" y="330238"/>
            <a:ext cx="1296144" cy="1309749"/>
            <a:chOff x="1812885" y="483445"/>
            <a:chExt cx="6004777" cy="6262809"/>
          </a:xfrm>
        </p:grpSpPr>
        <p:sp>
          <p:nvSpPr>
            <p:cNvPr id="8" name="Oval 7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0" name="Picture 6" descr="8.jpg"/>
            <p:cNvPicPr>
              <a:picLocks noChangeAspect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6.jpg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3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x-none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x-none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6" name="4-Point Star 15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7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0" name="Picture 19" descr="4.jpg"/>
              <p:cNvPicPr>
                <a:picLocks noChangeAspect="1"/>
              </p:cNvPicPr>
              <p:nvPr/>
            </p:nvPicPr>
            <p:blipFill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8" name="Picture 14" descr="asad.jpg"/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Billede 5"/>
          <p:cNvPicPr/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168100"/>
            <a:ext cx="7772400" cy="1537000"/>
          </a:xfrm>
        </p:spPr>
        <p:txBody>
          <a:bodyPr>
            <a:noAutofit/>
          </a:bodyPr>
          <a:lstStyle/>
          <a:p>
            <a:r>
              <a:rPr lang="en-IN" sz="4000" b="1" dirty="0"/>
              <a:t>INTOSAI </a:t>
            </a:r>
            <a:r>
              <a:rPr lang="en-IN" sz="4000" b="1" dirty="0" smtClean="0"/>
              <a:t>Budget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0066" y="5447309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SAI-India</a:t>
            </a:r>
            <a:endParaRPr lang="en-IN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1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latin typeface="Cambria" panose="02040503050406030204" pitchFamily="18" charset="0"/>
              </a:rPr>
              <a:t>10</a:t>
            </a:r>
            <a:r>
              <a:rPr lang="en-US" sz="3000" b="1" baseline="30000" dirty="0" smtClean="0">
                <a:latin typeface="Cambria" panose="02040503050406030204" pitchFamily="18" charset="0"/>
              </a:rPr>
              <a:t>th</a:t>
            </a:r>
            <a:r>
              <a:rPr lang="en-US" sz="3000" b="1" dirty="0" smtClean="0">
                <a:latin typeface="Cambria" panose="02040503050406030204" pitchFamily="18" charset="0"/>
              </a:rPr>
              <a:t> </a:t>
            </a:r>
            <a:r>
              <a:rPr lang="en-US" sz="3000" b="1" dirty="0">
                <a:latin typeface="Cambria" panose="02040503050406030204" pitchFamily="18" charset="0"/>
              </a:rPr>
              <a:t>Meeting of KSC Steering Committee</a:t>
            </a:r>
          </a:p>
          <a:p>
            <a:endParaRPr lang="en-US" sz="3000" b="1" dirty="0">
              <a:latin typeface="Cambria" panose="02040503050406030204" pitchFamily="18" charset="0"/>
            </a:endParaRPr>
          </a:p>
          <a:p>
            <a:r>
              <a:rPr lang="en-IN" sz="3000" b="1" dirty="0" smtClean="0">
                <a:latin typeface="Cambria" panose="02040503050406030204" pitchFamily="18" charset="0"/>
              </a:rPr>
              <a:t>Kampala</a:t>
            </a:r>
            <a:endParaRPr lang="en-IN" sz="3000" b="1" dirty="0">
              <a:latin typeface="Cambria" panose="02040503050406030204" pitchFamily="18" charset="0"/>
            </a:endParaRPr>
          </a:p>
          <a:p>
            <a:r>
              <a:rPr lang="en-IN" sz="3000" b="1" dirty="0">
                <a:latin typeface="Cambria" panose="02040503050406030204" pitchFamily="18" charset="0"/>
              </a:rPr>
              <a:t>(</a:t>
            </a:r>
            <a:r>
              <a:rPr lang="en-IN" sz="3000" b="1" dirty="0" smtClean="0">
                <a:latin typeface="Cambria" panose="02040503050406030204" pitchFamily="18" charset="0"/>
              </a:rPr>
              <a:t>20-22 </a:t>
            </a:r>
            <a:r>
              <a:rPr lang="en-IN" sz="3000" b="1" dirty="0">
                <a:latin typeface="Cambria" panose="02040503050406030204" pitchFamily="18" charset="0"/>
              </a:rPr>
              <a:t>August </a:t>
            </a:r>
            <a:r>
              <a:rPr lang="en-IN" sz="3000" b="1" dirty="0" smtClean="0">
                <a:latin typeface="Cambria" panose="02040503050406030204" pitchFamily="18" charset="0"/>
              </a:rPr>
              <a:t>2018)</a:t>
            </a:r>
            <a:endParaRPr lang="en-IN" sz="3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3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774" y="365125"/>
            <a:ext cx="8572501" cy="13255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Allocation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325" y="1726327"/>
            <a:ext cx="8175947" cy="4392487"/>
          </a:xfrm>
        </p:spPr>
        <p:txBody>
          <a:bodyPr>
            <a:noAutofit/>
          </a:bodyPr>
          <a:lstStyle/>
          <a:p>
            <a:r>
              <a:rPr lang="en-US" sz="2800" dirty="0" smtClean="0"/>
              <a:t>25</a:t>
            </a:r>
            <a:r>
              <a:rPr lang="en-US" sz="2800" dirty="0"/>
              <a:t>% </a:t>
            </a:r>
            <a:r>
              <a:rPr lang="en-US" sz="2800" dirty="0" smtClean="0"/>
              <a:t>of </a:t>
            </a:r>
            <a:r>
              <a:rPr lang="en-US" sz="2800" dirty="0"/>
              <a:t>INTOSAI’s revenue </a:t>
            </a:r>
            <a:r>
              <a:rPr lang="en-US" sz="2800" dirty="0" smtClean="0"/>
              <a:t>allotted to Strategic </a:t>
            </a:r>
            <a:r>
              <a:rPr lang="en-US" sz="2800" dirty="0"/>
              <a:t>Goals </a:t>
            </a:r>
            <a:endParaRPr lang="en-US" sz="2800" dirty="0" smtClean="0"/>
          </a:p>
          <a:p>
            <a:r>
              <a:rPr lang="en-US" sz="2800" dirty="0"/>
              <a:t>To be shared equally among all goal chairs for years 2017 and 2018</a:t>
            </a:r>
          </a:p>
          <a:p>
            <a:r>
              <a:rPr lang="en-US" sz="2800" dirty="0" smtClean="0">
                <a:latin typeface="Cambria" panose="02040503050406030204" pitchFamily="18" charset="0"/>
              </a:rPr>
              <a:t>Euro </a:t>
            </a:r>
            <a:r>
              <a:rPr lang="en-US" sz="2800" dirty="0" smtClean="0"/>
              <a:t>20698.09  </a:t>
            </a:r>
            <a:r>
              <a:rPr lang="en-US" sz="2800" dirty="0" smtClean="0">
                <a:latin typeface="Cambria" panose="02040503050406030204" pitchFamily="18" charset="0"/>
              </a:rPr>
              <a:t>was provided for 2017</a:t>
            </a:r>
          </a:p>
          <a:p>
            <a:r>
              <a:rPr lang="en-US" sz="2800" dirty="0" smtClean="0"/>
              <a:t>Euro 20358.29  </a:t>
            </a:r>
            <a:r>
              <a:rPr lang="en-US" sz="2800" dirty="0" smtClean="0"/>
              <a:t>has </a:t>
            </a:r>
            <a:r>
              <a:rPr lang="en-US" sz="2800" dirty="0" smtClean="0"/>
              <a:t>been provided for 2018</a:t>
            </a:r>
          </a:p>
          <a:p>
            <a:r>
              <a:rPr lang="en-US" sz="2800" dirty="0" smtClean="0">
                <a:latin typeface="Cambria" panose="02040503050406030204" pitchFamily="18" charset="0"/>
              </a:rPr>
              <a:t>Require Euro </a:t>
            </a:r>
            <a:r>
              <a:rPr lang="en-US" sz="2800" dirty="0" smtClean="0">
                <a:latin typeface="Cambria" panose="02040503050406030204" pitchFamily="18" charset="0"/>
              </a:rPr>
              <a:t>14500 </a:t>
            </a:r>
            <a:r>
              <a:rPr lang="en-US" sz="2800" dirty="0" smtClean="0">
                <a:latin typeface="Cambria" panose="02040503050406030204" pitchFamily="18" charset="0"/>
              </a:rPr>
              <a:t>for the Maintenance of INTOSAI Community Portal and </a:t>
            </a:r>
            <a:r>
              <a:rPr lang="en-US" sz="2800" dirty="0" smtClean="0"/>
              <a:t> development of mobile app for </a:t>
            </a:r>
            <a:r>
              <a:rPr lang="en-US" sz="2800" dirty="0" err="1" smtClean="0"/>
              <a:t>CoP</a:t>
            </a:r>
            <a:endParaRPr lang="en-US" sz="2800" dirty="0" smtClean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http://www.simmssoftware.com/wordpress/wp-content/uploads/2013/02/simms_alloc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138" y="2216777"/>
            <a:ext cx="28575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77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6251" y="642712"/>
            <a:ext cx="8229600" cy="85010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Voluntary services to continue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77" y="2457449"/>
            <a:ext cx="7632848" cy="2084165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dirty="0" smtClean="0"/>
              <a:t>Hosting of Steering committee and annual meetings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dirty="0" smtClean="0"/>
              <a:t>Translation of documents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932" y="2994652"/>
            <a:ext cx="521970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1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372" y="365125"/>
            <a:ext cx="8193386" cy="1325563"/>
          </a:xfrm>
        </p:spPr>
        <p:txBody>
          <a:bodyPr>
            <a:normAutofit/>
          </a:bodyPr>
          <a:lstStyle/>
          <a:p>
            <a:r>
              <a:rPr lang="en-IN" sz="3000" dirty="0" smtClean="0"/>
              <a:t>Proposals </a:t>
            </a:r>
            <a:r>
              <a:rPr lang="en-IN" sz="3000" dirty="0" smtClean="0"/>
              <a:t>for utilisation of remaining </a:t>
            </a:r>
            <a:r>
              <a:rPr lang="en-IN" sz="3000" dirty="0"/>
              <a:t>Budget allocation of 2017 and 2018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539" y="2168351"/>
            <a:ext cx="9715588" cy="1536700"/>
          </a:xfrm>
        </p:spPr>
        <p:txBody>
          <a:bodyPr>
            <a:noAutofit/>
          </a:bodyPr>
          <a:lstStyle/>
          <a:p>
            <a:pPr marL="746125" lvl="2" indent="-460375" algn="just"/>
            <a:r>
              <a:rPr lang="en-US" sz="2800" dirty="0" smtClean="0"/>
              <a:t>Allocation </a:t>
            </a:r>
            <a:r>
              <a:rPr lang="en-US" sz="2800" dirty="0"/>
              <a:t>of certain portion of Goal chairs allocation to the Working Groups to encourage conduct of International </a:t>
            </a:r>
            <a:r>
              <a:rPr lang="en-US" sz="2800" dirty="0" smtClean="0"/>
              <a:t>Seminars/Workshops/Webinars</a:t>
            </a:r>
          </a:p>
          <a:p>
            <a:pPr marL="746125" lvl="2" indent="-460375" algn="just"/>
            <a:r>
              <a:rPr lang="en-US" sz="2800" dirty="0" smtClean="0"/>
              <a:t>Identification of three Working groups per year for this purpose</a:t>
            </a:r>
            <a:endParaRPr lang="en-US" sz="2800" dirty="0"/>
          </a:p>
          <a:p>
            <a:pPr marL="746125" lvl="2" indent="-460375" algn="just"/>
            <a:r>
              <a:rPr lang="en-US" sz="2800" dirty="0"/>
              <a:t>Allocation of certain amount of fund </a:t>
            </a:r>
            <a:r>
              <a:rPr lang="en-US" sz="2800" dirty="0" smtClean="0"/>
              <a:t>to </a:t>
            </a:r>
            <a:r>
              <a:rPr lang="en-US" sz="2800" dirty="0" smtClean="0"/>
              <a:t>the Global </a:t>
            </a:r>
            <a:r>
              <a:rPr lang="en-US" sz="2800" dirty="0" smtClean="0"/>
              <a:t>Training </a:t>
            </a:r>
            <a:r>
              <a:rPr lang="en-US" sz="2800" dirty="0"/>
              <a:t>F</a:t>
            </a:r>
            <a:r>
              <a:rPr lang="en-US" sz="2800" dirty="0" smtClean="0"/>
              <a:t>acility of a working Group to offer scholarship to most challenged SAIs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345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527" y="520976"/>
            <a:ext cx="8071048" cy="85010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Discussion issue – future use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09" y="2650067"/>
            <a:ext cx="7182365" cy="3394342"/>
          </a:xfrm>
        </p:spPr>
        <p:txBody>
          <a:bodyPr>
            <a:noAutofit/>
          </a:bodyPr>
          <a:lstStyle/>
          <a:p>
            <a:pPr marL="285750" indent="-285750" algn="just">
              <a:spcBef>
                <a:spcPts val="0"/>
              </a:spcBef>
            </a:pPr>
            <a:r>
              <a:rPr lang="en-US" dirty="0" smtClean="0"/>
              <a:t>Possible uses of Goal Chair Allocation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361950" lvl="1" indent="0" algn="just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0510" y="6148390"/>
            <a:ext cx="11611490" cy="573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000" dirty="0" smtClean="0"/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AutoShape 2" descr="https://www.dnnhero.com/Portals/0/images/collaborative-service-framework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www.dnnhero.com/Portals/0/images/collaborative-service-frame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1905000"/>
            <a:ext cx="29273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67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7" y="1643052"/>
            <a:ext cx="8066117" cy="193142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5000" b="1" dirty="0" smtClean="0">
                <a:latin typeface="Cambria" panose="02040503050406030204" pitchFamily="18" charset="0"/>
              </a:rPr>
              <a:t>THANK YOU</a:t>
            </a:r>
            <a:r>
              <a:rPr lang="en-IN" sz="4000" b="1" dirty="0" smtClean="0">
                <a:latin typeface="Cambria" panose="02040503050406030204" pitchFamily="18" charset="0"/>
              </a:rPr>
              <a:t/>
            </a:r>
            <a:br>
              <a:rPr lang="en-IN" sz="4000" b="1" dirty="0" smtClean="0">
                <a:latin typeface="Cambria" panose="02040503050406030204" pitchFamily="18" charset="0"/>
              </a:rPr>
            </a:br>
            <a:endParaRPr lang="en-IN" sz="40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18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172</Words>
  <Application>Microsoft Macintosh PowerPoint</Application>
  <PresentationFormat>Custom</PresentationFormat>
  <Paragraphs>26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INTOSAI Budget</vt:lpstr>
      <vt:lpstr>Allocation</vt:lpstr>
      <vt:lpstr>Voluntary services to continue</vt:lpstr>
      <vt:lpstr>Proposals for utilisation of remaining Budget allocation of 2017 and 2018 </vt:lpstr>
      <vt:lpstr>Discussion issue – future use</vt:lpstr>
      <vt:lpstr>  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iCISA</dc:creator>
  <cp:lastModifiedBy>PK Tiwari</cp:lastModifiedBy>
  <cp:revision>35</cp:revision>
  <cp:lastPrinted>2017-08-16T05:35:33Z</cp:lastPrinted>
  <dcterms:created xsi:type="dcterms:W3CDTF">2017-08-15T02:16:39Z</dcterms:created>
  <dcterms:modified xsi:type="dcterms:W3CDTF">2018-08-18T13:48:54Z</dcterms:modified>
</cp:coreProperties>
</file>