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handoutMasterIdLst>
    <p:handoutMasterId r:id="rId14"/>
  </p:handoutMasterIdLst>
  <p:sldIdLst>
    <p:sldId id="257" r:id="rId2"/>
    <p:sldId id="278" r:id="rId3"/>
    <p:sldId id="283" r:id="rId4"/>
    <p:sldId id="277" r:id="rId5"/>
    <p:sldId id="282" r:id="rId6"/>
    <p:sldId id="279" r:id="rId7"/>
    <p:sldId id="280" r:id="rId8"/>
    <p:sldId id="284" r:id="rId9"/>
    <p:sldId id="285" r:id="rId10"/>
    <p:sldId id="281" r:id="rId11"/>
    <p:sldId id="264" r:id="rId12"/>
  </p:sldIdLst>
  <p:sldSz cx="12192000" cy="6858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432" y="-1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63122BFE-3CBC-4005-A238-E38A672C551E}" type="datetimeFigureOut">
              <a:rPr lang="en-IN" smtClean="0"/>
              <a:t>17/08/18</a:t>
            </a:fld>
            <a:endParaRPr lang="en-IN"/>
          </a:p>
        </p:txBody>
      </p:sp>
      <p:sp>
        <p:nvSpPr>
          <p:cNvPr id="4" name="Footer Placehold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44D8768B-2C8A-46EF-9668-78B0CC07BDE6}" type="slidenum">
              <a:rPr lang="en-IN" smtClean="0"/>
              <a:t>‹#›</a:t>
            </a:fld>
            <a:endParaRPr lang="en-IN"/>
          </a:p>
        </p:txBody>
      </p:sp>
    </p:spTree>
    <p:extLst>
      <p:ext uri="{BB962C8B-B14F-4D97-AF65-F5344CB8AC3E}">
        <p14:creationId xmlns:p14="http://schemas.microsoft.com/office/powerpoint/2010/main" val="513205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9C24ED49-02FC-44CB-91DE-4044913672E2}" type="datetimeFigureOut">
              <a:rPr lang="en-US" smtClean="0"/>
              <a:t>17/08/18</a:t>
            </a:fld>
            <a:endParaRPr lang="en-US"/>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5947F457-FA4D-4105-89F7-C30A91C03DBD}" type="slidenum">
              <a:rPr lang="en-US" smtClean="0"/>
              <a:t>‹#›</a:t>
            </a:fld>
            <a:endParaRPr lang="en-US"/>
          </a:p>
        </p:txBody>
      </p:sp>
    </p:spTree>
    <p:extLst>
      <p:ext uri="{BB962C8B-B14F-4D97-AF65-F5344CB8AC3E}">
        <p14:creationId xmlns:p14="http://schemas.microsoft.com/office/powerpoint/2010/main" val="3314542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E52392E-2043-4EF6-ADAC-292160E8F9AD}" type="slidenum">
              <a:rPr lang="en-IN" smtClean="0"/>
              <a:pPr/>
              <a:t>1</a:t>
            </a:fld>
            <a:endParaRPr lang="en-IN"/>
          </a:p>
        </p:txBody>
      </p:sp>
    </p:spTree>
    <p:extLst>
      <p:ext uri="{BB962C8B-B14F-4D97-AF65-F5344CB8AC3E}">
        <p14:creationId xmlns:p14="http://schemas.microsoft.com/office/powerpoint/2010/main" val="26782972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png"/><Relationship Id="rId9" Type="http://schemas.openxmlformats.org/officeDocument/2006/relationships/image" Target="../media/image8.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png"/><Relationship Id="rId9" Type="http://schemas.openxmlformats.org/officeDocument/2006/relationships/image" Target="../media/image8.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png"/><Relationship Id="rId9" Type="http://schemas.openxmlformats.org/officeDocument/2006/relationships/image" Target="../media/image8.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png"/><Relationship Id="rId9" Type="http://schemas.openxmlformats.org/officeDocument/2006/relationships/image" Target="../media/image8.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png"/><Relationship Id="rId9" Type="http://schemas.openxmlformats.org/officeDocument/2006/relationships/image" Target="../media/image8.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png"/><Relationship Id="rId9" Type="http://schemas.openxmlformats.org/officeDocument/2006/relationships/image" Target="../media/image8.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mbria" panose="020405030504060302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mbria" panose="0204050305040603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838200" y="6482312"/>
            <a:ext cx="2743200" cy="365125"/>
          </a:xfrm>
        </p:spPr>
        <p:txBody>
          <a:bodyPr/>
          <a:lstStyle/>
          <a:p>
            <a:fld id="{C764DE79-268F-4C1A-8933-263129D2AF90}" type="datetimeFigureOut">
              <a:rPr lang="en-US" dirty="0"/>
              <a:t>17/08/18</a:t>
            </a:fld>
            <a:endParaRPr lang="en-US" dirty="0"/>
          </a:p>
        </p:txBody>
      </p:sp>
      <p:sp>
        <p:nvSpPr>
          <p:cNvPr id="5" name="Footer Placeholder 4"/>
          <p:cNvSpPr>
            <a:spLocks noGrp="1"/>
          </p:cNvSpPr>
          <p:nvPr>
            <p:ph type="ftr" sz="quarter" idx="11"/>
          </p:nvPr>
        </p:nvSpPr>
        <p:spPr>
          <a:xfrm>
            <a:off x="4038599" y="6492875"/>
            <a:ext cx="4293637" cy="365125"/>
          </a:xfrm>
        </p:spPr>
        <p:txBody>
          <a:bodyPr/>
          <a:lstStyle/>
          <a:p>
            <a:r>
              <a:rPr lang="en-US" dirty="0" smtClean="0"/>
              <a:t>INTOSAI Knowledge Sharing and Knowledge Services Committee</a:t>
            </a:r>
            <a:endParaRPr lang="en-US" dirty="0"/>
          </a:p>
        </p:txBody>
      </p:sp>
      <p:sp>
        <p:nvSpPr>
          <p:cNvPr id="6" name="Slide Number Placeholder 5"/>
          <p:cNvSpPr>
            <a:spLocks noGrp="1"/>
          </p:cNvSpPr>
          <p:nvPr>
            <p:ph type="sldNum" sz="quarter" idx="12"/>
          </p:nvPr>
        </p:nvSpPr>
        <p:spPr>
          <a:xfrm>
            <a:off x="8610600" y="6482313"/>
            <a:ext cx="2743200" cy="365125"/>
          </a:xfrm>
        </p:spPr>
        <p:txBody>
          <a:bodyPr/>
          <a:lstStyle/>
          <a:p>
            <a:fld id="{48F63A3B-78C7-47BE-AE5E-E10140E04643}" type="slidenum">
              <a:rPr lang="en-US" dirty="0"/>
              <a:t>‹#›</a:t>
            </a:fld>
            <a:endParaRPr lang="en-US" dirty="0"/>
          </a:p>
        </p:txBody>
      </p:sp>
      <p:grpSp>
        <p:nvGrpSpPr>
          <p:cNvPr id="9" name="Group 3"/>
          <p:cNvGrpSpPr>
            <a:grpSpLocks/>
          </p:cNvGrpSpPr>
          <p:nvPr userDrawn="1"/>
        </p:nvGrpSpPr>
        <p:grpSpPr bwMode="auto">
          <a:xfrm>
            <a:off x="296526" y="330238"/>
            <a:ext cx="1296144" cy="1309749"/>
            <a:chOff x="1812885" y="483445"/>
            <a:chExt cx="6004777" cy="6262809"/>
          </a:xfrm>
        </p:grpSpPr>
        <p:sp>
          <p:nvSpPr>
            <p:cNvPr id="10" name="Oval 9"/>
            <p:cNvSpPr/>
            <p:nvPr/>
          </p:nvSpPr>
          <p:spPr>
            <a:xfrm>
              <a:off x="1982140" y="483445"/>
              <a:ext cx="5563249" cy="5564385"/>
            </a:xfrm>
            <a:prstGeom prst="ellipse">
              <a:avLst/>
            </a:prstGeom>
            <a:gradFill flip="none" rotWithShape="1">
              <a:gsLst>
                <a:gs pos="0">
                  <a:srgbClr val="FFEFD1"/>
                </a:gs>
                <a:gs pos="64999">
                  <a:srgbClr val="F0EBD5"/>
                </a:gs>
                <a:gs pos="100000">
                  <a:srgbClr val="D1C39F"/>
                </a:gs>
              </a:gsLst>
              <a:lin ang="5400000" scaled="0"/>
              <a:tileRect/>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2688584" y="1143496"/>
              <a:ext cx="4187152" cy="4190556"/>
            </a:xfrm>
            <a:prstGeom prst="ellipse">
              <a:avLst/>
            </a:prstGeom>
            <a:gradFill flip="none" rotWithShape="1">
              <a:gsLst>
                <a:gs pos="0">
                  <a:srgbClr val="FFEFD1"/>
                </a:gs>
                <a:gs pos="64999">
                  <a:srgbClr val="F0EBD5"/>
                </a:gs>
                <a:gs pos="100000">
                  <a:srgbClr val="D1C39F"/>
                </a:gs>
              </a:gsLst>
              <a:lin ang="5400000" scaled="0"/>
              <a:tileRect/>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2" name="Picture 6" descr="8.jpg"/>
            <p:cNvPicPr>
              <a:picLocks noChangeAspect="1"/>
            </p:cNvPicPr>
            <p:nvPr/>
          </p:nvPicPr>
          <p:blipFill>
            <a:blip r:embed="rId2" cstate="print">
              <a:clrChange>
                <a:clrFrom>
                  <a:srgbClr val="FFFFFF"/>
                </a:clrFrom>
                <a:clrTo>
                  <a:srgbClr val="FFFFFF">
                    <a:alpha val="0"/>
                  </a:srgbClr>
                </a:clrTo>
              </a:clrChange>
              <a:grayscl/>
            </a:blip>
            <a:srcRect l="22330" r="21359" b="28105"/>
            <a:stretch>
              <a:fillRect/>
            </a:stretch>
          </p:blipFill>
          <p:spPr bwMode="auto">
            <a:xfrm flipH="1">
              <a:off x="2590597" y="1321645"/>
              <a:ext cx="4419600" cy="3810000"/>
            </a:xfrm>
            <a:prstGeom prst="rect">
              <a:avLst/>
            </a:prstGeom>
            <a:noFill/>
            <a:ln w="9525">
              <a:noFill/>
              <a:miter lim="800000"/>
              <a:headEnd/>
              <a:tailEnd/>
            </a:ln>
          </p:spPr>
        </p:pic>
        <p:pic>
          <p:nvPicPr>
            <p:cNvPr id="13"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86200" y="2916634"/>
              <a:ext cx="1828800" cy="1961202"/>
            </a:xfrm>
            <a:prstGeom prst="rect">
              <a:avLst/>
            </a:prstGeom>
            <a:noFill/>
            <a:ln w="9525">
              <a:noFill/>
              <a:miter lim="800000"/>
              <a:headEnd/>
              <a:tailEnd/>
            </a:ln>
          </p:spPr>
        </p:pic>
        <p:pic>
          <p:nvPicPr>
            <p:cNvPr id="14" name="Picture 13" descr="6.jpg"/>
            <p:cNvPicPr>
              <a:picLocks noChangeAspect="1"/>
            </p:cNvPicPr>
            <p:nvPr/>
          </p:nvPicPr>
          <p:blipFill>
            <a:blip r:embed="rId4" cstate="print">
              <a:clrChange>
                <a:clrFrom>
                  <a:srgbClr val="FFFFFF"/>
                </a:clrFrom>
                <a:clrTo>
                  <a:srgbClr val="FFFFFF">
                    <a:alpha val="0"/>
                  </a:srgbClr>
                </a:clrTo>
              </a:clrChange>
              <a:duotone>
                <a:prstClr val="black"/>
                <a:srgbClr val="D9C3A5">
                  <a:tint val="50000"/>
                  <a:satMod val="180000"/>
                </a:srgbClr>
              </a:duotone>
            </a:blip>
            <a:srcRect b="1286"/>
            <a:stretch>
              <a:fillRect/>
            </a:stretch>
          </p:blipFill>
          <p:spPr>
            <a:xfrm>
              <a:off x="4306112" y="1499621"/>
              <a:ext cx="990600" cy="1519804"/>
            </a:xfrm>
            <a:prstGeom prst="rect">
              <a:avLst/>
            </a:prstGeom>
          </p:spPr>
        </p:pic>
        <p:sp>
          <p:nvSpPr>
            <p:cNvPr id="15" name="WordArt 6"/>
            <p:cNvSpPr>
              <a:spLocks noChangeArrowheads="1" noChangeShapeType="1" noTextEdit="1"/>
            </p:cNvSpPr>
            <p:nvPr/>
          </p:nvSpPr>
          <p:spPr bwMode="auto">
            <a:xfrm rot="17626964">
              <a:off x="2203579" y="1206106"/>
              <a:ext cx="4389120" cy="3840480"/>
            </a:xfrm>
            <a:prstGeom prst="rect">
              <a:avLst/>
            </a:prstGeom>
          </p:spPr>
          <p:txBody>
            <a:bodyPr spcFirstLastPara="1" wrap="none" fromWordArt="1">
              <a:prstTxWarp prst="textArchUp">
                <a:avLst>
                  <a:gd name="adj" fmla="val 11562266"/>
                </a:avLst>
              </a:prstTxWarp>
            </a:bodyPr>
            <a:lstStyle/>
            <a:p>
              <a:pPr algn="ctr" fontAlgn="auto">
                <a:spcBef>
                  <a:spcPts val="0"/>
                </a:spcBef>
                <a:spcAft>
                  <a:spcPts val="0"/>
                </a:spcAft>
                <a:defRPr/>
              </a:pPr>
              <a:r>
                <a:rPr lang="x-none" sz="3600" kern="10" dirty="0">
                  <a:ln w="9525">
                    <a:noFill/>
                    <a:round/>
                    <a:headEnd/>
                    <a:tailEnd/>
                  </a:ln>
                  <a:solidFill>
                    <a:schemeClr val="bg2">
                      <a:lumMod val="25000"/>
                    </a:schemeClr>
                  </a:solidFill>
                  <a:latin typeface="Century Gothic"/>
                </a:rPr>
                <a:t>भारतीय लेखा </a:t>
              </a:r>
              <a:r>
                <a:rPr lang="x-none" sz="3600" dirty="0">
                  <a:solidFill>
                    <a:schemeClr val="bg2">
                      <a:lumMod val="25000"/>
                    </a:schemeClr>
                  </a:solidFill>
                  <a:latin typeface="+mn-lt"/>
                </a:rPr>
                <a:t>एव</a:t>
              </a:r>
              <a:r>
                <a:rPr lang="x-none" sz="3600" kern="10" dirty="0">
                  <a:ln w="9525">
                    <a:noFill/>
                    <a:round/>
                    <a:headEnd/>
                    <a:tailEnd/>
                  </a:ln>
                  <a:solidFill>
                    <a:schemeClr val="bg2">
                      <a:lumMod val="25000"/>
                    </a:schemeClr>
                  </a:solidFill>
                  <a:latin typeface="Century Gothic"/>
                </a:rPr>
                <a:t> लेखा परीक्षा विभाग</a:t>
              </a:r>
              <a:r>
                <a:rPr lang="en-US" sz="3600" kern="10" dirty="0">
                  <a:ln w="9525">
                    <a:noFill/>
                    <a:round/>
                    <a:headEnd/>
                    <a:tailEnd/>
                  </a:ln>
                  <a:solidFill>
                    <a:schemeClr val="bg2">
                      <a:lumMod val="25000"/>
                    </a:schemeClr>
                  </a:solidFill>
                  <a:latin typeface="Century Gothic"/>
                </a:rPr>
                <a:t>    </a:t>
              </a:r>
            </a:p>
          </p:txBody>
        </p:sp>
        <p:sp>
          <p:nvSpPr>
            <p:cNvPr id="16" name="WordArt 6"/>
            <p:cNvSpPr>
              <a:spLocks noChangeArrowheads="1" noChangeShapeType="1" noTextEdit="1"/>
            </p:cNvSpPr>
            <p:nvPr/>
          </p:nvSpPr>
          <p:spPr bwMode="auto">
            <a:xfrm rot="4033083">
              <a:off x="2894117" y="1130047"/>
              <a:ext cx="4466581" cy="4026975"/>
            </a:xfrm>
            <a:prstGeom prst="rect">
              <a:avLst/>
            </a:prstGeom>
          </p:spPr>
          <p:txBody>
            <a:bodyPr spcFirstLastPara="1" wrap="none" fromWordArt="1">
              <a:prstTxWarp prst="textArchUp">
                <a:avLst>
                  <a:gd name="adj" fmla="val 11741012"/>
                </a:avLst>
              </a:prstTxWarp>
            </a:bodyPr>
            <a:lstStyle/>
            <a:p>
              <a:pPr algn="ctr"/>
              <a:r>
                <a:rPr lang="en-US" sz="4000" kern="10">
                  <a:ln w="9525">
                    <a:solidFill>
                      <a:srgbClr val="4A452A"/>
                    </a:solidFill>
                    <a:round/>
                    <a:headEnd/>
                    <a:tailEnd/>
                  </a:ln>
                  <a:solidFill>
                    <a:srgbClr val="4A452A"/>
                  </a:solidFill>
                  <a:latin typeface="Times New Roman"/>
                  <a:cs typeface="Times New Roman"/>
                </a:rPr>
                <a:t>    INDIAN AUDIT  AND  ACCOUNTS  DEPARTMENT</a:t>
              </a:r>
            </a:p>
          </p:txBody>
        </p:sp>
        <p:sp>
          <p:nvSpPr>
            <p:cNvPr id="17" name="Oval 16"/>
            <p:cNvSpPr>
              <a:spLocks noChangeArrowheads="1"/>
            </p:cNvSpPr>
            <p:nvPr/>
          </p:nvSpPr>
          <p:spPr bwMode="auto">
            <a:xfrm flipH="1" flipV="1">
              <a:off x="2249806" y="2716531"/>
              <a:ext cx="45719" cy="45719"/>
            </a:xfrm>
            <a:prstGeom prst="ellipse">
              <a:avLst/>
            </a:prstGeom>
            <a:solidFill>
              <a:srgbClr val="4A452A"/>
            </a:solidFill>
            <a:ln w="25400" algn="ctr">
              <a:noFill/>
              <a:round/>
              <a:headEnd/>
              <a:tailEnd/>
            </a:ln>
          </p:spPr>
          <p:txBody>
            <a:bodyPr rot="10800000" anchor="ctr"/>
            <a:lstStyle/>
            <a:p>
              <a:pPr algn="ctr" fontAlgn="auto">
                <a:spcBef>
                  <a:spcPts val="0"/>
                </a:spcBef>
                <a:spcAft>
                  <a:spcPts val="0"/>
                </a:spcAft>
                <a:defRPr/>
              </a:pPr>
              <a:endParaRPr lang="en-US" sz="800" dirty="0">
                <a:solidFill>
                  <a:schemeClr val="lt1"/>
                </a:solidFill>
                <a:latin typeface="+mn-lt"/>
              </a:endParaRPr>
            </a:p>
          </p:txBody>
        </p:sp>
        <p:sp>
          <p:nvSpPr>
            <p:cNvPr id="18" name="4-Point Star 17"/>
            <p:cNvSpPr/>
            <p:nvPr/>
          </p:nvSpPr>
          <p:spPr>
            <a:xfrm>
              <a:off x="4638662" y="682995"/>
              <a:ext cx="301713" cy="307000"/>
            </a:xfrm>
            <a:prstGeom prst="star4">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9" name="Group 25"/>
            <p:cNvGrpSpPr>
              <a:grpSpLocks/>
            </p:cNvGrpSpPr>
            <p:nvPr/>
          </p:nvGrpSpPr>
          <p:grpSpPr bwMode="auto">
            <a:xfrm>
              <a:off x="1812885" y="4810648"/>
              <a:ext cx="6004777" cy="1935606"/>
              <a:chOff x="1812885" y="4810648"/>
              <a:chExt cx="6004777" cy="1935606"/>
            </a:xfrm>
          </p:grpSpPr>
          <p:pic>
            <p:nvPicPr>
              <p:cNvPr id="22" name="Picture 21" descr="4.jpg"/>
              <p:cNvPicPr>
                <a:picLocks noChangeAspect="1"/>
              </p:cNvPicPr>
              <p:nvPr/>
            </p:nvPicPr>
            <p:blipFill>
              <a:blip r:embed="rId5" cstate="print">
                <a:clrChange>
                  <a:clrFrom>
                    <a:srgbClr val="FFFFFF"/>
                  </a:clrFrom>
                  <a:clrTo>
                    <a:srgbClr val="FFFFFF">
                      <a:alpha val="0"/>
                    </a:srgbClr>
                  </a:clrTo>
                </a:clrChange>
                <a:duotone>
                  <a:prstClr val="black"/>
                  <a:srgbClr val="006600">
                    <a:tint val="45000"/>
                    <a:satMod val="400000"/>
                  </a:srgbClr>
                </a:duotone>
              </a:blip>
              <a:stretch>
                <a:fillRect/>
              </a:stretch>
            </p:blipFill>
            <p:spPr>
              <a:xfrm rot="17293229">
                <a:off x="2584799" y="4059263"/>
                <a:ext cx="1915077" cy="3458906"/>
              </a:xfrm>
              <a:prstGeom prst="rect">
                <a:avLst/>
              </a:prstGeom>
            </p:spPr>
          </p:pic>
          <p:pic>
            <p:nvPicPr>
              <p:cNvPr id="23" name="Picture 22" descr="4.jpg"/>
              <p:cNvPicPr>
                <a:picLocks noChangeAspect="1"/>
              </p:cNvPicPr>
              <p:nvPr/>
            </p:nvPicPr>
            <p:blipFill>
              <a:blip r:embed="rId6" cstate="print">
                <a:clrChange>
                  <a:clrFrom>
                    <a:srgbClr val="FFFFFF"/>
                  </a:clrFrom>
                  <a:clrTo>
                    <a:srgbClr val="FFFFFF">
                      <a:alpha val="0"/>
                    </a:srgbClr>
                  </a:clrTo>
                </a:clrChange>
                <a:duotone>
                  <a:prstClr val="black"/>
                  <a:srgbClr val="006600">
                    <a:tint val="45000"/>
                    <a:satMod val="400000"/>
                  </a:srgbClr>
                </a:duotone>
              </a:blip>
              <a:stretch>
                <a:fillRect/>
              </a:stretch>
            </p:blipFill>
            <p:spPr>
              <a:xfrm rot="15075991" flipV="1">
                <a:off x="5147827" y="4055891"/>
                <a:ext cx="1915077" cy="3424592"/>
              </a:xfrm>
              <a:prstGeom prst="rect">
                <a:avLst/>
              </a:prstGeom>
            </p:spPr>
          </p:pic>
        </p:grpSp>
        <p:pic>
          <p:nvPicPr>
            <p:cNvPr id="20" name="Picture 14" descr="asad.jpg"/>
            <p:cNvPicPr>
              <a:picLocks noChangeAspect="1"/>
            </p:cNvPicPr>
            <p:nvPr/>
          </p:nvPicPr>
          <p:blipFill>
            <a:blip r:embed="rId7" cstate="print">
              <a:clrChange>
                <a:clrFrom>
                  <a:srgbClr val="010004"/>
                </a:clrFrom>
                <a:clrTo>
                  <a:srgbClr val="010004">
                    <a:alpha val="0"/>
                  </a:srgbClr>
                </a:clrTo>
              </a:clrChange>
              <a:grayscl/>
              <a:biLevel thresh="50000"/>
            </a:blip>
            <a:srcRect/>
            <a:stretch>
              <a:fillRect/>
            </a:stretch>
          </p:blipFill>
          <p:spPr bwMode="auto">
            <a:xfrm>
              <a:off x="4419600" y="4067175"/>
              <a:ext cx="805534" cy="423555"/>
            </a:xfrm>
            <a:prstGeom prst="rect">
              <a:avLst/>
            </a:prstGeom>
            <a:noFill/>
            <a:ln w="9525">
              <a:noFill/>
              <a:miter lim="800000"/>
              <a:headEnd/>
              <a:tailEnd/>
            </a:ln>
          </p:spPr>
        </p:pic>
        <p:pic>
          <p:nvPicPr>
            <p:cNvPr id="21" name="Picture 3"/>
            <p:cNvPicPr>
              <a:picLocks noChangeAspect="1" noChangeArrowheads="1"/>
            </p:cNvPicPr>
            <p:nvPr/>
          </p:nvPicPr>
          <p:blipFill>
            <a:blip r:embed="rId8" cstate="print">
              <a:clrChange>
                <a:clrFrom>
                  <a:srgbClr val="4F1E1E"/>
                </a:clrFrom>
                <a:clrTo>
                  <a:srgbClr val="4F1E1E">
                    <a:alpha val="0"/>
                  </a:srgbClr>
                </a:clrTo>
              </a:clrChange>
            </a:blip>
            <a:srcRect/>
            <a:stretch>
              <a:fillRect/>
            </a:stretch>
          </p:blipFill>
          <p:spPr bwMode="auto">
            <a:xfrm>
              <a:off x="4248150" y="3040936"/>
              <a:ext cx="1088048" cy="890065"/>
            </a:xfrm>
            <a:prstGeom prst="rect">
              <a:avLst/>
            </a:prstGeom>
            <a:noFill/>
            <a:ln w="9525">
              <a:noFill/>
              <a:miter lim="800000"/>
              <a:headEnd/>
              <a:tailEnd/>
            </a:ln>
          </p:spPr>
        </p:pic>
      </p:grpSp>
      <p:pic>
        <p:nvPicPr>
          <p:cNvPr id="24" name="Billede 5"/>
          <p:cNvPicPr/>
          <p:nvPr userDrawn="1"/>
        </p:nvPicPr>
        <p:blipFill>
          <a:blip r:embed="rId9" cstate="print"/>
          <a:srcRect/>
          <a:stretch>
            <a:fillRect/>
          </a:stretch>
        </p:blipFill>
        <p:spPr bwMode="auto">
          <a:xfrm>
            <a:off x="10455314" y="369957"/>
            <a:ext cx="1440160" cy="972180"/>
          </a:xfrm>
          <a:prstGeom prst="rect">
            <a:avLst/>
          </a:prstGeom>
          <a:noFill/>
          <a:ln w="9525">
            <a:noFill/>
            <a:miter lim="800000"/>
            <a:headEnd/>
            <a:tailEnd/>
          </a:ln>
        </p:spPr>
      </p:pic>
      <p:sp>
        <p:nvSpPr>
          <p:cNvPr id="25" name="TextBox 24"/>
          <p:cNvSpPr txBox="1"/>
          <p:nvPr userDrawn="1"/>
        </p:nvSpPr>
        <p:spPr>
          <a:xfrm>
            <a:off x="10431323" y="114336"/>
            <a:ext cx="1459905" cy="276999"/>
          </a:xfrm>
          <a:prstGeom prst="rect">
            <a:avLst/>
          </a:prstGeom>
          <a:noFill/>
        </p:spPr>
        <p:txBody>
          <a:bodyPr wrap="square" rtlCol="0">
            <a:spAutoFit/>
          </a:bodyPr>
          <a:lstStyle/>
          <a:p>
            <a:pPr algn="ctr"/>
            <a:r>
              <a:rPr lang="en-US" sz="1200" b="1" kern="1200" spc="200" baseline="0" dirty="0" smtClean="0">
                <a:solidFill>
                  <a:schemeClr val="tx2"/>
                </a:solidFill>
              </a:rPr>
              <a:t>INTOSAI</a:t>
            </a:r>
            <a:endParaRPr lang="en-US" sz="1200" b="1" kern="1200" spc="200" baseline="0" dirty="0">
              <a:solidFill>
                <a:schemeClr val="tx2"/>
              </a:solidFill>
            </a:endParaRPr>
          </a:p>
        </p:txBody>
      </p:sp>
      <p:sp>
        <p:nvSpPr>
          <p:cNvPr id="26" name="TextBox 25"/>
          <p:cNvSpPr txBox="1"/>
          <p:nvPr userDrawn="1"/>
        </p:nvSpPr>
        <p:spPr>
          <a:xfrm>
            <a:off x="10255497" y="1355231"/>
            <a:ext cx="1895299" cy="338554"/>
          </a:xfrm>
          <a:prstGeom prst="rect">
            <a:avLst/>
          </a:prstGeom>
          <a:noFill/>
        </p:spPr>
        <p:txBody>
          <a:bodyPr wrap="square" rtlCol="0">
            <a:spAutoFit/>
          </a:bodyPr>
          <a:lstStyle/>
          <a:p>
            <a:pPr algn="ctr"/>
            <a:r>
              <a:rPr lang="en-US" sz="800" b="1" kern="1200" spc="0" baseline="0" dirty="0" smtClean="0">
                <a:solidFill>
                  <a:schemeClr val="tx2"/>
                </a:solidFill>
              </a:rPr>
              <a:t>Knowledge Sharing &amp; Knowledge Services Committee</a:t>
            </a:r>
            <a:endParaRPr lang="en-US" sz="800" b="1" kern="1200" spc="0" baseline="0" dirty="0">
              <a:solidFill>
                <a:schemeClr val="tx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17/08/18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17/08/18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838200" y="6362601"/>
            <a:ext cx="2743200" cy="365125"/>
          </a:xfrm>
        </p:spPr>
        <p:txBody>
          <a:bodyPr/>
          <a:lstStyle/>
          <a:p>
            <a:fld id="{C764DE79-268F-4C1A-8933-263129D2AF90}" type="datetimeFigureOut">
              <a:rPr lang="en-US" dirty="0"/>
              <a:t>17/08/18</a:t>
            </a:fld>
            <a:endParaRPr lang="en-US" dirty="0"/>
          </a:p>
        </p:txBody>
      </p:sp>
      <p:sp>
        <p:nvSpPr>
          <p:cNvPr id="5" name="Footer Placeholder 4"/>
          <p:cNvSpPr>
            <a:spLocks noGrp="1"/>
          </p:cNvSpPr>
          <p:nvPr>
            <p:ph type="ftr" sz="quarter" idx="11"/>
          </p:nvPr>
        </p:nvSpPr>
        <p:spPr>
          <a:xfrm>
            <a:off x="4038599" y="6503436"/>
            <a:ext cx="4424265" cy="354563"/>
          </a:xfrm>
        </p:spPr>
        <p:txBody>
          <a:bodyPr/>
          <a:lstStyle/>
          <a:p>
            <a:r>
              <a:rPr lang="en-US" dirty="0" smtClean="0"/>
              <a:t>INTOSAI Knowledge Sharing and Knowledge Services Committee</a:t>
            </a:r>
            <a:endParaRPr lang="en-US" dirty="0"/>
          </a:p>
        </p:txBody>
      </p:sp>
      <p:sp>
        <p:nvSpPr>
          <p:cNvPr id="6" name="Slide Number Placeholder 5"/>
          <p:cNvSpPr>
            <a:spLocks noGrp="1"/>
          </p:cNvSpPr>
          <p:nvPr>
            <p:ph type="sldNum" sz="quarter" idx="12"/>
          </p:nvPr>
        </p:nvSpPr>
        <p:spPr>
          <a:xfrm>
            <a:off x="8610600" y="6492874"/>
            <a:ext cx="2743200" cy="365125"/>
          </a:xfrm>
        </p:spPr>
        <p:txBody>
          <a:bodyPr/>
          <a:lstStyle/>
          <a:p>
            <a:fld id="{48F63A3B-78C7-47BE-AE5E-E10140E04643}" type="slidenum">
              <a:rPr lang="en-US" dirty="0"/>
              <a:t>‹#›</a:t>
            </a:fld>
            <a:endParaRPr lang="en-US" dirty="0"/>
          </a:p>
        </p:txBody>
      </p:sp>
      <p:grpSp>
        <p:nvGrpSpPr>
          <p:cNvPr id="9" name="Group 3"/>
          <p:cNvGrpSpPr>
            <a:grpSpLocks/>
          </p:cNvGrpSpPr>
          <p:nvPr userDrawn="1"/>
        </p:nvGrpSpPr>
        <p:grpSpPr bwMode="auto">
          <a:xfrm>
            <a:off x="296526" y="330238"/>
            <a:ext cx="1296144" cy="1309749"/>
            <a:chOff x="1812885" y="483445"/>
            <a:chExt cx="6004777" cy="6262809"/>
          </a:xfrm>
        </p:grpSpPr>
        <p:sp>
          <p:nvSpPr>
            <p:cNvPr id="10" name="Oval 9"/>
            <p:cNvSpPr/>
            <p:nvPr/>
          </p:nvSpPr>
          <p:spPr>
            <a:xfrm>
              <a:off x="1982140" y="483445"/>
              <a:ext cx="5563249" cy="5564385"/>
            </a:xfrm>
            <a:prstGeom prst="ellipse">
              <a:avLst/>
            </a:prstGeom>
            <a:gradFill flip="none" rotWithShape="1">
              <a:gsLst>
                <a:gs pos="0">
                  <a:srgbClr val="FFEFD1"/>
                </a:gs>
                <a:gs pos="64999">
                  <a:srgbClr val="F0EBD5"/>
                </a:gs>
                <a:gs pos="100000">
                  <a:srgbClr val="D1C39F"/>
                </a:gs>
              </a:gsLst>
              <a:lin ang="5400000" scaled="0"/>
              <a:tileRect/>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2688584" y="1143496"/>
              <a:ext cx="4187152" cy="4190556"/>
            </a:xfrm>
            <a:prstGeom prst="ellipse">
              <a:avLst/>
            </a:prstGeom>
            <a:gradFill flip="none" rotWithShape="1">
              <a:gsLst>
                <a:gs pos="0">
                  <a:srgbClr val="FFEFD1"/>
                </a:gs>
                <a:gs pos="64999">
                  <a:srgbClr val="F0EBD5"/>
                </a:gs>
                <a:gs pos="100000">
                  <a:srgbClr val="D1C39F"/>
                </a:gs>
              </a:gsLst>
              <a:lin ang="5400000" scaled="0"/>
              <a:tileRect/>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2" name="Picture 6" descr="8.jpg"/>
            <p:cNvPicPr>
              <a:picLocks noChangeAspect="1"/>
            </p:cNvPicPr>
            <p:nvPr/>
          </p:nvPicPr>
          <p:blipFill>
            <a:blip r:embed="rId2" cstate="print">
              <a:clrChange>
                <a:clrFrom>
                  <a:srgbClr val="FFFFFF"/>
                </a:clrFrom>
                <a:clrTo>
                  <a:srgbClr val="FFFFFF">
                    <a:alpha val="0"/>
                  </a:srgbClr>
                </a:clrTo>
              </a:clrChange>
              <a:grayscl/>
            </a:blip>
            <a:srcRect l="22330" r="21359" b="28105"/>
            <a:stretch>
              <a:fillRect/>
            </a:stretch>
          </p:blipFill>
          <p:spPr bwMode="auto">
            <a:xfrm flipH="1">
              <a:off x="2590597" y="1321645"/>
              <a:ext cx="4419600" cy="3810000"/>
            </a:xfrm>
            <a:prstGeom prst="rect">
              <a:avLst/>
            </a:prstGeom>
            <a:noFill/>
            <a:ln w="9525">
              <a:noFill/>
              <a:miter lim="800000"/>
              <a:headEnd/>
              <a:tailEnd/>
            </a:ln>
          </p:spPr>
        </p:pic>
        <p:pic>
          <p:nvPicPr>
            <p:cNvPr id="13"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86200" y="2916634"/>
              <a:ext cx="1828800" cy="1961202"/>
            </a:xfrm>
            <a:prstGeom prst="rect">
              <a:avLst/>
            </a:prstGeom>
            <a:noFill/>
            <a:ln w="9525">
              <a:noFill/>
              <a:miter lim="800000"/>
              <a:headEnd/>
              <a:tailEnd/>
            </a:ln>
          </p:spPr>
        </p:pic>
        <p:pic>
          <p:nvPicPr>
            <p:cNvPr id="14" name="Picture 13" descr="6.jpg"/>
            <p:cNvPicPr>
              <a:picLocks noChangeAspect="1"/>
            </p:cNvPicPr>
            <p:nvPr/>
          </p:nvPicPr>
          <p:blipFill>
            <a:blip r:embed="rId4" cstate="print">
              <a:clrChange>
                <a:clrFrom>
                  <a:srgbClr val="FFFFFF"/>
                </a:clrFrom>
                <a:clrTo>
                  <a:srgbClr val="FFFFFF">
                    <a:alpha val="0"/>
                  </a:srgbClr>
                </a:clrTo>
              </a:clrChange>
              <a:duotone>
                <a:prstClr val="black"/>
                <a:srgbClr val="D9C3A5">
                  <a:tint val="50000"/>
                  <a:satMod val="180000"/>
                </a:srgbClr>
              </a:duotone>
            </a:blip>
            <a:srcRect b="1286"/>
            <a:stretch>
              <a:fillRect/>
            </a:stretch>
          </p:blipFill>
          <p:spPr>
            <a:xfrm>
              <a:off x="4306112" y="1499621"/>
              <a:ext cx="990600" cy="1519804"/>
            </a:xfrm>
            <a:prstGeom prst="rect">
              <a:avLst/>
            </a:prstGeom>
          </p:spPr>
        </p:pic>
        <p:sp>
          <p:nvSpPr>
            <p:cNvPr id="15" name="WordArt 6"/>
            <p:cNvSpPr>
              <a:spLocks noChangeArrowheads="1" noChangeShapeType="1" noTextEdit="1"/>
            </p:cNvSpPr>
            <p:nvPr/>
          </p:nvSpPr>
          <p:spPr bwMode="auto">
            <a:xfrm rot="17626964">
              <a:off x="2203579" y="1206106"/>
              <a:ext cx="4389120" cy="3840480"/>
            </a:xfrm>
            <a:prstGeom prst="rect">
              <a:avLst/>
            </a:prstGeom>
          </p:spPr>
          <p:txBody>
            <a:bodyPr spcFirstLastPara="1" wrap="none" fromWordArt="1">
              <a:prstTxWarp prst="textArchUp">
                <a:avLst>
                  <a:gd name="adj" fmla="val 11562266"/>
                </a:avLst>
              </a:prstTxWarp>
            </a:bodyPr>
            <a:lstStyle/>
            <a:p>
              <a:pPr algn="ctr" fontAlgn="auto">
                <a:spcBef>
                  <a:spcPts val="0"/>
                </a:spcBef>
                <a:spcAft>
                  <a:spcPts val="0"/>
                </a:spcAft>
                <a:defRPr/>
              </a:pPr>
              <a:r>
                <a:rPr lang="x-none" sz="3600" kern="10" dirty="0">
                  <a:ln w="9525">
                    <a:noFill/>
                    <a:round/>
                    <a:headEnd/>
                    <a:tailEnd/>
                  </a:ln>
                  <a:solidFill>
                    <a:schemeClr val="bg2">
                      <a:lumMod val="25000"/>
                    </a:schemeClr>
                  </a:solidFill>
                  <a:latin typeface="Century Gothic"/>
                </a:rPr>
                <a:t>भारतीय लेखा </a:t>
              </a:r>
              <a:r>
                <a:rPr lang="x-none" sz="3600" dirty="0">
                  <a:solidFill>
                    <a:schemeClr val="bg2">
                      <a:lumMod val="25000"/>
                    </a:schemeClr>
                  </a:solidFill>
                  <a:latin typeface="+mn-lt"/>
                </a:rPr>
                <a:t>एव</a:t>
              </a:r>
              <a:r>
                <a:rPr lang="x-none" sz="3600" kern="10" dirty="0">
                  <a:ln w="9525">
                    <a:noFill/>
                    <a:round/>
                    <a:headEnd/>
                    <a:tailEnd/>
                  </a:ln>
                  <a:solidFill>
                    <a:schemeClr val="bg2">
                      <a:lumMod val="25000"/>
                    </a:schemeClr>
                  </a:solidFill>
                  <a:latin typeface="Century Gothic"/>
                </a:rPr>
                <a:t> लेखा परीक्षा विभाग</a:t>
              </a:r>
              <a:r>
                <a:rPr lang="en-US" sz="3600" kern="10" dirty="0">
                  <a:ln w="9525">
                    <a:noFill/>
                    <a:round/>
                    <a:headEnd/>
                    <a:tailEnd/>
                  </a:ln>
                  <a:solidFill>
                    <a:schemeClr val="bg2">
                      <a:lumMod val="25000"/>
                    </a:schemeClr>
                  </a:solidFill>
                  <a:latin typeface="Century Gothic"/>
                </a:rPr>
                <a:t>    </a:t>
              </a:r>
            </a:p>
          </p:txBody>
        </p:sp>
        <p:sp>
          <p:nvSpPr>
            <p:cNvPr id="16" name="WordArt 6"/>
            <p:cNvSpPr>
              <a:spLocks noChangeArrowheads="1" noChangeShapeType="1" noTextEdit="1"/>
            </p:cNvSpPr>
            <p:nvPr/>
          </p:nvSpPr>
          <p:spPr bwMode="auto">
            <a:xfrm rot="4033083">
              <a:off x="2894117" y="1130047"/>
              <a:ext cx="4466581" cy="4026975"/>
            </a:xfrm>
            <a:prstGeom prst="rect">
              <a:avLst/>
            </a:prstGeom>
          </p:spPr>
          <p:txBody>
            <a:bodyPr spcFirstLastPara="1" wrap="none" fromWordArt="1">
              <a:prstTxWarp prst="textArchUp">
                <a:avLst>
                  <a:gd name="adj" fmla="val 11741012"/>
                </a:avLst>
              </a:prstTxWarp>
            </a:bodyPr>
            <a:lstStyle/>
            <a:p>
              <a:pPr algn="ctr"/>
              <a:r>
                <a:rPr lang="en-US" sz="4000" kern="10">
                  <a:ln w="9525">
                    <a:solidFill>
                      <a:srgbClr val="4A452A"/>
                    </a:solidFill>
                    <a:round/>
                    <a:headEnd/>
                    <a:tailEnd/>
                  </a:ln>
                  <a:solidFill>
                    <a:srgbClr val="4A452A"/>
                  </a:solidFill>
                  <a:latin typeface="Times New Roman"/>
                  <a:cs typeface="Times New Roman"/>
                </a:rPr>
                <a:t>    INDIAN AUDIT  AND  ACCOUNTS  DEPARTMENT</a:t>
              </a:r>
            </a:p>
          </p:txBody>
        </p:sp>
        <p:sp>
          <p:nvSpPr>
            <p:cNvPr id="17" name="Oval 16"/>
            <p:cNvSpPr>
              <a:spLocks noChangeArrowheads="1"/>
            </p:cNvSpPr>
            <p:nvPr/>
          </p:nvSpPr>
          <p:spPr bwMode="auto">
            <a:xfrm flipH="1" flipV="1">
              <a:off x="2249806" y="2716531"/>
              <a:ext cx="45719" cy="45719"/>
            </a:xfrm>
            <a:prstGeom prst="ellipse">
              <a:avLst/>
            </a:prstGeom>
            <a:solidFill>
              <a:srgbClr val="4A452A"/>
            </a:solidFill>
            <a:ln w="25400" algn="ctr">
              <a:noFill/>
              <a:round/>
              <a:headEnd/>
              <a:tailEnd/>
            </a:ln>
          </p:spPr>
          <p:txBody>
            <a:bodyPr rot="10800000" anchor="ctr"/>
            <a:lstStyle/>
            <a:p>
              <a:pPr algn="ctr" fontAlgn="auto">
                <a:spcBef>
                  <a:spcPts val="0"/>
                </a:spcBef>
                <a:spcAft>
                  <a:spcPts val="0"/>
                </a:spcAft>
                <a:defRPr/>
              </a:pPr>
              <a:endParaRPr lang="en-US" sz="800" dirty="0">
                <a:solidFill>
                  <a:schemeClr val="lt1"/>
                </a:solidFill>
                <a:latin typeface="+mn-lt"/>
              </a:endParaRPr>
            </a:p>
          </p:txBody>
        </p:sp>
        <p:sp>
          <p:nvSpPr>
            <p:cNvPr id="18" name="4-Point Star 17"/>
            <p:cNvSpPr/>
            <p:nvPr/>
          </p:nvSpPr>
          <p:spPr>
            <a:xfrm>
              <a:off x="4638662" y="682995"/>
              <a:ext cx="301713" cy="307000"/>
            </a:xfrm>
            <a:prstGeom prst="star4">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9" name="Group 25"/>
            <p:cNvGrpSpPr>
              <a:grpSpLocks/>
            </p:cNvGrpSpPr>
            <p:nvPr/>
          </p:nvGrpSpPr>
          <p:grpSpPr bwMode="auto">
            <a:xfrm>
              <a:off x="1812885" y="4810648"/>
              <a:ext cx="6004777" cy="1935606"/>
              <a:chOff x="1812885" y="4810648"/>
              <a:chExt cx="6004777" cy="1935606"/>
            </a:xfrm>
          </p:grpSpPr>
          <p:pic>
            <p:nvPicPr>
              <p:cNvPr id="22" name="Picture 21" descr="4.jpg"/>
              <p:cNvPicPr>
                <a:picLocks noChangeAspect="1"/>
              </p:cNvPicPr>
              <p:nvPr/>
            </p:nvPicPr>
            <p:blipFill>
              <a:blip r:embed="rId5" cstate="print">
                <a:clrChange>
                  <a:clrFrom>
                    <a:srgbClr val="FFFFFF"/>
                  </a:clrFrom>
                  <a:clrTo>
                    <a:srgbClr val="FFFFFF">
                      <a:alpha val="0"/>
                    </a:srgbClr>
                  </a:clrTo>
                </a:clrChange>
                <a:duotone>
                  <a:prstClr val="black"/>
                  <a:srgbClr val="006600">
                    <a:tint val="45000"/>
                    <a:satMod val="400000"/>
                  </a:srgbClr>
                </a:duotone>
              </a:blip>
              <a:stretch>
                <a:fillRect/>
              </a:stretch>
            </p:blipFill>
            <p:spPr>
              <a:xfrm rot="17293229">
                <a:off x="2584799" y="4059263"/>
                <a:ext cx="1915077" cy="3458906"/>
              </a:xfrm>
              <a:prstGeom prst="rect">
                <a:avLst/>
              </a:prstGeom>
            </p:spPr>
          </p:pic>
          <p:pic>
            <p:nvPicPr>
              <p:cNvPr id="23" name="Picture 22" descr="4.jpg"/>
              <p:cNvPicPr>
                <a:picLocks noChangeAspect="1"/>
              </p:cNvPicPr>
              <p:nvPr/>
            </p:nvPicPr>
            <p:blipFill>
              <a:blip r:embed="rId6" cstate="print">
                <a:clrChange>
                  <a:clrFrom>
                    <a:srgbClr val="FFFFFF"/>
                  </a:clrFrom>
                  <a:clrTo>
                    <a:srgbClr val="FFFFFF">
                      <a:alpha val="0"/>
                    </a:srgbClr>
                  </a:clrTo>
                </a:clrChange>
                <a:duotone>
                  <a:prstClr val="black"/>
                  <a:srgbClr val="006600">
                    <a:tint val="45000"/>
                    <a:satMod val="400000"/>
                  </a:srgbClr>
                </a:duotone>
              </a:blip>
              <a:stretch>
                <a:fillRect/>
              </a:stretch>
            </p:blipFill>
            <p:spPr>
              <a:xfrm rot="15075991" flipV="1">
                <a:off x="5147827" y="4055891"/>
                <a:ext cx="1915077" cy="3424592"/>
              </a:xfrm>
              <a:prstGeom prst="rect">
                <a:avLst/>
              </a:prstGeom>
            </p:spPr>
          </p:pic>
        </p:grpSp>
        <p:pic>
          <p:nvPicPr>
            <p:cNvPr id="20" name="Picture 14" descr="asad.jpg"/>
            <p:cNvPicPr>
              <a:picLocks noChangeAspect="1"/>
            </p:cNvPicPr>
            <p:nvPr/>
          </p:nvPicPr>
          <p:blipFill>
            <a:blip r:embed="rId7" cstate="print">
              <a:clrChange>
                <a:clrFrom>
                  <a:srgbClr val="010004"/>
                </a:clrFrom>
                <a:clrTo>
                  <a:srgbClr val="010004">
                    <a:alpha val="0"/>
                  </a:srgbClr>
                </a:clrTo>
              </a:clrChange>
              <a:grayscl/>
              <a:biLevel thresh="50000"/>
            </a:blip>
            <a:srcRect/>
            <a:stretch>
              <a:fillRect/>
            </a:stretch>
          </p:blipFill>
          <p:spPr bwMode="auto">
            <a:xfrm>
              <a:off x="4419600" y="4067175"/>
              <a:ext cx="805534" cy="423555"/>
            </a:xfrm>
            <a:prstGeom prst="rect">
              <a:avLst/>
            </a:prstGeom>
            <a:noFill/>
            <a:ln w="9525">
              <a:noFill/>
              <a:miter lim="800000"/>
              <a:headEnd/>
              <a:tailEnd/>
            </a:ln>
          </p:spPr>
        </p:pic>
        <p:pic>
          <p:nvPicPr>
            <p:cNvPr id="21" name="Picture 3"/>
            <p:cNvPicPr>
              <a:picLocks noChangeAspect="1" noChangeArrowheads="1"/>
            </p:cNvPicPr>
            <p:nvPr/>
          </p:nvPicPr>
          <p:blipFill>
            <a:blip r:embed="rId8" cstate="print">
              <a:clrChange>
                <a:clrFrom>
                  <a:srgbClr val="4F1E1E"/>
                </a:clrFrom>
                <a:clrTo>
                  <a:srgbClr val="4F1E1E">
                    <a:alpha val="0"/>
                  </a:srgbClr>
                </a:clrTo>
              </a:clrChange>
            </a:blip>
            <a:srcRect/>
            <a:stretch>
              <a:fillRect/>
            </a:stretch>
          </p:blipFill>
          <p:spPr bwMode="auto">
            <a:xfrm>
              <a:off x="4248150" y="3040936"/>
              <a:ext cx="1088048" cy="890065"/>
            </a:xfrm>
            <a:prstGeom prst="rect">
              <a:avLst/>
            </a:prstGeom>
            <a:noFill/>
            <a:ln w="9525">
              <a:noFill/>
              <a:miter lim="800000"/>
              <a:headEnd/>
              <a:tailEnd/>
            </a:ln>
          </p:spPr>
        </p:pic>
      </p:grpSp>
      <p:pic>
        <p:nvPicPr>
          <p:cNvPr id="24" name="Billede 5"/>
          <p:cNvPicPr/>
          <p:nvPr userDrawn="1"/>
        </p:nvPicPr>
        <p:blipFill>
          <a:blip r:embed="rId9" cstate="print"/>
          <a:srcRect/>
          <a:stretch>
            <a:fillRect/>
          </a:stretch>
        </p:blipFill>
        <p:spPr bwMode="auto">
          <a:xfrm>
            <a:off x="10455314" y="369957"/>
            <a:ext cx="1440160" cy="972180"/>
          </a:xfrm>
          <a:prstGeom prst="rect">
            <a:avLst/>
          </a:prstGeom>
          <a:noFill/>
          <a:ln w="9525">
            <a:noFill/>
            <a:miter lim="800000"/>
            <a:headEnd/>
            <a:tailEnd/>
          </a:ln>
        </p:spPr>
      </p:pic>
      <p:sp>
        <p:nvSpPr>
          <p:cNvPr id="25" name="TextBox 24"/>
          <p:cNvSpPr txBox="1"/>
          <p:nvPr userDrawn="1"/>
        </p:nvSpPr>
        <p:spPr>
          <a:xfrm>
            <a:off x="10431323" y="114336"/>
            <a:ext cx="1459905" cy="276999"/>
          </a:xfrm>
          <a:prstGeom prst="rect">
            <a:avLst/>
          </a:prstGeom>
          <a:noFill/>
        </p:spPr>
        <p:txBody>
          <a:bodyPr wrap="square" rtlCol="0">
            <a:spAutoFit/>
          </a:bodyPr>
          <a:lstStyle/>
          <a:p>
            <a:pPr algn="ctr"/>
            <a:r>
              <a:rPr lang="en-US" sz="1200" b="1" kern="1200" spc="200" baseline="0" dirty="0" smtClean="0">
                <a:solidFill>
                  <a:schemeClr val="tx2"/>
                </a:solidFill>
              </a:rPr>
              <a:t>INTOSAI</a:t>
            </a:r>
            <a:endParaRPr lang="en-US" sz="1200" b="1" kern="1200" spc="200" baseline="0" dirty="0">
              <a:solidFill>
                <a:schemeClr val="tx2"/>
              </a:solidFill>
            </a:endParaRPr>
          </a:p>
        </p:txBody>
      </p:sp>
      <p:sp>
        <p:nvSpPr>
          <p:cNvPr id="26" name="TextBox 25"/>
          <p:cNvSpPr txBox="1"/>
          <p:nvPr userDrawn="1"/>
        </p:nvSpPr>
        <p:spPr>
          <a:xfrm>
            <a:off x="10255497" y="1355231"/>
            <a:ext cx="1895299" cy="338554"/>
          </a:xfrm>
          <a:prstGeom prst="rect">
            <a:avLst/>
          </a:prstGeom>
          <a:noFill/>
        </p:spPr>
        <p:txBody>
          <a:bodyPr wrap="square" rtlCol="0">
            <a:spAutoFit/>
          </a:bodyPr>
          <a:lstStyle/>
          <a:p>
            <a:pPr algn="ctr"/>
            <a:r>
              <a:rPr lang="en-US" sz="800" b="1" kern="1200" spc="0" baseline="0" dirty="0" smtClean="0">
                <a:solidFill>
                  <a:schemeClr val="tx2"/>
                </a:solidFill>
              </a:rPr>
              <a:t>Knowledge Sharing &amp; Knowledge Services Committee</a:t>
            </a:r>
            <a:endParaRPr lang="en-US" sz="800" b="1" kern="1200" spc="0" baseline="0" dirty="0">
              <a:solidFill>
                <a:schemeClr val="tx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17/08/18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grpSp>
        <p:nvGrpSpPr>
          <p:cNvPr id="9" name="Group 3"/>
          <p:cNvGrpSpPr>
            <a:grpSpLocks/>
          </p:cNvGrpSpPr>
          <p:nvPr userDrawn="1"/>
        </p:nvGrpSpPr>
        <p:grpSpPr bwMode="auto">
          <a:xfrm>
            <a:off x="296526" y="330238"/>
            <a:ext cx="1296144" cy="1309749"/>
            <a:chOff x="1812885" y="483445"/>
            <a:chExt cx="6004777" cy="6262809"/>
          </a:xfrm>
        </p:grpSpPr>
        <p:sp>
          <p:nvSpPr>
            <p:cNvPr id="10" name="Oval 9"/>
            <p:cNvSpPr/>
            <p:nvPr/>
          </p:nvSpPr>
          <p:spPr>
            <a:xfrm>
              <a:off x="1982140" y="483445"/>
              <a:ext cx="5563249" cy="5564385"/>
            </a:xfrm>
            <a:prstGeom prst="ellipse">
              <a:avLst/>
            </a:prstGeom>
            <a:gradFill flip="none" rotWithShape="1">
              <a:gsLst>
                <a:gs pos="0">
                  <a:srgbClr val="FFEFD1"/>
                </a:gs>
                <a:gs pos="64999">
                  <a:srgbClr val="F0EBD5"/>
                </a:gs>
                <a:gs pos="100000">
                  <a:srgbClr val="D1C39F"/>
                </a:gs>
              </a:gsLst>
              <a:lin ang="5400000" scaled="0"/>
              <a:tileRect/>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2688584" y="1143496"/>
              <a:ext cx="4187152" cy="4190556"/>
            </a:xfrm>
            <a:prstGeom prst="ellipse">
              <a:avLst/>
            </a:prstGeom>
            <a:gradFill flip="none" rotWithShape="1">
              <a:gsLst>
                <a:gs pos="0">
                  <a:srgbClr val="FFEFD1"/>
                </a:gs>
                <a:gs pos="64999">
                  <a:srgbClr val="F0EBD5"/>
                </a:gs>
                <a:gs pos="100000">
                  <a:srgbClr val="D1C39F"/>
                </a:gs>
              </a:gsLst>
              <a:lin ang="5400000" scaled="0"/>
              <a:tileRect/>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2" name="Picture 6" descr="8.jpg"/>
            <p:cNvPicPr>
              <a:picLocks noChangeAspect="1"/>
            </p:cNvPicPr>
            <p:nvPr/>
          </p:nvPicPr>
          <p:blipFill>
            <a:blip r:embed="rId2" cstate="print">
              <a:clrChange>
                <a:clrFrom>
                  <a:srgbClr val="FFFFFF"/>
                </a:clrFrom>
                <a:clrTo>
                  <a:srgbClr val="FFFFFF">
                    <a:alpha val="0"/>
                  </a:srgbClr>
                </a:clrTo>
              </a:clrChange>
              <a:grayscl/>
            </a:blip>
            <a:srcRect l="22330" r="21359" b="28105"/>
            <a:stretch>
              <a:fillRect/>
            </a:stretch>
          </p:blipFill>
          <p:spPr bwMode="auto">
            <a:xfrm flipH="1">
              <a:off x="2590597" y="1321645"/>
              <a:ext cx="4419600" cy="3810000"/>
            </a:xfrm>
            <a:prstGeom prst="rect">
              <a:avLst/>
            </a:prstGeom>
            <a:noFill/>
            <a:ln w="9525">
              <a:noFill/>
              <a:miter lim="800000"/>
              <a:headEnd/>
              <a:tailEnd/>
            </a:ln>
          </p:spPr>
        </p:pic>
        <p:pic>
          <p:nvPicPr>
            <p:cNvPr id="13"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86200" y="2916634"/>
              <a:ext cx="1828800" cy="1961202"/>
            </a:xfrm>
            <a:prstGeom prst="rect">
              <a:avLst/>
            </a:prstGeom>
            <a:noFill/>
            <a:ln w="9525">
              <a:noFill/>
              <a:miter lim="800000"/>
              <a:headEnd/>
              <a:tailEnd/>
            </a:ln>
          </p:spPr>
        </p:pic>
        <p:pic>
          <p:nvPicPr>
            <p:cNvPr id="14" name="Picture 13" descr="6.jpg"/>
            <p:cNvPicPr>
              <a:picLocks noChangeAspect="1"/>
            </p:cNvPicPr>
            <p:nvPr/>
          </p:nvPicPr>
          <p:blipFill>
            <a:blip r:embed="rId4" cstate="print">
              <a:clrChange>
                <a:clrFrom>
                  <a:srgbClr val="FFFFFF"/>
                </a:clrFrom>
                <a:clrTo>
                  <a:srgbClr val="FFFFFF">
                    <a:alpha val="0"/>
                  </a:srgbClr>
                </a:clrTo>
              </a:clrChange>
              <a:duotone>
                <a:prstClr val="black"/>
                <a:srgbClr val="D9C3A5">
                  <a:tint val="50000"/>
                  <a:satMod val="180000"/>
                </a:srgbClr>
              </a:duotone>
            </a:blip>
            <a:srcRect b="1286"/>
            <a:stretch>
              <a:fillRect/>
            </a:stretch>
          </p:blipFill>
          <p:spPr>
            <a:xfrm>
              <a:off x="4306112" y="1499621"/>
              <a:ext cx="990600" cy="1519804"/>
            </a:xfrm>
            <a:prstGeom prst="rect">
              <a:avLst/>
            </a:prstGeom>
          </p:spPr>
        </p:pic>
        <p:sp>
          <p:nvSpPr>
            <p:cNvPr id="15" name="WordArt 6"/>
            <p:cNvSpPr>
              <a:spLocks noChangeArrowheads="1" noChangeShapeType="1" noTextEdit="1"/>
            </p:cNvSpPr>
            <p:nvPr/>
          </p:nvSpPr>
          <p:spPr bwMode="auto">
            <a:xfrm rot="17626964">
              <a:off x="2203579" y="1206106"/>
              <a:ext cx="4389120" cy="3840480"/>
            </a:xfrm>
            <a:prstGeom prst="rect">
              <a:avLst/>
            </a:prstGeom>
          </p:spPr>
          <p:txBody>
            <a:bodyPr spcFirstLastPara="1" wrap="none" fromWordArt="1">
              <a:prstTxWarp prst="textArchUp">
                <a:avLst>
                  <a:gd name="adj" fmla="val 11562266"/>
                </a:avLst>
              </a:prstTxWarp>
            </a:bodyPr>
            <a:lstStyle/>
            <a:p>
              <a:pPr algn="ctr" fontAlgn="auto">
                <a:spcBef>
                  <a:spcPts val="0"/>
                </a:spcBef>
                <a:spcAft>
                  <a:spcPts val="0"/>
                </a:spcAft>
                <a:defRPr/>
              </a:pPr>
              <a:r>
                <a:rPr lang="x-none" sz="3600" kern="10" dirty="0">
                  <a:ln w="9525">
                    <a:noFill/>
                    <a:round/>
                    <a:headEnd/>
                    <a:tailEnd/>
                  </a:ln>
                  <a:solidFill>
                    <a:schemeClr val="bg2">
                      <a:lumMod val="25000"/>
                    </a:schemeClr>
                  </a:solidFill>
                  <a:latin typeface="Century Gothic"/>
                </a:rPr>
                <a:t>भारतीय लेखा </a:t>
              </a:r>
              <a:r>
                <a:rPr lang="x-none" sz="3600" dirty="0">
                  <a:solidFill>
                    <a:schemeClr val="bg2">
                      <a:lumMod val="25000"/>
                    </a:schemeClr>
                  </a:solidFill>
                  <a:latin typeface="+mn-lt"/>
                </a:rPr>
                <a:t>एव</a:t>
              </a:r>
              <a:r>
                <a:rPr lang="x-none" sz="3600" kern="10" dirty="0">
                  <a:ln w="9525">
                    <a:noFill/>
                    <a:round/>
                    <a:headEnd/>
                    <a:tailEnd/>
                  </a:ln>
                  <a:solidFill>
                    <a:schemeClr val="bg2">
                      <a:lumMod val="25000"/>
                    </a:schemeClr>
                  </a:solidFill>
                  <a:latin typeface="Century Gothic"/>
                </a:rPr>
                <a:t> लेखा परीक्षा विभाग</a:t>
              </a:r>
              <a:r>
                <a:rPr lang="en-US" sz="3600" kern="10" dirty="0">
                  <a:ln w="9525">
                    <a:noFill/>
                    <a:round/>
                    <a:headEnd/>
                    <a:tailEnd/>
                  </a:ln>
                  <a:solidFill>
                    <a:schemeClr val="bg2">
                      <a:lumMod val="25000"/>
                    </a:schemeClr>
                  </a:solidFill>
                  <a:latin typeface="Century Gothic"/>
                </a:rPr>
                <a:t>    </a:t>
              </a:r>
            </a:p>
          </p:txBody>
        </p:sp>
        <p:sp>
          <p:nvSpPr>
            <p:cNvPr id="16" name="WordArt 6"/>
            <p:cNvSpPr>
              <a:spLocks noChangeArrowheads="1" noChangeShapeType="1" noTextEdit="1"/>
            </p:cNvSpPr>
            <p:nvPr/>
          </p:nvSpPr>
          <p:spPr bwMode="auto">
            <a:xfrm rot="4033083">
              <a:off x="2894117" y="1130047"/>
              <a:ext cx="4466581" cy="4026975"/>
            </a:xfrm>
            <a:prstGeom prst="rect">
              <a:avLst/>
            </a:prstGeom>
          </p:spPr>
          <p:txBody>
            <a:bodyPr spcFirstLastPara="1" wrap="none" fromWordArt="1">
              <a:prstTxWarp prst="textArchUp">
                <a:avLst>
                  <a:gd name="adj" fmla="val 11741012"/>
                </a:avLst>
              </a:prstTxWarp>
            </a:bodyPr>
            <a:lstStyle/>
            <a:p>
              <a:pPr algn="ctr"/>
              <a:r>
                <a:rPr lang="en-US" sz="4000" kern="10">
                  <a:ln w="9525">
                    <a:solidFill>
                      <a:srgbClr val="4A452A"/>
                    </a:solidFill>
                    <a:round/>
                    <a:headEnd/>
                    <a:tailEnd/>
                  </a:ln>
                  <a:solidFill>
                    <a:srgbClr val="4A452A"/>
                  </a:solidFill>
                  <a:latin typeface="Times New Roman"/>
                  <a:cs typeface="Times New Roman"/>
                </a:rPr>
                <a:t>    INDIAN AUDIT  AND  ACCOUNTS  DEPARTMENT</a:t>
              </a:r>
            </a:p>
          </p:txBody>
        </p:sp>
        <p:sp>
          <p:nvSpPr>
            <p:cNvPr id="17" name="Oval 16"/>
            <p:cNvSpPr>
              <a:spLocks noChangeArrowheads="1"/>
            </p:cNvSpPr>
            <p:nvPr/>
          </p:nvSpPr>
          <p:spPr bwMode="auto">
            <a:xfrm flipH="1" flipV="1">
              <a:off x="2249806" y="2716531"/>
              <a:ext cx="45719" cy="45719"/>
            </a:xfrm>
            <a:prstGeom prst="ellipse">
              <a:avLst/>
            </a:prstGeom>
            <a:solidFill>
              <a:srgbClr val="4A452A"/>
            </a:solidFill>
            <a:ln w="25400" algn="ctr">
              <a:noFill/>
              <a:round/>
              <a:headEnd/>
              <a:tailEnd/>
            </a:ln>
          </p:spPr>
          <p:txBody>
            <a:bodyPr rot="10800000" anchor="ctr"/>
            <a:lstStyle/>
            <a:p>
              <a:pPr algn="ctr" fontAlgn="auto">
                <a:spcBef>
                  <a:spcPts val="0"/>
                </a:spcBef>
                <a:spcAft>
                  <a:spcPts val="0"/>
                </a:spcAft>
                <a:defRPr/>
              </a:pPr>
              <a:endParaRPr lang="en-US" sz="800" dirty="0">
                <a:solidFill>
                  <a:schemeClr val="lt1"/>
                </a:solidFill>
                <a:latin typeface="+mn-lt"/>
              </a:endParaRPr>
            </a:p>
          </p:txBody>
        </p:sp>
        <p:sp>
          <p:nvSpPr>
            <p:cNvPr id="18" name="4-Point Star 17"/>
            <p:cNvSpPr/>
            <p:nvPr/>
          </p:nvSpPr>
          <p:spPr>
            <a:xfrm>
              <a:off x="4638662" y="682995"/>
              <a:ext cx="301713" cy="307000"/>
            </a:xfrm>
            <a:prstGeom prst="star4">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9" name="Group 25"/>
            <p:cNvGrpSpPr>
              <a:grpSpLocks/>
            </p:cNvGrpSpPr>
            <p:nvPr/>
          </p:nvGrpSpPr>
          <p:grpSpPr bwMode="auto">
            <a:xfrm>
              <a:off x="1812885" y="4810648"/>
              <a:ext cx="6004777" cy="1935606"/>
              <a:chOff x="1812885" y="4810648"/>
              <a:chExt cx="6004777" cy="1935606"/>
            </a:xfrm>
          </p:grpSpPr>
          <p:pic>
            <p:nvPicPr>
              <p:cNvPr id="22" name="Picture 21" descr="4.jpg"/>
              <p:cNvPicPr>
                <a:picLocks noChangeAspect="1"/>
              </p:cNvPicPr>
              <p:nvPr/>
            </p:nvPicPr>
            <p:blipFill>
              <a:blip r:embed="rId5" cstate="print">
                <a:clrChange>
                  <a:clrFrom>
                    <a:srgbClr val="FFFFFF"/>
                  </a:clrFrom>
                  <a:clrTo>
                    <a:srgbClr val="FFFFFF">
                      <a:alpha val="0"/>
                    </a:srgbClr>
                  </a:clrTo>
                </a:clrChange>
                <a:duotone>
                  <a:prstClr val="black"/>
                  <a:srgbClr val="006600">
                    <a:tint val="45000"/>
                    <a:satMod val="400000"/>
                  </a:srgbClr>
                </a:duotone>
              </a:blip>
              <a:stretch>
                <a:fillRect/>
              </a:stretch>
            </p:blipFill>
            <p:spPr>
              <a:xfrm rot="17293229">
                <a:off x="2584799" y="4059263"/>
                <a:ext cx="1915077" cy="3458906"/>
              </a:xfrm>
              <a:prstGeom prst="rect">
                <a:avLst/>
              </a:prstGeom>
            </p:spPr>
          </p:pic>
          <p:pic>
            <p:nvPicPr>
              <p:cNvPr id="23" name="Picture 22" descr="4.jpg"/>
              <p:cNvPicPr>
                <a:picLocks noChangeAspect="1"/>
              </p:cNvPicPr>
              <p:nvPr/>
            </p:nvPicPr>
            <p:blipFill>
              <a:blip r:embed="rId6" cstate="print">
                <a:clrChange>
                  <a:clrFrom>
                    <a:srgbClr val="FFFFFF"/>
                  </a:clrFrom>
                  <a:clrTo>
                    <a:srgbClr val="FFFFFF">
                      <a:alpha val="0"/>
                    </a:srgbClr>
                  </a:clrTo>
                </a:clrChange>
                <a:duotone>
                  <a:prstClr val="black"/>
                  <a:srgbClr val="006600">
                    <a:tint val="45000"/>
                    <a:satMod val="400000"/>
                  </a:srgbClr>
                </a:duotone>
              </a:blip>
              <a:stretch>
                <a:fillRect/>
              </a:stretch>
            </p:blipFill>
            <p:spPr>
              <a:xfrm rot="15075991" flipV="1">
                <a:off x="5147827" y="4055891"/>
                <a:ext cx="1915077" cy="3424592"/>
              </a:xfrm>
              <a:prstGeom prst="rect">
                <a:avLst/>
              </a:prstGeom>
            </p:spPr>
          </p:pic>
        </p:grpSp>
        <p:pic>
          <p:nvPicPr>
            <p:cNvPr id="20" name="Picture 14" descr="asad.jpg"/>
            <p:cNvPicPr>
              <a:picLocks noChangeAspect="1"/>
            </p:cNvPicPr>
            <p:nvPr/>
          </p:nvPicPr>
          <p:blipFill>
            <a:blip r:embed="rId7" cstate="print">
              <a:clrChange>
                <a:clrFrom>
                  <a:srgbClr val="010004"/>
                </a:clrFrom>
                <a:clrTo>
                  <a:srgbClr val="010004">
                    <a:alpha val="0"/>
                  </a:srgbClr>
                </a:clrTo>
              </a:clrChange>
              <a:grayscl/>
              <a:biLevel thresh="50000"/>
            </a:blip>
            <a:srcRect/>
            <a:stretch>
              <a:fillRect/>
            </a:stretch>
          </p:blipFill>
          <p:spPr bwMode="auto">
            <a:xfrm>
              <a:off x="4419600" y="4067175"/>
              <a:ext cx="805534" cy="423555"/>
            </a:xfrm>
            <a:prstGeom prst="rect">
              <a:avLst/>
            </a:prstGeom>
            <a:noFill/>
            <a:ln w="9525">
              <a:noFill/>
              <a:miter lim="800000"/>
              <a:headEnd/>
              <a:tailEnd/>
            </a:ln>
          </p:spPr>
        </p:pic>
        <p:pic>
          <p:nvPicPr>
            <p:cNvPr id="21" name="Picture 3"/>
            <p:cNvPicPr>
              <a:picLocks noChangeAspect="1" noChangeArrowheads="1"/>
            </p:cNvPicPr>
            <p:nvPr/>
          </p:nvPicPr>
          <p:blipFill>
            <a:blip r:embed="rId8" cstate="print">
              <a:clrChange>
                <a:clrFrom>
                  <a:srgbClr val="4F1E1E"/>
                </a:clrFrom>
                <a:clrTo>
                  <a:srgbClr val="4F1E1E">
                    <a:alpha val="0"/>
                  </a:srgbClr>
                </a:clrTo>
              </a:clrChange>
            </a:blip>
            <a:srcRect/>
            <a:stretch>
              <a:fillRect/>
            </a:stretch>
          </p:blipFill>
          <p:spPr bwMode="auto">
            <a:xfrm>
              <a:off x="4248150" y="3040936"/>
              <a:ext cx="1088048" cy="890065"/>
            </a:xfrm>
            <a:prstGeom prst="rect">
              <a:avLst/>
            </a:prstGeom>
            <a:noFill/>
            <a:ln w="9525">
              <a:noFill/>
              <a:miter lim="800000"/>
              <a:headEnd/>
              <a:tailEnd/>
            </a:ln>
          </p:spPr>
        </p:pic>
      </p:grpSp>
      <p:pic>
        <p:nvPicPr>
          <p:cNvPr id="24" name="Billede 5"/>
          <p:cNvPicPr/>
          <p:nvPr userDrawn="1"/>
        </p:nvPicPr>
        <p:blipFill>
          <a:blip r:embed="rId9" cstate="print"/>
          <a:srcRect/>
          <a:stretch>
            <a:fillRect/>
          </a:stretch>
        </p:blipFill>
        <p:spPr bwMode="auto">
          <a:xfrm>
            <a:off x="10455314" y="369957"/>
            <a:ext cx="1440160" cy="972180"/>
          </a:xfrm>
          <a:prstGeom prst="rect">
            <a:avLst/>
          </a:prstGeom>
          <a:noFill/>
          <a:ln w="9525">
            <a:noFill/>
            <a:miter lim="800000"/>
            <a:headEnd/>
            <a:tailEnd/>
          </a:ln>
        </p:spPr>
      </p:pic>
      <p:sp>
        <p:nvSpPr>
          <p:cNvPr id="25" name="TextBox 24"/>
          <p:cNvSpPr txBox="1"/>
          <p:nvPr userDrawn="1"/>
        </p:nvSpPr>
        <p:spPr>
          <a:xfrm>
            <a:off x="10431323" y="114336"/>
            <a:ext cx="1459905" cy="276999"/>
          </a:xfrm>
          <a:prstGeom prst="rect">
            <a:avLst/>
          </a:prstGeom>
          <a:noFill/>
        </p:spPr>
        <p:txBody>
          <a:bodyPr wrap="square" rtlCol="0">
            <a:spAutoFit/>
          </a:bodyPr>
          <a:lstStyle/>
          <a:p>
            <a:pPr algn="ctr"/>
            <a:r>
              <a:rPr lang="en-US" sz="1200" b="1" kern="1200" spc="200" baseline="0" dirty="0" smtClean="0">
                <a:solidFill>
                  <a:schemeClr val="tx2"/>
                </a:solidFill>
              </a:rPr>
              <a:t>INTOSAI</a:t>
            </a:r>
            <a:endParaRPr lang="en-US" sz="1200" b="1" kern="1200" spc="200" baseline="0" dirty="0">
              <a:solidFill>
                <a:schemeClr val="tx2"/>
              </a:solidFill>
            </a:endParaRPr>
          </a:p>
        </p:txBody>
      </p:sp>
      <p:sp>
        <p:nvSpPr>
          <p:cNvPr id="26" name="TextBox 25"/>
          <p:cNvSpPr txBox="1"/>
          <p:nvPr userDrawn="1"/>
        </p:nvSpPr>
        <p:spPr>
          <a:xfrm>
            <a:off x="10255497" y="1355231"/>
            <a:ext cx="1895299" cy="338554"/>
          </a:xfrm>
          <a:prstGeom prst="rect">
            <a:avLst/>
          </a:prstGeom>
          <a:noFill/>
        </p:spPr>
        <p:txBody>
          <a:bodyPr wrap="square" rtlCol="0">
            <a:spAutoFit/>
          </a:bodyPr>
          <a:lstStyle/>
          <a:p>
            <a:pPr algn="ctr"/>
            <a:r>
              <a:rPr lang="en-US" sz="800" b="1" kern="1200" spc="0" baseline="0" dirty="0" smtClean="0">
                <a:solidFill>
                  <a:schemeClr val="tx2"/>
                </a:solidFill>
              </a:rPr>
              <a:t>Knowledge Sharing &amp; Knowledge Services Committee</a:t>
            </a:r>
            <a:endParaRPr lang="en-US" sz="800" b="1" kern="1200" spc="0" baseline="0" dirty="0">
              <a:solidFill>
                <a:schemeClr val="tx2"/>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17/08/18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grpSp>
        <p:nvGrpSpPr>
          <p:cNvPr id="10" name="Group 3"/>
          <p:cNvGrpSpPr>
            <a:grpSpLocks/>
          </p:cNvGrpSpPr>
          <p:nvPr userDrawn="1"/>
        </p:nvGrpSpPr>
        <p:grpSpPr bwMode="auto">
          <a:xfrm>
            <a:off x="296526" y="330238"/>
            <a:ext cx="1296144" cy="1309749"/>
            <a:chOff x="1812885" y="483445"/>
            <a:chExt cx="6004777" cy="6262809"/>
          </a:xfrm>
        </p:grpSpPr>
        <p:sp>
          <p:nvSpPr>
            <p:cNvPr id="11" name="Oval 10"/>
            <p:cNvSpPr/>
            <p:nvPr/>
          </p:nvSpPr>
          <p:spPr>
            <a:xfrm>
              <a:off x="1982140" y="483445"/>
              <a:ext cx="5563249" cy="5564385"/>
            </a:xfrm>
            <a:prstGeom prst="ellipse">
              <a:avLst/>
            </a:prstGeom>
            <a:gradFill flip="none" rotWithShape="1">
              <a:gsLst>
                <a:gs pos="0">
                  <a:srgbClr val="FFEFD1"/>
                </a:gs>
                <a:gs pos="64999">
                  <a:srgbClr val="F0EBD5"/>
                </a:gs>
                <a:gs pos="100000">
                  <a:srgbClr val="D1C39F"/>
                </a:gs>
              </a:gsLst>
              <a:lin ang="5400000" scaled="0"/>
              <a:tileRect/>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2688584" y="1143496"/>
              <a:ext cx="4187152" cy="4190556"/>
            </a:xfrm>
            <a:prstGeom prst="ellipse">
              <a:avLst/>
            </a:prstGeom>
            <a:gradFill flip="none" rotWithShape="1">
              <a:gsLst>
                <a:gs pos="0">
                  <a:srgbClr val="FFEFD1"/>
                </a:gs>
                <a:gs pos="64999">
                  <a:srgbClr val="F0EBD5"/>
                </a:gs>
                <a:gs pos="100000">
                  <a:srgbClr val="D1C39F"/>
                </a:gs>
              </a:gsLst>
              <a:lin ang="5400000" scaled="0"/>
              <a:tileRect/>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 name="Picture 6" descr="8.jpg"/>
            <p:cNvPicPr>
              <a:picLocks noChangeAspect="1"/>
            </p:cNvPicPr>
            <p:nvPr/>
          </p:nvPicPr>
          <p:blipFill>
            <a:blip r:embed="rId2" cstate="print">
              <a:clrChange>
                <a:clrFrom>
                  <a:srgbClr val="FFFFFF"/>
                </a:clrFrom>
                <a:clrTo>
                  <a:srgbClr val="FFFFFF">
                    <a:alpha val="0"/>
                  </a:srgbClr>
                </a:clrTo>
              </a:clrChange>
              <a:grayscl/>
            </a:blip>
            <a:srcRect l="22330" r="21359" b="28105"/>
            <a:stretch>
              <a:fillRect/>
            </a:stretch>
          </p:blipFill>
          <p:spPr bwMode="auto">
            <a:xfrm flipH="1">
              <a:off x="2590597" y="1321645"/>
              <a:ext cx="4419600" cy="3810000"/>
            </a:xfrm>
            <a:prstGeom prst="rect">
              <a:avLst/>
            </a:prstGeom>
            <a:noFill/>
            <a:ln w="9525">
              <a:noFill/>
              <a:miter lim="800000"/>
              <a:headEnd/>
              <a:tailEnd/>
            </a:ln>
          </p:spPr>
        </p:pic>
        <p:pic>
          <p:nvPicPr>
            <p:cNvPr id="14"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86200" y="2916634"/>
              <a:ext cx="1828800" cy="1961202"/>
            </a:xfrm>
            <a:prstGeom prst="rect">
              <a:avLst/>
            </a:prstGeom>
            <a:noFill/>
            <a:ln w="9525">
              <a:noFill/>
              <a:miter lim="800000"/>
              <a:headEnd/>
              <a:tailEnd/>
            </a:ln>
          </p:spPr>
        </p:pic>
        <p:pic>
          <p:nvPicPr>
            <p:cNvPr id="15" name="Picture 14" descr="6.jpg"/>
            <p:cNvPicPr>
              <a:picLocks noChangeAspect="1"/>
            </p:cNvPicPr>
            <p:nvPr/>
          </p:nvPicPr>
          <p:blipFill>
            <a:blip r:embed="rId4" cstate="print">
              <a:clrChange>
                <a:clrFrom>
                  <a:srgbClr val="FFFFFF"/>
                </a:clrFrom>
                <a:clrTo>
                  <a:srgbClr val="FFFFFF">
                    <a:alpha val="0"/>
                  </a:srgbClr>
                </a:clrTo>
              </a:clrChange>
              <a:duotone>
                <a:prstClr val="black"/>
                <a:srgbClr val="D9C3A5">
                  <a:tint val="50000"/>
                  <a:satMod val="180000"/>
                </a:srgbClr>
              </a:duotone>
            </a:blip>
            <a:srcRect b="1286"/>
            <a:stretch>
              <a:fillRect/>
            </a:stretch>
          </p:blipFill>
          <p:spPr>
            <a:xfrm>
              <a:off x="4306112" y="1499621"/>
              <a:ext cx="990600" cy="1519804"/>
            </a:xfrm>
            <a:prstGeom prst="rect">
              <a:avLst/>
            </a:prstGeom>
          </p:spPr>
        </p:pic>
        <p:sp>
          <p:nvSpPr>
            <p:cNvPr id="16" name="WordArt 6"/>
            <p:cNvSpPr>
              <a:spLocks noChangeArrowheads="1" noChangeShapeType="1" noTextEdit="1"/>
            </p:cNvSpPr>
            <p:nvPr/>
          </p:nvSpPr>
          <p:spPr bwMode="auto">
            <a:xfrm rot="17626964">
              <a:off x="2203579" y="1206106"/>
              <a:ext cx="4389120" cy="3840480"/>
            </a:xfrm>
            <a:prstGeom prst="rect">
              <a:avLst/>
            </a:prstGeom>
          </p:spPr>
          <p:txBody>
            <a:bodyPr spcFirstLastPara="1" wrap="none" fromWordArt="1">
              <a:prstTxWarp prst="textArchUp">
                <a:avLst>
                  <a:gd name="adj" fmla="val 11562266"/>
                </a:avLst>
              </a:prstTxWarp>
            </a:bodyPr>
            <a:lstStyle/>
            <a:p>
              <a:pPr algn="ctr" fontAlgn="auto">
                <a:spcBef>
                  <a:spcPts val="0"/>
                </a:spcBef>
                <a:spcAft>
                  <a:spcPts val="0"/>
                </a:spcAft>
                <a:defRPr/>
              </a:pPr>
              <a:r>
                <a:rPr lang="x-none" sz="3600" kern="10" dirty="0">
                  <a:ln w="9525">
                    <a:noFill/>
                    <a:round/>
                    <a:headEnd/>
                    <a:tailEnd/>
                  </a:ln>
                  <a:solidFill>
                    <a:schemeClr val="bg2">
                      <a:lumMod val="25000"/>
                    </a:schemeClr>
                  </a:solidFill>
                  <a:latin typeface="Century Gothic"/>
                </a:rPr>
                <a:t>भारतीय लेखा </a:t>
              </a:r>
              <a:r>
                <a:rPr lang="x-none" sz="3600" dirty="0">
                  <a:solidFill>
                    <a:schemeClr val="bg2">
                      <a:lumMod val="25000"/>
                    </a:schemeClr>
                  </a:solidFill>
                  <a:latin typeface="+mn-lt"/>
                </a:rPr>
                <a:t>एव</a:t>
              </a:r>
              <a:r>
                <a:rPr lang="x-none" sz="3600" kern="10" dirty="0">
                  <a:ln w="9525">
                    <a:noFill/>
                    <a:round/>
                    <a:headEnd/>
                    <a:tailEnd/>
                  </a:ln>
                  <a:solidFill>
                    <a:schemeClr val="bg2">
                      <a:lumMod val="25000"/>
                    </a:schemeClr>
                  </a:solidFill>
                  <a:latin typeface="Century Gothic"/>
                </a:rPr>
                <a:t> लेखा परीक्षा विभाग</a:t>
              </a:r>
              <a:r>
                <a:rPr lang="en-US" sz="3600" kern="10" dirty="0">
                  <a:ln w="9525">
                    <a:noFill/>
                    <a:round/>
                    <a:headEnd/>
                    <a:tailEnd/>
                  </a:ln>
                  <a:solidFill>
                    <a:schemeClr val="bg2">
                      <a:lumMod val="25000"/>
                    </a:schemeClr>
                  </a:solidFill>
                  <a:latin typeface="Century Gothic"/>
                </a:rPr>
                <a:t>    </a:t>
              </a:r>
            </a:p>
          </p:txBody>
        </p:sp>
        <p:sp>
          <p:nvSpPr>
            <p:cNvPr id="17" name="WordArt 6"/>
            <p:cNvSpPr>
              <a:spLocks noChangeArrowheads="1" noChangeShapeType="1" noTextEdit="1"/>
            </p:cNvSpPr>
            <p:nvPr/>
          </p:nvSpPr>
          <p:spPr bwMode="auto">
            <a:xfrm rot="4033083">
              <a:off x="2894117" y="1130047"/>
              <a:ext cx="4466581" cy="4026975"/>
            </a:xfrm>
            <a:prstGeom prst="rect">
              <a:avLst/>
            </a:prstGeom>
          </p:spPr>
          <p:txBody>
            <a:bodyPr spcFirstLastPara="1" wrap="none" fromWordArt="1">
              <a:prstTxWarp prst="textArchUp">
                <a:avLst>
                  <a:gd name="adj" fmla="val 11741012"/>
                </a:avLst>
              </a:prstTxWarp>
            </a:bodyPr>
            <a:lstStyle/>
            <a:p>
              <a:pPr algn="ctr"/>
              <a:r>
                <a:rPr lang="en-US" sz="4000" kern="10">
                  <a:ln w="9525">
                    <a:solidFill>
                      <a:srgbClr val="4A452A"/>
                    </a:solidFill>
                    <a:round/>
                    <a:headEnd/>
                    <a:tailEnd/>
                  </a:ln>
                  <a:solidFill>
                    <a:srgbClr val="4A452A"/>
                  </a:solidFill>
                  <a:latin typeface="Times New Roman"/>
                  <a:cs typeface="Times New Roman"/>
                </a:rPr>
                <a:t>    INDIAN AUDIT  AND  ACCOUNTS  DEPARTMENT</a:t>
              </a:r>
            </a:p>
          </p:txBody>
        </p:sp>
        <p:sp>
          <p:nvSpPr>
            <p:cNvPr id="18" name="Oval 17"/>
            <p:cNvSpPr>
              <a:spLocks noChangeArrowheads="1"/>
            </p:cNvSpPr>
            <p:nvPr/>
          </p:nvSpPr>
          <p:spPr bwMode="auto">
            <a:xfrm flipH="1" flipV="1">
              <a:off x="2249806" y="2716531"/>
              <a:ext cx="45719" cy="45719"/>
            </a:xfrm>
            <a:prstGeom prst="ellipse">
              <a:avLst/>
            </a:prstGeom>
            <a:solidFill>
              <a:srgbClr val="4A452A"/>
            </a:solidFill>
            <a:ln w="25400" algn="ctr">
              <a:noFill/>
              <a:round/>
              <a:headEnd/>
              <a:tailEnd/>
            </a:ln>
          </p:spPr>
          <p:txBody>
            <a:bodyPr rot="10800000" anchor="ctr"/>
            <a:lstStyle/>
            <a:p>
              <a:pPr algn="ctr" fontAlgn="auto">
                <a:spcBef>
                  <a:spcPts val="0"/>
                </a:spcBef>
                <a:spcAft>
                  <a:spcPts val="0"/>
                </a:spcAft>
                <a:defRPr/>
              </a:pPr>
              <a:endParaRPr lang="en-US" sz="800" dirty="0">
                <a:solidFill>
                  <a:schemeClr val="lt1"/>
                </a:solidFill>
                <a:latin typeface="+mn-lt"/>
              </a:endParaRPr>
            </a:p>
          </p:txBody>
        </p:sp>
        <p:sp>
          <p:nvSpPr>
            <p:cNvPr id="19" name="4-Point Star 18"/>
            <p:cNvSpPr/>
            <p:nvPr/>
          </p:nvSpPr>
          <p:spPr>
            <a:xfrm>
              <a:off x="4638662" y="682995"/>
              <a:ext cx="301713" cy="307000"/>
            </a:xfrm>
            <a:prstGeom prst="star4">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0" name="Group 25"/>
            <p:cNvGrpSpPr>
              <a:grpSpLocks/>
            </p:cNvGrpSpPr>
            <p:nvPr/>
          </p:nvGrpSpPr>
          <p:grpSpPr bwMode="auto">
            <a:xfrm>
              <a:off x="1812885" y="4810648"/>
              <a:ext cx="6004777" cy="1935606"/>
              <a:chOff x="1812885" y="4810648"/>
              <a:chExt cx="6004777" cy="1935606"/>
            </a:xfrm>
          </p:grpSpPr>
          <p:pic>
            <p:nvPicPr>
              <p:cNvPr id="23" name="Picture 22" descr="4.jpg"/>
              <p:cNvPicPr>
                <a:picLocks noChangeAspect="1"/>
              </p:cNvPicPr>
              <p:nvPr/>
            </p:nvPicPr>
            <p:blipFill>
              <a:blip r:embed="rId5" cstate="print">
                <a:clrChange>
                  <a:clrFrom>
                    <a:srgbClr val="FFFFFF"/>
                  </a:clrFrom>
                  <a:clrTo>
                    <a:srgbClr val="FFFFFF">
                      <a:alpha val="0"/>
                    </a:srgbClr>
                  </a:clrTo>
                </a:clrChange>
                <a:duotone>
                  <a:prstClr val="black"/>
                  <a:srgbClr val="006600">
                    <a:tint val="45000"/>
                    <a:satMod val="400000"/>
                  </a:srgbClr>
                </a:duotone>
              </a:blip>
              <a:stretch>
                <a:fillRect/>
              </a:stretch>
            </p:blipFill>
            <p:spPr>
              <a:xfrm rot="17293229">
                <a:off x="2584799" y="4059263"/>
                <a:ext cx="1915077" cy="3458906"/>
              </a:xfrm>
              <a:prstGeom prst="rect">
                <a:avLst/>
              </a:prstGeom>
            </p:spPr>
          </p:pic>
          <p:pic>
            <p:nvPicPr>
              <p:cNvPr id="24" name="Picture 23" descr="4.jpg"/>
              <p:cNvPicPr>
                <a:picLocks noChangeAspect="1"/>
              </p:cNvPicPr>
              <p:nvPr/>
            </p:nvPicPr>
            <p:blipFill>
              <a:blip r:embed="rId6" cstate="print">
                <a:clrChange>
                  <a:clrFrom>
                    <a:srgbClr val="FFFFFF"/>
                  </a:clrFrom>
                  <a:clrTo>
                    <a:srgbClr val="FFFFFF">
                      <a:alpha val="0"/>
                    </a:srgbClr>
                  </a:clrTo>
                </a:clrChange>
                <a:duotone>
                  <a:prstClr val="black"/>
                  <a:srgbClr val="006600">
                    <a:tint val="45000"/>
                    <a:satMod val="400000"/>
                  </a:srgbClr>
                </a:duotone>
              </a:blip>
              <a:stretch>
                <a:fillRect/>
              </a:stretch>
            </p:blipFill>
            <p:spPr>
              <a:xfrm rot="15075991" flipV="1">
                <a:off x="5147827" y="4055891"/>
                <a:ext cx="1915077" cy="3424592"/>
              </a:xfrm>
              <a:prstGeom prst="rect">
                <a:avLst/>
              </a:prstGeom>
            </p:spPr>
          </p:pic>
        </p:grpSp>
        <p:pic>
          <p:nvPicPr>
            <p:cNvPr id="21" name="Picture 14" descr="asad.jpg"/>
            <p:cNvPicPr>
              <a:picLocks noChangeAspect="1"/>
            </p:cNvPicPr>
            <p:nvPr/>
          </p:nvPicPr>
          <p:blipFill>
            <a:blip r:embed="rId7" cstate="print">
              <a:clrChange>
                <a:clrFrom>
                  <a:srgbClr val="010004"/>
                </a:clrFrom>
                <a:clrTo>
                  <a:srgbClr val="010004">
                    <a:alpha val="0"/>
                  </a:srgbClr>
                </a:clrTo>
              </a:clrChange>
              <a:grayscl/>
              <a:biLevel thresh="50000"/>
            </a:blip>
            <a:srcRect/>
            <a:stretch>
              <a:fillRect/>
            </a:stretch>
          </p:blipFill>
          <p:spPr bwMode="auto">
            <a:xfrm>
              <a:off x="4419600" y="4067175"/>
              <a:ext cx="805534" cy="423555"/>
            </a:xfrm>
            <a:prstGeom prst="rect">
              <a:avLst/>
            </a:prstGeom>
            <a:noFill/>
            <a:ln w="9525">
              <a:noFill/>
              <a:miter lim="800000"/>
              <a:headEnd/>
              <a:tailEnd/>
            </a:ln>
          </p:spPr>
        </p:pic>
        <p:pic>
          <p:nvPicPr>
            <p:cNvPr id="22" name="Picture 3"/>
            <p:cNvPicPr>
              <a:picLocks noChangeAspect="1" noChangeArrowheads="1"/>
            </p:cNvPicPr>
            <p:nvPr/>
          </p:nvPicPr>
          <p:blipFill>
            <a:blip r:embed="rId8" cstate="print">
              <a:clrChange>
                <a:clrFrom>
                  <a:srgbClr val="4F1E1E"/>
                </a:clrFrom>
                <a:clrTo>
                  <a:srgbClr val="4F1E1E">
                    <a:alpha val="0"/>
                  </a:srgbClr>
                </a:clrTo>
              </a:clrChange>
            </a:blip>
            <a:srcRect/>
            <a:stretch>
              <a:fillRect/>
            </a:stretch>
          </p:blipFill>
          <p:spPr bwMode="auto">
            <a:xfrm>
              <a:off x="4248150" y="3040936"/>
              <a:ext cx="1088048" cy="890065"/>
            </a:xfrm>
            <a:prstGeom prst="rect">
              <a:avLst/>
            </a:prstGeom>
            <a:noFill/>
            <a:ln w="9525">
              <a:noFill/>
              <a:miter lim="800000"/>
              <a:headEnd/>
              <a:tailEnd/>
            </a:ln>
          </p:spPr>
        </p:pic>
      </p:grpSp>
      <p:pic>
        <p:nvPicPr>
          <p:cNvPr id="25" name="Billede 5"/>
          <p:cNvPicPr/>
          <p:nvPr userDrawn="1"/>
        </p:nvPicPr>
        <p:blipFill>
          <a:blip r:embed="rId9" cstate="print"/>
          <a:srcRect/>
          <a:stretch>
            <a:fillRect/>
          </a:stretch>
        </p:blipFill>
        <p:spPr bwMode="auto">
          <a:xfrm>
            <a:off x="10455314" y="369957"/>
            <a:ext cx="1440160" cy="972180"/>
          </a:xfrm>
          <a:prstGeom prst="rect">
            <a:avLst/>
          </a:prstGeom>
          <a:noFill/>
          <a:ln w="9525">
            <a:noFill/>
            <a:miter lim="800000"/>
            <a:headEnd/>
            <a:tailEnd/>
          </a:ln>
        </p:spPr>
      </p:pic>
      <p:sp>
        <p:nvSpPr>
          <p:cNvPr id="26" name="TextBox 25"/>
          <p:cNvSpPr txBox="1"/>
          <p:nvPr userDrawn="1"/>
        </p:nvSpPr>
        <p:spPr>
          <a:xfrm>
            <a:off x="10431323" y="114336"/>
            <a:ext cx="1459905" cy="276999"/>
          </a:xfrm>
          <a:prstGeom prst="rect">
            <a:avLst/>
          </a:prstGeom>
          <a:noFill/>
        </p:spPr>
        <p:txBody>
          <a:bodyPr wrap="square" rtlCol="0">
            <a:spAutoFit/>
          </a:bodyPr>
          <a:lstStyle/>
          <a:p>
            <a:pPr algn="ctr"/>
            <a:r>
              <a:rPr lang="en-US" sz="1200" b="1" kern="1200" spc="200" baseline="0" dirty="0" smtClean="0">
                <a:solidFill>
                  <a:schemeClr val="tx2"/>
                </a:solidFill>
              </a:rPr>
              <a:t>INTOSAI</a:t>
            </a:r>
            <a:endParaRPr lang="en-US" sz="1200" b="1" kern="1200" spc="200" baseline="0" dirty="0">
              <a:solidFill>
                <a:schemeClr val="tx2"/>
              </a:solidFill>
            </a:endParaRPr>
          </a:p>
        </p:txBody>
      </p:sp>
      <p:sp>
        <p:nvSpPr>
          <p:cNvPr id="27" name="TextBox 26"/>
          <p:cNvSpPr txBox="1"/>
          <p:nvPr userDrawn="1"/>
        </p:nvSpPr>
        <p:spPr>
          <a:xfrm>
            <a:off x="10255497" y="1355231"/>
            <a:ext cx="1895299" cy="338554"/>
          </a:xfrm>
          <a:prstGeom prst="rect">
            <a:avLst/>
          </a:prstGeom>
          <a:noFill/>
        </p:spPr>
        <p:txBody>
          <a:bodyPr wrap="square" rtlCol="0">
            <a:spAutoFit/>
          </a:bodyPr>
          <a:lstStyle/>
          <a:p>
            <a:pPr algn="ctr"/>
            <a:r>
              <a:rPr lang="en-US" sz="800" b="1" kern="1200" spc="0" baseline="0" dirty="0" smtClean="0">
                <a:solidFill>
                  <a:schemeClr val="tx2"/>
                </a:solidFill>
              </a:rPr>
              <a:t>Knowledge Sharing &amp; Knowledge Services Committee</a:t>
            </a:r>
            <a:endParaRPr lang="en-US" sz="800" b="1" kern="1200" spc="0" baseline="0" dirty="0">
              <a:solidFill>
                <a:schemeClr val="tx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17/08/18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grpSp>
        <p:nvGrpSpPr>
          <p:cNvPr id="12" name="Group 3"/>
          <p:cNvGrpSpPr>
            <a:grpSpLocks/>
          </p:cNvGrpSpPr>
          <p:nvPr userDrawn="1"/>
        </p:nvGrpSpPr>
        <p:grpSpPr bwMode="auto">
          <a:xfrm>
            <a:off x="296526" y="330238"/>
            <a:ext cx="1296144" cy="1309749"/>
            <a:chOff x="1812885" y="483445"/>
            <a:chExt cx="6004777" cy="6262809"/>
          </a:xfrm>
        </p:grpSpPr>
        <p:sp>
          <p:nvSpPr>
            <p:cNvPr id="13" name="Oval 12"/>
            <p:cNvSpPr/>
            <p:nvPr/>
          </p:nvSpPr>
          <p:spPr>
            <a:xfrm>
              <a:off x="1982140" y="483445"/>
              <a:ext cx="5563249" cy="5564385"/>
            </a:xfrm>
            <a:prstGeom prst="ellipse">
              <a:avLst/>
            </a:prstGeom>
            <a:gradFill flip="none" rotWithShape="1">
              <a:gsLst>
                <a:gs pos="0">
                  <a:srgbClr val="FFEFD1"/>
                </a:gs>
                <a:gs pos="64999">
                  <a:srgbClr val="F0EBD5"/>
                </a:gs>
                <a:gs pos="100000">
                  <a:srgbClr val="D1C39F"/>
                </a:gs>
              </a:gsLst>
              <a:lin ang="5400000" scaled="0"/>
              <a:tileRect/>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2688584" y="1143496"/>
              <a:ext cx="4187152" cy="4190556"/>
            </a:xfrm>
            <a:prstGeom prst="ellipse">
              <a:avLst/>
            </a:prstGeom>
            <a:gradFill flip="none" rotWithShape="1">
              <a:gsLst>
                <a:gs pos="0">
                  <a:srgbClr val="FFEFD1"/>
                </a:gs>
                <a:gs pos="64999">
                  <a:srgbClr val="F0EBD5"/>
                </a:gs>
                <a:gs pos="100000">
                  <a:srgbClr val="D1C39F"/>
                </a:gs>
              </a:gsLst>
              <a:lin ang="5400000" scaled="0"/>
              <a:tileRect/>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5" name="Picture 6" descr="8.jpg"/>
            <p:cNvPicPr>
              <a:picLocks noChangeAspect="1"/>
            </p:cNvPicPr>
            <p:nvPr/>
          </p:nvPicPr>
          <p:blipFill>
            <a:blip r:embed="rId2" cstate="print">
              <a:clrChange>
                <a:clrFrom>
                  <a:srgbClr val="FFFFFF"/>
                </a:clrFrom>
                <a:clrTo>
                  <a:srgbClr val="FFFFFF">
                    <a:alpha val="0"/>
                  </a:srgbClr>
                </a:clrTo>
              </a:clrChange>
              <a:grayscl/>
            </a:blip>
            <a:srcRect l="22330" r="21359" b="28105"/>
            <a:stretch>
              <a:fillRect/>
            </a:stretch>
          </p:blipFill>
          <p:spPr bwMode="auto">
            <a:xfrm flipH="1">
              <a:off x="2590597" y="1321645"/>
              <a:ext cx="4419600" cy="3810000"/>
            </a:xfrm>
            <a:prstGeom prst="rect">
              <a:avLst/>
            </a:prstGeom>
            <a:noFill/>
            <a:ln w="9525">
              <a:noFill/>
              <a:miter lim="800000"/>
              <a:headEnd/>
              <a:tailEnd/>
            </a:ln>
          </p:spPr>
        </p:pic>
        <p:pic>
          <p:nvPicPr>
            <p:cNvPr id="1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86200" y="2916634"/>
              <a:ext cx="1828800" cy="1961202"/>
            </a:xfrm>
            <a:prstGeom prst="rect">
              <a:avLst/>
            </a:prstGeom>
            <a:noFill/>
            <a:ln w="9525">
              <a:noFill/>
              <a:miter lim="800000"/>
              <a:headEnd/>
              <a:tailEnd/>
            </a:ln>
          </p:spPr>
        </p:pic>
        <p:pic>
          <p:nvPicPr>
            <p:cNvPr id="17" name="Picture 16" descr="6.jpg"/>
            <p:cNvPicPr>
              <a:picLocks noChangeAspect="1"/>
            </p:cNvPicPr>
            <p:nvPr/>
          </p:nvPicPr>
          <p:blipFill>
            <a:blip r:embed="rId4" cstate="print">
              <a:clrChange>
                <a:clrFrom>
                  <a:srgbClr val="FFFFFF"/>
                </a:clrFrom>
                <a:clrTo>
                  <a:srgbClr val="FFFFFF">
                    <a:alpha val="0"/>
                  </a:srgbClr>
                </a:clrTo>
              </a:clrChange>
              <a:duotone>
                <a:prstClr val="black"/>
                <a:srgbClr val="D9C3A5">
                  <a:tint val="50000"/>
                  <a:satMod val="180000"/>
                </a:srgbClr>
              </a:duotone>
            </a:blip>
            <a:srcRect b="1286"/>
            <a:stretch>
              <a:fillRect/>
            </a:stretch>
          </p:blipFill>
          <p:spPr>
            <a:xfrm>
              <a:off x="4306112" y="1499621"/>
              <a:ext cx="990600" cy="1519804"/>
            </a:xfrm>
            <a:prstGeom prst="rect">
              <a:avLst/>
            </a:prstGeom>
          </p:spPr>
        </p:pic>
        <p:sp>
          <p:nvSpPr>
            <p:cNvPr id="18" name="WordArt 6"/>
            <p:cNvSpPr>
              <a:spLocks noChangeArrowheads="1" noChangeShapeType="1" noTextEdit="1"/>
            </p:cNvSpPr>
            <p:nvPr/>
          </p:nvSpPr>
          <p:spPr bwMode="auto">
            <a:xfrm rot="17626964">
              <a:off x="2203579" y="1206106"/>
              <a:ext cx="4389120" cy="3840480"/>
            </a:xfrm>
            <a:prstGeom prst="rect">
              <a:avLst/>
            </a:prstGeom>
          </p:spPr>
          <p:txBody>
            <a:bodyPr spcFirstLastPara="1" wrap="none" fromWordArt="1">
              <a:prstTxWarp prst="textArchUp">
                <a:avLst>
                  <a:gd name="adj" fmla="val 11562266"/>
                </a:avLst>
              </a:prstTxWarp>
            </a:bodyPr>
            <a:lstStyle/>
            <a:p>
              <a:pPr algn="ctr" fontAlgn="auto">
                <a:spcBef>
                  <a:spcPts val="0"/>
                </a:spcBef>
                <a:spcAft>
                  <a:spcPts val="0"/>
                </a:spcAft>
                <a:defRPr/>
              </a:pPr>
              <a:r>
                <a:rPr lang="x-none" sz="3600" kern="10" dirty="0">
                  <a:ln w="9525">
                    <a:noFill/>
                    <a:round/>
                    <a:headEnd/>
                    <a:tailEnd/>
                  </a:ln>
                  <a:solidFill>
                    <a:schemeClr val="bg2">
                      <a:lumMod val="25000"/>
                    </a:schemeClr>
                  </a:solidFill>
                  <a:latin typeface="Century Gothic"/>
                </a:rPr>
                <a:t>भारतीय लेखा </a:t>
              </a:r>
              <a:r>
                <a:rPr lang="x-none" sz="3600" dirty="0">
                  <a:solidFill>
                    <a:schemeClr val="bg2">
                      <a:lumMod val="25000"/>
                    </a:schemeClr>
                  </a:solidFill>
                  <a:latin typeface="+mn-lt"/>
                </a:rPr>
                <a:t>एव</a:t>
              </a:r>
              <a:r>
                <a:rPr lang="x-none" sz="3600" kern="10" dirty="0">
                  <a:ln w="9525">
                    <a:noFill/>
                    <a:round/>
                    <a:headEnd/>
                    <a:tailEnd/>
                  </a:ln>
                  <a:solidFill>
                    <a:schemeClr val="bg2">
                      <a:lumMod val="25000"/>
                    </a:schemeClr>
                  </a:solidFill>
                  <a:latin typeface="Century Gothic"/>
                </a:rPr>
                <a:t> लेखा परीक्षा विभाग</a:t>
              </a:r>
              <a:r>
                <a:rPr lang="en-US" sz="3600" kern="10" dirty="0">
                  <a:ln w="9525">
                    <a:noFill/>
                    <a:round/>
                    <a:headEnd/>
                    <a:tailEnd/>
                  </a:ln>
                  <a:solidFill>
                    <a:schemeClr val="bg2">
                      <a:lumMod val="25000"/>
                    </a:schemeClr>
                  </a:solidFill>
                  <a:latin typeface="Century Gothic"/>
                </a:rPr>
                <a:t>    </a:t>
              </a:r>
            </a:p>
          </p:txBody>
        </p:sp>
        <p:sp>
          <p:nvSpPr>
            <p:cNvPr id="19" name="WordArt 6"/>
            <p:cNvSpPr>
              <a:spLocks noChangeArrowheads="1" noChangeShapeType="1" noTextEdit="1"/>
            </p:cNvSpPr>
            <p:nvPr/>
          </p:nvSpPr>
          <p:spPr bwMode="auto">
            <a:xfrm rot="4033083">
              <a:off x="2894117" y="1130047"/>
              <a:ext cx="4466581" cy="4026975"/>
            </a:xfrm>
            <a:prstGeom prst="rect">
              <a:avLst/>
            </a:prstGeom>
          </p:spPr>
          <p:txBody>
            <a:bodyPr spcFirstLastPara="1" wrap="none" fromWordArt="1">
              <a:prstTxWarp prst="textArchUp">
                <a:avLst>
                  <a:gd name="adj" fmla="val 11741012"/>
                </a:avLst>
              </a:prstTxWarp>
            </a:bodyPr>
            <a:lstStyle/>
            <a:p>
              <a:pPr algn="ctr"/>
              <a:r>
                <a:rPr lang="en-US" sz="4000" kern="10">
                  <a:ln w="9525">
                    <a:solidFill>
                      <a:srgbClr val="4A452A"/>
                    </a:solidFill>
                    <a:round/>
                    <a:headEnd/>
                    <a:tailEnd/>
                  </a:ln>
                  <a:solidFill>
                    <a:srgbClr val="4A452A"/>
                  </a:solidFill>
                  <a:latin typeface="Times New Roman"/>
                  <a:cs typeface="Times New Roman"/>
                </a:rPr>
                <a:t>    INDIAN AUDIT  AND  ACCOUNTS  DEPARTMENT</a:t>
              </a:r>
            </a:p>
          </p:txBody>
        </p:sp>
        <p:sp>
          <p:nvSpPr>
            <p:cNvPr id="20" name="Oval 19"/>
            <p:cNvSpPr>
              <a:spLocks noChangeArrowheads="1"/>
            </p:cNvSpPr>
            <p:nvPr/>
          </p:nvSpPr>
          <p:spPr bwMode="auto">
            <a:xfrm flipH="1" flipV="1">
              <a:off x="2249806" y="2716531"/>
              <a:ext cx="45719" cy="45719"/>
            </a:xfrm>
            <a:prstGeom prst="ellipse">
              <a:avLst/>
            </a:prstGeom>
            <a:solidFill>
              <a:srgbClr val="4A452A"/>
            </a:solidFill>
            <a:ln w="25400" algn="ctr">
              <a:noFill/>
              <a:round/>
              <a:headEnd/>
              <a:tailEnd/>
            </a:ln>
          </p:spPr>
          <p:txBody>
            <a:bodyPr rot="10800000" anchor="ctr"/>
            <a:lstStyle/>
            <a:p>
              <a:pPr algn="ctr" fontAlgn="auto">
                <a:spcBef>
                  <a:spcPts val="0"/>
                </a:spcBef>
                <a:spcAft>
                  <a:spcPts val="0"/>
                </a:spcAft>
                <a:defRPr/>
              </a:pPr>
              <a:endParaRPr lang="en-US" sz="800" dirty="0">
                <a:solidFill>
                  <a:schemeClr val="lt1"/>
                </a:solidFill>
                <a:latin typeface="+mn-lt"/>
              </a:endParaRPr>
            </a:p>
          </p:txBody>
        </p:sp>
        <p:sp>
          <p:nvSpPr>
            <p:cNvPr id="21" name="4-Point Star 20"/>
            <p:cNvSpPr/>
            <p:nvPr/>
          </p:nvSpPr>
          <p:spPr>
            <a:xfrm>
              <a:off x="4638662" y="682995"/>
              <a:ext cx="301713" cy="307000"/>
            </a:xfrm>
            <a:prstGeom prst="star4">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2" name="Group 25"/>
            <p:cNvGrpSpPr>
              <a:grpSpLocks/>
            </p:cNvGrpSpPr>
            <p:nvPr/>
          </p:nvGrpSpPr>
          <p:grpSpPr bwMode="auto">
            <a:xfrm>
              <a:off x="1812885" y="4810648"/>
              <a:ext cx="6004777" cy="1935606"/>
              <a:chOff x="1812885" y="4810648"/>
              <a:chExt cx="6004777" cy="1935606"/>
            </a:xfrm>
          </p:grpSpPr>
          <p:pic>
            <p:nvPicPr>
              <p:cNvPr id="25" name="Picture 24" descr="4.jpg"/>
              <p:cNvPicPr>
                <a:picLocks noChangeAspect="1"/>
              </p:cNvPicPr>
              <p:nvPr/>
            </p:nvPicPr>
            <p:blipFill>
              <a:blip r:embed="rId5" cstate="print">
                <a:clrChange>
                  <a:clrFrom>
                    <a:srgbClr val="FFFFFF"/>
                  </a:clrFrom>
                  <a:clrTo>
                    <a:srgbClr val="FFFFFF">
                      <a:alpha val="0"/>
                    </a:srgbClr>
                  </a:clrTo>
                </a:clrChange>
                <a:duotone>
                  <a:prstClr val="black"/>
                  <a:srgbClr val="006600">
                    <a:tint val="45000"/>
                    <a:satMod val="400000"/>
                  </a:srgbClr>
                </a:duotone>
              </a:blip>
              <a:stretch>
                <a:fillRect/>
              </a:stretch>
            </p:blipFill>
            <p:spPr>
              <a:xfrm rot="17293229">
                <a:off x="2584799" y="4059263"/>
                <a:ext cx="1915077" cy="3458906"/>
              </a:xfrm>
              <a:prstGeom prst="rect">
                <a:avLst/>
              </a:prstGeom>
            </p:spPr>
          </p:pic>
          <p:pic>
            <p:nvPicPr>
              <p:cNvPr id="26" name="Picture 25" descr="4.jpg"/>
              <p:cNvPicPr>
                <a:picLocks noChangeAspect="1"/>
              </p:cNvPicPr>
              <p:nvPr/>
            </p:nvPicPr>
            <p:blipFill>
              <a:blip r:embed="rId6" cstate="print">
                <a:clrChange>
                  <a:clrFrom>
                    <a:srgbClr val="FFFFFF"/>
                  </a:clrFrom>
                  <a:clrTo>
                    <a:srgbClr val="FFFFFF">
                      <a:alpha val="0"/>
                    </a:srgbClr>
                  </a:clrTo>
                </a:clrChange>
                <a:duotone>
                  <a:prstClr val="black"/>
                  <a:srgbClr val="006600">
                    <a:tint val="45000"/>
                    <a:satMod val="400000"/>
                  </a:srgbClr>
                </a:duotone>
              </a:blip>
              <a:stretch>
                <a:fillRect/>
              </a:stretch>
            </p:blipFill>
            <p:spPr>
              <a:xfrm rot="15075991" flipV="1">
                <a:off x="5147827" y="4055891"/>
                <a:ext cx="1915077" cy="3424592"/>
              </a:xfrm>
              <a:prstGeom prst="rect">
                <a:avLst/>
              </a:prstGeom>
            </p:spPr>
          </p:pic>
        </p:grpSp>
        <p:pic>
          <p:nvPicPr>
            <p:cNvPr id="23" name="Picture 14" descr="asad.jpg"/>
            <p:cNvPicPr>
              <a:picLocks noChangeAspect="1"/>
            </p:cNvPicPr>
            <p:nvPr/>
          </p:nvPicPr>
          <p:blipFill>
            <a:blip r:embed="rId7" cstate="print">
              <a:clrChange>
                <a:clrFrom>
                  <a:srgbClr val="010004"/>
                </a:clrFrom>
                <a:clrTo>
                  <a:srgbClr val="010004">
                    <a:alpha val="0"/>
                  </a:srgbClr>
                </a:clrTo>
              </a:clrChange>
              <a:grayscl/>
              <a:biLevel thresh="50000"/>
            </a:blip>
            <a:srcRect/>
            <a:stretch>
              <a:fillRect/>
            </a:stretch>
          </p:blipFill>
          <p:spPr bwMode="auto">
            <a:xfrm>
              <a:off x="4419600" y="4067175"/>
              <a:ext cx="805534" cy="423555"/>
            </a:xfrm>
            <a:prstGeom prst="rect">
              <a:avLst/>
            </a:prstGeom>
            <a:noFill/>
            <a:ln w="9525">
              <a:noFill/>
              <a:miter lim="800000"/>
              <a:headEnd/>
              <a:tailEnd/>
            </a:ln>
          </p:spPr>
        </p:pic>
        <p:pic>
          <p:nvPicPr>
            <p:cNvPr id="24" name="Picture 3"/>
            <p:cNvPicPr>
              <a:picLocks noChangeAspect="1" noChangeArrowheads="1"/>
            </p:cNvPicPr>
            <p:nvPr/>
          </p:nvPicPr>
          <p:blipFill>
            <a:blip r:embed="rId8" cstate="print">
              <a:clrChange>
                <a:clrFrom>
                  <a:srgbClr val="4F1E1E"/>
                </a:clrFrom>
                <a:clrTo>
                  <a:srgbClr val="4F1E1E">
                    <a:alpha val="0"/>
                  </a:srgbClr>
                </a:clrTo>
              </a:clrChange>
            </a:blip>
            <a:srcRect/>
            <a:stretch>
              <a:fillRect/>
            </a:stretch>
          </p:blipFill>
          <p:spPr bwMode="auto">
            <a:xfrm>
              <a:off x="4248150" y="3040936"/>
              <a:ext cx="1088048" cy="890065"/>
            </a:xfrm>
            <a:prstGeom prst="rect">
              <a:avLst/>
            </a:prstGeom>
            <a:noFill/>
            <a:ln w="9525">
              <a:noFill/>
              <a:miter lim="800000"/>
              <a:headEnd/>
              <a:tailEnd/>
            </a:ln>
          </p:spPr>
        </p:pic>
      </p:grpSp>
      <p:pic>
        <p:nvPicPr>
          <p:cNvPr id="27" name="Billede 5"/>
          <p:cNvPicPr/>
          <p:nvPr userDrawn="1"/>
        </p:nvPicPr>
        <p:blipFill>
          <a:blip r:embed="rId9" cstate="print"/>
          <a:srcRect/>
          <a:stretch>
            <a:fillRect/>
          </a:stretch>
        </p:blipFill>
        <p:spPr bwMode="auto">
          <a:xfrm>
            <a:off x="10455314" y="369957"/>
            <a:ext cx="1440160" cy="972180"/>
          </a:xfrm>
          <a:prstGeom prst="rect">
            <a:avLst/>
          </a:prstGeom>
          <a:noFill/>
          <a:ln w="9525">
            <a:noFill/>
            <a:miter lim="800000"/>
            <a:headEnd/>
            <a:tailEnd/>
          </a:ln>
        </p:spPr>
      </p:pic>
      <p:sp>
        <p:nvSpPr>
          <p:cNvPr id="28" name="TextBox 27"/>
          <p:cNvSpPr txBox="1"/>
          <p:nvPr userDrawn="1"/>
        </p:nvSpPr>
        <p:spPr>
          <a:xfrm>
            <a:off x="10431323" y="114336"/>
            <a:ext cx="1459905" cy="276999"/>
          </a:xfrm>
          <a:prstGeom prst="rect">
            <a:avLst/>
          </a:prstGeom>
          <a:noFill/>
        </p:spPr>
        <p:txBody>
          <a:bodyPr wrap="square" rtlCol="0">
            <a:spAutoFit/>
          </a:bodyPr>
          <a:lstStyle/>
          <a:p>
            <a:pPr algn="ctr"/>
            <a:r>
              <a:rPr lang="en-US" sz="1200" b="1" kern="1200" spc="200" baseline="0" dirty="0" smtClean="0">
                <a:solidFill>
                  <a:schemeClr val="tx2"/>
                </a:solidFill>
              </a:rPr>
              <a:t>INTOSAI</a:t>
            </a:r>
            <a:endParaRPr lang="en-US" sz="1200" b="1" kern="1200" spc="200" baseline="0" dirty="0">
              <a:solidFill>
                <a:schemeClr val="tx2"/>
              </a:solidFill>
            </a:endParaRPr>
          </a:p>
        </p:txBody>
      </p:sp>
      <p:sp>
        <p:nvSpPr>
          <p:cNvPr id="29" name="TextBox 28"/>
          <p:cNvSpPr txBox="1"/>
          <p:nvPr userDrawn="1"/>
        </p:nvSpPr>
        <p:spPr>
          <a:xfrm>
            <a:off x="10255497" y="1355231"/>
            <a:ext cx="1895299" cy="338554"/>
          </a:xfrm>
          <a:prstGeom prst="rect">
            <a:avLst/>
          </a:prstGeom>
          <a:noFill/>
        </p:spPr>
        <p:txBody>
          <a:bodyPr wrap="square" rtlCol="0">
            <a:spAutoFit/>
          </a:bodyPr>
          <a:lstStyle/>
          <a:p>
            <a:pPr algn="ctr"/>
            <a:r>
              <a:rPr lang="en-US" sz="800" b="1" kern="1200" spc="0" baseline="0" dirty="0" smtClean="0">
                <a:solidFill>
                  <a:schemeClr val="tx2"/>
                </a:solidFill>
              </a:rPr>
              <a:t>Knowledge Sharing &amp; Knowledge Services Committee</a:t>
            </a:r>
            <a:endParaRPr lang="en-US" sz="800" b="1" kern="1200" spc="0" baseline="0" dirty="0">
              <a:solidFill>
                <a:schemeClr val="tx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17/08/18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grpSp>
        <p:nvGrpSpPr>
          <p:cNvPr id="8" name="Group 3"/>
          <p:cNvGrpSpPr>
            <a:grpSpLocks/>
          </p:cNvGrpSpPr>
          <p:nvPr userDrawn="1"/>
        </p:nvGrpSpPr>
        <p:grpSpPr bwMode="auto">
          <a:xfrm>
            <a:off x="296526" y="330238"/>
            <a:ext cx="1296144" cy="1309749"/>
            <a:chOff x="1812885" y="483445"/>
            <a:chExt cx="6004777" cy="6262809"/>
          </a:xfrm>
        </p:grpSpPr>
        <p:sp>
          <p:nvSpPr>
            <p:cNvPr id="9" name="Oval 8"/>
            <p:cNvSpPr/>
            <p:nvPr/>
          </p:nvSpPr>
          <p:spPr>
            <a:xfrm>
              <a:off x="1982140" y="483445"/>
              <a:ext cx="5563249" cy="5564385"/>
            </a:xfrm>
            <a:prstGeom prst="ellipse">
              <a:avLst/>
            </a:prstGeom>
            <a:gradFill flip="none" rotWithShape="1">
              <a:gsLst>
                <a:gs pos="0">
                  <a:srgbClr val="FFEFD1"/>
                </a:gs>
                <a:gs pos="64999">
                  <a:srgbClr val="F0EBD5"/>
                </a:gs>
                <a:gs pos="100000">
                  <a:srgbClr val="D1C39F"/>
                </a:gs>
              </a:gsLst>
              <a:lin ang="5400000" scaled="0"/>
              <a:tileRect/>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2688584" y="1143496"/>
              <a:ext cx="4187152" cy="4190556"/>
            </a:xfrm>
            <a:prstGeom prst="ellipse">
              <a:avLst/>
            </a:prstGeom>
            <a:gradFill flip="none" rotWithShape="1">
              <a:gsLst>
                <a:gs pos="0">
                  <a:srgbClr val="FFEFD1"/>
                </a:gs>
                <a:gs pos="64999">
                  <a:srgbClr val="F0EBD5"/>
                </a:gs>
                <a:gs pos="100000">
                  <a:srgbClr val="D1C39F"/>
                </a:gs>
              </a:gsLst>
              <a:lin ang="5400000" scaled="0"/>
              <a:tileRect/>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 name="Picture 6" descr="8.jpg"/>
            <p:cNvPicPr>
              <a:picLocks noChangeAspect="1"/>
            </p:cNvPicPr>
            <p:nvPr/>
          </p:nvPicPr>
          <p:blipFill>
            <a:blip r:embed="rId2" cstate="print">
              <a:clrChange>
                <a:clrFrom>
                  <a:srgbClr val="FFFFFF"/>
                </a:clrFrom>
                <a:clrTo>
                  <a:srgbClr val="FFFFFF">
                    <a:alpha val="0"/>
                  </a:srgbClr>
                </a:clrTo>
              </a:clrChange>
              <a:grayscl/>
            </a:blip>
            <a:srcRect l="22330" r="21359" b="28105"/>
            <a:stretch>
              <a:fillRect/>
            </a:stretch>
          </p:blipFill>
          <p:spPr bwMode="auto">
            <a:xfrm flipH="1">
              <a:off x="2590597" y="1321645"/>
              <a:ext cx="4419600" cy="3810000"/>
            </a:xfrm>
            <a:prstGeom prst="rect">
              <a:avLst/>
            </a:prstGeom>
            <a:noFill/>
            <a:ln w="9525">
              <a:noFill/>
              <a:miter lim="800000"/>
              <a:headEnd/>
              <a:tailEnd/>
            </a:ln>
          </p:spPr>
        </p:pic>
        <p:pic>
          <p:nvPicPr>
            <p:cNvPr id="12"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86200" y="2916634"/>
              <a:ext cx="1828800" cy="1961202"/>
            </a:xfrm>
            <a:prstGeom prst="rect">
              <a:avLst/>
            </a:prstGeom>
            <a:noFill/>
            <a:ln w="9525">
              <a:noFill/>
              <a:miter lim="800000"/>
              <a:headEnd/>
              <a:tailEnd/>
            </a:ln>
          </p:spPr>
        </p:pic>
        <p:pic>
          <p:nvPicPr>
            <p:cNvPr id="13" name="Picture 12" descr="6.jpg"/>
            <p:cNvPicPr>
              <a:picLocks noChangeAspect="1"/>
            </p:cNvPicPr>
            <p:nvPr/>
          </p:nvPicPr>
          <p:blipFill>
            <a:blip r:embed="rId4" cstate="print">
              <a:clrChange>
                <a:clrFrom>
                  <a:srgbClr val="FFFFFF"/>
                </a:clrFrom>
                <a:clrTo>
                  <a:srgbClr val="FFFFFF">
                    <a:alpha val="0"/>
                  </a:srgbClr>
                </a:clrTo>
              </a:clrChange>
              <a:duotone>
                <a:prstClr val="black"/>
                <a:srgbClr val="D9C3A5">
                  <a:tint val="50000"/>
                  <a:satMod val="180000"/>
                </a:srgbClr>
              </a:duotone>
            </a:blip>
            <a:srcRect b="1286"/>
            <a:stretch>
              <a:fillRect/>
            </a:stretch>
          </p:blipFill>
          <p:spPr>
            <a:xfrm>
              <a:off x="4306112" y="1499621"/>
              <a:ext cx="990600" cy="1519804"/>
            </a:xfrm>
            <a:prstGeom prst="rect">
              <a:avLst/>
            </a:prstGeom>
          </p:spPr>
        </p:pic>
        <p:sp>
          <p:nvSpPr>
            <p:cNvPr id="14" name="WordArt 6"/>
            <p:cNvSpPr>
              <a:spLocks noChangeArrowheads="1" noChangeShapeType="1" noTextEdit="1"/>
            </p:cNvSpPr>
            <p:nvPr/>
          </p:nvSpPr>
          <p:spPr bwMode="auto">
            <a:xfrm rot="17626964">
              <a:off x="2203579" y="1206106"/>
              <a:ext cx="4389120" cy="3840480"/>
            </a:xfrm>
            <a:prstGeom prst="rect">
              <a:avLst/>
            </a:prstGeom>
          </p:spPr>
          <p:txBody>
            <a:bodyPr spcFirstLastPara="1" wrap="none" fromWordArt="1">
              <a:prstTxWarp prst="textArchUp">
                <a:avLst>
                  <a:gd name="adj" fmla="val 11562266"/>
                </a:avLst>
              </a:prstTxWarp>
            </a:bodyPr>
            <a:lstStyle/>
            <a:p>
              <a:pPr algn="ctr" fontAlgn="auto">
                <a:spcBef>
                  <a:spcPts val="0"/>
                </a:spcBef>
                <a:spcAft>
                  <a:spcPts val="0"/>
                </a:spcAft>
                <a:defRPr/>
              </a:pPr>
              <a:r>
                <a:rPr lang="x-none" sz="3600" kern="10" dirty="0">
                  <a:ln w="9525">
                    <a:noFill/>
                    <a:round/>
                    <a:headEnd/>
                    <a:tailEnd/>
                  </a:ln>
                  <a:solidFill>
                    <a:schemeClr val="bg2">
                      <a:lumMod val="25000"/>
                    </a:schemeClr>
                  </a:solidFill>
                  <a:latin typeface="Century Gothic"/>
                </a:rPr>
                <a:t>भारतीय लेखा </a:t>
              </a:r>
              <a:r>
                <a:rPr lang="x-none" sz="3600" dirty="0">
                  <a:solidFill>
                    <a:schemeClr val="bg2">
                      <a:lumMod val="25000"/>
                    </a:schemeClr>
                  </a:solidFill>
                  <a:latin typeface="+mn-lt"/>
                </a:rPr>
                <a:t>एव</a:t>
              </a:r>
              <a:r>
                <a:rPr lang="x-none" sz="3600" kern="10" dirty="0">
                  <a:ln w="9525">
                    <a:noFill/>
                    <a:round/>
                    <a:headEnd/>
                    <a:tailEnd/>
                  </a:ln>
                  <a:solidFill>
                    <a:schemeClr val="bg2">
                      <a:lumMod val="25000"/>
                    </a:schemeClr>
                  </a:solidFill>
                  <a:latin typeface="Century Gothic"/>
                </a:rPr>
                <a:t> लेखा परीक्षा विभाग</a:t>
              </a:r>
              <a:r>
                <a:rPr lang="en-US" sz="3600" kern="10" dirty="0">
                  <a:ln w="9525">
                    <a:noFill/>
                    <a:round/>
                    <a:headEnd/>
                    <a:tailEnd/>
                  </a:ln>
                  <a:solidFill>
                    <a:schemeClr val="bg2">
                      <a:lumMod val="25000"/>
                    </a:schemeClr>
                  </a:solidFill>
                  <a:latin typeface="Century Gothic"/>
                </a:rPr>
                <a:t>    </a:t>
              </a:r>
            </a:p>
          </p:txBody>
        </p:sp>
        <p:sp>
          <p:nvSpPr>
            <p:cNvPr id="15" name="WordArt 6"/>
            <p:cNvSpPr>
              <a:spLocks noChangeArrowheads="1" noChangeShapeType="1" noTextEdit="1"/>
            </p:cNvSpPr>
            <p:nvPr/>
          </p:nvSpPr>
          <p:spPr bwMode="auto">
            <a:xfrm rot="4033083">
              <a:off x="2894117" y="1130047"/>
              <a:ext cx="4466581" cy="4026975"/>
            </a:xfrm>
            <a:prstGeom prst="rect">
              <a:avLst/>
            </a:prstGeom>
          </p:spPr>
          <p:txBody>
            <a:bodyPr spcFirstLastPara="1" wrap="none" fromWordArt="1">
              <a:prstTxWarp prst="textArchUp">
                <a:avLst>
                  <a:gd name="adj" fmla="val 11741012"/>
                </a:avLst>
              </a:prstTxWarp>
            </a:bodyPr>
            <a:lstStyle/>
            <a:p>
              <a:pPr algn="ctr"/>
              <a:r>
                <a:rPr lang="en-US" sz="4000" kern="10">
                  <a:ln w="9525">
                    <a:solidFill>
                      <a:srgbClr val="4A452A"/>
                    </a:solidFill>
                    <a:round/>
                    <a:headEnd/>
                    <a:tailEnd/>
                  </a:ln>
                  <a:solidFill>
                    <a:srgbClr val="4A452A"/>
                  </a:solidFill>
                  <a:latin typeface="Times New Roman"/>
                  <a:cs typeface="Times New Roman"/>
                </a:rPr>
                <a:t>    INDIAN AUDIT  AND  ACCOUNTS  DEPARTMENT</a:t>
              </a:r>
            </a:p>
          </p:txBody>
        </p:sp>
        <p:sp>
          <p:nvSpPr>
            <p:cNvPr id="16" name="Oval 15"/>
            <p:cNvSpPr>
              <a:spLocks noChangeArrowheads="1"/>
            </p:cNvSpPr>
            <p:nvPr/>
          </p:nvSpPr>
          <p:spPr bwMode="auto">
            <a:xfrm flipH="1" flipV="1">
              <a:off x="2249806" y="2716531"/>
              <a:ext cx="45719" cy="45719"/>
            </a:xfrm>
            <a:prstGeom prst="ellipse">
              <a:avLst/>
            </a:prstGeom>
            <a:solidFill>
              <a:srgbClr val="4A452A"/>
            </a:solidFill>
            <a:ln w="25400" algn="ctr">
              <a:noFill/>
              <a:round/>
              <a:headEnd/>
              <a:tailEnd/>
            </a:ln>
          </p:spPr>
          <p:txBody>
            <a:bodyPr rot="10800000" anchor="ctr"/>
            <a:lstStyle/>
            <a:p>
              <a:pPr algn="ctr" fontAlgn="auto">
                <a:spcBef>
                  <a:spcPts val="0"/>
                </a:spcBef>
                <a:spcAft>
                  <a:spcPts val="0"/>
                </a:spcAft>
                <a:defRPr/>
              </a:pPr>
              <a:endParaRPr lang="en-US" sz="800" dirty="0">
                <a:solidFill>
                  <a:schemeClr val="lt1"/>
                </a:solidFill>
                <a:latin typeface="+mn-lt"/>
              </a:endParaRPr>
            </a:p>
          </p:txBody>
        </p:sp>
        <p:sp>
          <p:nvSpPr>
            <p:cNvPr id="17" name="4-Point Star 16"/>
            <p:cNvSpPr/>
            <p:nvPr/>
          </p:nvSpPr>
          <p:spPr>
            <a:xfrm>
              <a:off x="4638662" y="682995"/>
              <a:ext cx="301713" cy="307000"/>
            </a:xfrm>
            <a:prstGeom prst="star4">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8" name="Group 25"/>
            <p:cNvGrpSpPr>
              <a:grpSpLocks/>
            </p:cNvGrpSpPr>
            <p:nvPr/>
          </p:nvGrpSpPr>
          <p:grpSpPr bwMode="auto">
            <a:xfrm>
              <a:off x="1812885" y="4810648"/>
              <a:ext cx="6004777" cy="1935606"/>
              <a:chOff x="1812885" y="4810648"/>
              <a:chExt cx="6004777" cy="1935606"/>
            </a:xfrm>
          </p:grpSpPr>
          <p:pic>
            <p:nvPicPr>
              <p:cNvPr id="21" name="Picture 20" descr="4.jpg"/>
              <p:cNvPicPr>
                <a:picLocks noChangeAspect="1"/>
              </p:cNvPicPr>
              <p:nvPr/>
            </p:nvPicPr>
            <p:blipFill>
              <a:blip r:embed="rId5" cstate="print">
                <a:clrChange>
                  <a:clrFrom>
                    <a:srgbClr val="FFFFFF"/>
                  </a:clrFrom>
                  <a:clrTo>
                    <a:srgbClr val="FFFFFF">
                      <a:alpha val="0"/>
                    </a:srgbClr>
                  </a:clrTo>
                </a:clrChange>
                <a:duotone>
                  <a:prstClr val="black"/>
                  <a:srgbClr val="006600">
                    <a:tint val="45000"/>
                    <a:satMod val="400000"/>
                  </a:srgbClr>
                </a:duotone>
              </a:blip>
              <a:stretch>
                <a:fillRect/>
              </a:stretch>
            </p:blipFill>
            <p:spPr>
              <a:xfrm rot="17293229">
                <a:off x="2584799" y="4059263"/>
                <a:ext cx="1915077" cy="3458906"/>
              </a:xfrm>
              <a:prstGeom prst="rect">
                <a:avLst/>
              </a:prstGeom>
            </p:spPr>
          </p:pic>
          <p:pic>
            <p:nvPicPr>
              <p:cNvPr id="22" name="Picture 21" descr="4.jpg"/>
              <p:cNvPicPr>
                <a:picLocks noChangeAspect="1"/>
              </p:cNvPicPr>
              <p:nvPr/>
            </p:nvPicPr>
            <p:blipFill>
              <a:blip r:embed="rId6" cstate="print">
                <a:clrChange>
                  <a:clrFrom>
                    <a:srgbClr val="FFFFFF"/>
                  </a:clrFrom>
                  <a:clrTo>
                    <a:srgbClr val="FFFFFF">
                      <a:alpha val="0"/>
                    </a:srgbClr>
                  </a:clrTo>
                </a:clrChange>
                <a:duotone>
                  <a:prstClr val="black"/>
                  <a:srgbClr val="006600">
                    <a:tint val="45000"/>
                    <a:satMod val="400000"/>
                  </a:srgbClr>
                </a:duotone>
              </a:blip>
              <a:stretch>
                <a:fillRect/>
              </a:stretch>
            </p:blipFill>
            <p:spPr>
              <a:xfrm rot="15075991" flipV="1">
                <a:off x="5147827" y="4055891"/>
                <a:ext cx="1915077" cy="3424592"/>
              </a:xfrm>
              <a:prstGeom prst="rect">
                <a:avLst/>
              </a:prstGeom>
            </p:spPr>
          </p:pic>
        </p:grpSp>
        <p:pic>
          <p:nvPicPr>
            <p:cNvPr id="19" name="Picture 14" descr="asad.jpg"/>
            <p:cNvPicPr>
              <a:picLocks noChangeAspect="1"/>
            </p:cNvPicPr>
            <p:nvPr/>
          </p:nvPicPr>
          <p:blipFill>
            <a:blip r:embed="rId7" cstate="print">
              <a:clrChange>
                <a:clrFrom>
                  <a:srgbClr val="010004"/>
                </a:clrFrom>
                <a:clrTo>
                  <a:srgbClr val="010004">
                    <a:alpha val="0"/>
                  </a:srgbClr>
                </a:clrTo>
              </a:clrChange>
              <a:grayscl/>
              <a:biLevel thresh="50000"/>
            </a:blip>
            <a:srcRect/>
            <a:stretch>
              <a:fillRect/>
            </a:stretch>
          </p:blipFill>
          <p:spPr bwMode="auto">
            <a:xfrm>
              <a:off x="4419600" y="4067175"/>
              <a:ext cx="805534" cy="423555"/>
            </a:xfrm>
            <a:prstGeom prst="rect">
              <a:avLst/>
            </a:prstGeom>
            <a:noFill/>
            <a:ln w="9525">
              <a:noFill/>
              <a:miter lim="800000"/>
              <a:headEnd/>
              <a:tailEnd/>
            </a:ln>
          </p:spPr>
        </p:pic>
        <p:pic>
          <p:nvPicPr>
            <p:cNvPr id="20" name="Picture 3"/>
            <p:cNvPicPr>
              <a:picLocks noChangeAspect="1" noChangeArrowheads="1"/>
            </p:cNvPicPr>
            <p:nvPr/>
          </p:nvPicPr>
          <p:blipFill>
            <a:blip r:embed="rId8" cstate="print">
              <a:clrChange>
                <a:clrFrom>
                  <a:srgbClr val="4F1E1E"/>
                </a:clrFrom>
                <a:clrTo>
                  <a:srgbClr val="4F1E1E">
                    <a:alpha val="0"/>
                  </a:srgbClr>
                </a:clrTo>
              </a:clrChange>
            </a:blip>
            <a:srcRect/>
            <a:stretch>
              <a:fillRect/>
            </a:stretch>
          </p:blipFill>
          <p:spPr bwMode="auto">
            <a:xfrm>
              <a:off x="4248150" y="3040936"/>
              <a:ext cx="1088048" cy="890065"/>
            </a:xfrm>
            <a:prstGeom prst="rect">
              <a:avLst/>
            </a:prstGeom>
            <a:noFill/>
            <a:ln w="9525">
              <a:noFill/>
              <a:miter lim="800000"/>
              <a:headEnd/>
              <a:tailEnd/>
            </a:ln>
          </p:spPr>
        </p:pic>
      </p:grpSp>
      <p:pic>
        <p:nvPicPr>
          <p:cNvPr id="23" name="Billede 5"/>
          <p:cNvPicPr/>
          <p:nvPr userDrawn="1"/>
        </p:nvPicPr>
        <p:blipFill>
          <a:blip r:embed="rId9" cstate="print"/>
          <a:srcRect/>
          <a:stretch>
            <a:fillRect/>
          </a:stretch>
        </p:blipFill>
        <p:spPr bwMode="auto">
          <a:xfrm>
            <a:off x="10455314" y="369957"/>
            <a:ext cx="1440160" cy="972180"/>
          </a:xfrm>
          <a:prstGeom prst="rect">
            <a:avLst/>
          </a:prstGeom>
          <a:noFill/>
          <a:ln w="9525">
            <a:noFill/>
            <a:miter lim="800000"/>
            <a:headEnd/>
            <a:tailEnd/>
          </a:ln>
        </p:spPr>
      </p:pic>
      <p:sp>
        <p:nvSpPr>
          <p:cNvPr id="24" name="TextBox 23"/>
          <p:cNvSpPr txBox="1"/>
          <p:nvPr userDrawn="1"/>
        </p:nvSpPr>
        <p:spPr>
          <a:xfrm>
            <a:off x="10431323" y="114336"/>
            <a:ext cx="1459905" cy="276999"/>
          </a:xfrm>
          <a:prstGeom prst="rect">
            <a:avLst/>
          </a:prstGeom>
          <a:noFill/>
        </p:spPr>
        <p:txBody>
          <a:bodyPr wrap="square" rtlCol="0">
            <a:spAutoFit/>
          </a:bodyPr>
          <a:lstStyle/>
          <a:p>
            <a:pPr algn="ctr"/>
            <a:r>
              <a:rPr lang="en-US" sz="1200" b="1" kern="1200" spc="200" baseline="0" dirty="0" smtClean="0">
                <a:solidFill>
                  <a:schemeClr val="tx2"/>
                </a:solidFill>
              </a:rPr>
              <a:t>INTOSAI</a:t>
            </a:r>
            <a:endParaRPr lang="en-US" sz="1200" b="1" kern="1200" spc="200" baseline="0" dirty="0">
              <a:solidFill>
                <a:schemeClr val="tx2"/>
              </a:solidFill>
            </a:endParaRPr>
          </a:p>
        </p:txBody>
      </p:sp>
      <p:sp>
        <p:nvSpPr>
          <p:cNvPr id="25" name="TextBox 24"/>
          <p:cNvSpPr txBox="1"/>
          <p:nvPr userDrawn="1"/>
        </p:nvSpPr>
        <p:spPr>
          <a:xfrm>
            <a:off x="10255497" y="1355231"/>
            <a:ext cx="1895299" cy="338554"/>
          </a:xfrm>
          <a:prstGeom prst="rect">
            <a:avLst/>
          </a:prstGeom>
          <a:noFill/>
        </p:spPr>
        <p:txBody>
          <a:bodyPr wrap="square" rtlCol="0">
            <a:spAutoFit/>
          </a:bodyPr>
          <a:lstStyle/>
          <a:p>
            <a:pPr algn="ctr"/>
            <a:r>
              <a:rPr lang="en-US" sz="800" b="1" kern="1200" spc="0" baseline="0" dirty="0" smtClean="0">
                <a:solidFill>
                  <a:schemeClr val="tx2"/>
                </a:solidFill>
              </a:rPr>
              <a:t>Knowledge Sharing &amp; Knowledge Services Committee</a:t>
            </a:r>
            <a:endParaRPr lang="en-US" sz="800" b="1" kern="1200" spc="0" baseline="0" dirty="0">
              <a:solidFill>
                <a:schemeClr val="tx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17/08/18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17/08/18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17/08/18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8.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5" Type="http://schemas.openxmlformats.org/officeDocument/2006/relationships/image" Target="../media/image3.jpeg"/><Relationship Id="rId16" Type="http://schemas.openxmlformats.org/officeDocument/2006/relationships/image" Target="../media/image4.jpeg"/><Relationship Id="rId17" Type="http://schemas.openxmlformats.org/officeDocument/2006/relationships/image" Target="../media/image5.jpeg"/><Relationship Id="rId18" Type="http://schemas.openxmlformats.org/officeDocument/2006/relationships/image" Target="../media/image6.jpeg"/><Relationship Id="rId19"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46303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17/08/18</a:t>
            </a:fld>
            <a:endParaRPr lang="en-US" dirty="0"/>
          </a:p>
        </p:txBody>
      </p:sp>
      <p:sp>
        <p:nvSpPr>
          <p:cNvPr id="5" name="Footer Placeholder 4"/>
          <p:cNvSpPr>
            <a:spLocks noGrp="1"/>
          </p:cNvSpPr>
          <p:nvPr>
            <p:ph type="ftr" sz="quarter" idx="3"/>
          </p:nvPr>
        </p:nvSpPr>
        <p:spPr>
          <a:xfrm>
            <a:off x="3825551" y="6463037"/>
            <a:ext cx="43278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INTOSAI Knowledge Sharing and Knowledge Services Committee</a:t>
            </a:r>
          </a:p>
          <a:p>
            <a:endParaRPr lang="en-US" dirty="0"/>
          </a:p>
        </p:txBody>
      </p:sp>
      <p:sp>
        <p:nvSpPr>
          <p:cNvPr id="6" name="Slide Number Placeholder 5"/>
          <p:cNvSpPr>
            <a:spLocks noGrp="1"/>
          </p:cNvSpPr>
          <p:nvPr>
            <p:ph type="sldNum" sz="quarter" idx="4"/>
          </p:nvPr>
        </p:nvSpPr>
        <p:spPr>
          <a:xfrm>
            <a:off x="8610600" y="642166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grpSp>
        <p:nvGrpSpPr>
          <p:cNvPr id="7" name="Group 3"/>
          <p:cNvGrpSpPr>
            <a:grpSpLocks/>
          </p:cNvGrpSpPr>
          <p:nvPr userDrawn="1"/>
        </p:nvGrpSpPr>
        <p:grpSpPr bwMode="auto">
          <a:xfrm>
            <a:off x="296526" y="330238"/>
            <a:ext cx="1296144" cy="1309749"/>
            <a:chOff x="1812885" y="483445"/>
            <a:chExt cx="6004777" cy="6262809"/>
          </a:xfrm>
        </p:grpSpPr>
        <p:sp>
          <p:nvSpPr>
            <p:cNvPr id="8" name="Oval 7"/>
            <p:cNvSpPr/>
            <p:nvPr/>
          </p:nvSpPr>
          <p:spPr>
            <a:xfrm>
              <a:off x="1982140" y="483445"/>
              <a:ext cx="5563249" cy="5564385"/>
            </a:xfrm>
            <a:prstGeom prst="ellipse">
              <a:avLst/>
            </a:prstGeom>
            <a:gradFill flip="none" rotWithShape="1">
              <a:gsLst>
                <a:gs pos="0">
                  <a:srgbClr val="FFEFD1"/>
                </a:gs>
                <a:gs pos="64999">
                  <a:srgbClr val="F0EBD5"/>
                </a:gs>
                <a:gs pos="100000">
                  <a:srgbClr val="D1C39F"/>
                </a:gs>
              </a:gsLst>
              <a:lin ang="5400000" scaled="0"/>
              <a:tileRect/>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2688584" y="1143496"/>
              <a:ext cx="4187152" cy="4190556"/>
            </a:xfrm>
            <a:prstGeom prst="ellipse">
              <a:avLst/>
            </a:prstGeom>
            <a:gradFill flip="none" rotWithShape="1">
              <a:gsLst>
                <a:gs pos="0">
                  <a:srgbClr val="FFEFD1"/>
                </a:gs>
                <a:gs pos="64999">
                  <a:srgbClr val="F0EBD5"/>
                </a:gs>
                <a:gs pos="100000">
                  <a:srgbClr val="D1C39F"/>
                </a:gs>
              </a:gsLst>
              <a:lin ang="5400000" scaled="0"/>
              <a:tileRect/>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6" descr="8.jpg"/>
            <p:cNvPicPr>
              <a:picLocks noChangeAspect="1"/>
            </p:cNvPicPr>
            <p:nvPr/>
          </p:nvPicPr>
          <p:blipFill>
            <a:blip r:embed="rId13" cstate="print">
              <a:clrChange>
                <a:clrFrom>
                  <a:srgbClr val="FFFFFF"/>
                </a:clrFrom>
                <a:clrTo>
                  <a:srgbClr val="FFFFFF">
                    <a:alpha val="0"/>
                  </a:srgbClr>
                </a:clrTo>
              </a:clrChange>
              <a:grayscl/>
            </a:blip>
            <a:srcRect l="22330" r="21359" b="28105"/>
            <a:stretch>
              <a:fillRect/>
            </a:stretch>
          </p:blipFill>
          <p:spPr bwMode="auto">
            <a:xfrm flipH="1">
              <a:off x="2590597" y="1321645"/>
              <a:ext cx="4419600" cy="3810000"/>
            </a:xfrm>
            <a:prstGeom prst="rect">
              <a:avLst/>
            </a:prstGeom>
            <a:noFill/>
            <a:ln w="9525">
              <a:noFill/>
              <a:miter lim="800000"/>
              <a:headEnd/>
              <a:tailEnd/>
            </a:ln>
          </p:spPr>
        </p:pic>
        <p:pic>
          <p:nvPicPr>
            <p:cNvPr id="11" name="Picture 2"/>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3886200" y="2916634"/>
              <a:ext cx="1828800" cy="1961202"/>
            </a:xfrm>
            <a:prstGeom prst="rect">
              <a:avLst/>
            </a:prstGeom>
            <a:noFill/>
            <a:ln w="9525">
              <a:noFill/>
              <a:miter lim="800000"/>
              <a:headEnd/>
              <a:tailEnd/>
            </a:ln>
          </p:spPr>
        </p:pic>
        <p:pic>
          <p:nvPicPr>
            <p:cNvPr id="12" name="Picture 11" descr="6.jpg"/>
            <p:cNvPicPr>
              <a:picLocks noChangeAspect="1"/>
            </p:cNvPicPr>
            <p:nvPr/>
          </p:nvPicPr>
          <p:blipFill>
            <a:blip r:embed="rId15" cstate="print">
              <a:clrChange>
                <a:clrFrom>
                  <a:srgbClr val="FFFFFF"/>
                </a:clrFrom>
                <a:clrTo>
                  <a:srgbClr val="FFFFFF">
                    <a:alpha val="0"/>
                  </a:srgbClr>
                </a:clrTo>
              </a:clrChange>
              <a:duotone>
                <a:prstClr val="black"/>
                <a:srgbClr val="D9C3A5">
                  <a:tint val="50000"/>
                  <a:satMod val="180000"/>
                </a:srgbClr>
              </a:duotone>
            </a:blip>
            <a:srcRect b="1286"/>
            <a:stretch>
              <a:fillRect/>
            </a:stretch>
          </p:blipFill>
          <p:spPr>
            <a:xfrm>
              <a:off x="4306112" y="1499621"/>
              <a:ext cx="990600" cy="1519804"/>
            </a:xfrm>
            <a:prstGeom prst="rect">
              <a:avLst/>
            </a:prstGeom>
          </p:spPr>
        </p:pic>
        <p:sp>
          <p:nvSpPr>
            <p:cNvPr id="13" name="WordArt 6"/>
            <p:cNvSpPr>
              <a:spLocks noChangeArrowheads="1" noChangeShapeType="1" noTextEdit="1"/>
            </p:cNvSpPr>
            <p:nvPr/>
          </p:nvSpPr>
          <p:spPr bwMode="auto">
            <a:xfrm rot="17626964">
              <a:off x="2203579" y="1206106"/>
              <a:ext cx="4389120" cy="3840480"/>
            </a:xfrm>
            <a:prstGeom prst="rect">
              <a:avLst/>
            </a:prstGeom>
          </p:spPr>
          <p:txBody>
            <a:bodyPr spcFirstLastPara="1" wrap="none" fromWordArt="1">
              <a:prstTxWarp prst="textArchUp">
                <a:avLst>
                  <a:gd name="adj" fmla="val 11562266"/>
                </a:avLst>
              </a:prstTxWarp>
            </a:bodyPr>
            <a:lstStyle/>
            <a:p>
              <a:pPr algn="ctr" fontAlgn="auto">
                <a:spcBef>
                  <a:spcPts val="0"/>
                </a:spcBef>
                <a:spcAft>
                  <a:spcPts val="0"/>
                </a:spcAft>
                <a:defRPr/>
              </a:pPr>
              <a:r>
                <a:rPr lang="x-none" sz="3600" kern="10" dirty="0">
                  <a:ln w="9525">
                    <a:noFill/>
                    <a:round/>
                    <a:headEnd/>
                    <a:tailEnd/>
                  </a:ln>
                  <a:solidFill>
                    <a:schemeClr val="bg2">
                      <a:lumMod val="25000"/>
                    </a:schemeClr>
                  </a:solidFill>
                  <a:latin typeface="Century Gothic"/>
                </a:rPr>
                <a:t>भारतीय लेखा </a:t>
              </a:r>
              <a:r>
                <a:rPr lang="x-none" sz="3600" dirty="0">
                  <a:solidFill>
                    <a:schemeClr val="bg2">
                      <a:lumMod val="25000"/>
                    </a:schemeClr>
                  </a:solidFill>
                  <a:latin typeface="+mn-lt"/>
                </a:rPr>
                <a:t>एव</a:t>
              </a:r>
              <a:r>
                <a:rPr lang="x-none" sz="3600" kern="10" dirty="0">
                  <a:ln w="9525">
                    <a:noFill/>
                    <a:round/>
                    <a:headEnd/>
                    <a:tailEnd/>
                  </a:ln>
                  <a:solidFill>
                    <a:schemeClr val="bg2">
                      <a:lumMod val="25000"/>
                    </a:schemeClr>
                  </a:solidFill>
                  <a:latin typeface="Century Gothic"/>
                </a:rPr>
                <a:t> लेखा परीक्षा विभाग</a:t>
              </a:r>
              <a:r>
                <a:rPr lang="en-US" sz="3600" kern="10" dirty="0">
                  <a:ln w="9525">
                    <a:noFill/>
                    <a:round/>
                    <a:headEnd/>
                    <a:tailEnd/>
                  </a:ln>
                  <a:solidFill>
                    <a:schemeClr val="bg2">
                      <a:lumMod val="25000"/>
                    </a:schemeClr>
                  </a:solidFill>
                  <a:latin typeface="Century Gothic"/>
                </a:rPr>
                <a:t>    </a:t>
              </a:r>
            </a:p>
          </p:txBody>
        </p:sp>
        <p:sp>
          <p:nvSpPr>
            <p:cNvPr id="14" name="WordArt 6"/>
            <p:cNvSpPr>
              <a:spLocks noChangeArrowheads="1" noChangeShapeType="1" noTextEdit="1"/>
            </p:cNvSpPr>
            <p:nvPr/>
          </p:nvSpPr>
          <p:spPr bwMode="auto">
            <a:xfrm rot="4033083">
              <a:off x="2894117" y="1130047"/>
              <a:ext cx="4466581" cy="4026975"/>
            </a:xfrm>
            <a:prstGeom prst="rect">
              <a:avLst/>
            </a:prstGeom>
          </p:spPr>
          <p:txBody>
            <a:bodyPr spcFirstLastPara="1" wrap="none" fromWordArt="1">
              <a:prstTxWarp prst="textArchUp">
                <a:avLst>
                  <a:gd name="adj" fmla="val 11741012"/>
                </a:avLst>
              </a:prstTxWarp>
            </a:bodyPr>
            <a:lstStyle/>
            <a:p>
              <a:pPr algn="ctr"/>
              <a:r>
                <a:rPr lang="en-US" sz="4000" kern="10">
                  <a:ln w="9525">
                    <a:solidFill>
                      <a:srgbClr val="4A452A"/>
                    </a:solidFill>
                    <a:round/>
                    <a:headEnd/>
                    <a:tailEnd/>
                  </a:ln>
                  <a:solidFill>
                    <a:srgbClr val="4A452A"/>
                  </a:solidFill>
                  <a:latin typeface="Times New Roman"/>
                  <a:cs typeface="Times New Roman"/>
                </a:rPr>
                <a:t>    INDIAN AUDIT  AND  ACCOUNTS  DEPARTMENT</a:t>
              </a:r>
            </a:p>
          </p:txBody>
        </p:sp>
        <p:sp>
          <p:nvSpPr>
            <p:cNvPr id="15" name="Oval 14"/>
            <p:cNvSpPr>
              <a:spLocks noChangeArrowheads="1"/>
            </p:cNvSpPr>
            <p:nvPr/>
          </p:nvSpPr>
          <p:spPr bwMode="auto">
            <a:xfrm flipH="1" flipV="1">
              <a:off x="2249806" y="2716531"/>
              <a:ext cx="45719" cy="45719"/>
            </a:xfrm>
            <a:prstGeom prst="ellipse">
              <a:avLst/>
            </a:prstGeom>
            <a:solidFill>
              <a:srgbClr val="4A452A"/>
            </a:solidFill>
            <a:ln w="25400" algn="ctr">
              <a:noFill/>
              <a:round/>
              <a:headEnd/>
              <a:tailEnd/>
            </a:ln>
          </p:spPr>
          <p:txBody>
            <a:bodyPr rot="10800000" anchor="ctr"/>
            <a:lstStyle/>
            <a:p>
              <a:pPr algn="ctr" fontAlgn="auto">
                <a:spcBef>
                  <a:spcPts val="0"/>
                </a:spcBef>
                <a:spcAft>
                  <a:spcPts val="0"/>
                </a:spcAft>
                <a:defRPr/>
              </a:pPr>
              <a:endParaRPr lang="en-US" sz="800" dirty="0">
                <a:solidFill>
                  <a:schemeClr val="lt1"/>
                </a:solidFill>
                <a:latin typeface="+mn-lt"/>
              </a:endParaRPr>
            </a:p>
          </p:txBody>
        </p:sp>
        <p:sp>
          <p:nvSpPr>
            <p:cNvPr id="16" name="4-Point Star 15"/>
            <p:cNvSpPr/>
            <p:nvPr/>
          </p:nvSpPr>
          <p:spPr>
            <a:xfrm>
              <a:off x="4638662" y="682995"/>
              <a:ext cx="301713" cy="307000"/>
            </a:xfrm>
            <a:prstGeom prst="star4">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7" name="Group 25"/>
            <p:cNvGrpSpPr>
              <a:grpSpLocks/>
            </p:cNvGrpSpPr>
            <p:nvPr/>
          </p:nvGrpSpPr>
          <p:grpSpPr bwMode="auto">
            <a:xfrm>
              <a:off x="1812885" y="4810648"/>
              <a:ext cx="6004777" cy="1935606"/>
              <a:chOff x="1812885" y="4810648"/>
              <a:chExt cx="6004777" cy="1935606"/>
            </a:xfrm>
          </p:grpSpPr>
          <p:pic>
            <p:nvPicPr>
              <p:cNvPr id="20" name="Picture 19" descr="4.jpg"/>
              <p:cNvPicPr>
                <a:picLocks noChangeAspect="1"/>
              </p:cNvPicPr>
              <p:nvPr/>
            </p:nvPicPr>
            <p:blipFill>
              <a:blip r:embed="rId16" cstate="print">
                <a:clrChange>
                  <a:clrFrom>
                    <a:srgbClr val="FFFFFF"/>
                  </a:clrFrom>
                  <a:clrTo>
                    <a:srgbClr val="FFFFFF">
                      <a:alpha val="0"/>
                    </a:srgbClr>
                  </a:clrTo>
                </a:clrChange>
                <a:duotone>
                  <a:prstClr val="black"/>
                  <a:srgbClr val="006600">
                    <a:tint val="45000"/>
                    <a:satMod val="400000"/>
                  </a:srgbClr>
                </a:duotone>
              </a:blip>
              <a:stretch>
                <a:fillRect/>
              </a:stretch>
            </p:blipFill>
            <p:spPr>
              <a:xfrm rot="17293229">
                <a:off x="2584799" y="4059263"/>
                <a:ext cx="1915077" cy="3458906"/>
              </a:xfrm>
              <a:prstGeom prst="rect">
                <a:avLst/>
              </a:prstGeom>
            </p:spPr>
          </p:pic>
          <p:pic>
            <p:nvPicPr>
              <p:cNvPr id="21" name="Picture 20" descr="4.jpg"/>
              <p:cNvPicPr>
                <a:picLocks noChangeAspect="1"/>
              </p:cNvPicPr>
              <p:nvPr/>
            </p:nvPicPr>
            <p:blipFill>
              <a:blip r:embed="rId17" cstate="print">
                <a:clrChange>
                  <a:clrFrom>
                    <a:srgbClr val="FFFFFF"/>
                  </a:clrFrom>
                  <a:clrTo>
                    <a:srgbClr val="FFFFFF">
                      <a:alpha val="0"/>
                    </a:srgbClr>
                  </a:clrTo>
                </a:clrChange>
                <a:duotone>
                  <a:prstClr val="black"/>
                  <a:srgbClr val="006600">
                    <a:tint val="45000"/>
                    <a:satMod val="400000"/>
                  </a:srgbClr>
                </a:duotone>
              </a:blip>
              <a:stretch>
                <a:fillRect/>
              </a:stretch>
            </p:blipFill>
            <p:spPr>
              <a:xfrm rot="15075991" flipV="1">
                <a:off x="5147827" y="4055891"/>
                <a:ext cx="1915077" cy="3424592"/>
              </a:xfrm>
              <a:prstGeom prst="rect">
                <a:avLst/>
              </a:prstGeom>
            </p:spPr>
          </p:pic>
        </p:grpSp>
        <p:pic>
          <p:nvPicPr>
            <p:cNvPr id="18" name="Picture 14" descr="asad.jpg"/>
            <p:cNvPicPr>
              <a:picLocks noChangeAspect="1"/>
            </p:cNvPicPr>
            <p:nvPr/>
          </p:nvPicPr>
          <p:blipFill>
            <a:blip r:embed="rId18" cstate="print">
              <a:clrChange>
                <a:clrFrom>
                  <a:srgbClr val="010004"/>
                </a:clrFrom>
                <a:clrTo>
                  <a:srgbClr val="010004">
                    <a:alpha val="0"/>
                  </a:srgbClr>
                </a:clrTo>
              </a:clrChange>
              <a:grayscl/>
              <a:biLevel thresh="50000"/>
            </a:blip>
            <a:srcRect/>
            <a:stretch>
              <a:fillRect/>
            </a:stretch>
          </p:blipFill>
          <p:spPr bwMode="auto">
            <a:xfrm>
              <a:off x="4419600" y="4067175"/>
              <a:ext cx="805534" cy="423555"/>
            </a:xfrm>
            <a:prstGeom prst="rect">
              <a:avLst/>
            </a:prstGeom>
            <a:noFill/>
            <a:ln w="9525">
              <a:noFill/>
              <a:miter lim="800000"/>
              <a:headEnd/>
              <a:tailEnd/>
            </a:ln>
          </p:spPr>
        </p:pic>
        <p:pic>
          <p:nvPicPr>
            <p:cNvPr id="19" name="Picture 3"/>
            <p:cNvPicPr>
              <a:picLocks noChangeAspect="1" noChangeArrowheads="1"/>
            </p:cNvPicPr>
            <p:nvPr/>
          </p:nvPicPr>
          <p:blipFill>
            <a:blip r:embed="rId19" cstate="print">
              <a:clrChange>
                <a:clrFrom>
                  <a:srgbClr val="4F1E1E"/>
                </a:clrFrom>
                <a:clrTo>
                  <a:srgbClr val="4F1E1E">
                    <a:alpha val="0"/>
                  </a:srgbClr>
                </a:clrTo>
              </a:clrChange>
            </a:blip>
            <a:srcRect/>
            <a:stretch>
              <a:fillRect/>
            </a:stretch>
          </p:blipFill>
          <p:spPr bwMode="auto">
            <a:xfrm>
              <a:off x="4248150" y="3040936"/>
              <a:ext cx="1088048" cy="890065"/>
            </a:xfrm>
            <a:prstGeom prst="rect">
              <a:avLst/>
            </a:prstGeom>
            <a:noFill/>
            <a:ln w="9525">
              <a:noFill/>
              <a:miter lim="800000"/>
              <a:headEnd/>
              <a:tailEnd/>
            </a:ln>
          </p:spPr>
        </p:pic>
      </p:grpSp>
      <p:pic>
        <p:nvPicPr>
          <p:cNvPr id="22" name="Billede 5"/>
          <p:cNvPicPr/>
          <p:nvPr userDrawn="1"/>
        </p:nvPicPr>
        <p:blipFill>
          <a:blip r:embed="rId20" cstate="print"/>
          <a:srcRect/>
          <a:stretch>
            <a:fillRect/>
          </a:stretch>
        </p:blipFill>
        <p:spPr bwMode="auto">
          <a:xfrm>
            <a:off x="10455314" y="369957"/>
            <a:ext cx="1440160" cy="972180"/>
          </a:xfrm>
          <a:prstGeom prst="rect">
            <a:avLst/>
          </a:prstGeom>
          <a:noFill/>
          <a:ln w="9525">
            <a:noFill/>
            <a:miter lim="800000"/>
            <a:headEnd/>
            <a:tailEnd/>
          </a:ln>
        </p:spPr>
      </p:pic>
      <p:sp>
        <p:nvSpPr>
          <p:cNvPr id="23" name="TextBox 22"/>
          <p:cNvSpPr txBox="1"/>
          <p:nvPr userDrawn="1"/>
        </p:nvSpPr>
        <p:spPr>
          <a:xfrm>
            <a:off x="10431323" y="114336"/>
            <a:ext cx="1459905" cy="276999"/>
          </a:xfrm>
          <a:prstGeom prst="rect">
            <a:avLst/>
          </a:prstGeom>
          <a:noFill/>
        </p:spPr>
        <p:txBody>
          <a:bodyPr wrap="square" rtlCol="0">
            <a:spAutoFit/>
          </a:bodyPr>
          <a:lstStyle/>
          <a:p>
            <a:pPr algn="ctr"/>
            <a:r>
              <a:rPr lang="en-US" sz="1200" b="1" kern="1200" spc="200" baseline="0" dirty="0" smtClean="0">
                <a:solidFill>
                  <a:schemeClr val="tx2"/>
                </a:solidFill>
              </a:rPr>
              <a:t>INTOSAI</a:t>
            </a:r>
            <a:endParaRPr lang="en-US" sz="1200" b="1" kern="1200" spc="200" baseline="0" dirty="0">
              <a:solidFill>
                <a:schemeClr val="tx2"/>
              </a:solidFill>
            </a:endParaRPr>
          </a:p>
        </p:txBody>
      </p:sp>
      <p:sp>
        <p:nvSpPr>
          <p:cNvPr id="24" name="TextBox 23"/>
          <p:cNvSpPr txBox="1"/>
          <p:nvPr userDrawn="1"/>
        </p:nvSpPr>
        <p:spPr>
          <a:xfrm>
            <a:off x="10255497" y="1355231"/>
            <a:ext cx="1895299" cy="338554"/>
          </a:xfrm>
          <a:prstGeom prst="rect">
            <a:avLst/>
          </a:prstGeom>
          <a:noFill/>
        </p:spPr>
        <p:txBody>
          <a:bodyPr wrap="square" rtlCol="0">
            <a:spAutoFit/>
          </a:bodyPr>
          <a:lstStyle/>
          <a:p>
            <a:pPr algn="ctr"/>
            <a:r>
              <a:rPr lang="en-US" sz="800" b="1" kern="1200" spc="0" baseline="0" dirty="0" smtClean="0">
                <a:solidFill>
                  <a:schemeClr val="tx2"/>
                </a:solidFill>
              </a:rPr>
              <a:t>Knowledge Sharing &amp; Knowledge Services Committee</a:t>
            </a:r>
            <a:endParaRPr lang="en-US" sz="800" b="1" kern="1200" spc="0" baseline="0"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Cambria" panose="0204050305040603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0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68100"/>
            <a:ext cx="7772400" cy="1537000"/>
          </a:xfrm>
        </p:spPr>
        <p:txBody>
          <a:bodyPr>
            <a:noAutofit/>
          </a:bodyPr>
          <a:lstStyle/>
          <a:p>
            <a:r>
              <a:rPr lang="en-IN" sz="4000" dirty="0"/>
              <a:t>Quality Assurance of non-IFPP documents</a:t>
            </a:r>
            <a:endParaRPr lang="en-IN" sz="4000" b="1" dirty="0"/>
          </a:p>
        </p:txBody>
      </p:sp>
      <p:sp>
        <p:nvSpPr>
          <p:cNvPr id="3" name="Subtitle 2"/>
          <p:cNvSpPr>
            <a:spLocks noGrp="1"/>
          </p:cNvSpPr>
          <p:nvPr>
            <p:ph type="subTitle" idx="1"/>
          </p:nvPr>
        </p:nvSpPr>
        <p:spPr>
          <a:xfrm>
            <a:off x="4710066" y="5447309"/>
            <a:ext cx="6643734" cy="590310"/>
          </a:xfrm>
        </p:spPr>
        <p:txBody>
          <a:bodyPr>
            <a:noAutofit/>
          </a:bodyPr>
          <a:lstStyle/>
          <a:p>
            <a:pPr algn="r"/>
            <a:r>
              <a:rPr lang="en-US" sz="2800" b="1" dirty="0" smtClean="0">
                <a:solidFill>
                  <a:schemeClr val="tx1"/>
                </a:solidFill>
              </a:rPr>
              <a:t>SAI-India</a:t>
            </a:r>
            <a:endParaRPr lang="en-IN" sz="2800" b="1" dirty="0"/>
          </a:p>
        </p:txBody>
      </p:sp>
      <p:sp>
        <p:nvSpPr>
          <p:cNvPr id="4" name="Footer Placeholder 3"/>
          <p:cNvSpPr>
            <a:spLocks noGrp="1"/>
          </p:cNvSpPr>
          <p:nvPr>
            <p:ph type="ftr" sz="quarter" idx="11"/>
          </p:nvPr>
        </p:nvSpPr>
        <p:spPr/>
        <p:txBody>
          <a:bodyPr/>
          <a:lstStyle/>
          <a:p>
            <a:r>
              <a:rPr lang="en-US" dirty="0"/>
              <a:t>INTOSAI Knowledge Sharing and Knowledge Services Committee</a:t>
            </a:r>
          </a:p>
        </p:txBody>
      </p:sp>
      <p:sp>
        <p:nvSpPr>
          <p:cNvPr id="5" name="Slide Number Placeholder 4"/>
          <p:cNvSpPr>
            <a:spLocks noGrp="1"/>
          </p:cNvSpPr>
          <p:nvPr>
            <p:ph type="sldNum" sz="quarter" idx="12"/>
          </p:nvPr>
        </p:nvSpPr>
        <p:spPr/>
        <p:txBody>
          <a:bodyPr/>
          <a:lstStyle/>
          <a:p>
            <a:fld id="{14B7DC91-BA8D-4035-9E2C-F9DC70487D2A}" type="slidenum">
              <a:rPr lang="en-IN" smtClean="0"/>
              <a:pPr/>
              <a:t>1</a:t>
            </a:fld>
            <a:endParaRPr lang="en-IN"/>
          </a:p>
        </p:txBody>
      </p:sp>
      <p:sp>
        <p:nvSpPr>
          <p:cNvPr id="6" name="Title 1"/>
          <p:cNvSpPr txBox="1">
            <a:spLocks/>
          </p:cNvSpPr>
          <p:nvPr/>
        </p:nvSpPr>
        <p:spPr>
          <a:xfrm>
            <a:off x="2209801" y="3471864"/>
            <a:ext cx="7879557" cy="15413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smtClean="0">
                <a:latin typeface="Cambria" panose="02040503050406030204" pitchFamily="18" charset="0"/>
              </a:rPr>
              <a:t>10</a:t>
            </a:r>
            <a:r>
              <a:rPr lang="en-US" sz="3000" b="1" baseline="30000" dirty="0" smtClean="0">
                <a:latin typeface="Cambria" panose="02040503050406030204" pitchFamily="18" charset="0"/>
              </a:rPr>
              <a:t>th</a:t>
            </a:r>
            <a:r>
              <a:rPr lang="en-US" sz="3000" b="1" dirty="0" smtClean="0">
                <a:latin typeface="Cambria" panose="02040503050406030204" pitchFamily="18" charset="0"/>
              </a:rPr>
              <a:t> </a:t>
            </a:r>
            <a:r>
              <a:rPr lang="en-US" sz="3000" b="1" dirty="0">
                <a:latin typeface="Cambria" panose="02040503050406030204" pitchFamily="18" charset="0"/>
              </a:rPr>
              <a:t>Meeting of KSC Steering Committee</a:t>
            </a:r>
          </a:p>
          <a:p>
            <a:endParaRPr lang="en-US" sz="3000" b="1" dirty="0">
              <a:latin typeface="Cambria" panose="02040503050406030204" pitchFamily="18" charset="0"/>
            </a:endParaRPr>
          </a:p>
          <a:p>
            <a:r>
              <a:rPr lang="en-IN" sz="3000" b="1" dirty="0" smtClean="0">
                <a:latin typeface="Cambria" panose="02040503050406030204" pitchFamily="18" charset="0"/>
              </a:rPr>
              <a:t>Kampala</a:t>
            </a:r>
            <a:endParaRPr lang="en-IN" sz="3000" b="1" dirty="0">
              <a:latin typeface="Cambria" panose="02040503050406030204" pitchFamily="18" charset="0"/>
            </a:endParaRPr>
          </a:p>
          <a:p>
            <a:r>
              <a:rPr lang="en-IN" sz="3000" b="1" dirty="0">
                <a:latin typeface="Cambria" panose="02040503050406030204" pitchFamily="18" charset="0"/>
              </a:rPr>
              <a:t>(</a:t>
            </a:r>
            <a:r>
              <a:rPr lang="en-IN" sz="3000" b="1" dirty="0" smtClean="0">
                <a:latin typeface="Cambria" panose="02040503050406030204" pitchFamily="18" charset="0"/>
              </a:rPr>
              <a:t>20-24 </a:t>
            </a:r>
            <a:r>
              <a:rPr lang="en-IN" sz="3000" b="1" dirty="0">
                <a:latin typeface="Cambria" panose="02040503050406030204" pitchFamily="18" charset="0"/>
              </a:rPr>
              <a:t>August </a:t>
            </a:r>
            <a:r>
              <a:rPr lang="en-IN" sz="3000" b="1" dirty="0" smtClean="0">
                <a:latin typeface="Cambria" panose="02040503050406030204" pitchFamily="18" charset="0"/>
              </a:rPr>
              <a:t>2018)</a:t>
            </a:r>
            <a:endParaRPr lang="en-IN" sz="3000" b="1" dirty="0">
              <a:latin typeface="Cambria" panose="02040503050406030204" pitchFamily="18" charset="0"/>
            </a:endParaRPr>
          </a:p>
        </p:txBody>
      </p:sp>
    </p:spTree>
    <p:extLst>
      <p:ext uri="{BB962C8B-B14F-4D97-AF65-F5344CB8AC3E}">
        <p14:creationId xmlns:p14="http://schemas.microsoft.com/office/powerpoint/2010/main" val="19988361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0" y="365125"/>
            <a:ext cx="8305800" cy="904771"/>
          </a:xfrm>
        </p:spPr>
        <p:txBody>
          <a:bodyPr/>
          <a:lstStyle/>
          <a:p>
            <a:r>
              <a:rPr lang="en-IN" dirty="0" smtClean="0"/>
              <a:t>Discussion issues</a:t>
            </a:r>
            <a:endParaRPr lang="en-IN" dirty="0"/>
          </a:p>
        </p:txBody>
      </p:sp>
      <p:sp>
        <p:nvSpPr>
          <p:cNvPr id="3" name="Content Placeholder 2"/>
          <p:cNvSpPr>
            <a:spLocks noGrp="1"/>
          </p:cNvSpPr>
          <p:nvPr>
            <p:ph idx="1"/>
          </p:nvPr>
        </p:nvSpPr>
        <p:spPr>
          <a:xfrm>
            <a:off x="838200" y="1663228"/>
            <a:ext cx="10515600" cy="4922250"/>
          </a:xfrm>
        </p:spPr>
        <p:txBody>
          <a:bodyPr>
            <a:normAutofit lnSpcReduction="10000"/>
          </a:bodyPr>
          <a:lstStyle/>
          <a:p>
            <a:pPr marL="539750" lvl="2" indent="-539750" algn="just"/>
            <a:r>
              <a:rPr lang="en-US" sz="2800" dirty="0" smtClean="0"/>
              <a:t>QA </a:t>
            </a:r>
            <a:r>
              <a:rPr lang="en-US" sz="2800" dirty="0"/>
              <a:t>levels identified by the working groups </a:t>
            </a:r>
            <a:r>
              <a:rPr lang="en-US" sz="2800" dirty="0" smtClean="0"/>
              <a:t>for non-IFPP documents</a:t>
            </a:r>
            <a:endParaRPr lang="en-IN" sz="2800" dirty="0"/>
          </a:p>
          <a:p>
            <a:pPr marL="539750" lvl="2" indent="-539750" algn="just"/>
            <a:r>
              <a:rPr lang="en-US" sz="2800" dirty="0"/>
              <a:t>In case of QA level 1 and 2, </a:t>
            </a:r>
            <a:r>
              <a:rPr lang="en-US" sz="2800" dirty="0" smtClean="0"/>
              <a:t>identification of  </a:t>
            </a:r>
            <a:r>
              <a:rPr lang="en-US" sz="2800" dirty="0"/>
              <a:t>external </a:t>
            </a:r>
            <a:r>
              <a:rPr lang="en-US" sz="2800" dirty="0" smtClean="0"/>
              <a:t>stakeholders</a:t>
            </a:r>
            <a:endParaRPr lang="en-IN" sz="2800" dirty="0"/>
          </a:p>
          <a:p>
            <a:pPr marL="539750" lvl="2" indent="-539750" algn="just"/>
            <a:r>
              <a:rPr lang="en-US" sz="2800" dirty="0" smtClean="0"/>
              <a:t>Use </a:t>
            </a:r>
            <a:r>
              <a:rPr lang="en-US" sz="2800" dirty="0"/>
              <a:t>of INTOSAI Community Portal for exposing </a:t>
            </a:r>
            <a:r>
              <a:rPr lang="en-US" sz="2800" dirty="0" smtClean="0"/>
              <a:t>non-IFPP </a:t>
            </a:r>
            <a:r>
              <a:rPr lang="en-US" sz="2800" dirty="0"/>
              <a:t>documents </a:t>
            </a:r>
            <a:endParaRPr lang="en-IN" sz="2800" dirty="0"/>
          </a:p>
          <a:p>
            <a:pPr marL="539750" lvl="2" indent="-539750" algn="just"/>
            <a:r>
              <a:rPr lang="en-US" sz="2800" dirty="0" smtClean="0"/>
              <a:t>Role </a:t>
            </a:r>
            <a:r>
              <a:rPr lang="en-US" sz="2800" dirty="0"/>
              <a:t>of </a:t>
            </a:r>
            <a:r>
              <a:rPr lang="en-US" sz="2800" dirty="0" smtClean="0"/>
              <a:t> </a:t>
            </a:r>
            <a:r>
              <a:rPr lang="en-US" sz="2800" dirty="0"/>
              <a:t>Chair of Working Group in </a:t>
            </a:r>
            <a:r>
              <a:rPr lang="en-US" sz="2800" dirty="0" smtClean="0"/>
              <a:t>evaluation process</a:t>
            </a:r>
            <a:endParaRPr lang="en-IN" sz="2800" dirty="0"/>
          </a:p>
          <a:p>
            <a:pPr marL="539750" lvl="2" indent="-539750" algn="just"/>
            <a:r>
              <a:rPr lang="en-US" sz="2800" dirty="0" smtClean="0"/>
              <a:t>How to evaluate consistency of the document with </a:t>
            </a:r>
            <a:r>
              <a:rPr lang="en-US" sz="2800" dirty="0"/>
              <a:t>relevant standards and </a:t>
            </a:r>
            <a:r>
              <a:rPr lang="en-US" sz="2800" dirty="0" smtClean="0"/>
              <a:t>principles? Should a task team be constituted for this purpose?</a:t>
            </a:r>
            <a:endParaRPr lang="en-IN" sz="2800" dirty="0"/>
          </a:p>
          <a:p>
            <a:pPr marL="539750" lvl="2" indent="-539750" algn="just"/>
            <a:r>
              <a:rPr lang="en-US" sz="2800" dirty="0"/>
              <a:t>Suggestions on </a:t>
            </a:r>
            <a:r>
              <a:rPr lang="en-US" sz="2800" dirty="0" smtClean="0"/>
              <a:t>naming </a:t>
            </a:r>
            <a:r>
              <a:rPr lang="en-US" sz="2800" dirty="0"/>
              <a:t>conventions of non-IFPP documents to avoid confusion from being construed as an IFPP </a:t>
            </a:r>
            <a:r>
              <a:rPr lang="en-US" sz="2800" dirty="0" smtClean="0"/>
              <a:t>Pronouncement </a:t>
            </a:r>
            <a:endParaRPr lang="en-IN" sz="2800" dirty="0"/>
          </a:p>
          <a:p>
            <a:pPr marL="0" indent="0" algn="just">
              <a:buNone/>
            </a:pPr>
            <a:endParaRPr lang="en-IN" sz="2800" dirty="0"/>
          </a:p>
        </p:txBody>
      </p:sp>
    </p:spTree>
    <p:extLst>
      <p:ext uri="{BB962C8B-B14F-4D97-AF65-F5344CB8AC3E}">
        <p14:creationId xmlns:p14="http://schemas.microsoft.com/office/powerpoint/2010/main" val="445520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597" y="1643052"/>
            <a:ext cx="8066117" cy="1931422"/>
          </a:xfrm>
        </p:spPr>
        <p:txBody>
          <a:bodyPr>
            <a:noAutofit/>
          </a:bodyPr>
          <a:lstStyle/>
          <a:p>
            <a:pPr algn="ctr"/>
            <a:r>
              <a:rPr lang="en-US" sz="4000" b="1" dirty="0" smtClean="0">
                <a:latin typeface="Cambria" panose="02040503050406030204" pitchFamily="18" charset="0"/>
              </a:rPr>
              <a:t/>
            </a:r>
            <a:br>
              <a:rPr lang="en-US" sz="4000" b="1" dirty="0" smtClean="0">
                <a:latin typeface="Cambria" panose="02040503050406030204" pitchFamily="18" charset="0"/>
              </a:rPr>
            </a:br>
            <a:r>
              <a:rPr lang="en-US" sz="4000" b="1" dirty="0" smtClean="0">
                <a:latin typeface="Cambria" panose="02040503050406030204" pitchFamily="18" charset="0"/>
              </a:rPr>
              <a:t/>
            </a:r>
            <a:br>
              <a:rPr lang="en-US" sz="4000" b="1" dirty="0" smtClean="0">
                <a:latin typeface="Cambria" panose="02040503050406030204" pitchFamily="18" charset="0"/>
              </a:rPr>
            </a:br>
            <a:r>
              <a:rPr lang="en-US" sz="5000" b="1" dirty="0" smtClean="0">
                <a:latin typeface="Cambria" panose="02040503050406030204" pitchFamily="18" charset="0"/>
              </a:rPr>
              <a:t>THANK YOU</a:t>
            </a:r>
            <a:r>
              <a:rPr lang="en-IN" sz="4000" b="1" dirty="0" smtClean="0">
                <a:latin typeface="Cambria" panose="02040503050406030204" pitchFamily="18" charset="0"/>
              </a:rPr>
              <a:t/>
            </a:r>
            <a:br>
              <a:rPr lang="en-IN" sz="4000" b="1" dirty="0" smtClean="0">
                <a:latin typeface="Cambria" panose="02040503050406030204" pitchFamily="18" charset="0"/>
              </a:rPr>
            </a:br>
            <a:endParaRPr lang="en-IN" sz="4000" b="1" dirty="0">
              <a:latin typeface="Cambria" panose="02040503050406030204" pitchFamily="18" charset="0"/>
            </a:endParaRPr>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14B7DC91-BA8D-4035-9E2C-F9DC70487D2A}" type="slidenum">
              <a:rPr lang="en-IN" smtClean="0"/>
              <a:pPr/>
              <a:t>11</a:t>
            </a:fld>
            <a:endParaRPr lang="en-IN"/>
          </a:p>
        </p:txBody>
      </p:sp>
    </p:spTree>
    <p:extLst>
      <p:ext uri="{BB962C8B-B14F-4D97-AF65-F5344CB8AC3E}">
        <p14:creationId xmlns:p14="http://schemas.microsoft.com/office/powerpoint/2010/main" val="17441855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462063"/>
            <a:ext cx="7715200" cy="1138138"/>
          </a:xfrm>
        </p:spPr>
        <p:txBody>
          <a:bodyPr>
            <a:normAutofit fontScale="90000"/>
          </a:bodyPr>
          <a:lstStyle/>
          <a:p>
            <a:r>
              <a:rPr lang="en-IN" sz="4000" dirty="0" smtClean="0"/>
              <a:t>Background: IFPP </a:t>
            </a:r>
            <a:r>
              <a:rPr lang="en-IN" sz="4000" dirty="0"/>
              <a:t>and non-IFPP Documents</a:t>
            </a:r>
          </a:p>
        </p:txBody>
      </p:sp>
      <p:sp>
        <p:nvSpPr>
          <p:cNvPr id="3" name="Content Placeholder 2"/>
          <p:cNvSpPr>
            <a:spLocks noGrp="1"/>
          </p:cNvSpPr>
          <p:nvPr>
            <p:ph idx="1"/>
          </p:nvPr>
        </p:nvSpPr>
        <p:spPr>
          <a:xfrm>
            <a:off x="303465" y="1741893"/>
            <a:ext cx="7900735" cy="4989679"/>
          </a:xfrm>
        </p:spPr>
        <p:txBody>
          <a:bodyPr>
            <a:normAutofit fontScale="77500" lnSpcReduction="20000"/>
          </a:bodyPr>
          <a:lstStyle/>
          <a:p>
            <a:r>
              <a:rPr lang="en-IN" sz="3500" dirty="0" smtClean="0"/>
              <a:t>IFPP</a:t>
            </a:r>
          </a:p>
          <a:p>
            <a:pPr marL="742950" lvl="1" indent="-285750"/>
            <a:r>
              <a:rPr lang="en-IN" sz="3200" dirty="0" smtClean="0"/>
              <a:t>Principles</a:t>
            </a:r>
          </a:p>
          <a:p>
            <a:pPr marL="742950" lvl="1" indent="-285750"/>
            <a:r>
              <a:rPr lang="en-IN" sz="3200" dirty="0" smtClean="0"/>
              <a:t>ISSAIs</a:t>
            </a:r>
          </a:p>
          <a:p>
            <a:pPr marL="742950" lvl="1" indent="-285750"/>
            <a:r>
              <a:rPr lang="en-IN" sz="3200" dirty="0" smtClean="0"/>
              <a:t>GUIDs</a:t>
            </a:r>
          </a:p>
          <a:p>
            <a:pPr marL="742950" lvl="1" indent="-285750"/>
            <a:r>
              <a:rPr lang="en-IN" sz="3200" dirty="0" smtClean="0"/>
              <a:t>COMP</a:t>
            </a:r>
          </a:p>
          <a:p>
            <a:r>
              <a:rPr lang="en-IN" sz="3500" dirty="0" smtClean="0"/>
              <a:t>Non-IFPP Documents</a:t>
            </a:r>
          </a:p>
          <a:p>
            <a:pPr lvl="1">
              <a:lnSpc>
                <a:spcPct val="120000"/>
              </a:lnSpc>
            </a:pPr>
            <a:r>
              <a:rPr lang="en-US" sz="3200" dirty="0" smtClean="0"/>
              <a:t>Products </a:t>
            </a:r>
            <a:r>
              <a:rPr lang="en-US" sz="3200" dirty="0"/>
              <a:t>and tools that help in global knowledge creation for capacity development of the </a:t>
            </a:r>
            <a:r>
              <a:rPr lang="en-US" sz="3200" dirty="0" smtClean="0"/>
              <a:t>SAIs </a:t>
            </a:r>
          </a:p>
          <a:p>
            <a:pPr lvl="1">
              <a:lnSpc>
                <a:spcPct val="120000"/>
              </a:lnSpc>
            </a:pPr>
            <a:r>
              <a:rPr lang="en-US" sz="3200" dirty="0" smtClean="0"/>
              <a:t>Guides, Checklist, Manuals, </a:t>
            </a:r>
            <a:r>
              <a:rPr lang="en-US" sz="3200" dirty="0"/>
              <a:t>IDI training material, courseware, </a:t>
            </a:r>
            <a:r>
              <a:rPr lang="en-US" sz="3200" dirty="0" smtClean="0"/>
              <a:t>tests (SAI PMF, 3 I tools)-all carry INTOSAI brand</a:t>
            </a:r>
          </a:p>
          <a:p>
            <a:pPr lvl="1">
              <a:lnSpc>
                <a:spcPct val="120000"/>
              </a:lnSpc>
            </a:pPr>
            <a:r>
              <a:rPr lang="en-US" sz="3200" dirty="0" smtClean="0"/>
              <a:t>Does not cover </a:t>
            </a:r>
            <a:r>
              <a:rPr lang="en-GB" sz="3200" dirty="0"/>
              <a:t>discussion documents, blog </a:t>
            </a:r>
            <a:r>
              <a:rPr lang="en-GB" sz="3200" dirty="0" smtClean="0"/>
              <a:t>postings etc. </a:t>
            </a:r>
            <a:endParaRPr lang="en-US" sz="3200" dirty="0"/>
          </a:p>
          <a:p>
            <a:pPr lvl="1"/>
            <a:endParaRPr lang="en-IN" dirty="0"/>
          </a:p>
        </p:txBody>
      </p:sp>
      <p:pic>
        <p:nvPicPr>
          <p:cNvPr id="1026" name="Picture 2" descr="http://www.issai.org/data/files/D3/46/0C/A7/ED8F8510C0D2BB859B59F9C2/banner_issa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8674" y="1985963"/>
            <a:ext cx="3133726" cy="2095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nfopros.com/wp-content/uploads/shutterstock_382636432_manua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8674" y="4219574"/>
            <a:ext cx="3133726" cy="2189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937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7158" y="365125"/>
            <a:ext cx="8665621" cy="837343"/>
          </a:xfrm>
        </p:spPr>
        <p:txBody>
          <a:bodyPr>
            <a:normAutofit fontScale="90000"/>
          </a:bodyPr>
          <a:lstStyle/>
          <a:p>
            <a:r>
              <a:rPr lang="en-US" dirty="0" smtClean="0"/>
              <a:t>Elements of the revised due process</a:t>
            </a:r>
            <a:endParaRPr lang="en-US" dirty="0"/>
          </a:p>
        </p:txBody>
      </p:sp>
      <p:sp>
        <p:nvSpPr>
          <p:cNvPr id="3" name="Content Placeholder 2"/>
          <p:cNvSpPr>
            <a:spLocks noGrp="1"/>
          </p:cNvSpPr>
          <p:nvPr>
            <p:ph idx="1"/>
          </p:nvPr>
        </p:nvSpPr>
        <p:spPr>
          <a:xfrm>
            <a:off x="838200" y="1820559"/>
            <a:ext cx="10515600" cy="4356404"/>
          </a:xfrm>
        </p:spPr>
        <p:txBody>
          <a:bodyPr/>
          <a:lstStyle/>
          <a:p>
            <a:r>
              <a:rPr lang="en-US" dirty="0" smtClean="0"/>
              <a:t>Quality process built into the project proposal</a:t>
            </a:r>
          </a:p>
          <a:p>
            <a:r>
              <a:rPr lang="en-US" dirty="0" smtClean="0"/>
              <a:t>Transparent and open public exposure, giving all stakeholders opportunity to comment </a:t>
            </a:r>
          </a:p>
          <a:p>
            <a:r>
              <a:rPr lang="en-US" dirty="0" smtClean="0"/>
              <a:t>Oversight and approval throughout the process by FIPP</a:t>
            </a:r>
          </a:p>
          <a:p>
            <a:r>
              <a:rPr lang="en-US" dirty="0" smtClean="0"/>
              <a:t>Assurance from the responsible Goal Chair to the Governing Board that the due process has been followed in all aspects</a:t>
            </a:r>
            <a:endParaRPr lang="en-US" dirty="0"/>
          </a:p>
        </p:txBody>
      </p:sp>
    </p:spTree>
    <p:extLst>
      <p:ext uri="{BB962C8B-B14F-4D97-AF65-F5344CB8AC3E}">
        <p14:creationId xmlns:p14="http://schemas.microsoft.com/office/powerpoint/2010/main" val="731326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65125"/>
            <a:ext cx="8505825" cy="1325563"/>
          </a:xfrm>
        </p:spPr>
        <p:txBody>
          <a:bodyPr>
            <a:normAutofit/>
          </a:bodyPr>
          <a:lstStyle/>
          <a:p>
            <a:r>
              <a:rPr lang="en-IN" sz="4000" dirty="0" smtClean="0"/>
              <a:t>Background: Quality Assurance </a:t>
            </a:r>
            <a:endParaRPr lang="en-IN" sz="4000" dirty="0"/>
          </a:p>
        </p:txBody>
      </p:sp>
      <p:sp>
        <p:nvSpPr>
          <p:cNvPr id="3" name="Content Placeholder 2"/>
          <p:cNvSpPr>
            <a:spLocks noGrp="1"/>
          </p:cNvSpPr>
          <p:nvPr>
            <p:ph idx="1"/>
          </p:nvPr>
        </p:nvSpPr>
        <p:spPr>
          <a:xfrm>
            <a:off x="629410" y="1964830"/>
            <a:ext cx="7699027" cy="4525963"/>
          </a:xfrm>
        </p:spPr>
        <p:txBody>
          <a:bodyPr>
            <a:normAutofit/>
          </a:bodyPr>
          <a:lstStyle/>
          <a:p>
            <a:r>
              <a:rPr lang="en-IN" dirty="0" smtClean="0"/>
              <a:t>The Due Process for INTOSAI Framework of Professional Pronouncements (IFPP) addresses Quality Assurance (QA) of IFPP documents</a:t>
            </a:r>
          </a:p>
          <a:p>
            <a:r>
              <a:rPr lang="en-IN" dirty="0" smtClean="0"/>
              <a:t>Similar procedure was absent for non-IFPP documents</a:t>
            </a:r>
          </a:p>
          <a:p>
            <a:r>
              <a:rPr lang="en-IN" dirty="0" smtClean="0"/>
              <a:t>The 3 Goal Chairs in consultation with IDI have drafted a joint paper on quality assurance for non-IFPP documents</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4840" y="1964830"/>
            <a:ext cx="3279676" cy="2788145"/>
          </a:xfrm>
          <a:prstGeom prst="rect">
            <a:avLst/>
          </a:prstGeom>
        </p:spPr>
      </p:pic>
    </p:spTree>
    <p:extLst>
      <p:ext uri="{BB962C8B-B14F-4D97-AF65-F5344CB8AC3E}">
        <p14:creationId xmlns:p14="http://schemas.microsoft.com/office/powerpoint/2010/main" val="1289517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65125"/>
            <a:ext cx="8483600" cy="1325563"/>
          </a:xfrm>
        </p:spPr>
        <p:txBody>
          <a:bodyPr/>
          <a:lstStyle/>
          <a:p>
            <a:r>
              <a:rPr lang="en-IN" dirty="0" smtClean="0"/>
              <a:t>Elements of due process for non-FIPP documents</a:t>
            </a:r>
            <a:endParaRPr lang="en-IN" dirty="0"/>
          </a:p>
        </p:txBody>
      </p:sp>
      <p:sp>
        <p:nvSpPr>
          <p:cNvPr id="3" name="Content Placeholder 2"/>
          <p:cNvSpPr>
            <a:spLocks noGrp="1"/>
          </p:cNvSpPr>
          <p:nvPr>
            <p:ph idx="1"/>
          </p:nvPr>
        </p:nvSpPr>
        <p:spPr>
          <a:xfrm>
            <a:off x="838200" y="1854273"/>
            <a:ext cx="10109200" cy="4607587"/>
          </a:xfrm>
        </p:spPr>
        <p:txBody>
          <a:bodyPr>
            <a:normAutofit lnSpcReduction="10000"/>
          </a:bodyPr>
          <a:lstStyle/>
          <a:p>
            <a:r>
              <a:rPr lang="en-US" dirty="0"/>
              <a:t>Different levels of QA for different public goods</a:t>
            </a:r>
          </a:p>
          <a:p>
            <a:r>
              <a:rPr lang="en-US" dirty="0"/>
              <a:t>Not to cover products </a:t>
            </a:r>
            <a:r>
              <a:rPr lang="en-US" dirty="0" smtClean="0"/>
              <a:t>e.g., draft </a:t>
            </a:r>
            <a:r>
              <a:rPr lang="en-US" dirty="0"/>
              <a:t>documents, discussion doc, blogs </a:t>
            </a:r>
            <a:r>
              <a:rPr lang="en-US" dirty="0" err="1" smtClean="0"/>
              <a:t>etc</a:t>
            </a:r>
            <a:endParaRPr lang="en-US" dirty="0"/>
          </a:p>
          <a:p>
            <a:pPr>
              <a:lnSpc>
                <a:spcPct val="100000"/>
              </a:lnSpc>
            </a:pPr>
            <a:r>
              <a:rPr lang="en-IN" dirty="0" smtClean="0"/>
              <a:t>Statement of QA in all documents</a:t>
            </a:r>
          </a:p>
          <a:p>
            <a:pPr>
              <a:lnSpc>
                <a:spcPct val="100000"/>
              </a:lnSpc>
            </a:pPr>
            <a:r>
              <a:rPr lang="en-IN" dirty="0" smtClean="0"/>
              <a:t>Goal Chairs to sign QA statements</a:t>
            </a:r>
          </a:p>
          <a:p>
            <a:pPr>
              <a:lnSpc>
                <a:spcPct val="100000"/>
              </a:lnSpc>
            </a:pPr>
            <a:r>
              <a:rPr lang="en-IN" dirty="0" smtClean="0"/>
              <a:t>Inclusion of revision/expiry clause</a:t>
            </a:r>
          </a:p>
          <a:p>
            <a:pPr>
              <a:lnSpc>
                <a:spcPct val="100000"/>
              </a:lnSpc>
            </a:pPr>
            <a:r>
              <a:rPr lang="en-IN" dirty="0" smtClean="0"/>
              <a:t>Annex outlining QA measures taken</a:t>
            </a:r>
          </a:p>
          <a:p>
            <a:pPr>
              <a:lnSpc>
                <a:spcPct val="100000"/>
              </a:lnSpc>
            </a:pPr>
            <a:r>
              <a:rPr lang="en-IN" dirty="0" smtClean="0"/>
              <a:t>Applicable to all documents published/reviewed on or after 1 December 2017</a:t>
            </a:r>
          </a:p>
          <a:p>
            <a:endParaRPr lang="en-IN" dirty="0"/>
          </a:p>
        </p:txBody>
      </p:sp>
    </p:spTree>
    <p:extLst>
      <p:ext uri="{BB962C8B-B14F-4D97-AF65-F5344CB8AC3E}">
        <p14:creationId xmlns:p14="http://schemas.microsoft.com/office/powerpoint/2010/main" val="1002971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8732" y="281511"/>
            <a:ext cx="8170335" cy="1325563"/>
          </a:xfrm>
        </p:spPr>
        <p:txBody>
          <a:bodyPr>
            <a:normAutofit/>
          </a:bodyPr>
          <a:lstStyle/>
          <a:p>
            <a:r>
              <a:rPr lang="en-IN" sz="4000" dirty="0" smtClean="0"/>
              <a:t>Three levels of quality assurance</a:t>
            </a:r>
            <a:endParaRPr lang="en-IN"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3401" y="2344675"/>
            <a:ext cx="7628466" cy="4611229"/>
          </a:xfrm>
          <a:prstGeom prst="rect">
            <a:avLst/>
          </a:prstGeom>
        </p:spPr>
      </p:pic>
      <p:sp>
        <p:nvSpPr>
          <p:cNvPr id="5" name="Rectangle 4"/>
          <p:cNvSpPr/>
          <p:nvPr/>
        </p:nvSpPr>
        <p:spPr>
          <a:xfrm>
            <a:off x="4910604" y="1929177"/>
            <a:ext cx="1656184" cy="830997"/>
          </a:xfrm>
          <a:prstGeom prst="rect">
            <a:avLst/>
          </a:prstGeom>
        </p:spPr>
        <p:txBody>
          <a:bodyPr wrap="square">
            <a:spAutoFit/>
          </a:bodyPr>
          <a:lstStyle/>
          <a:p>
            <a:r>
              <a:rPr lang="en-IN" sz="2400" dirty="0" smtClean="0">
                <a:latin typeface="Cambria" panose="02040503050406030204" pitchFamily="18" charset="0"/>
              </a:rPr>
              <a:t>Equivalent </a:t>
            </a:r>
            <a:r>
              <a:rPr lang="en-IN" sz="2400" dirty="0">
                <a:latin typeface="Cambria" panose="02040503050406030204" pitchFamily="18" charset="0"/>
              </a:rPr>
              <a:t>to IFPP</a:t>
            </a:r>
          </a:p>
        </p:txBody>
      </p:sp>
      <p:sp>
        <p:nvSpPr>
          <p:cNvPr id="6" name="Rectangle 5"/>
          <p:cNvSpPr/>
          <p:nvPr/>
        </p:nvSpPr>
        <p:spPr>
          <a:xfrm>
            <a:off x="2424955" y="2344676"/>
            <a:ext cx="1872208" cy="1200329"/>
          </a:xfrm>
          <a:prstGeom prst="rect">
            <a:avLst/>
          </a:prstGeom>
        </p:spPr>
        <p:txBody>
          <a:bodyPr wrap="square">
            <a:spAutoFit/>
          </a:bodyPr>
          <a:lstStyle/>
          <a:p>
            <a:r>
              <a:rPr lang="en-IN" sz="2400" dirty="0" smtClean="0">
                <a:latin typeface="Cambria" panose="02040503050406030204" pitchFamily="18" charset="0"/>
              </a:rPr>
              <a:t>Involving </a:t>
            </a:r>
            <a:r>
              <a:rPr lang="en-IN" sz="2400" dirty="0">
                <a:latin typeface="Cambria" panose="02040503050406030204" pitchFamily="18" charset="0"/>
              </a:rPr>
              <a:t>outside stakeholders </a:t>
            </a:r>
          </a:p>
        </p:txBody>
      </p:sp>
      <p:sp>
        <p:nvSpPr>
          <p:cNvPr id="7" name="Rectangle 6"/>
          <p:cNvSpPr/>
          <p:nvPr/>
        </p:nvSpPr>
        <p:spPr>
          <a:xfrm>
            <a:off x="7264897" y="2643734"/>
            <a:ext cx="2251637" cy="830997"/>
          </a:xfrm>
          <a:prstGeom prst="rect">
            <a:avLst/>
          </a:prstGeom>
        </p:spPr>
        <p:txBody>
          <a:bodyPr wrap="square">
            <a:spAutoFit/>
          </a:bodyPr>
          <a:lstStyle/>
          <a:p>
            <a:r>
              <a:rPr lang="en-IN" sz="2400" dirty="0">
                <a:latin typeface="Cambria" panose="02040503050406030204" pitchFamily="18" charset="0"/>
              </a:rPr>
              <a:t>Within Working Group</a:t>
            </a:r>
          </a:p>
        </p:txBody>
      </p:sp>
    </p:spTree>
    <p:extLst>
      <p:ext uri="{BB962C8B-B14F-4D97-AF65-F5344CB8AC3E}">
        <p14:creationId xmlns:p14="http://schemas.microsoft.com/office/powerpoint/2010/main" val="1456688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65125"/>
            <a:ext cx="8483600" cy="1325563"/>
          </a:xfrm>
        </p:spPr>
        <p:txBody>
          <a:bodyPr/>
          <a:lstStyle/>
          <a:p>
            <a:r>
              <a:rPr lang="en-IN" dirty="0" smtClean="0"/>
              <a:t>QA Certification-non FIPP</a:t>
            </a:r>
            <a:endParaRPr lang="en-IN" dirty="0"/>
          </a:p>
        </p:txBody>
      </p:sp>
      <p:sp>
        <p:nvSpPr>
          <p:cNvPr id="3" name="Content Placeholder 2"/>
          <p:cNvSpPr>
            <a:spLocks noGrp="1"/>
          </p:cNvSpPr>
          <p:nvPr>
            <p:ph idx="1"/>
          </p:nvPr>
        </p:nvSpPr>
        <p:spPr>
          <a:xfrm>
            <a:off x="838200" y="1809321"/>
            <a:ext cx="10109200" cy="4367641"/>
          </a:xfrm>
        </p:spPr>
        <p:txBody>
          <a:bodyPr>
            <a:noAutofit/>
          </a:bodyPr>
          <a:lstStyle/>
          <a:p>
            <a:pPr>
              <a:lnSpc>
                <a:spcPct val="100000"/>
              </a:lnSpc>
            </a:pPr>
            <a:r>
              <a:rPr lang="en-GB" sz="2800" dirty="0"/>
              <a:t>A</a:t>
            </a:r>
            <a:r>
              <a:rPr lang="en-GB" sz="2800" dirty="0" smtClean="0"/>
              <a:t> </a:t>
            </a:r>
            <a:r>
              <a:rPr lang="en-GB" sz="2800" dirty="0"/>
              <a:t>two-tier certification of the </a:t>
            </a:r>
            <a:r>
              <a:rPr lang="en-GB" sz="2800" dirty="0" smtClean="0"/>
              <a:t>products</a:t>
            </a:r>
          </a:p>
          <a:p>
            <a:pPr lvl="1">
              <a:lnSpc>
                <a:spcPct val="100000"/>
              </a:lnSpc>
            </a:pPr>
            <a:r>
              <a:rPr lang="en-GB" sz="2600" dirty="0" smtClean="0"/>
              <a:t>Certification by the chair of the WG/Sub-committee</a:t>
            </a:r>
          </a:p>
          <a:p>
            <a:pPr lvl="1">
              <a:lnSpc>
                <a:spcPct val="100000"/>
              </a:lnSpc>
            </a:pPr>
            <a:r>
              <a:rPr lang="en-GB" sz="2600" dirty="0" smtClean="0"/>
              <a:t>Certification by the Goal Chair</a:t>
            </a:r>
          </a:p>
          <a:p>
            <a:pPr>
              <a:lnSpc>
                <a:spcPct val="100000"/>
              </a:lnSpc>
            </a:pPr>
            <a:r>
              <a:rPr lang="en-GB" sz="2800" dirty="0" smtClean="0"/>
              <a:t>Assurance of the Working Group Chair to form the basis of certification by Goal Chair </a:t>
            </a:r>
          </a:p>
          <a:p>
            <a:pPr>
              <a:lnSpc>
                <a:spcPct val="100000"/>
              </a:lnSpc>
            </a:pPr>
            <a:r>
              <a:rPr lang="en-GB" sz="2800" dirty="0" smtClean="0"/>
              <a:t>Independent assurance by Goal chair; Exposure of document, Responses matrix,  Incorporation of comments  </a:t>
            </a:r>
            <a:endParaRPr lang="en-IN" sz="2800" dirty="0" smtClean="0"/>
          </a:p>
          <a:p>
            <a:endParaRPr lang="en-IN" sz="2800" dirty="0"/>
          </a:p>
        </p:txBody>
      </p:sp>
    </p:spTree>
    <p:extLst>
      <p:ext uri="{BB962C8B-B14F-4D97-AF65-F5344CB8AC3E}">
        <p14:creationId xmlns:p14="http://schemas.microsoft.com/office/powerpoint/2010/main" val="3945116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0876" y="101142"/>
            <a:ext cx="8541987" cy="966470"/>
          </a:xfrm>
        </p:spPr>
        <p:txBody>
          <a:bodyPr>
            <a:normAutofit fontScale="90000"/>
          </a:bodyPr>
          <a:lstStyle/>
          <a:p>
            <a:r>
              <a:rPr lang="en-US" sz="2800" u="sng" dirty="0"/>
              <a:t>Quality Assurance Certificate of the Chair of the Working Group/Subcommittee/Work Stream</a:t>
            </a:r>
            <a:r>
              <a:rPr lang="en-IN" sz="2800" dirty="0"/>
              <a:t/>
            </a:r>
            <a:br>
              <a:rPr lang="en-IN" sz="2800" dirty="0"/>
            </a:br>
            <a:r>
              <a:rPr lang="en-US" sz="2800" dirty="0"/>
              <a:t> </a:t>
            </a:r>
          </a:p>
        </p:txBody>
      </p:sp>
      <p:sp>
        <p:nvSpPr>
          <p:cNvPr id="3" name="Content Placeholder 2"/>
          <p:cNvSpPr>
            <a:spLocks noGrp="1"/>
          </p:cNvSpPr>
          <p:nvPr>
            <p:ph idx="1"/>
          </p:nvPr>
        </p:nvSpPr>
        <p:spPr>
          <a:xfrm>
            <a:off x="838200" y="1393514"/>
            <a:ext cx="10515600" cy="5371772"/>
          </a:xfrm>
        </p:spPr>
        <p:txBody>
          <a:bodyPr>
            <a:normAutofit fontScale="70000" lnSpcReduction="20000"/>
          </a:bodyPr>
          <a:lstStyle/>
          <a:p>
            <a:pPr marL="0" indent="0">
              <a:buNone/>
            </a:pPr>
            <a:r>
              <a:rPr lang="en-US" dirty="0" smtClean="0"/>
              <a:t>This </a:t>
            </a:r>
            <a:r>
              <a:rPr lang="en-US" dirty="0"/>
              <a:t>is to certify that </a:t>
            </a:r>
            <a:r>
              <a:rPr lang="en-US" b="1" i="1" dirty="0"/>
              <a:t>&lt;&lt;name of the non-IFPP document&gt;&gt;</a:t>
            </a:r>
            <a:r>
              <a:rPr lang="en-US" dirty="0"/>
              <a:t> which is placed at level </a:t>
            </a:r>
            <a:r>
              <a:rPr lang="en-US" b="1" i="1" dirty="0"/>
              <a:t>&lt;&lt;level of QA according to the paper on Quality Assurance on Public goods developed outside the Due Process&gt;&gt;</a:t>
            </a:r>
            <a:r>
              <a:rPr lang="en-US" dirty="0"/>
              <a:t> of Quality Assurance as defined in the paper on ‘’Quality Assurance on Public goods developed outside Due Process’’ approved by the INTOSAI Governing Board in November 2017 has been developed by following the Quality Assurance processes as detailed below:</a:t>
            </a:r>
            <a:endParaRPr lang="en-IN" dirty="0"/>
          </a:p>
          <a:p>
            <a:pPr marL="457200" lvl="1" indent="0">
              <a:buNone/>
            </a:pPr>
            <a:r>
              <a:rPr lang="en-US" b="1" i="1" dirty="0"/>
              <a:t>&lt;&lt;list of the key quality assurance processes followed in developing the document as</a:t>
            </a:r>
            <a:endParaRPr lang="en-IN" dirty="0"/>
          </a:p>
          <a:p>
            <a:pPr marL="457200" lvl="1" indent="0">
              <a:buNone/>
            </a:pPr>
            <a:r>
              <a:rPr lang="en-US" b="1" i="1" dirty="0"/>
              <a:t>(</a:t>
            </a:r>
            <a:r>
              <a:rPr lang="en-US" b="1" i="1" dirty="0" err="1"/>
              <a:t>i</a:t>
            </a:r>
            <a:r>
              <a:rPr lang="en-US" b="1" i="1" dirty="0"/>
              <a:t>)…………………..</a:t>
            </a:r>
            <a:endParaRPr lang="en-IN" dirty="0"/>
          </a:p>
          <a:p>
            <a:pPr marL="457200" lvl="1" indent="0">
              <a:buNone/>
            </a:pPr>
            <a:r>
              <a:rPr lang="en-US" b="1" i="1" dirty="0"/>
              <a:t>(ii)………………..</a:t>
            </a:r>
            <a:endParaRPr lang="en-IN" dirty="0"/>
          </a:p>
          <a:p>
            <a:pPr marL="457200" lvl="1" indent="0">
              <a:buNone/>
            </a:pPr>
            <a:r>
              <a:rPr lang="en-US" b="1" i="1" dirty="0"/>
              <a:t>(iii)……………..&gt;</a:t>
            </a:r>
            <a:r>
              <a:rPr lang="en-US" b="1" i="1" dirty="0" smtClean="0"/>
              <a:t>&gt;</a:t>
            </a:r>
            <a:endParaRPr lang="en-IN" dirty="0"/>
          </a:p>
          <a:p>
            <a:pPr marL="0" indent="0">
              <a:buNone/>
            </a:pPr>
            <a:r>
              <a:rPr lang="en-US" dirty="0"/>
              <a:t>The product developed is consistent with relevant INTOSAI Principles and Standards. The structure of the product is in line with the drafting convention of non-IFPP documents. </a:t>
            </a:r>
            <a:endParaRPr lang="en-IN" dirty="0"/>
          </a:p>
          <a:p>
            <a:pPr marL="0" indent="0">
              <a:buNone/>
            </a:pPr>
            <a:r>
              <a:rPr lang="en-US" dirty="0"/>
              <a:t>The product is valid till </a:t>
            </a:r>
            <a:r>
              <a:rPr lang="en-US" b="1" i="1" dirty="0"/>
              <a:t>&lt;&lt;last date till which the product will be valid&gt;&gt;</a:t>
            </a:r>
            <a:r>
              <a:rPr lang="en-US" dirty="0"/>
              <a:t> and if it is not reviewed and updated by </a:t>
            </a:r>
            <a:r>
              <a:rPr lang="en-US" b="1" i="1" dirty="0"/>
              <a:t>&lt;&lt;last date till which the product will be valid&gt;&gt;</a:t>
            </a:r>
            <a:r>
              <a:rPr lang="en-US" dirty="0"/>
              <a:t>, it will cease to be a public good of INTOSAI developed outside the Due Process</a:t>
            </a:r>
            <a:r>
              <a:rPr lang="en-US" dirty="0" smtClean="0"/>
              <a:t>.</a:t>
            </a:r>
            <a:endParaRPr lang="en-IN" dirty="0"/>
          </a:p>
          <a:p>
            <a:pPr marL="0" indent="0">
              <a:buNone/>
            </a:pPr>
            <a:endParaRPr lang="en-US" b="1" dirty="0" smtClean="0"/>
          </a:p>
          <a:p>
            <a:pPr marL="0" indent="0">
              <a:buNone/>
            </a:pPr>
            <a:r>
              <a:rPr lang="en-US" b="1" dirty="0" smtClean="0"/>
              <a:t>[</a:t>
            </a:r>
            <a:r>
              <a:rPr lang="en-US" b="1" dirty="0"/>
              <a:t>Signature of Chair(s) of the Working Group(s)/Subcommittee(s)/</a:t>
            </a:r>
            <a:r>
              <a:rPr lang="en-US" b="1" dirty="0" err="1"/>
              <a:t>Workstream</a:t>
            </a:r>
            <a:r>
              <a:rPr lang="en-US" b="1" dirty="0"/>
              <a:t>(s)]</a:t>
            </a:r>
            <a:endParaRPr lang="en-IN" dirty="0"/>
          </a:p>
          <a:p>
            <a:pPr marL="0" indent="0">
              <a:buNone/>
            </a:pPr>
            <a:r>
              <a:rPr lang="en-US" b="1" dirty="0"/>
              <a:t>[Name of the INTOSAI Organ]</a:t>
            </a:r>
            <a:endParaRPr lang="en-IN" dirty="0"/>
          </a:p>
          <a:p>
            <a:endParaRPr lang="en-US" dirty="0"/>
          </a:p>
        </p:txBody>
      </p:sp>
    </p:spTree>
    <p:extLst>
      <p:ext uri="{BB962C8B-B14F-4D97-AF65-F5344CB8AC3E}">
        <p14:creationId xmlns:p14="http://schemas.microsoft.com/office/powerpoint/2010/main" val="2271210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2116" y="359617"/>
            <a:ext cx="8755536" cy="988944"/>
          </a:xfrm>
        </p:spPr>
        <p:txBody>
          <a:bodyPr>
            <a:noAutofit/>
          </a:bodyPr>
          <a:lstStyle/>
          <a:p>
            <a:r>
              <a:rPr lang="en-US" sz="3200" u="sng" dirty="0" smtClean="0"/>
              <a:t/>
            </a:r>
            <a:br>
              <a:rPr lang="en-US" sz="3200" u="sng" dirty="0" smtClean="0"/>
            </a:br>
            <a:r>
              <a:rPr lang="en-US" sz="3200" u="sng" dirty="0" smtClean="0"/>
              <a:t>Quality </a:t>
            </a:r>
            <a:r>
              <a:rPr lang="en-US" sz="3200" u="sng" dirty="0"/>
              <a:t>Assurance Certificate of the Goal Chair</a:t>
            </a:r>
            <a:r>
              <a:rPr lang="en-IN" sz="3200" dirty="0"/>
              <a:t/>
            </a:r>
            <a:br>
              <a:rPr lang="en-IN" sz="3200" dirty="0"/>
            </a:br>
            <a:endParaRPr lang="en-US" sz="3200" dirty="0"/>
          </a:p>
        </p:txBody>
      </p:sp>
      <p:sp>
        <p:nvSpPr>
          <p:cNvPr id="3" name="Content Placeholder 2"/>
          <p:cNvSpPr>
            <a:spLocks noGrp="1"/>
          </p:cNvSpPr>
          <p:nvPr>
            <p:ph idx="1"/>
          </p:nvPr>
        </p:nvSpPr>
        <p:spPr>
          <a:xfrm>
            <a:off x="370902" y="1528370"/>
            <a:ext cx="10982898" cy="5113297"/>
          </a:xfrm>
        </p:spPr>
        <p:txBody>
          <a:bodyPr>
            <a:normAutofit fontScale="70000" lnSpcReduction="20000"/>
          </a:bodyPr>
          <a:lstStyle/>
          <a:p>
            <a:pPr marL="0" indent="0">
              <a:buNone/>
            </a:pPr>
            <a:r>
              <a:rPr lang="en-US" dirty="0" smtClean="0"/>
              <a:t>Based </a:t>
            </a:r>
            <a:r>
              <a:rPr lang="en-US" dirty="0"/>
              <a:t>on the assurance provided by the Chair of the Working group on </a:t>
            </a:r>
            <a:r>
              <a:rPr lang="en-US" b="1" i="1" dirty="0"/>
              <a:t>&lt;&lt;name of the working group&gt;&gt;</a:t>
            </a:r>
            <a:r>
              <a:rPr lang="en-US" dirty="0"/>
              <a:t> and the assessment by the Goal Chair, it is certified that </a:t>
            </a:r>
            <a:r>
              <a:rPr lang="en-US" b="1" i="1" dirty="0"/>
              <a:t>&lt;&lt;name of the non-IFPP document&gt;&gt; </a:t>
            </a:r>
            <a:r>
              <a:rPr lang="en-US" dirty="0"/>
              <a:t>which is placed at level </a:t>
            </a:r>
            <a:r>
              <a:rPr lang="en-US" b="1" i="1" dirty="0"/>
              <a:t>&lt;&lt;level of QA according to the paper on Quality Assurance on Public goods developed outside the Due Process&gt;&gt;</a:t>
            </a:r>
            <a:r>
              <a:rPr lang="en-US" dirty="0"/>
              <a:t> of Quality Assurance as defined in the paper on ‘’Quality Assurance on Public goods developed outside Due Process’’ approved by the INTOSAI Governing Board in November 2017 has been developed by following the Quality Assurance processes as detailed below:</a:t>
            </a:r>
            <a:endParaRPr lang="en-IN" dirty="0"/>
          </a:p>
          <a:p>
            <a:pPr lvl="1"/>
            <a:r>
              <a:rPr lang="en-US" b="1" i="1" dirty="0"/>
              <a:t>&lt;&lt;list of the key quality assurance processes followed in developing the document as</a:t>
            </a:r>
            <a:endParaRPr lang="en-IN" dirty="0"/>
          </a:p>
          <a:p>
            <a:pPr lvl="1"/>
            <a:r>
              <a:rPr lang="en-US" b="1" i="1" dirty="0"/>
              <a:t>(</a:t>
            </a:r>
            <a:r>
              <a:rPr lang="en-US" b="1" i="1" dirty="0" err="1"/>
              <a:t>i</a:t>
            </a:r>
            <a:r>
              <a:rPr lang="en-US" b="1" i="1" dirty="0"/>
              <a:t>)…………………..</a:t>
            </a:r>
            <a:endParaRPr lang="en-IN" dirty="0"/>
          </a:p>
          <a:p>
            <a:pPr lvl="1"/>
            <a:r>
              <a:rPr lang="en-US" b="1" i="1" dirty="0"/>
              <a:t>(ii)………………..</a:t>
            </a:r>
            <a:endParaRPr lang="en-IN" dirty="0"/>
          </a:p>
          <a:p>
            <a:pPr lvl="1"/>
            <a:r>
              <a:rPr lang="en-US" b="1" i="1" dirty="0"/>
              <a:t>(iii)……………..&gt;&gt;</a:t>
            </a:r>
            <a:endParaRPr lang="en-IN" dirty="0"/>
          </a:p>
          <a:p>
            <a:pPr marL="0" indent="0">
              <a:buNone/>
            </a:pPr>
            <a:r>
              <a:rPr lang="en-US" dirty="0"/>
              <a:t>The product is valid till </a:t>
            </a:r>
            <a:r>
              <a:rPr lang="en-US" b="1" i="1" dirty="0"/>
              <a:t>&lt;&lt;last date till which the product will be valid&gt;&gt;</a:t>
            </a:r>
            <a:r>
              <a:rPr lang="en-US" dirty="0"/>
              <a:t> and if it is not reviewed and updated by </a:t>
            </a:r>
            <a:r>
              <a:rPr lang="en-US" b="1" i="1" dirty="0"/>
              <a:t>&lt;&lt;last date till which the product will be valid&gt;&gt;</a:t>
            </a:r>
            <a:r>
              <a:rPr lang="en-US" dirty="0"/>
              <a:t>, it will cease to be a public good of INTOSAI developed outside the Due Process.</a:t>
            </a:r>
            <a:endParaRPr lang="en-IN" dirty="0"/>
          </a:p>
          <a:p>
            <a:pPr marL="0" indent="0">
              <a:buNone/>
            </a:pPr>
            <a:r>
              <a:rPr lang="en-US" dirty="0"/>
              <a:t> </a:t>
            </a:r>
            <a:endParaRPr lang="en-IN" dirty="0"/>
          </a:p>
          <a:p>
            <a:pPr marL="0" indent="0">
              <a:buNone/>
            </a:pPr>
            <a:r>
              <a:rPr lang="en-US" b="1" dirty="0"/>
              <a:t>[Signature of the Goal Chair(s)]</a:t>
            </a:r>
            <a:endParaRPr lang="en-IN" dirty="0"/>
          </a:p>
          <a:p>
            <a:pPr marL="0" indent="0">
              <a:buNone/>
            </a:pPr>
            <a:r>
              <a:rPr lang="en-US" b="1" dirty="0"/>
              <a:t>[Name of the Goal Committee]</a:t>
            </a:r>
            <a:endParaRPr lang="en-IN" dirty="0"/>
          </a:p>
          <a:p>
            <a:endParaRPr lang="en-US" dirty="0"/>
          </a:p>
        </p:txBody>
      </p:sp>
    </p:spTree>
    <p:extLst>
      <p:ext uri="{BB962C8B-B14F-4D97-AF65-F5344CB8AC3E}">
        <p14:creationId xmlns:p14="http://schemas.microsoft.com/office/powerpoint/2010/main" val="34939290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260</TotalTime>
  <Words>935</Words>
  <Application>Microsoft Macintosh PowerPoint</Application>
  <PresentationFormat>Custom</PresentationFormat>
  <Paragraphs>76</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Quality Assurance of non-IFPP documents</vt:lpstr>
      <vt:lpstr>Background: IFPP and non-IFPP Documents</vt:lpstr>
      <vt:lpstr>Elements of the revised due process</vt:lpstr>
      <vt:lpstr>Background: Quality Assurance </vt:lpstr>
      <vt:lpstr>Elements of due process for non-FIPP documents</vt:lpstr>
      <vt:lpstr>Three levels of quality assurance</vt:lpstr>
      <vt:lpstr>QA Certification-non FIPP</vt:lpstr>
      <vt:lpstr>Quality Assurance Certificate of the Chair of the Working Group/Subcommittee/Work Stream  </vt:lpstr>
      <vt:lpstr> Quality Assurance Certificate of the Goal Chair </vt:lpstr>
      <vt:lpstr>Discussion issues</vt:lpstr>
      <vt:lpstr>  THANK YOU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iCISA</dc:creator>
  <cp:lastModifiedBy>PK Tiwari</cp:lastModifiedBy>
  <cp:revision>31</cp:revision>
  <cp:lastPrinted>2018-08-16T03:56:40Z</cp:lastPrinted>
  <dcterms:created xsi:type="dcterms:W3CDTF">2017-08-15T02:16:39Z</dcterms:created>
  <dcterms:modified xsi:type="dcterms:W3CDTF">2018-08-17T15:54:29Z</dcterms:modified>
</cp:coreProperties>
</file>