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handoutMasterIdLst>
    <p:handoutMasterId r:id="rId18"/>
  </p:handoutMasterIdLst>
  <p:sldIdLst>
    <p:sldId id="257" r:id="rId2"/>
    <p:sldId id="277" r:id="rId3"/>
    <p:sldId id="281" r:id="rId4"/>
    <p:sldId id="288" r:id="rId5"/>
    <p:sldId id="282" r:id="rId6"/>
    <p:sldId id="289" r:id="rId7"/>
    <p:sldId id="283" r:id="rId8"/>
    <p:sldId id="290" r:id="rId9"/>
    <p:sldId id="284" r:id="rId10"/>
    <p:sldId id="291" r:id="rId11"/>
    <p:sldId id="285" r:id="rId12"/>
    <p:sldId id="286" r:id="rId13"/>
    <p:sldId id="287" r:id="rId14"/>
    <p:sldId id="280" r:id="rId15"/>
    <p:sldId id="264" r:id="rId16"/>
  </p:sldIdLst>
  <p:sldSz cx="12192000" cy="6858000"/>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432"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E1F107E0-8F8C-490C-A768-B2583822266C}" type="datetimeFigureOut">
              <a:rPr lang="en-IN" smtClean="0"/>
              <a:t>18/08/18</a:t>
            </a:fld>
            <a:endParaRPr lang="en-IN"/>
          </a:p>
        </p:txBody>
      </p:sp>
      <p:sp>
        <p:nvSpPr>
          <p:cNvPr id="4" name="Footer Placeholder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70BA3046-3E74-45B0-8047-659EA4D08594}" type="slidenum">
              <a:rPr lang="en-IN" smtClean="0"/>
              <a:t>‹#›</a:t>
            </a:fld>
            <a:endParaRPr lang="en-IN"/>
          </a:p>
        </p:txBody>
      </p:sp>
    </p:spTree>
    <p:extLst>
      <p:ext uri="{BB962C8B-B14F-4D97-AF65-F5344CB8AC3E}">
        <p14:creationId xmlns:p14="http://schemas.microsoft.com/office/powerpoint/2010/main" val="90688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9C24ED49-02FC-44CB-91DE-4044913672E2}" type="datetimeFigureOut">
              <a:rPr lang="en-US" smtClean="0"/>
              <a:t>18/08/18</a:t>
            </a:fld>
            <a:endParaRPr lang="en-US"/>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5947F457-FA4D-4105-89F7-C30A91C03DBD}" type="slidenum">
              <a:rPr lang="en-US" smtClean="0"/>
              <a:t>‹#›</a:t>
            </a:fld>
            <a:endParaRPr lang="en-US"/>
          </a:p>
        </p:txBody>
      </p:sp>
    </p:spTree>
    <p:extLst>
      <p:ext uri="{BB962C8B-B14F-4D97-AF65-F5344CB8AC3E}">
        <p14:creationId xmlns:p14="http://schemas.microsoft.com/office/powerpoint/2010/main" val="3314542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E52392E-2043-4EF6-ADAC-292160E8F9AD}" type="slidenum">
              <a:rPr lang="en-IN" smtClean="0"/>
              <a:pPr/>
              <a:t>1</a:t>
            </a:fld>
            <a:endParaRPr lang="en-IN"/>
          </a:p>
        </p:txBody>
      </p:sp>
    </p:spTree>
    <p:extLst>
      <p:ext uri="{BB962C8B-B14F-4D97-AF65-F5344CB8AC3E}">
        <p14:creationId xmlns:p14="http://schemas.microsoft.com/office/powerpoint/2010/main" val="26782972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 Id="rId8" Type="http://schemas.openxmlformats.org/officeDocument/2006/relationships/image" Target="../media/image7.png"/><Relationship Id="rId9" Type="http://schemas.openxmlformats.org/officeDocument/2006/relationships/image" Target="../media/image8.jpe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 Id="rId8" Type="http://schemas.openxmlformats.org/officeDocument/2006/relationships/image" Target="../media/image7.png"/><Relationship Id="rId9" Type="http://schemas.openxmlformats.org/officeDocument/2006/relationships/image" Target="../media/image8.jpe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 Id="rId8" Type="http://schemas.openxmlformats.org/officeDocument/2006/relationships/image" Target="../media/image7.png"/><Relationship Id="rId9" Type="http://schemas.openxmlformats.org/officeDocument/2006/relationships/image" Target="../media/image8.jpe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 Id="rId8" Type="http://schemas.openxmlformats.org/officeDocument/2006/relationships/image" Target="../media/image7.png"/><Relationship Id="rId9" Type="http://schemas.openxmlformats.org/officeDocument/2006/relationships/image" Target="../media/image8.jpe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 Id="rId8" Type="http://schemas.openxmlformats.org/officeDocument/2006/relationships/image" Target="../media/image7.png"/><Relationship Id="rId9" Type="http://schemas.openxmlformats.org/officeDocument/2006/relationships/image" Target="../media/image8.jpe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 Id="rId8" Type="http://schemas.openxmlformats.org/officeDocument/2006/relationships/image" Target="../media/image7.png"/><Relationship Id="rId9" Type="http://schemas.openxmlformats.org/officeDocument/2006/relationships/image" Target="../media/image8.jpe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Cambria" panose="02040503050406030204" pitchFamily="18"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Cambria" panose="0204050305040603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838200" y="6482312"/>
            <a:ext cx="2743200" cy="365125"/>
          </a:xfrm>
        </p:spPr>
        <p:txBody>
          <a:bodyPr/>
          <a:lstStyle/>
          <a:p>
            <a:fld id="{C764DE79-268F-4C1A-8933-263129D2AF90}" type="datetimeFigureOut">
              <a:rPr lang="en-US" dirty="0"/>
              <a:t>18/08/18</a:t>
            </a:fld>
            <a:endParaRPr lang="en-US" dirty="0"/>
          </a:p>
        </p:txBody>
      </p:sp>
      <p:sp>
        <p:nvSpPr>
          <p:cNvPr id="5" name="Footer Placeholder 4"/>
          <p:cNvSpPr>
            <a:spLocks noGrp="1"/>
          </p:cNvSpPr>
          <p:nvPr>
            <p:ph type="ftr" sz="quarter" idx="11"/>
          </p:nvPr>
        </p:nvSpPr>
        <p:spPr>
          <a:xfrm>
            <a:off x="4038599" y="6492875"/>
            <a:ext cx="4293637" cy="365125"/>
          </a:xfrm>
        </p:spPr>
        <p:txBody>
          <a:bodyPr/>
          <a:lstStyle/>
          <a:p>
            <a:r>
              <a:rPr lang="en-US" dirty="0"/>
              <a:t>INTOSAI Knowledge Sharing and Knowledge Services Committee</a:t>
            </a:r>
          </a:p>
        </p:txBody>
      </p:sp>
      <p:sp>
        <p:nvSpPr>
          <p:cNvPr id="6" name="Slide Number Placeholder 5"/>
          <p:cNvSpPr>
            <a:spLocks noGrp="1"/>
          </p:cNvSpPr>
          <p:nvPr>
            <p:ph type="sldNum" sz="quarter" idx="12"/>
          </p:nvPr>
        </p:nvSpPr>
        <p:spPr>
          <a:xfrm>
            <a:off x="8610600" y="6482313"/>
            <a:ext cx="2743200" cy="365125"/>
          </a:xfrm>
        </p:spPr>
        <p:txBody>
          <a:bodyPr/>
          <a:lstStyle/>
          <a:p>
            <a:fld id="{48F63A3B-78C7-47BE-AE5E-E10140E04643}" type="slidenum">
              <a:rPr lang="en-US" dirty="0"/>
              <a:t>‹#›</a:t>
            </a:fld>
            <a:endParaRPr lang="en-US" dirty="0"/>
          </a:p>
        </p:txBody>
      </p:sp>
      <p:grpSp>
        <p:nvGrpSpPr>
          <p:cNvPr id="9" name="Group 3"/>
          <p:cNvGrpSpPr>
            <a:grpSpLocks/>
          </p:cNvGrpSpPr>
          <p:nvPr userDrawn="1"/>
        </p:nvGrpSpPr>
        <p:grpSpPr bwMode="auto">
          <a:xfrm>
            <a:off x="296526" y="330238"/>
            <a:ext cx="1296144" cy="1309749"/>
            <a:chOff x="1812885" y="483445"/>
            <a:chExt cx="6004777" cy="6262809"/>
          </a:xfrm>
        </p:grpSpPr>
        <p:sp>
          <p:nvSpPr>
            <p:cNvPr id="10" name="Oval 9"/>
            <p:cNvSpPr/>
            <p:nvPr/>
          </p:nvSpPr>
          <p:spPr>
            <a:xfrm>
              <a:off x="1982140" y="483445"/>
              <a:ext cx="5563249" cy="5564385"/>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Oval 10"/>
            <p:cNvSpPr/>
            <p:nvPr/>
          </p:nvSpPr>
          <p:spPr>
            <a:xfrm>
              <a:off x="2688584" y="1143496"/>
              <a:ext cx="4187152" cy="4190556"/>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2" name="Picture 6" descr="8.jpg"/>
            <p:cNvPicPr>
              <a:picLocks noChangeAspect="1"/>
            </p:cNvPicPr>
            <p:nvPr/>
          </p:nvPicPr>
          <p:blipFill>
            <a:blip r:embed="rId2" cstate="print">
              <a:clrChange>
                <a:clrFrom>
                  <a:srgbClr val="FFFFFF"/>
                </a:clrFrom>
                <a:clrTo>
                  <a:srgbClr val="FFFFFF">
                    <a:alpha val="0"/>
                  </a:srgbClr>
                </a:clrTo>
              </a:clrChange>
              <a:grayscl/>
            </a:blip>
            <a:srcRect l="22330" r="21359" b="28105"/>
            <a:stretch>
              <a:fillRect/>
            </a:stretch>
          </p:blipFill>
          <p:spPr bwMode="auto">
            <a:xfrm flipH="1">
              <a:off x="2590597" y="1321645"/>
              <a:ext cx="4419600" cy="3810000"/>
            </a:xfrm>
            <a:prstGeom prst="rect">
              <a:avLst/>
            </a:prstGeom>
            <a:noFill/>
            <a:ln w="9525">
              <a:noFill/>
              <a:miter lim="800000"/>
              <a:headEnd/>
              <a:tailEnd/>
            </a:ln>
          </p:spPr>
        </p:pic>
        <p:pic>
          <p:nvPicPr>
            <p:cNvPr id="13"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86200" y="2916634"/>
              <a:ext cx="1828800" cy="1961202"/>
            </a:xfrm>
            <a:prstGeom prst="rect">
              <a:avLst/>
            </a:prstGeom>
            <a:noFill/>
            <a:ln w="9525">
              <a:noFill/>
              <a:miter lim="800000"/>
              <a:headEnd/>
              <a:tailEnd/>
            </a:ln>
          </p:spPr>
        </p:pic>
        <p:pic>
          <p:nvPicPr>
            <p:cNvPr id="14" name="Picture 13" descr="6.jpg"/>
            <p:cNvPicPr>
              <a:picLocks noChangeAspect="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b="1286"/>
            <a:stretch>
              <a:fillRect/>
            </a:stretch>
          </p:blipFill>
          <p:spPr>
            <a:xfrm>
              <a:off x="4306112" y="1499621"/>
              <a:ext cx="990600" cy="1519804"/>
            </a:xfrm>
            <a:prstGeom prst="rect">
              <a:avLst/>
            </a:prstGeom>
          </p:spPr>
        </p:pic>
        <p:sp>
          <p:nvSpPr>
            <p:cNvPr id="15" name="WordArt 6"/>
            <p:cNvSpPr>
              <a:spLocks noChangeArrowheads="1" noChangeShapeType="1" noTextEdit="1"/>
            </p:cNvSpPr>
            <p:nvPr/>
          </p:nvSpPr>
          <p:spPr bwMode="auto">
            <a:xfrm rot="17626964">
              <a:off x="2203579" y="1206106"/>
              <a:ext cx="4389120" cy="3840480"/>
            </a:xfrm>
            <a:prstGeom prst="rect">
              <a:avLst/>
            </a:prstGeom>
          </p:spPr>
          <p:txBody>
            <a:bodyPr spcFirstLastPara="1" wrap="none" fromWordArt="1">
              <a:prstTxWarp prst="textArchUp">
                <a:avLst>
                  <a:gd name="adj" fmla="val 11562266"/>
                </a:avLst>
              </a:prstTxWarp>
            </a:bodyPr>
            <a:lstStyle/>
            <a:p>
              <a:pPr algn="ctr" fontAlgn="auto">
                <a:spcBef>
                  <a:spcPts val="0"/>
                </a:spcBef>
                <a:spcAft>
                  <a:spcPts val="0"/>
                </a:spcAft>
                <a:defRPr/>
              </a:pPr>
              <a:r>
                <a:rPr lang="x-none" sz="3600" kern="10" dirty="0">
                  <a:ln w="9525">
                    <a:noFill/>
                    <a:round/>
                    <a:headEnd/>
                    <a:tailEnd/>
                  </a:ln>
                  <a:solidFill>
                    <a:schemeClr val="bg2">
                      <a:lumMod val="25000"/>
                    </a:schemeClr>
                  </a:solidFill>
                  <a:latin typeface="Century Gothic"/>
                </a:rPr>
                <a:t>भारतीय लेखा </a:t>
              </a:r>
              <a:r>
                <a:rPr lang="x-none" sz="3600" dirty="0">
                  <a:solidFill>
                    <a:schemeClr val="bg2">
                      <a:lumMod val="25000"/>
                    </a:schemeClr>
                  </a:solidFill>
                  <a:latin typeface="+mn-lt"/>
                </a:rPr>
                <a:t>एव</a:t>
              </a:r>
              <a:r>
                <a:rPr lang="x-none" sz="3600" kern="10" dirty="0">
                  <a:ln w="9525">
                    <a:noFill/>
                    <a:round/>
                    <a:headEnd/>
                    <a:tailEnd/>
                  </a:ln>
                  <a:solidFill>
                    <a:schemeClr val="bg2">
                      <a:lumMod val="25000"/>
                    </a:schemeClr>
                  </a:solidFill>
                  <a:latin typeface="Century Gothic"/>
                </a:rPr>
                <a:t> लेखा परीक्षा विभाग</a:t>
              </a:r>
              <a:r>
                <a:rPr lang="en-US" sz="3600" kern="10" dirty="0">
                  <a:ln w="9525">
                    <a:noFill/>
                    <a:round/>
                    <a:headEnd/>
                    <a:tailEnd/>
                  </a:ln>
                  <a:solidFill>
                    <a:schemeClr val="bg2">
                      <a:lumMod val="25000"/>
                    </a:schemeClr>
                  </a:solidFill>
                  <a:latin typeface="Century Gothic"/>
                </a:rPr>
                <a:t>    </a:t>
              </a:r>
            </a:p>
          </p:txBody>
        </p:sp>
        <p:sp>
          <p:nvSpPr>
            <p:cNvPr id="16" name="WordArt 6"/>
            <p:cNvSpPr>
              <a:spLocks noChangeArrowheads="1" noChangeShapeType="1" noTextEdit="1"/>
            </p:cNvSpPr>
            <p:nvPr/>
          </p:nvSpPr>
          <p:spPr bwMode="auto">
            <a:xfrm rot="4033083">
              <a:off x="2894117" y="1130047"/>
              <a:ext cx="4466581" cy="4026975"/>
            </a:xfrm>
            <a:prstGeom prst="rect">
              <a:avLst/>
            </a:prstGeom>
          </p:spPr>
          <p:txBody>
            <a:bodyPr spcFirstLastPara="1" wrap="none" fromWordArt="1">
              <a:prstTxWarp prst="textArchUp">
                <a:avLst>
                  <a:gd name="adj" fmla="val 11741012"/>
                </a:avLst>
              </a:prstTxWarp>
            </a:bodyPr>
            <a:lstStyle/>
            <a:p>
              <a:pPr algn="ctr"/>
              <a:r>
                <a:rPr lang="en-US" sz="4000" kern="10">
                  <a:ln w="9525">
                    <a:solidFill>
                      <a:srgbClr val="4A452A"/>
                    </a:solidFill>
                    <a:round/>
                    <a:headEnd/>
                    <a:tailEnd/>
                  </a:ln>
                  <a:solidFill>
                    <a:srgbClr val="4A452A"/>
                  </a:solidFill>
                  <a:latin typeface="Times New Roman"/>
                  <a:cs typeface="Times New Roman"/>
                </a:rPr>
                <a:t>    INDIAN AUDIT  AND  ACCOUNTS  DEPARTMENT</a:t>
              </a:r>
            </a:p>
          </p:txBody>
        </p:sp>
        <p:sp>
          <p:nvSpPr>
            <p:cNvPr id="17" name="Oval 16"/>
            <p:cNvSpPr>
              <a:spLocks noChangeArrowheads="1"/>
            </p:cNvSpPr>
            <p:nvPr/>
          </p:nvSpPr>
          <p:spPr bwMode="auto">
            <a:xfrm flipH="1" flipV="1">
              <a:off x="2249806" y="2716531"/>
              <a:ext cx="45719" cy="45719"/>
            </a:xfrm>
            <a:prstGeom prst="ellipse">
              <a:avLst/>
            </a:prstGeom>
            <a:solidFill>
              <a:srgbClr val="4A452A"/>
            </a:solidFill>
            <a:ln w="25400" algn="ctr">
              <a:noFill/>
              <a:round/>
              <a:headEnd/>
              <a:tailEnd/>
            </a:ln>
          </p:spPr>
          <p:txBody>
            <a:bodyPr rot="10800000" anchor="ctr"/>
            <a:lstStyle/>
            <a:p>
              <a:pPr algn="ctr" fontAlgn="auto">
                <a:spcBef>
                  <a:spcPts val="0"/>
                </a:spcBef>
                <a:spcAft>
                  <a:spcPts val="0"/>
                </a:spcAft>
                <a:defRPr/>
              </a:pPr>
              <a:endParaRPr lang="en-US" sz="800" dirty="0">
                <a:solidFill>
                  <a:schemeClr val="lt1"/>
                </a:solidFill>
                <a:latin typeface="+mn-lt"/>
              </a:endParaRPr>
            </a:p>
          </p:txBody>
        </p:sp>
        <p:sp>
          <p:nvSpPr>
            <p:cNvPr id="18" name="4-Point Star 17"/>
            <p:cNvSpPr/>
            <p:nvPr/>
          </p:nvSpPr>
          <p:spPr>
            <a:xfrm>
              <a:off x="4638662" y="682995"/>
              <a:ext cx="301713" cy="307000"/>
            </a:xfrm>
            <a:prstGeom prst="star4">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9" name="Group 25"/>
            <p:cNvGrpSpPr>
              <a:grpSpLocks/>
            </p:cNvGrpSpPr>
            <p:nvPr/>
          </p:nvGrpSpPr>
          <p:grpSpPr bwMode="auto">
            <a:xfrm>
              <a:off x="1812885" y="4810648"/>
              <a:ext cx="6004777" cy="1935606"/>
              <a:chOff x="1812885" y="4810648"/>
              <a:chExt cx="6004777" cy="1935606"/>
            </a:xfrm>
          </p:grpSpPr>
          <p:pic>
            <p:nvPicPr>
              <p:cNvPr id="22" name="Picture 21" descr="4.jpg"/>
              <p:cNvPicPr>
                <a:picLocks noChangeAspect="1"/>
              </p:cNvPicPr>
              <p:nvPr/>
            </p:nvPicPr>
            <p:blipFill>
              <a:blip r:embed="rId5"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7293229">
                <a:off x="2584799" y="4059263"/>
                <a:ext cx="1915077" cy="3458906"/>
              </a:xfrm>
              <a:prstGeom prst="rect">
                <a:avLst/>
              </a:prstGeom>
            </p:spPr>
          </p:pic>
          <p:pic>
            <p:nvPicPr>
              <p:cNvPr id="23" name="Picture 22" descr="4.jpg"/>
              <p:cNvPicPr>
                <a:picLocks noChangeAspect="1"/>
              </p:cNvPicPr>
              <p:nvPr/>
            </p:nvPicPr>
            <p:blipFill>
              <a:blip r:embed="rId6"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5075991" flipV="1">
                <a:off x="5147827" y="4055891"/>
                <a:ext cx="1915077" cy="3424592"/>
              </a:xfrm>
              <a:prstGeom prst="rect">
                <a:avLst/>
              </a:prstGeom>
            </p:spPr>
          </p:pic>
        </p:grpSp>
        <p:pic>
          <p:nvPicPr>
            <p:cNvPr id="20" name="Picture 14" descr="asad.jpg"/>
            <p:cNvPicPr>
              <a:picLocks noChangeAspect="1"/>
            </p:cNvPicPr>
            <p:nvPr/>
          </p:nvPicPr>
          <p:blipFill>
            <a:blip r:embed="rId7" cstate="print">
              <a:clrChange>
                <a:clrFrom>
                  <a:srgbClr val="010004"/>
                </a:clrFrom>
                <a:clrTo>
                  <a:srgbClr val="010004">
                    <a:alpha val="0"/>
                  </a:srgbClr>
                </a:clrTo>
              </a:clrChange>
              <a:grayscl/>
              <a:biLevel thresh="50000"/>
            </a:blip>
            <a:srcRect/>
            <a:stretch>
              <a:fillRect/>
            </a:stretch>
          </p:blipFill>
          <p:spPr bwMode="auto">
            <a:xfrm>
              <a:off x="4419600" y="4067175"/>
              <a:ext cx="805534" cy="423555"/>
            </a:xfrm>
            <a:prstGeom prst="rect">
              <a:avLst/>
            </a:prstGeom>
            <a:noFill/>
            <a:ln w="9525">
              <a:noFill/>
              <a:miter lim="800000"/>
              <a:headEnd/>
              <a:tailEnd/>
            </a:ln>
          </p:spPr>
        </p:pic>
        <p:pic>
          <p:nvPicPr>
            <p:cNvPr id="21" name="Picture 3"/>
            <p:cNvPicPr>
              <a:picLocks noChangeAspect="1" noChangeArrowheads="1"/>
            </p:cNvPicPr>
            <p:nvPr/>
          </p:nvPicPr>
          <p:blipFill>
            <a:blip r:embed="rId8" cstate="print">
              <a:clrChange>
                <a:clrFrom>
                  <a:srgbClr val="4F1E1E"/>
                </a:clrFrom>
                <a:clrTo>
                  <a:srgbClr val="4F1E1E">
                    <a:alpha val="0"/>
                  </a:srgbClr>
                </a:clrTo>
              </a:clrChange>
            </a:blip>
            <a:srcRect/>
            <a:stretch>
              <a:fillRect/>
            </a:stretch>
          </p:blipFill>
          <p:spPr bwMode="auto">
            <a:xfrm>
              <a:off x="4248150" y="3040936"/>
              <a:ext cx="1088048" cy="890065"/>
            </a:xfrm>
            <a:prstGeom prst="rect">
              <a:avLst/>
            </a:prstGeom>
            <a:noFill/>
            <a:ln w="9525">
              <a:noFill/>
              <a:miter lim="800000"/>
              <a:headEnd/>
              <a:tailEnd/>
            </a:ln>
          </p:spPr>
        </p:pic>
      </p:grpSp>
      <p:pic>
        <p:nvPicPr>
          <p:cNvPr id="24" name="Billede 5"/>
          <p:cNvPicPr/>
          <p:nvPr userDrawn="1"/>
        </p:nvPicPr>
        <p:blipFill>
          <a:blip r:embed="rId9" cstate="print"/>
          <a:srcRect/>
          <a:stretch>
            <a:fillRect/>
          </a:stretch>
        </p:blipFill>
        <p:spPr bwMode="auto">
          <a:xfrm>
            <a:off x="10455314" y="369957"/>
            <a:ext cx="1440160" cy="972180"/>
          </a:xfrm>
          <a:prstGeom prst="rect">
            <a:avLst/>
          </a:prstGeom>
          <a:noFill/>
          <a:ln w="9525">
            <a:noFill/>
            <a:miter lim="800000"/>
            <a:headEnd/>
            <a:tailEnd/>
          </a:ln>
        </p:spPr>
      </p:pic>
      <p:sp>
        <p:nvSpPr>
          <p:cNvPr id="25" name="TextBox 24"/>
          <p:cNvSpPr txBox="1"/>
          <p:nvPr userDrawn="1"/>
        </p:nvSpPr>
        <p:spPr>
          <a:xfrm>
            <a:off x="10431323" y="114336"/>
            <a:ext cx="1459905" cy="276999"/>
          </a:xfrm>
          <a:prstGeom prst="rect">
            <a:avLst/>
          </a:prstGeom>
          <a:noFill/>
        </p:spPr>
        <p:txBody>
          <a:bodyPr wrap="square" rtlCol="0">
            <a:spAutoFit/>
          </a:bodyPr>
          <a:lstStyle/>
          <a:p>
            <a:pPr algn="ctr"/>
            <a:r>
              <a:rPr lang="en-US" sz="1200" b="1" kern="1200" spc="200" baseline="0" dirty="0">
                <a:solidFill>
                  <a:schemeClr val="tx2"/>
                </a:solidFill>
              </a:rPr>
              <a:t>INTOSAI</a:t>
            </a:r>
          </a:p>
        </p:txBody>
      </p:sp>
      <p:sp>
        <p:nvSpPr>
          <p:cNvPr id="26" name="TextBox 25"/>
          <p:cNvSpPr txBox="1"/>
          <p:nvPr userDrawn="1"/>
        </p:nvSpPr>
        <p:spPr>
          <a:xfrm>
            <a:off x="10255497" y="1355231"/>
            <a:ext cx="1895299" cy="338554"/>
          </a:xfrm>
          <a:prstGeom prst="rect">
            <a:avLst/>
          </a:prstGeom>
          <a:noFill/>
        </p:spPr>
        <p:txBody>
          <a:bodyPr wrap="square" rtlCol="0">
            <a:spAutoFit/>
          </a:bodyPr>
          <a:lstStyle/>
          <a:p>
            <a:pPr algn="ctr"/>
            <a:r>
              <a:rPr lang="en-US" sz="800" b="1" kern="1200" spc="0" baseline="0" dirty="0">
                <a:solidFill>
                  <a:schemeClr val="tx2"/>
                </a:solidFill>
              </a:rPr>
              <a:t>Knowledge Sharing &amp; Knowledge Services Committee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18/08/18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18/08/18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anose="020405030504060302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62601"/>
            <a:ext cx="2743200" cy="365125"/>
          </a:xfrm>
        </p:spPr>
        <p:txBody>
          <a:bodyPr/>
          <a:lstStyle/>
          <a:p>
            <a:fld id="{C764DE79-268F-4C1A-8933-263129D2AF90}" type="datetimeFigureOut">
              <a:rPr lang="en-US" dirty="0"/>
              <a:t>18/08/18</a:t>
            </a:fld>
            <a:endParaRPr lang="en-US" dirty="0"/>
          </a:p>
        </p:txBody>
      </p:sp>
      <p:sp>
        <p:nvSpPr>
          <p:cNvPr id="5" name="Footer Placeholder 4"/>
          <p:cNvSpPr>
            <a:spLocks noGrp="1"/>
          </p:cNvSpPr>
          <p:nvPr>
            <p:ph type="ftr" sz="quarter" idx="11"/>
          </p:nvPr>
        </p:nvSpPr>
        <p:spPr>
          <a:xfrm>
            <a:off x="4038599" y="6503436"/>
            <a:ext cx="4424265" cy="354563"/>
          </a:xfrm>
        </p:spPr>
        <p:txBody>
          <a:bodyPr/>
          <a:lstStyle/>
          <a:p>
            <a:r>
              <a:rPr lang="en-US" dirty="0"/>
              <a:t>INTOSAI Knowledge Sharing and Knowledge Services Committee</a:t>
            </a:r>
          </a:p>
        </p:txBody>
      </p:sp>
      <p:sp>
        <p:nvSpPr>
          <p:cNvPr id="6" name="Slide Number Placeholder 5"/>
          <p:cNvSpPr>
            <a:spLocks noGrp="1"/>
          </p:cNvSpPr>
          <p:nvPr>
            <p:ph type="sldNum" sz="quarter" idx="12"/>
          </p:nvPr>
        </p:nvSpPr>
        <p:spPr>
          <a:xfrm>
            <a:off x="8610600" y="6492874"/>
            <a:ext cx="2743200" cy="365125"/>
          </a:xfrm>
        </p:spPr>
        <p:txBody>
          <a:bodyPr/>
          <a:lstStyle/>
          <a:p>
            <a:fld id="{48F63A3B-78C7-47BE-AE5E-E10140E04643}" type="slidenum">
              <a:rPr lang="en-US" dirty="0"/>
              <a:t>‹#›</a:t>
            </a:fld>
            <a:endParaRPr lang="en-US" dirty="0"/>
          </a:p>
        </p:txBody>
      </p:sp>
      <p:grpSp>
        <p:nvGrpSpPr>
          <p:cNvPr id="9" name="Group 3"/>
          <p:cNvGrpSpPr>
            <a:grpSpLocks/>
          </p:cNvGrpSpPr>
          <p:nvPr userDrawn="1"/>
        </p:nvGrpSpPr>
        <p:grpSpPr bwMode="auto">
          <a:xfrm>
            <a:off x="296526" y="330238"/>
            <a:ext cx="1296144" cy="1309749"/>
            <a:chOff x="1812885" y="483445"/>
            <a:chExt cx="6004777" cy="6262809"/>
          </a:xfrm>
        </p:grpSpPr>
        <p:sp>
          <p:nvSpPr>
            <p:cNvPr id="10" name="Oval 9"/>
            <p:cNvSpPr/>
            <p:nvPr/>
          </p:nvSpPr>
          <p:spPr>
            <a:xfrm>
              <a:off x="1982140" y="483445"/>
              <a:ext cx="5563249" cy="5564385"/>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Oval 10"/>
            <p:cNvSpPr/>
            <p:nvPr/>
          </p:nvSpPr>
          <p:spPr>
            <a:xfrm>
              <a:off x="2688584" y="1143496"/>
              <a:ext cx="4187152" cy="4190556"/>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2" name="Picture 6" descr="8.jpg"/>
            <p:cNvPicPr>
              <a:picLocks noChangeAspect="1"/>
            </p:cNvPicPr>
            <p:nvPr/>
          </p:nvPicPr>
          <p:blipFill>
            <a:blip r:embed="rId2" cstate="print">
              <a:clrChange>
                <a:clrFrom>
                  <a:srgbClr val="FFFFFF"/>
                </a:clrFrom>
                <a:clrTo>
                  <a:srgbClr val="FFFFFF">
                    <a:alpha val="0"/>
                  </a:srgbClr>
                </a:clrTo>
              </a:clrChange>
              <a:grayscl/>
            </a:blip>
            <a:srcRect l="22330" r="21359" b="28105"/>
            <a:stretch>
              <a:fillRect/>
            </a:stretch>
          </p:blipFill>
          <p:spPr bwMode="auto">
            <a:xfrm flipH="1">
              <a:off x="2590597" y="1321645"/>
              <a:ext cx="4419600" cy="3810000"/>
            </a:xfrm>
            <a:prstGeom prst="rect">
              <a:avLst/>
            </a:prstGeom>
            <a:noFill/>
            <a:ln w="9525">
              <a:noFill/>
              <a:miter lim="800000"/>
              <a:headEnd/>
              <a:tailEnd/>
            </a:ln>
          </p:spPr>
        </p:pic>
        <p:pic>
          <p:nvPicPr>
            <p:cNvPr id="13"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86200" y="2916634"/>
              <a:ext cx="1828800" cy="1961202"/>
            </a:xfrm>
            <a:prstGeom prst="rect">
              <a:avLst/>
            </a:prstGeom>
            <a:noFill/>
            <a:ln w="9525">
              <a:noFill/>
              <a:miter lim="800000"/>
              <a:headEnd/>
              <a:tailEnd/>
            </a:ln>
          </p:spPr>
        </p:pic>
        <p:pic>
          <p:nvPicPr>
            <p:cNvPr id="14" name="Picture 13" descr="6.jpg"/>
            <p:cNvPicPr>
              <a:picLocks noChangeAspect="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b="1286"/>
            <a:stretch>
              <a:fillRect/>
            </a:stretch>
          </p:blipFill>
          <p:spPr>
            <a:xfrm>
              <a:off x="4306112" y="1499621"/>
              <a:ext cx="990600" cy="1519804"/>
            </a:xfrm>
            <a:prstGeom prst="rect">
              <a:avLst/>
            </a:prstGeom>
          </p:spPr>
        </p:pic>
        <p:sp>
          <p:nvSpPr>
            <p:cNvPr id="15" name="WordArt 6"/>
            <p:cNvSpPr>
              <a:spLocks noChangeArrowheads="1" noChangeShapeType="1" noTextEdit="1"/>
            </p:cNvSpPr>
            <p:nvPr/>
          </p:nvSpPr>
          <p:spPr bwMode="auto">
            <a:xfrm rot="17626964">
              <a:off x="2203579" y="1206106"/>
              <a:ext cx="4389120" cy="3840480"/>
            </a:xfrm>
            <a:prstGeom prst="rect">
              <a:avLst/>
            </a:prstGeom>
          </p:spPr>
          <p:txBody>
            <a:bodyPr spcFirstLastPara="1" wrap="none" fromWordArt="1">
              <a:prstTxWarp prst="textArchUp">
                <a:avLst>
                  <a:gd name="adj" fmla="val 11562266"/>
                </a:avLst>
              </a:prstTxWarp>
            </a:bodyPr>
            <a:lstStyle/>
            <a:p>
              <a:pPr algn="ctr" fontAlgn="auto">
                <a:spcBef>
                  <a:spcPts val="0"/>
                </a:spcBef>
                <a:spcAft>
                  <a:spcPts val="0"/>
                </a:spcAft>
                <a:defRPr/>
              </a:pPr>
              <a:r>
                <a:rPr lang="x-none" sz="3600" kern="10" dirty="0">
                  <a:ln w="9525">
                    <a:noFill/>
                    <a:round/>
                    <a:headEnd/>
                    <a:tailEnd/>
                  </a:ln>
                  <a:solidFill>
                    <a:schemeClr val="bg2">
                      <a:lumMod val="25000"/>
                    </a:schemeClr>
                  </a:solidFill>
                  <a:latin typeface="Century Gothic"/>
                </a:rPr>
                <a:t>भारतीय लेखा </a:t>
              </a:r>
              <a:r>
                <a:rPr lang="x-none" sz="3600" dirty="0">
                  <a:solidFill>
                    <a:schemeClr val="bg2">
                      <a:lumMod val="25000"/>
                    </a:schemeClr>
                  </a:solidFill>
                  <a:latin typeface="+mn-lt"/>
                </a:rPr>
                <a:t>एव</a:t>
              </a:r>
              <a:r>
                <a:rPr lang="x-none" sz="3600" kern="10" dirty="0">
                  <a:ln w="9525">
                    <a:noFill/>
                    <a:round/>
                    <a:headEnd/>
                    <a:tailEnd/>
                  </a:ln>
                  <a:solidFill>
                    <a:schemeClr val="bg2">
                      <a:lumMod val="25000"/>
                    </a:schemeClr>
                  </a:solidFill>
                  <a:latin typeface="Century Gothic"/>
                </a:rPr>
                <a:t> लेखा परीक्षा विभाग</a:t>
              </a:r>
              <a:r>
                <a:rPr lang="en-US" sz="3600" kern="10" dirty="0">
                  <a:ln w="9525">
                    <a:noFill/>
                    <a:round/>
                    <a:headEnd/>
                    <a:tailEnd/>
                  </a:ln>
                  <a:solidFill>
                    <a:schemeClr val="bg2">
                      <a:lumMod val="25000"/>
                    </a:schemeClr>
                  </a:solidFill>
                  <a:latin typeface="Century Gothic"/>
                </a:rPr>
                <a:t>    </a:t>
              </a:r>
            </a:p>
          </p:txBody>
        </p:sp>
        <p:sp>
          <p:nvSpPr>
            <p:cNvPr id="16" name="WordArt 6"/>
            <p:cNvSpPr>
              <a:spLocks noChangeArrowheads="1" noChangeShapeType="1" noTextEdit="1"/>
            </p:cNvSpPr>
            <p:nvPr/>
          </p:nvSpPr>
          <p:spPr bwMode="auto">
            <a:xfrm rot="4033083">
              <a:off x="2894117" y="1130047"/>
              <a:ext cx="4466581" cy="4026975"/>
            </a:xfrm>
            <a:prstGeom prst="rect">
              <a:avLst/>
            </a:prstGeom>
          </p:spPr>
          <p:txBody>
            <a:bodyPr spcFirstLastPara="1" wrap="none" fromWordArt="1">
              <a:prstTxWarp prst="textArchUp">
                <a:avLst>
                  <a:gd name="adj" fmla="val 11741012"/>
                </a:avLst>
              </a:prstTxWarp>
            </a:bodyPr>
            <a:lstStyle/>
            <a:p>
              <a:pPr algn="ctr"/>
              <a:r>
                <a:rPr lang="en-US" sz="4000" kern="10">
                  <a:ln w="9525">
                    <a:solidFill>
                      <a:srgbClr val="4A452A"/>
                    </a:solidFill>
                    <a:round/>
                    <a:headEnd/>
                    <a:tailEnd/>
                  </a:ln>
                  <a:solidFill>
                    <a:srgbClr val="4A452A"/>
                  </a:solidFill>
                  <a:latin typeface="Times New Roman"/>
                  <a:cs typeface="Times New Roman"/>
                </a:rPr>
                <a:t>    INDIAN AUDIT  AND  ACCOUNTS  DEPARTMENT</a:t>
              </a:r>
            </a:p>
          </p:txBody>
        </p:sp>
        <p:sp>
          <p:nvSpPr>
            <p:cNvPr id="17" name="Oval 16"/>
            <p:cNvSpPr>
              <a:spLocks noChangeArrowheads="1"/>
            </p:cNvSpPr>
            <p:nvPr/>
          </p:nvSpPr>
          <p:spPr bwMode="auto">
            <a:xfrm flipH="1" flipV="1">
              <a:off x="2249806" y="2716531"/>
              <a:ext cx="45719" cy="45719"/>
            </a:xfrm>
            <a:prstGeom prst="ellipse">
              <a:avLst/>
            </a:prstGeom>
            <a:solidFill>
              <a:srgbClr val="4A452A"/>
            </a:solidFill>
            <a:ln w="25400" algn="ctr">
              <a:noFill/>
              <a:round/>
              <a:headEnd/>
              <a:tailEnd/>
            </a:ln>
          </p:spPr>
          <p:txBody>
            <a:bodyPr rot="10800000" anchor="ctr"/>
            <a:lstStyle/>
            <a:p>
              <a:pPr algn="ctr" fontAlgn="auto">
                <a:spcBef>
                  <a:spcPts val="0"/>
                </a:spcBef>
                <a:spcAft>
                  <a:spcPts val="0"/>
                </a:spcAft>
                <a:defRPr/>
              </a:pPr>
              <a:endParaRPr lang="en-US" sz="800" dirty="0">
                <a:solidFill>
                  <a:schemeClr val="lt1"/>
                </a:solidFill>
                <a:latin typeface="+mn-lt"/>
              </a:endParaRPr>
            </a:p>
          </p:txBody>
        </p:sp>
        <p:sp>
          <p:nvSpPr>
            <p:cNvPr id="18" name="4-Point Star 17"/>
            <p:cNvSpPr/>
            <p:nvPr/>
          </p:nvSpPr>
          <p:spPr>
            <a:xfrm>
              <a:off x="4638662" y="682995"/>
              <a:ext cx="301713" cy="307000"/>
            </a:xfrm>
            <a:prstGeom prst="star4">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9" name="Group 25"/>
            <p:cNvGrpSpPr>
              <a:grpSpLocks/>
            </p:cNvGrpSpPr>
            <p:nvPr/>
          </p:nvGrpSpPr>
          <p:grpSpPr bwMode="auto">
            <a:xfrm>
              <a:off x="1812885" y="4810648"/>
              <a:ext cx="6004777" cy="1935606"/>
              <a:chOff x="1812885" y="4810648"/>
              <a:chExt cx="6004777" cy="1935606"/>
            </a:xfrm>
          </p:grpSpPr>
          <p:pic>
            <p:nvPicPr>
              <p:cNvPr id="22" name="Picture 21" descr="4.jpg"/>
              <p:cNvPicPr>
                <a:picLocks noChangeAspect="1"/>
              </p:cNvPicPr>
              <p:nvPr/>
            </p:nvPicPr>
            <p:blipFill>
              <a:blip r:embed="rId5"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7293229">
                <a:off x="2584799" y="4059263"/>
                <a:ext cx="1915077" cy="3458906"/>
              </a:xfrm>
              <a:prstGeom prst="rect">
                <a:avLst/>
              </a:prstGeom>
            </p:spPr>
          </p:pic>
          <p:pic>
            <p:nvPicPr>
              <p:cNvPr id="23" name="Picture 22" descr="4.jpg"/>
              <p:cNvPicPr>
                <a:picLocks noChangeAspect="1"/>
              </p:cNvPicPr>
              <p:nvPr/>
            </p:nvPicPr>
            <p:blipFill>
              <a:blip r:embed="rId6"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5075991" flipV="1">
                <a:off x="5147827" y="4055891"/>
                <a:ext cx="1915077" cy="3424592"/>
              </a:xfrm>
              <a:prstGeom prst="rect">
                <a:avLst/>
              </a:prstGeom>
            </p:spPr>
          </p:pic>
        </p:grpSp>
        <p:pic>
          <p:nvPicPr>
            <p:cNvPr id="20" name="Picture 14" descr="asad.jpg"/>
            <p:cNvPicPr>
              <a:picLocks noChangeAspect="1"/>
            </p:cNvPicPr>
            <p:nvPr/>
          </p:nvPicPr>
          <p:blipFill>
            <a:blip r:embed="rId7" cstate="print">
              <a:clrChange>
                <a:clrFrom>
                  <a:srgbClr val="010004"/>
                </a:clrFrom>
                <a:clrTo>
                  <a:srgbClr val="010004">
                    <a:alpha val="0"/>
                  </a:srgbClr>
                </a:clrTo>
              </a:clrChange>
              <a:grayscl/>
              <a:biLevel thresh="50000"/>
            </a:blip>
            <a:srcRect/>
            <a:stretch>
              <a:fillRect/>
            </a:stretch>
          </p:blipFill>
          <p:spPr bwMode="auto">
            <a:xfrm>
              <a:off x="4419600" y="4067175"/>
              <a:ext cx="805534" cy="423555"/>
            </a:xfrm>
            <a:prstGeom prst="rect">
              <a:avLst/>
            </a:prstGeom>
            <a:noFill/>
            <a:ln w="9525">
              <a:noFill/>
              <a:miter lim="800000"/>
              <a:headEnd/>
              <a:tailEnd/>
            </a:ln>
          </p:spPr>
        </p:pic>
        <p:pic>
          <p:nvPicPr>
            <p:cNvPr id="21" name="Picture 3"/>
            <p:cNvPicPr>
              <a:picLocks noChangeAspect="1" noChangeArrowheads="1"/>
            </p:cNvPicPr>
            <p:nvPr/>
          </p:nvPicPr>
          <p:blipFill>
            <a:blip r:embed="rId8" cstate="print">
              <a:clrChange>
                <a:clrFrom>
                  <a:srgbClr val="4F1E1E"/>
                </a:clrFrom>
                <a:clrTo>
                  <a:srgbClr val="4F1E1E">
                    <a:alpha val="0"/>
                  </a:srgbClr>
                </a:clrTo>
              </a:clrChange>
            </a:blip>
            <a:srcRect/>
            <a:stretch>
              <a:fillRect/>
            </a:stretch>
          </p:blipFill>
          <p:spPr bwMode="auto">
            <a:xfrm>
              <a:off x="4248150" y="3040936"/>
              <a:ext cx="1088048" cy="890065"/>
            </a:xfrm>
            <a:prstGeom prst="rect">
              <a:avLst/>
            </a:prstGeom>
            <a:noFill/>
            <a:ln w="9525">
              <a:noFill/>
              <a:miter lim="800000"/>
              <a:headEnd/>
              <a:tailEnd/>
            </a:ln>
          </p:spPr>
        </p:pic>
      </p:grpSp>
      <p:pic>
        <p:nvPicPr>
          <p:cNvPr id="24" name="Billede 5"/>
          <p:cNvPicPr/>
          <p:nvPr userDrawn="1"/>
        </p:nvPicPr>
        <p:blipFill>
          <a:blip r:embed="rId9" cstate="print"/>
          <a:srcRect/>
          <a:stretch>
            <a:fillRect/>
          </a:stretch>
        </p:blipFill>
        <p:spPr bwMode="auto">
          <a:xfrm>
            <a:off x="10455314" y="369957"/>
            <a:ext cx="1440160" cy="972180"/>
          </a:xfrm>
          <a:prstGeom prst="rect">
            <a:avLst/>
          </a:prstGeom>
          <a:noFill/>
          <a:ln w="9525">
            <a:noFill/>
            <a:miter lim="800000"/>
            <a:headEnd/>
            <a:tailEnd/>
          </a:ln>
        </p:spPr>
      </p:pic>
      <p:sp>
        <p:nvSpPr>
          <p:cNvPr id="25" name="TextBox 24"/>
          <p:cNvSpPr txBox="1"/>
          <p:nvPr userDrawn="1"/>
        </p:nvSpPr>
        <p:spPr>
          <a:xfrm>
            <a:off x="10431323" y="114336"/>
            <a:ext cx="1459905" cy="276999"/>
          </a:xfrm>
          <a:prstGeom prst="rect">
            <a:avLst/>
          </a:prstGeom>
          <a:noFill/>
        </p:spPr>
        <p:txBody>
          <a:bodyPr wrap="square" rtlCol="0">
            <a:spAutoFit/>
          </a:bodyPr>
          <a:lstStyle/>
          <a:p>
            <a:pPr algn="ctr"/>
            <a:r>
              <a:rPr lang="en-US" sz="1200" b="1" kern="1200" spc="200" baseline="0" dirty="0">
                <a:solidFill>
                  <a:schemeClr val="tx2"/>
                </a:solidFill>
              </a:rPr>
              <a:t>INTOSAI</a:t>
            </a:r>
          </a:p>
        </p:txBody>
      </p:sp>
      <p:sp>
        <p:nvSpPr>
          <p:cNvPr id="26" name="TextBox 25"/>
          <p:cNvSpPr txBox="1"/>
          <p:nvPr userDrawn="1"/>
        </p:nvSpPr>
        <p:spPr>
          <a:xfrm>
            <a:off x="10255497" y="1355231"/>
            <a:ext cx="1895299" cy="338554"/>
          </a:xfrm>
          <a:prstGeom prst="rect">
            <a:avLst/>
          </a:prstGeom>
          <a:noFill/>
        </p:spPr>
        <p:txBody>
          <a:bodyPr wrap="square" rtlCol="0">
            <a:spAutoFit/>
          </a:bodyPr>
          <a:lstStyle/>
          <a:p>
            <a:pPr algn="ctr"/>
            <a:r>
              <a:rPr lang="en-US" sz="800" b="1" kern="1200" spc="0" baseline="0" dirty="0">
                <a:solidFill>
                  <a:schemeClr val="tx2"/>
                </a:solidFill>
              </a:rPr>
              <a:t>Knowledge Sharing &amp; Knowledge Services Committee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18/08/18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grpSp>
        <p:nvGrpSpPr>
          <p:cNvPr id="9" name="Group 3"/>
          <p:cNvGrpSpPr>
            <a:grpSpLocks/>
          </p:cNvGrpSpPr>
          <p:nvPr userDrawn="1"/>
        </p:nvGrpSpPr>
        <p:grpSpPr bwMode="auto">
          <a:xfrm>
            <a:off x="296526" y="330238"/>
            <a:ext cx="1296144" cy="1309749"/>
            <a:chOff x="1812885" y="483445"/>
            <a:chExt cx="6004777" cy="6262809"/>
          </a:xfrm>
        </p:grpSpPr>
        <p:sp>
          <p:nvSpPr>
            <p:cNvPr id="10" name="Oval 9"/>
            <p:cNvSpPr/>
            <p:nvPr/>
          </p:nvSpPr>
          <p:spPr>
            <a:xfrm>
              <a:off x="1982140" y="483445"/>
              <a:ext cx="5563249" cy="5564385"/>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Oval 10"/>
            <p:cNvSpPr/>
            <p:nvPr/>
          </p:nvSpPr>
          <p:spPr>
            <a:xfrm>
              <a:off x="2688584" y="1143496"/>
              <a:ext cx="4187152" cy="4190556"/>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2" name="Picture 6" descr="8.jpg"/>
            <p:cNvPicPr>
              <a:picLocks noChangeAspect="1"/>
            </p:cNvPicPr>
            <p:nvPr/>
          </p:nvPicPr>
          <p:blipFill>
            <a:blip r:embed="rId2" cstate="print">
              <a:clrChange>
                <a:clrFrom>
                  <a:srgbClr val="FFFFFF"/>
                </a:clrFrom>
                <a:clrTo>
                  <a:srgbClr val="FFFFFF">
                    <a:alpha val="0"/>
                  </a:srgbClr>
                </a:clrTo>
              </a:clrChange>
              <a:grayscl/>
            </a:blip>
            <a:srcRect l="22330" r="21359" b="28105"/>
            <a:stretch>
              <a:fillRect/>
            </a:stretch>
          </p:blipFill>
          <p:spPr bwMode="auto">
            <a:xfrm flipH="1">
              <a:off x="2590597" y="1321645"/>
              <a:ext cx="4419600" cy="3810000"/>
            </a:xfrm>
            <a:prstGeom prst="rect">
              <a:avLst/>
            </a:prstGeom>
            <a:noFill/>
            <a:ln w="9525">
              <a:noFill/>
              <a:miter lim="800000"/>
              <a:headEnd/>
              <a:tailEnd/>
            </a:ln>
          </p:spPr>
        </p:pic>
        <p:pic>
          <p:nvPicPr>
            <p:cNvPr id="13"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86200" y="2916634"/>
              <a:ext cx="1828800" cy="1961202"/>
            </a:xfrm>
            <a:prstGeom prst="rect">
              <a:avLst/>
            </a:prstGeom>
            <a:noFill/>
            <a:ln w="9525">
              <a:noFill/>
              <a:miter lim="800000"/>
              <a:headEnd/>
              <a:tailEnd/>
            </a:ln>
          </p:spPr>
        </p:pic>
        <p:pic>
          <p:nvPicPr>
            <p:cNvPr id="14" name="Picture 13" descr="6.jpg"/>
            <p:cNvPicPr>
              <a:picLocks noChangeAspect="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b="1286"/>
            <a:stretch>
              <a:fillRect/>
            </a:stretch>
          </p:blipFill>
          <p:spPr>
            <a:xfrm>
              <a:off x="4306112" y="1499621"/>
              <a:ext cx="990600" cy="1519804"/>
            </a:xfrm>
            <a:prstGeom prst="rect">
              <a:avLst/>
            </a:prstGeom>
          </p:spPr>
        </p:pic>
        <p:sp>
          <p:nvSpPr>
            <p:cNvPr id="15" name="WordArt 6"/>
            <p:cNvSpPr>
              <a:spLocks noChangeArrowheads="1" noChangeShapeType="1" noTextEdit="1"/>
            </p:cNvSpPr>
            <p:nvPr/>
          </p:nvSpPr>
          <p:spPr bwMode="auto">
            <a:xfrm rot="17626964">
              <a:off x="2203579" y="1206106"/>
              <a:ext cx="4389120" cy="3840480"/>
            </a:xfrm>
            <a:prstGeom prst="rect">
              <a:avLst/>
            </a:prstGeom>
          </p:spPr>
          <p:txBody>
            <a:bodyPr spcFirstLastPara="1" wrap="none" fromWordArt="1">
              <a:prstTxWarp prst="textArchUp">
                <a:avLst>
                  <a:gd name="adj" fmla="val 11562266"/>
                </a:avLst>
              </a:prstTxWarp>
            </a:bodyPr>
            <a:lstStyle/>
            <a:p>
              <a:pPr algn="ctr" fontAlgn="auto">
                <a:spcBef>
                  <a:spcPts val="0"/>
                </a:spcBef>
                <a:spcAft>
                  <a:spcPts val="0"/>
                </a:spcAft>
                <a:defRPr/>
              </a:pPr>
              <a:r>
                <a:rPr lang="x-none" sz="3600" kern="10" dirty="0">
                  <a:ln w="9525">
                    <a:noFill/>
                    <a:round/>
                    <a:headEnd/>
                    <a:tailEnd/>
                  </a:ln>
                  <a:solidFill>
                    <a:schemeClr val="bg2">
                      <a:lumMod val="25000"/>
                    </a:schemeClr>
                  </a:solidFill>
                  <a:latin typeface="Century Gothic"/>
                </a:rPr>
                <a:t>भारतीय लेखा </a:t>
              </a:r>
              <a:r>
                <a:rPr lang="x-none" sz="3600" dirty="0">
                  <a:solidFill>
                    <a:schemeClr val="bg2">
                      <a:lumMod val="25000"/>
                    </a:schemeClr>
                  </a:solidFill>
                  <a:latin typeface="+mn-lt"/>
                </a:rPr>
                <a:t>एव</a:t>
              </a:r>
              <a:r>
                <a:rPr lang="x-none" sz="3600" kern="10" dirty="0">
                  <a:ln w="9525">
                    <a:noFill/>
                    <a:round/>
                    <a:headEnd/>
                    <a:tailEnd/>
                  </a:ln>
                  <a:solidFill>
                    <a:schemeClr val="bg2">
                      <a:lumMod val="25000"/>
                    </a:schemeClr>
                  </a:solidFill>
                  <a:latin typeface="Century Gothic"/>
                </a:rPr>
                <a:t> लेखा परीक्षा विभाग</a:t>
              </a:r>
              <a:r>
                <a:rPr lang="en-US" sz="3600" kern="10" dirty="0">
                  <a:ln w="9525">
                    <a:noFill/>
                    <a:round/>
                    <a:headEnd/>
                    <a:tailEnd/>
                  </a:ln>
                  <a:solidFill>
                    <a:schemeClr val="bg2">
                      <a:lumMod val="25000"/>
                    </a:schemeClr>
                  </a:solidFill>
                  <a:latin typeface="Century Gothic"/>
                </a:rPr>
                <a:t>    </a:t>
              </a:r>
            </a:p>
          </p:txBody>
        </p:sp>
        <p:sp>
          <p:nvSpPr>
            <p:cNvPr id="16" name="WordArt 6"/>
            <p:cNvSpPr>
              <a:spLocks noChangeArrowheads="1" noChangeShapeType="1" noTextEdit="1"/>
            </p:cNvSpPr>
            <p:nvPr/>
          </p:nvSpPr>
          <p:spPr bwMode="auto">
            <a:xfrm rot="4033083">
              <a:off x="2894117" y="1130047"/>
              <a:ext cx="4466581" cy="4026975"/>
            </a:xfrm>
            <a:prstGeom prst="rect">
              <a:avLst/>
            </a:prstGeom>
          </p:spPr>
          <p:txBody>
            <a:bodyPr spcFirstLastPara="1" wrap="none" fromWordArt="1">
              <a:prstTxWarp prst="textArchUp">
                <a:avLst>
                  <a:gd name="adj" fmla="val 11741012"/>
                </a:avLst>
              </a:prstTxWarp>
            </a:bodyPr>
            <a:lstStyle/>
            <a:p>
              <a:pPr algn="ctr"/>
              <a:r>
                <a:rPr lang="en-US" sz="4000" kern="10">
                  <a:ln w="9525">
                    <a:solidFill>
                      <a:srgbClr val="4A452A"/>
                    </a:solidFill>
                    <a:round/>
                    <a:headEnd/>
                    <a:tailEnd/>
                  </a:ln>
                  <a:solidFill>
                    <a:srgbClr val="4A452A"/>
                  </a:solidFill>
                  <a:latin typeface="Times New Roman"/>
                  <a:cs typeface="Times New Roman"/>
                </a:rPr>
                <a:t>    INDIAN AUDIT  AND  ACCOUNTS  DEPARTMENT</a:t>
              </a:r>
            </a:p>
          </p:txBody>
        </p:sp>
        <p:sp>
          <p:nvSpPr>
            <p:cNvPr id="17" name="Oval 16"/>
            <p:cNvSpPr>
              <a:spLocks noChangeArrowheads="1"/>
            </p:cNvSpPr>
            <p:nvPr/>
          </p:nvSpPr>
          <p:spPr bwMode="auto">
            <a:xfrm flipH="1" flipV="1">
              <a:off x="2249806" y="2716531"/>
              <a:ext cx="45719" cy="45719"/>
            </a:xfrm>
            <a:prstGeom prst="ellipse">
              <a:avLst/>
            </a:prstGeom>
            <a:solidFill>
              <a:srgbClr val="4A452A"/>
            </a:solidFill>
            <a:ln w="25400" algn="ctr">
              <a:noFill/>
              <a:round/>
              <a:headEnd/>
              <a:tailEnd/>
            </a:ln>
          </p:spPr>
          <p:txBody>
            <a:bodyPr rot="10800000" anchor="ctr"/>
            <a:lstStyle/>
            <a:p>
              <a:pPr algn="ctr" fontAlgn="auto">
                <a:spcBef>
                  <a:spcPts val="0"/>
                </a:spcBef>
                <a:spcAft>
                  <a:spcPts val="0"/>
                </a:spcAft>
                <a:defRPr/>
              </a:pPr>
              <a:endParaRPr lang="en-US" sz="800" dirty="0">
                <a:solidFill>
                  <a:schemeClr val="lt1"/>
                </a:solidFill>
                <a:latin typeface="+mn-lt"/>
              </a:endParaRPr>
            </a:p>
          </p:txBody>
        </p:sp>
        <p:sp>
          <p:nvSpPr>
            <p:cNvPr id="18" name="4-Point Star 17"/>
            <p:cNvSpPr/>
            <p:nvPr/>
          </p:nvSpPr>
          <p:spPr>
            <a:xfrm>
              <a:off x="4638662" y="682995"/>
              <a:ext cx="301713" cy="307000"/>
            </a:xfrm>
            <a:prstGeom prst="star4">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9" name="Group 25"/>
            <p:cNvGrpSpPr>
              <a:grpSpLocks/>
            </p:cNvGrpSpPr>
            <p:nvPr/>
          </p:nvGrpSpPr>
          <p:grpSpPr bwMode="auto">
            <a:xfrm>
              <a:off x="1812885" y="4810648"/>
              <a:ext cx="6004777" cy="1935606"/>
              <a:chOff x="1812885" y="4810648"/>
              <a:chExt cx="6004777" cy="1935606"/>
            </a:xfrm>
          </p:grpSpPr>
          <p:pic>
            <p:nvPicPr>
              <p:cNvPr id="22" name="Picture 21" descr="4.jpg"/>
              <p:cNvPicPr>
                <a:picLocks noChangeAspect="1"/>
              </p:cNvPicPr>
              <p:nvPr/>
            </p:nvPicPr>
            <p:blipFill>
              <a:blip r:embed="rId5"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7293229">
                <a:off x="2584799" y="4059263"/>
                <a:ext cx="1915077" cy="3458906"/>
              </a:xfrm>
              <a:prstGeom prst="rect">
                <a:avLst/>
              </a:prstGeom>
            </p:spPr>
          </p:pic>
          <p:pic>
            <p:nvPicPr>
              <p:cNvPr id="23" name="Picture 22" descr="4.jpg"/>
              <p:cNvPicPr>
                <a:picLocks noChangeAspect="1"/>
              </p:cNvPicPr>
              <p:nvPr/>
            </p:nvPicPr>
            <p:blipFill>
              <a:blip r:embed="rId6"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5075991" flipV="1">
                <a:off x="5147827" y="4055891"/>
                <a:ext cx="1915077" cy="3424592"/>
              </a:xfrm>
              <a:prstGeom prst="rect">
                <a:avLst/>
              </a:prstGeom>
            </p:spPr>
          </p:pic>
        </p:grpSp>
        <p:pic>
          <p:nvPicPr>
            <p:cNvPr id="20" name="Picture 14" descr="asad.jpg"/>
            <p:cNvPicPr>
              <a:picLocks noChangeAspect="1"/>
            </p:cNvPicPr>
            <p:nvPr/>
          </p:nvPicPr>
          <p:blipFill>
            <a:blip r:embed="rId7" cstate="print">
              <a:clrChange>
                <a:clrFrom>
                  <a:srgbClr val="010004"/>
                </a:clrFrom>
                <a:clrTo>
                  <a:srgbClr val="010004">
                    <a:alpha val="0"/>
                  </a:srgbClr>
                </a:clrTo>
              </a:clrChange>
              <a:grayscl/>
              <a:biLevel thresh="50000"/>
            </a:blip>
            <a:srcRect/>
            <a:stretch>
              <a:fillRect/>
            </a:stretch>
          </p:blipFill>
          <p:spPr bwMode="auto">
            <a:xfrm>
              <a:off x="4419600" y="4067175"/>
              <a:ext cx="805534" cy="423555"/>
            </a:xfrm>
            <a:prstGeom prst="rect">
              <a:avLst/>
            </a:prstGeom>
            <a:noFill/>
            <a:ln w="9525">
              <a:noFill/>
              <a:miter lim="800000"/>
              <a:headEnd/>
              <a:tailEnd/>
            </a:ln>
          </p:spPr>
        </p:pic>
        <p:pic>
          <p:nvPicPr>
            <p:cNvPr id="21" name="Picture 3"/>
            <p:cNvPicPr>
              <a:picLocks noChangeAspect="1" noChangeArrowheads="1"/>
            </p:cNvPicPr>
            <p:nvPr/>
          </p:nvPicPr>
          <p:blipFill>
            <a:blip r:embed="rId8" cstate="print">
              <a:clrChange>
                <a:clrFrom>
                  <a:srgbClr val="4F1E1E"/>
                </a:clrFrom>
                <a:clrTo>
                  <a:srgbClr val="4F1E1E">
                    <a:alpha val="0"/>
                  </a:srgbClr>
                </a:clrTo>
              </a:clrChange>
            </a:blip>
            <a:srcRect/>
            <a:stretch>
              <a:fillRect/>
            </a:stretch>
          </p:blipFill>
          <p:spPr bwMode="auto">
            <a:xfrm>
              <a:off x="4248150" y="3040936"/>
              <a:ext cx="1088048" cy="890065"/>
            </a:xfrm>
            <a:prstGeom prst="rect">
              <a:avLst/>
            </a:prstGeom>
            <a:noFill/>
            <a:ln w="9525">
              <a:noFill/>
              <a:miter lim="800000"/>
              <a:headEnd/>
              <a:tailEnd/>
            </a:ln>
          </p:spPr>
        </p:pic>
      </p:grpSp>
      <p:pic>
        <p:nvPicPr>
          <p:cNvPr id="24" name="Billede 5"/>
          <p:cNvPicPr/>
          <p:nvPr userDrawn="1"/>
        </p:nvPicPr>
        <p:blipFill>
          <a:blip r:embed="rId9" cstate="print"/>
          <a:srcRect/>
          <a:stretch>
            <a:fillRect/>
          </a:stretch>
        </p:blipFill>
        <p:spPr bwMode="auto">
          <a:xfrm>
            <a:off x="10455314" y="369957"/>
            <a:ext cx="1440160" cy="972180"/>
          </a:xfrm>
          <a:prstGeom prst="rect">
            <a:avLst/>
          </a:prstGeom>
          <a:noFill/>
          <a:ln w="9525">
            <a:noFill/>
            <a:miter lim="800000"/>
            <a:headEnd/>
            <a:tailEnd/>
          </a:ln>
        </p:spPr>
      </p:pic>
      <p:sp>
        <p:nvSpPr>
          <p:cNvPr id="25" name="TextBox 24"/>
          <p:cNvSpPr txBox="1"/>
          <p:nvPr userDrawn="1"/>
        </p:nvSpPr>
        <p:spPr>
          <a:xfrm>
            <a:off x="10431323" y="114336"/>
            <a:ext cx="1459905" cy="276999"/>
          </a:xfrm>
          <a:prstGeom prst="rect">
            <a:avLst/>
          </a:prstGeom>
          <a:noFill/>
        </p:spPr>
        <p:txBody>
          <a:bodyPr wrap="square" rtlCol="0">
            <a:spAutoFit/>
          </a:bodyPr>
          <a:lstStyle/>
          <a:p>
            <a:pPr algn="ctr"/>
            <a:r>
              <a:rPr lang="en-US" sz="1200" b="1" kern="1200" spc="200" baseline="0" dirty="0">
                <a:solidFill>
                  <a:schemeClr val="tx2"/>
                </a:solidFill>
              </a:rPr>
              <a:t>INTOSAI</a:t>
            </a:r>
          </a:p>
        </p:txBody>
      </p:sp>
      <p:sp>
        <p:nvSpPr>
          <p:cNvPr id="26" name="TextBox 25"/>
          <p:cNvSpPr txBox="1"/>
          <p:nvPr userDrawn="1"/>
        </p:nvSpPr>
        <p:spPr>
          <a:xfrm>
            <a:off x="10255497" y="1355231"/>
            <a:ext cx="1895299" cy="338554"/>
          </a:xfrm>
          <a:prstGeom prst="rect">
            <a:avLst/>
          </a:prstGeom>
          <a:noFill/>
        </p:spPr>
        <p:txBody>
          <a:bodyPr wrap="square" rtlCol="0">
            <a:spAutoFit/>
          </a:bodyPr>
          <a:lstStyle/>
          <a:p>
            <a:pPr algn="ctr"/>
            <a:r>
              <a:rPr lang="en-US" sz="800" b="1" kern="1200" spc="0" baseline="0" dirty="0">
                <a:solidFill>
                  <a:schemeClr val="tx2"/>
                </a:solidFill>
              </a:rPr>
              <a:t>Knowledge Sharing &amp; Knowledge Services Committee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anose="02040503050406030204" pitchFamily="18" charset="0"/>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18/08/18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grpSp>
        <p:nvGrpSpPr>
          <p:cNvPr id="10" name="Group 3"/>
          <p:cNvGrpSpPr>
            <a:grpSpLocks/>
          </p:cNvGrpSpPr>
          <p:nvPr userDrawn="1"/>
        </p:nvGrpSpPr>
        <p:grpSpPr bwMode="auto">
          <a:xfrm>
            <a:off x="296526" y="330238"/>
            <a:ext cx="1296144" cy="1309749"/>
            <a:chOff x="1812885" y="483445"/>
            <a:chExt cx="6004777" cy="6262809"/>
          </a:xfrm>
        </p:grpSpPr>
        <p:sp>
          <p:nvSpPr>
            <p:cNvPr id="11" name="Oval 10"/>
            <p:cNvSpPr/>
            <p:nvPr/>
          </p:nvSpPr>
          <p:spPr>
            <a:xfrm>
              <a:off x="1982140" y="483445"/>
              <a:ext cx="5563249" cy="5564385"/>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2688584" y="1143496"/>
              <a:ext cx="4187152" cy="4190556"/>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 name="Picture 6" descr="8.jpg"/>
            <p:cNvPicPr>
              <a:picLocks noChangeAspect="1"/>
            </p:cNvPicPr>
            <p:nvPr/>
          </p:nvPicPr>
          <p:blipFill>
            <a:blip r:embed="rId2" cstate="print">
              <a:clrChange>
                <a:clrFrom>
                  <a:srgbClr val="FFFFFF"/>
                </a:clrFrom>
                <a:clrTo>
                  <a:srgbClr val="FFFFFF">
                    <a:alpha val="0"/>
                  </a:srgbClr>
                </a:clrTo>
              </a:clrChange>
              <a:grayscl/>
            </a:blip>
            <a:srcRect l="22330" r="21359" b="28105"/>
            <a:stretch>
              <a:fillRect/>
            </a:stretch>
          </p:blipFill>
          <p:spPr bwMode="auto">
            <a:xfrm flipH="1">
              <a:off x="2590597" y="1321645"/>
              <a:ext cx="4419600" cy="3810000"/>
            </a:xfrm>
            <a:prstGeom prst="rect">
              <a:avLst/>
            </a:prstGeom>
            <a:noFill/>
            <a:ln w="9525">
              <a:noFill/>
              <a:miter lim="800000"/>
              <a:headEnd/>
              <a:tailEnd/>
            </a:ln>
          </p:spPr>
        </p:pic>
        <p:pic>
          <p:nvPicPr>
            <p:cNvPr id="14"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86200" y="2916634"/>
              <a:ext cx="1828800" cy="1961202"/>
            </a:xfrm>
            <a:prstGeom prst="rect">
              <a:avLst/>
            </a:prstGeom>
            <a:noFill/>
            <a:ln w="9525">
              <a:noFill/>
              <a:miter lim="800000"/>
              <a:headEnd/>
              <a:tailEnd/>
            </a:ln>
          </p:spPr>
        </p:pic>
        <p:pic>
          <p:nvPicPr>
            <p:cNvPr id="15" name="Picture 14" descr="6.jpg"/>
            <p:cNvPicPr>
              <a:picLocks noChangeAspect="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b="1286"/>
            <a:stretch>
              <a:fillRect/>
            </a:stretch>
          </p:blipFill>
          <p:spPr>
            <a:xfrm>
              <a:off x="4306112" y="1499621"/>
              <a:ext cx="990600" cy="1519804"/>
            </a:xfrm>
            <a:prstGeom prst="rect">
              <a:avLst/>
            </a:prstGeom>
          </p:spPr>
        </p:pic>
        <p:sp>
          <p:nvSpPr>
            <p:cNvPr id="16" name="WordArt 6"/>
            <p:cNvSpPr>
              <a:spLocks noChangeArrowheads="1" noChangeShapeType="1" noTextEdit="1"/>
            </p:cNvSpPr>
            <p:nvPr/>
          </p:nvSpPr>
          <p:spPr bwMode="auto">
            <a:xfrm rot="17626964">
              <a:off x="2203579" y="1206106"/>
              <a:ext cx="4389120" cy="3840480"/>
            </a:xfrm>
            <a:prstGeom prst="rect">
              <a:avLst/>
            </a:prstGeom>
          </p:spPr>
          <p:txBody>
            <a:bodyPr spcFirstLastPara="1" wrap="none" fromWordArt="1">
              <a:prstTxWarp prst="textArchUp">
                <a:avLst>
                  <a:gd name="adj" fmla="val 11562266"/>
                </a:avLst>
              </a:prstTxWarp>
            </a:bodyPr>
            <a:lstStyle/>
            <a:p>
              <a:pPr algn="ctr" fontAlgn="auto">
                <a:spcBef>
                  <a:spcPts val="0"/>
                </a:spcBef>
                <a:spcAft>
                  <a:spcPts val="0"/>
                </a:spcAft>
                <a:defRPr/>
              </a:pPr>
              <a:r>
                <a:rPr lang="x-none" sz="3600" kern="10" dirty="0">
                  <a:ln w="9525">
                    <a:noFill/>
                    <a:round/>
                    <a:headEnd/>
                    <a:tailEnd/>
                  </a:ln>
                  <a:solidFill>
                    <a:schemeClr val="bg2">
                      <a:lumMod val="25000"/>
                    </a:schemeClr>
                  </a:solidFill>
                  <a:latin typeface="Century Gothic"/>
                </a:rPr>
                <a:t>भारतीय लेखा </a:t>
              </a:r>
              <a:r>
                <a:rPr lang="x-none" sz="3600" dirty="0">
                  <a:solidFill>
                    <a:schemeClr val="bg2">
                      <a:lumMod val="25000"/>
                    </a:schemeClr>
                  </a:solidFill>
                  <a:latin typeface="+mn-lt"/>
                </a:rPr>
                <a:t>एव</a:t>
              </a:r>
              <a:r>
                <a:rPr lang="x-none" sz="3600" kern="10" dirty="0">
                  <a:ln w="9525">
                    <a:noFill/>
                    <a:round/>
                    <a:headEnd/>
                    <a:tailEnd/>
                  </a:ln>
                  <a:solidFill>
                    <a:schemeClr val="bg2">
                      <a:lumMod val="25000"/>
                    </a:schemeClr>
                  </a:solidFill>
                  <a:latin typeface="Century Gothic"/>
                </a:rPr>
                <a:t> लेखा परीक्षा विभाग</a:t>
              </a:r>
              <a:r>
                <a:rPr lang="en-US" sz="3600" kern="10" dirty="0">
                  <a:ln w="9525">
                    <a:noFill/>
                    <a:round/>
                    <a:headEnd/>
                    <a:tailEnd/>
                  </a:ln>
                  <a:solidFill>
                    <a:schemeClr val="bg2">
                      <a:lumMod val="25000"/>
                    </a:schemeClr>
                  </a:solidFill>
                  <a:latin typeface="Century Gothic"/>
                </a:rPr>
                <a:t>    </a:t>
              </a:r>
            </a:p>
          </p:txBody>
        </p:sp>
        <p:sp>
          <p:nvSpPr>
            <p:cNvPr id="17" name="WordArt 6"/>
            <p:cNvSpPr>
              <a:spLocks noChangeArrowheads="1" noChangeShapeType="1" noTextEdit="1"/>
            </p:cNvSpPr>
            <p:nvPr/>
          </p:nvSpPr>
          <p:spPr bwMode="auto">
            <a:xfrm rot="4033083">
              <a:off x="2894117" y="1130047"/>
              <a:ext cx="4466581" cy="4026975"/>
            </a:xfrm>
            <a:prstGeom prst="rect">
              <a:avLst/>
            </a:prstGeom>
          </p:spPr>
          <p:txBody>
            <a:bodyPr spcFirstLastPara="1" wrap="none" fromWordArt="1">
              <a:prstTxWarp prst="textArchUp">
                <a:avLst>
                  <a:gd name="adj" fmla="val 11741012"/>
                </a:avLst>
              </a:prstTxWarp>
            </a:bodyPr>
            <a:lstStyle/>
            <a:p>
              <a:pPr algn="ctr"/>
              <a:r>
                <a:rPr lang="en-US" sz="4000" kern="10">
                  <a:ln w="9525">
                    <a:solidFill>
                      <a:srgbClr val="4A452A"/>
                    </a:solidFill>
                    <a:round/>
                    <a:headEnd/>
                    <a:tailEnd/>
                  </a:ln>
                  <a:solidFill>
                    <a:srgbClr val="4A452A"/>
                  </a:solidFill>
                  <a:latin typeface="Times New Roman"/>
                  <a:cs typeface="Times New Roman"/>
                </a:rPr>
                <a:t>    INDIAN AUDIT  AND  ACCOUNTS  DEPARTMENT</a:t>
              </a:r>
            </a:p>
          </p:txBody>
        </p:sp>
        <p:sp>
          <p:nvSpPr>
            <p:cNvPr id="18" name="Oval 17"/>
            <p:cNvSpPr>
              <a:spLocks noChangeArrowheads="1"/>
            </p:cNvSpPr>
            <p:nvPr/>
          </p:nvSpPr>
          <p:spPr bwMode="auto">
            <a:xfrm flipH="1" flipV="1">
              <a:off x="2249806" y="2716531"/>
              <a:ext cx="45719" cy="45719"/>
            </a:xfrm>
            <a:prstGeom prst="ellipse">
              <a:avLst/>
            </a:prstGeom>
            <a:solidFill>
              <a:srgbClr val="4A452A"/>
            </a:solidFill>
            <a:ln w="25400" algn="ctr">
              <a:noFill/>
              <a:round/>
              <a:headEnd/>
              <a:tailEnd/>
            </a:ln>
          </p:spPr>
          <p:txBody>
            <a:bodyPr rot="10800000" anchor="ctr"/>
            <a:lstStyle/>
            <a:p>
              <a:pPr algn="ctr" fontAlgn="auto">
                <a:spcBef>
                  <a:spcPts val="0"/>
                </a:spcBef>
                <a:spcAft>
                  <a:spcPts val="0"/>
                </a:spcAft>
                <a:defRPr/>
              </a:pPr>
              <a:endParaRPr lang="en-US" sz="800" dirty="0">
                <a:solidFill>
                  <a:schemeClr val="lt1"/>
                </a:solidFill>
                <a:latin typeface="+mn-lt"/>
              </a:endParaRPr>
            </a:p>
          </p:txBody>
        </p:sp>
        <p:sp>
          <p:nvSpPr>
            <p:cNvPr id="19" name="4-Point Star 18"/>
            <p:cNvSpPr/>
            <p:nvPr/>
          </p:nvSpPr>
          <p:spPr>
            <a:xfrm>
              <a:off x="4638662" y="682995"/>
              <a:ext cx="301713" cy="307000"/>
            </a:xfrm>
            <a:prstGeom prst="star4">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0" name="Group 25"/>
            <p:cNvGrpSpPr>
              <a:grpSpLocks/>
            </p:cNvGrpSpPr>
            <p:nvPr/>
          </p:nvGrpSpPr>
          <p:grpSpPr bwMode="auto">
            <a:xfrm>
              <a:off x="1812885" y="4810648"/>
              <a:ext cx="6004777" cy="1935606"/>
              <a:chOff x="1812885" y="4810648"/>
              <a:chExt cx="6004777" cy="1935606"/>
            </a:xfrm>
          </p:grpSpPr>
          <p:pic>
            <p:nvPicPr>
              <p:cNvPr id="23" name="Picture 22" descr="4.jpg"/>
              <p:cNvPicPr>
                <a:picLocks noChangeAspect="1"/>
              </p:cNvPicPr>
              <p:nvPr/>
            </p:nvPicPr>
            <p:blipFill>
              <a:blip r:embed="rId5"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7293229">
                <a:off x="2584799" y="4059263"/>
                <a:ext cx="1915077" cy="3458906"/>
              </a:xfrm>
              <a:prstGeom prst="rect">
                <a:avLst/>
              </a:prstGeom>
            </p:spPr>
          </p:pic>
          <p:pic>
            <p:nvPicPr>
              <p:cNvPr id="24" name="Picture 23" descr="4.jpg"/>
              <p:cNvPicPr>
                <a:picLocks noChangeAspect="1"/>
              </p:cNvPicPr>
              <p:nvPr/>
            </p:nvPicPr>
            <p:blipFill>
              <a:blip r:embed="rId6"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5075991" flipV="1">
                <a:off x="5147827" y="4055891"/>
                <a:ext cx="1915077" cy="3424592"/>
              </a:xfrm>
              <a:prstGeom prst="rect">
                <a:avLst/>
              </a:prstGeom>
            </p:spPr>
          </p:pic>
        </p:grpSp>
        <p:pic>
          <p:nvPicPr>
            <p:cNvPr id="21" name="Picture 14" descr="asad.jpg"/>
            <p:cNvPicPr>
              <a:picLocks noChangeAspect="1"/>
            </p:cNvPicPr>
            <p:nvPr/>
          </p:nvPicPr>
          <p:blipFill>
            <a:blip r:embed="rId7" cstate="print">
              <a:clrChange>
                <a:clrFrom>
                  <a:srgbClr val="010004"/>
                </a:clrFrom>
                <a:clrTo>
                  <a:srgbClr val="010004">
                    <a:alpha val="0"/>
                  </a:srgbClr>
                </a:clrTo>
              </a:clrChange>
              <a:grayscl/>
              <a:biLevel thresh="50000"/>
            </a:blip>
            <a:srcRect/>
            <a:stretch>
              <a:fillRect/>
            </a:stretch>
          </p:blipFill>
          <p:spPr bwMode="auto">
            <a:xfrm>
              <a:off x="4419600" y="4067175"/>
              <a:ext cx="805534" cy="423555"/>
            </a:xfrm>
            <a:prstGeom prst="rect">
              <a:avLst/>
            </a:prstGeom>
            <a:noFill/>
            <a:ln w="9525">
              <a:noFill/>
              <a:miter lim="800000"/>
              <a:headEnd/>
              <a:tailEnd/>
            </a:ln>
          </p:spPr>
        </p:pic>
        <p:pic>
          <p:nvPicPr>
            <p:cNvPr id="22" name="Picture 3"/>
            <p:cNvPicPr>
              <a:picLocks noChangeAspect="1" noChangeArrowheads="1"/>
            </p:cNvPicPr>
            <p:nvPr/>
          </p:nvPicPr>
          <p:blipFill>
            <a:blip r:embed="rId8" cstate="print">
              <a:clrChange>
                <a:clrFrom>
                  <a:srgbClr val="4F1E1E"/>
                </a:clrFrom>
                <a:clrTo>
                  <a:srgbClr val="4F1E1E">
                    <a:alpha val="0"/>
                  </a:srgbClr>
                </a:clrTo>
              </a:clrChange>
            </a:blip>
            <a:srcRect/>
            <a:stretch>
              <a:fillRect/>
            </a:stretch>
          </p:blipFill>
          <p:spPr bwMode="auto">
            <a:xfrm>
              <a:off x="4248150" y="3040936"/>
              <a:ext cx="1088048" cy="890065"/>
            </a:xfrm>
            <a:prstGeom prst="rect">
              <a:avLst/>
            </a:prstGeom>
            <a:noFill/>
            <a:ln w="9525">
              <a:noFill/>
              <a:miter lim="800000"/>
              <a:headEnd/>
              <a:tailEnd/>
            </a:ln>
          </p:spPr>
        </p:pic>
      </p:grpSp>
      <p:pic>
        <p:nvPicPr>
          <p:cNvPr id="25" name="Billede 5"/>
          <p:cNvPicPr/>
          <p:nvPr userDrawn="1"/>
        </p:nvPicPr>
        <p:blipFill>
          <a:blip r:embed="rId9" cstate="print"/>
          <a:srcRect/>
          <a:stretch>
            <a:fillRect/>
          </a:stretch>
        </p:blipFill>
        <p:spPr bwMode="auto">
          <a:xfrm>
            <a:off x="10455314" y="369957"/>
            <a:ext cx="1440160" cy="972180"/>
          </a:xfrm>
          <a:prstGeom prst="rect">
            <a:avLst/>
          </a:prstGeom>
          <a:noFill/>
          <a:ln w="9525">
            <a:noFill/>
            <a:miter lim="800000"/>
            <a:headEnd/>
            <a:tailEnd/>
          </a:ln>
        </p:spPr>
      </p:pic>
      <p:sp>
        <p:nvSpPr>
          <p:cNvPr id="26" name="TextBox 25"/>
          <p:cNvSpPr txBox="1"/>
          <p:nvPr userDrawn="1"/>
        </p:nvSpPr>
        <p:spPr>
          <a:xfrm>
            <a:off x="10431323" y="114336"/>
            <a:ext cx="1459905" cy="276999"/>
          </a:xfrm>
          <a:prstGeom prst="rect">
            <a:avLst/>
          </a:prstGeom>
          <a:noFill/>
        </p:spPr>
        <p:txBody>
          <a:bodyPr wrap="square" rtlCol="0">
            <a:spAutoFit/>
          </a:bodyPr>
          <a:lstStyle/>
          <a:p>
            <a:pPr algn="ctr"/>
            <a:r>
              <a:rPr lang="en-US" sz="1200" b="1" kern="1200" spc="200" baseline="0" dirty="0">
                <a:solidFill>
                  <a:schemeClr val="tx2"/>
                </a:solidFill>
              </a:rPr>
              <a:t>INTOSAI</a:t>
            </a:r>
          </a:p>
        </p:txBody>
      </p:sp>
      <p:sp>
        <p:nvSpPr>
          <p:cNvPr id="27" name="TextBox 26"/>
          <p:cNvSpPr txBox="1"/>
          <p:nvPr userDrawn="1"/>
        </p:nvSpPr>
        <p:spPr>
          <a:xfrm>
            <a:off x="10255497" y="1355231"/>
            <a:ext cx="1895299" cy="338554"/>
          </a:xfrm>
          <a:prstGeom prst="rect">
            <a:avLst/>
          </a:prstGeom>
          <a:noFill/>
        </p:spPr>
        <p:txBody>
          <a:bodyPr wrap="square" rtlCol="0">
            <a:spAutoFit/>
          </a:bodyPr>
          <a:lstStyle/>
          <a:p>
            <a:pPr algn="ctr"/>
            <a:r>
              <a:rPr lang="en-US" sz="800" b="1" kern="1200" spc="0" baseline="0" dirty="0">
                <a:solidFill>
                  <a:schemeClr val="tx2"/>
                </a:solidFill>
              </a:rPr>
              <a:t>Knowledge Sharing &amp; Knowledge Services Committee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18/08/18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grpSp>
        <p:nvGrpSpPr>
          <p:cNvPr id="12" name="Group 3"/>
          <p:cNvGrpSpPr>
            <a:grpSpLocks/>
          </p:cNvGrpSpPr>
          <p:nvPr userDrawn="1"/>
        </p:nvGrpSpPr>
        <p:grpSpPr bwMode="auto">
          <a:xfrm>
            <a:off x="296526" y="330238"/>
            <a:ext cx="1296144" cy="1309749"/>
            <a:chOff x="1812885" y="483445"/>
            <a:chExt cx="6004777" cy="6262809"/>
          </a:xfrm>
        </p:grpSpPr>
        <p:sp>
          <p:nvSpPr>
            <p:cNvPr id="13" name="Oval 12"/>
            <p:cNvSpPr/>
            <p:nvPr/>
          </p:nvSpPr>
          <p:spPr>
            <a:xfrm>
              <a:off x="1982140" y="483445"/>
              <a:ext cx="5563249" cy="5564385"/>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2688584" y="1143496"/>
              <a:ext cx="4187152" cy="4190556"/>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5" name="Picture 6" descr="8.jpg"/>
            <p:cNvPicPr>
              <a:picLocks noChangeAspect="1"/>
            </p:cNvPicPr>
            <p:nvPr/>
          </p:nvPicPr>
          <p:blipFill>
            <a:blip r:embed="rId2" cstate="print">
              <a:clrChange>
                <a:clrFrom>
                  <a:srgbClr val="FFFFFF"/>
                </a:clrFrom>
                <a:clrTo>
                  <a:srgbClr val="FFFFFF">
                    <a:alpha val="0"/>
                  </a:srgbClr>
                </a:clrTo>
              </a:clrChange>
              <a:grayscl/>
            </a:blip>
            <a:srcRect l="22330" r="21359" b="28105"/>
            <a:stretch>
              <a:fillRect/>
            </a:stretch>
          </p:blipFill>
          <p:spPr bwMode="auto">
            <a:xfrm flipH="1">
              <a:off x="2590597" y="1321645"/>
              <a:ext cx="4419600" cy="3810000"/>
            </a:xfrm>
            <a:prstGeom prst="rect">
              <a:avLst/>
            </a:prstGeom>
            <a:noFill/>
            <a:ln w="9525">
              <a:noFill/>
              <a:miter lim="800000"/>
              <a:headEnd/>
              <a:tailEnd/>
            </a:ln>
          </p:spPr>
        </p:pic>
        <p:pic>
          <p:nvPicPr>
            <p:cNvPr id="1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86200" y="2916634"/>
              <a:ext cx="1828800" cy="1961202"/>
            </a:xfrm>
            <a:prstGeom prst="rect">
              <a:avLst/>
            </a:prstGeom>
            <a:noFill/>
            <a:ln w="9525">
              <a:noFill/>
              <a:miter lim="800000"/>
              <a:headEnd/>
              <a:tailEnd/>
            </a:ln>
          </p:spPr>
        </p:pic>
        <p:pic>
          <p:nvPicPr>
            <p:cNvPr id="17" name="Picture 16" descr="6.jpg"/>
            <p:cNvPicPr>
              <a:picLocks noChangeAspect="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b="1286"/>
            <a:stretch>
              <a:fillRect/>
            </a:stretch>
          </p:blipFill>
          <p:spPr>
            <a:xfrm>
              <a:off x="4306112" y="1499621"/>
              <a:ext cx="990600" cy="1519804"/>
            </a:xfrm>
            <a:prstGeom prst="rect">
              <a:avLst/>
            </a:prstGeom>
          </p:spPr>
        </p:pic>
        <p:sp>
          <p:nvSpPr>
            <p:cNvPr id="18" name="WordArt 6"/>
            <p:cNvSpPr>
              <a:spLocks noChangeArrowheads="1" noChangeShapeType="1" noTextEdit="1"/>
            </p:cNvSpPr>
            <p:nvPr/>
          </p:nvSpPr>
          <p:spPr bwMode="auto">
            <a:xfrm rot="17626964">
              <a:off x="2203579" y="1206106"/>
              <a:ext cx="4389120" cy="3840480"/>
            </a:xfrm>
            <a:prstGeom prst="rect">
              <a:avLst/>
            </a:prstGeom>
          </p:spPr>
          <p:txBody>
            <a:bodyPr spcFirstLastPara="1" wrap="none" fromWordArt="1">
              <a:prstTxWarp prst="textArchUp">
                <a:avLst>
                  <a:gd name="adj" fmla="val 11562266"/>
                </a:avLst>
              </a:prstTxWarp>
            </a:bodyPr>
            <a:lstStyle/>
            <a:p>
              <a:pPr algn="ctr" fontAlgn="auto">
                <a:spcBef>
                  <a:spcPts val="0"/>
                </a:spcBef>
                <a:spcAft>
                  <a:spcPts val="0"/>
                </a:spcAft>
                <a:defRPr/>
              </a:pPr>
              <a:r>
                <a:rPr lang="x-none" sz="3600" kern="10" dirty="0">
                  <a:ln w="9525">
                    <a:noFill/>
                    <a:round/>
                    <a:headEnd/>
                    <a:tailEnd/>
                  </a:ln>
                  <a:solidFill>
                    <a:schemeClr val="bg2">
                      <a:lumMod val="25000"/>
                    </a:schemeClr>
                  </a:solidFill>
                  <a:latin typeface="Century Gothic"/>
                </a:rPr>
                <a:t>भारतीय लेखा </a:t>
              </a:r>
              <a:r>
                <a:rPr lang="x-none" sz="3600" dirty="0">
                  <a:solidFill>
                    <a:schemeClr val="bg2">
                      <a:lumMod val="25000"/>
                    </a:schemeClr>
                  </a:solidFill>
                  <a:latin typeface="+mn-lt"/>
                </a:rPr>
                <a:t>एव</a:t>
              </a:r>
              <a:r>
                <a:rPr lang="x-none" sz="3600" kern="10" dirty="0">
                  <a:ln w="9525">
                    <a:noFill/>
                    <a:round/>
                    <a:headEnd/>
                    <a:tailEnd/>
                  </a:ln>
                  <a:solidFill>
                    <a:schemeClr val="bg2">
                      <a:lumMod val="25000"/>
                    </a:schemeClr>
                  </a:solidFill>
                  <a:latin typeface="Century Gothic"/>
                </a:rPr>
                <a:t> लेखा परीक्षा विभाग</a:t>
              </a:r>
              <a:r>
                <a:rPr lang="en-US" sz="3600" kern="10" dirty="0">
                  <a:ln w="9525">
                    <a:noFill/>
                    <a:round/>
                    <a:headEnd/>
                    <a:tailEnd/>
                  </a:ln>
                  <a:solidFill>
                    <a:schemeClr val="bg2">
                      <a:lumMod val="25000"/>
                    </a:schemeClr>
                  </a:solidFill>
                  <a:latin typeface="Century Gothic"/>
                </a:rPr>
                <a:t>    </a:t>
              </a:r>
            </a:p>
          </p:txBody>
        </p:sp>
        <p:sp>
          <p:nvSpPr>
            <p:cNvPr id="19" name="WordArt 6"/>
            <p:cNvSpPr>
              <a:spLocks noChangeArrowheads="1" noChangeShapeType="1" noTextEdit="1"/>
            </p:cNvSpPr>
            <p:nvPr/>
          </p:nvSpPr>
          <p:spPr bwMode="auto">
            <a:xfrm rot="4033083">
              <a:off x="2894117" y="1130047"/>
              <a:ext cx="4466581" cy="4026975"/>
            </a:xfrm>
            <a:prstGeom prst="rect">
              <a:avLst/>
            </a:prstGeom>
          </p:spPr>
          <p:txBody>
            <a:bodyPr spcFirstLastPara="1" wrap="none" fromWordArt="1">
              <a:prstTxWarp prst="textArchUp">
                <a:avLst>
                  <a:gd name="adj" fmla="val 11741012"/>
                </a:avLst>
              </a:prstTxWarp>
            </a:bodyPr>
            <a:lstStyle/>
            <a:p>
              <a:pPr algn="ctr"/>
              <a:r>
                <a:rPr lang="en-US" sz="4000" kern="10">
                  <a:ln w="9525">
                    <a:solidFill>
                      <a:srgbClr val="4A452A"/>
                    </a:solidFill>
                    <a:round/>
                    <a:headEnd/>
                    <a:tailEnd/>
                  </a:ln>
                  <a:solidFill>
                    <a:srgbClr val="4A452A"/>
                  </a:solidFill>
                  <a:latin typeface="Times New Roman"/>
                  <a:cs typeface="Times New Roman"/>
                </a:rPr>
                <a:t>    INDIAN AUDIT  AND  ACCOUNTS  DEPARTMENT</a:t>
              </a:r>
            </a:p>
          </p:txBody>
        </p:sp>
        <p:sp>
          <p:nvSpPr>
            <p:cNvPr id="20" name="Oval 19"/>
            <p:cNvSpPr>
              <a:spLocks noChangeArrowheads="1"/>
            </p:cNvSpPr>
            <p:nvPr/>
          </p:nvSpPr>
          <p:spPr bwMode="auto">
            <a:xfrm flipH="1" flipV="1">
              <a:off x="2249806" y="2716531"/>
              <a:ext cx="45719" cy="45719"/>
            </a:xfrm>
            <a:prstGeom prst="ellipse">
              <a:avLst/>
            </a:prstGeom>
            <a:solidFill>
              <a:srgbClr val="4A452A"/>
            </a:solidFill>
            <a:ln w="25400" algn="ctr">
              <a:noFill/>
              <a:round/>
              <a:headEnd/>
              <a:tailEnd/>
            </a:ln>
          </p:spPr>
          <p:txBody>
            <a:bodyPr rot="10800000" anchor="ctr"/>
            <a:lstStyle/>
            <a:p>
              <a:pPr algn="ctr" fontAlgn="auto">
                <a:spcBef>
                  <a:spcPts val="0"/>
                </a:spcBef>
                <a:spcAft>
                  <a:spcPts val="0"/>
                </a:spcAft>
                <a:defRPr/>
              </a:pPr>
              <a:endParaRPr lang="en-US" sz="800" dirty="0">
                <a:solidFill>
                  <a:schemeClr val="lt1"/>
                </a:solidFill>
                <a:latin typeface="+mn-lt"/>
              </a:endParaRPr>
            </a:p>
          </p:txBody>
        </p:sp>
        <p:sp>
          <p:nvSpPr>
            <p:cNvPr id="21" name="4-Point Star 20"/>
            <p:cNvSpPr/>
            <p:nvPr/>
          </p:nvSpPr>
          <p:spPr>
            <a:xfrm>
              <a:off x="4638662" y="682995"/>
              <a:ext cx="301713" cy="307000"/>
            </a:xfrm>
            <a:prstGeom prst="star4">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2" name="Group 25"/>
            <p:cNvGrpSpPr>
              <a:grpSpLocks/>
            </p:cNvGrpSpPr>
            <p:nvPr/>
          </p:nvGrpSpPr>
          <p:grpSpPr bwMode="auto">
            <a:xfrm>
              <a:off x="1812885" y="4810648"/>
              <a:ext cx="6004777" cy="1935606"/>
              <a:chOff x="1812885" y="4810648"/>
              <a:chExt cx="6004777" cy="1935606"/>
            </a:xfrm>
          </p:grpSpPr>
          <p:pic>
            <p:nvPicPr>
              <p:cNvPr id="25" name="Picture 24" descr="4.jpg"/>
              <p:cNvPicPr>
                <a:picLocks noChangeAspect="1"/>
              </p:cNvPicPr>
              <p:nvPr/>
            </p:nvPicPr>
            <p:blipFill>
              <a:blip r:embed="rId5"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7293229">
                <a:off x="2584799" y="4059263"/>
                <a:ext cx="1915077" cy="3458906"/>
              </a:xfrm>
              <a:prstGeom prst="rect">
                <a:avLst/>
              </a:prstGeom>
            </p:spPr>
          </p:pic>
          <p:pic>
            <p:nvPicPr>
              <p:cNvPr id="26" name="Picture 25" descr="4.jpg"/>
              <p:cNvPicPr>
                <a:picLocks noChangeAspect="1"/>
              </p:cNvPicPr>
              <p:nvPr/>
            </p:nvPicPr>
            <p:blipFill>
              <a:blip r:embed="rId6"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5075991" flipV="1">
                <a:off x="5147827" y="4055891"/>
                <a:ext cx="1915077" cy="3424592"/>
              </a:xfrm>
              <a:prstGeom prst="rect">
                <a:avLst/>
              </a:prstGeom>
            </p:spPr>
          </p:pic>
        </p:grpSp>
        <p:pic>
          <p:nvPicPr>
            <p:cNvPr id="23" name="Picture 14" descr="asad.jpg"/>
            <p:cNvPicPr>
              <a:picLocks noChangeAspect="1"/>
            </p:cNvPicPr>
            <p:nvPr/>
          </p:nvPicPr>
          <p:blipFill>
            <a:blip r:embed="rId7" cstate="print">
              <a:clrChange>
                <a:clrFrom>
                  <a:srgbClr val="010004"/>
                </a:clrFrom>
                <a:clrTo>
                  <a:srgbClr val="010004">
                    <a:alpha val="0"/>
                  </a:srgbClr>
                </a:clrTo>
              </a:clrChange>
              <a:grayscl/>
              <a:biLevel thresh="50000"/>
            </a:blip>
            <a:srcRect/>
            <a:stretch>
              <a:fillRect/>
            </a:stretch>
          </p:blipFill>
          <p:spPr bwMode="auto">
            <a:xfrm>
              <a:off x="4419600" y="4067175"/>
              <a:ext cx="805534" cy="423555"/>
            </a:xfrm>
            <a:prstGeom prst="rect">
              <a:avLst/>
            </a:prstGeom>
            <a:noFill/>
            <a:ln w="9525">
              <a:noFill/>
              <a:miter lim="800000"/>
              <a:headEnd/>
              <a:tailEnd/>
            </a:ln>
          </p:spPr>
        </p:pic>
        <p:pic>
          <p:nvPicPr>
            <p:cNvPr id="24" name="Picture 3"/>
            <p:cNvPicPr>
              <a:picLocks noChangeAspect="1" noChangeArrowheads="1"/>
            </p:cNvPicPr>
            <p:nvPr/>
          </p:nvPicPr>
          <p:blipFill>
            <a:blip r:embed="rId8" cstate="print">
              <a:clrChange>
                <a:clrFrom>
                  <a:srgbClr val="4F1E1E"/>
                </a:clrFrom>
                <a:clrTo>
                  <a:srgbClr val="4F1E1E">
                    <a:alpha val="0"/>
                  </a:srgbClr>
                </a:clrTo>
              </a:clrChange>
            </a:blip>
            <a:srcRect/>
            <a:stretch>
              <a:fillRect/>
            </a:stretch>
          </p:blipFill>
          <p:spPr bwMode="auto">
            <a:xfrm>
              <a:off x="4248150" y="3040936"/>
              <a:ext cx="1088048" cy="890065"/>
            </a:xfrm>
            <a:prstGeom prst="rect">
              <a:avLst/>
            </a:prstGeom>
            <a:noFill/>
            <a:ln w="9525">
              <a:noFill/>
              <a:miter lim="800000"/>
              <a:headEnd/>
              <a:tailEnd/>
            </a:ln>
          </p:spPr>
        </p:pic>
      </p:grpSp>
      <p:pic>
        <p:nvPicPr>
          <p:cNvPr id="27" name="Billede 5"/>
          <p:cNvPicPr/>
          <p:nvPr userDrawn="1"/>
        </p:nvPicPr>
        <p:blipFill>
          <a:blip r:embed="rId9" cstate="print"/>
          <a:srcRect/>
          <a:stretch>
            <a:fillRect/>
          </a:stretch>
        </p:blipFill>
        <p:spPr bwMode="auto">
          <a:xfrm>
            <a:off x="10455314" y="369957"/>
            <a:ext cx="1440160" cy="972180"/>
          </a:xfrm>
          <a:prstGeom prst="rect">
            <a:avLst/>
          </a:prstGeom>
          <a:noFill/>
          <a:ln w="9525">
            <a:noFill/>
            <a:miter lim="800000"/>
            <a:headEnd/>
            <a:tailEnd/>
          </a:ln>
        </p:spPr>
      </p:pic>
      <p:sp>
        <p:nvSpPr>
          <p:cNvPr id="28" name="TextBox 27"/>
          <p:cNvSpPr txBox="1"/>
          <p:nvPr userDrawn="1"/>
        </p:nvSpPr>
        <p:spPr>
          <a:xfrm>
            <a:off x="10431323" y="114336"/>
            <a:ext cx="1459905" cy="276999"/>
          </a:xfrm>
          <a:prstGeom prst="rect">
            <a:avLst/>
          </a:prstGeom>
          <a:noFill/>
        </p:spPr>
        <p:txBody>
          <a:bodyPr wrap="square" rtlCol="0">
            <a:spAutoFit/>
          </a:bodyPr>
          <a:lstStyle/>
          <a:p>
            <a:pPr algn="ctr"/>
            <a:r>
              <a:rPr lang="en-US" sz="1200" b="1" kern="1200" spc="200" baseline="0" dirty="0">
                <a:solidFill>
                  <a:schemeClr val="tx2"/>
                </a:solidFill>
              </a:rPr>
              <a:t>INTOSAI</a:t>
            </a:r>
          </a:p>
        </p:txBody>
      </p:sp>
      <p:sp>
        <p:nvSpPr>
          <p:cNvPr id="29" name="TextBox 28"/>
          <p:cNvSpPr txBox="1"/>
          <p:nvPr userDrawn="1"/>
        </p:nvSpPr>
        <p:spPr>
          <a:xfrm>
            <a:off x="10255497" y="1355231"/>
            <a:ext cx="1895299" cy="338554"/>
          </a:xfrm>
          <a:prstGeom prst="rect">
            <a:avLst/>
          </a:prstGeom>
          <a:noFill/>
        </p:spPr>
        <p:txBody>
          <a:bodyPr wrap="square" rtlCol="0">
            <a:spAutoFit/>
          </a:bodyPr>
          <a:lstStyle/>
          <a:p>
            <a:pPr algn="ctr"/>
            <a:r>
              <a:rPr lang="en-US" sz="800" b="1" kern="1200" spc="0" baseline="0" dirty="0">
                <a:solidFill>
                  <a:schemeClr val="tx2"/>
                </a:solidFill>
              </a:rPr>
              <a:t>Knowledge Sharing &amp; Knowledge Services Committee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anose="02040503050406030204" pitchFamily="18"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18/08/18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grpSp>
        <p:nvGrpSpPr>
          <p:cNvPr id="8" name="Group 3"/>
          <p:cNvGrpSpPr>
            <a:grpSpLocks/>
          </p:cNvGrpSpPr>
          <p:nvPr userDrawn="1"/>
        </p:nvGrpSpPr>
        <p:grpSpPr bwMode="auto">
          <a:xfrm>
            <a:off x="296526" y="330238"/>
            <a:ext cx="1296144" cy="1309749"/>
            <a:chOff x="1812885" y="483445"/>
            <a:chExt cx="6004777" cy="6262809"/>
          </a:xfrm>
        </p:grpSpPr>
        <p:sp>
          <p:nvSpPr>
            <p:cNvPr id="9" name="Oval 8"/>
            <p:cNvSpPr/>
            <p:nvPr/>
          </p:nvSpPr>
          <p:spPr>
            <a:xfrm>
              <a:off x="1982140" y="483445"/>
              <a:ext cx="5563249" cy="5564385"/>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2688584" y="1143496"/>
              <a:ext cx="4187152" cy="4190556"/>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6" descr="8.jpg"/>
            <p:cNvPicPr>
              <a:picLocks noChangeAspect="1"/>
            </p:cNvPicPr>
            <p:nvPr/>
          </p:nvPicPr>
          <p:blipFill>
            <a:blip r:embed="rId2" cstate="print">
              <a:clrChange>
                <a:clrFrom>
                  <a:srgbClr val="FFFFFF"/>
                </a:clrFrom>
                <a:clrTo>
                  <a:srgbClr val="FFFFFF">
                    <a:alpha val="0"/>
                  </a:srgbClr>
                </a:clrTo>
              </a:clrChange>
              <a:grayscl/>
            </a:blip>
            <a:srcRect l="22330" r="21359" b="28105"/>
            <a:stretch>
              <a:fillRect/>
            </a:stretch>
          </p:blipFill>
          <p:spPr bwMode="auto">
            <a:xfrm flipH="1">
              <a:off x="2590597" y="1321645"/>
              <a:ext cx="4419600" cy="3810000"/>
            </a:xfrm>
            <a:prstGeom prst="rect">
              <a:avLst/>
            </a:prstGeom>
            <a:noFill/>
            <a:ln w="9525">
              <a:noFill/>
              <a:miter lim="800000"/>
              <a:headEnd/>
              <a:tailEnd/>
            </a:ln>
          </p:spPr>
        </p:pic>
        <p:pic>
          <p:nvPicPr>
            <p:cNvPr id="12"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86200" y="2916634"/>
              <a:ext cx="1828800" cy="1961202"/>
            </a:xfrm>
            <a:prstGeom prst="rect">
              <a:avLst/>
            </a:prstGeom>
            <a:noFill/>
            <a:ln w="9525">
              <a:noFill/>
              <a:miter lim="800000"/>
              <a:headEnd/>
              <a:tailEnd/>
            </a:ln>
          </p:spPr>
        </p:pic>
        <p:pic>
          <p:nvPicPr>
            <p:cNvPr id="13" name="Picture 12" descr="6.jpg"/>
            <p:cNvPicPr>
              <a:picLocks noChangeAspect="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b="1286"/>
            <a:stretch>
              <a:fillRect/>
            </a:stretch>
          </p:blipFill>
          <p:spPr>
            <a:xfrm>
              <a:off x="4306112" y="1499621"/>
              <a:ext cx="990600" cy="1519804"/>
            </a:xfrm>
            <a:prstGeom prst="rect">
              <a:avLst/>
            </a:prstGeom>
          </p:spPr>
        </p:pic>
        <p:sp>
          <p:nvSpPr>
            <p:cNvPr id="14" name="WordArt 6"/>
            <p:cNvSpPr>
              <a:spLocks noChangeArrowheads="1" noChangeShapeType="1" noTextEdit="1"/>
            </p:cNvSpPr>
            <p:nvPr/>
          </p:nvSpPr>
          <p:spPr bwMode="auto">
            <a:xfrm rot="17626964">
              <a:off x="2203579" y="1206106"/>
              <a:ext cx="4389120" cy="3840480"/>
            </a:xfrm>
            <a:prstGeom prst="rect">
              <a:avLst/>
            </a:prstGeom>
          </p:spPr>
          <p:txBody>
            <a:bodyPr spcFirstLastPara="1" wrap="none" fromWordArt="1">
              <a:prstTxWarp prst="textArchUp">
                <a:avLst>
                  <a:gd name="adj" fmla="val 11562266"/>
                </a:avLst>
              </a:prstTxWarp>
            </a:bodyPr>
            <a:lstStyle/>
            <a:p>
              <a:pPr algn="ctr" fontAlgn="auto">
                <a:spcBef>
                  <a:spcPts val="0"/>
                </a:spcBef>
                <a:spcAft>
                  <a:spcPts val="0"/>
                </a:spcAft>
                <a:defRPr/>
              </a:pPr>
              <a:r>
                <a:rPr lang="x-none" sz="3600" kern="10" dirty="0">
                  <a:ln w="9525">
                    <a:noFill/>
                    <a:round/>
                    <a:headEnd/>
                    <a:tailEnd/>
                  </a:ln>
                  <a:solidFill>
                    <a:schemeClr val="bg2">
                      <a:lumMod val="25000"/>
                    </a:schemeClr>
                  </a:solidFill>
                  <a:latin typeface="Century Gothic"/>
                </a:rPr>
                <a:t>भारतीय लेखा </a:t>
              </a:r>
              <a:r>
                <a:rPr lang="x-none" sz="3600" dirty="0">
                  <a:solidFill>
                    <a:schemeClr val="bg2">
                      <a:lumMod val="25000"/>
                    </a:schemeClr>
                  </a:solidFill>
                  <a:latin typeface="+mn-lt"/>
                </a:rPr>
                <a:t>एव</a:t>
              </a:r>
              <a:r>
                <a:rPr lang="x-none" sz="3600" kern="10" dirty="0">
                  <a:ln w="9525">
                    <a:noFill/>
                    <a:round/>
                    <a:headEnd/>
                    <a:tailEnd/>
                  </a:ln>
                  <a:solidFill>
                    <a:schemeClr val="bg2">
                      <a:lumMod val="25000"/>
                    </a:schemeClr>
                  </a:solidFill>
                  <a:latin typeface="Century Gothic"/>
                </a:rPr>
                <a:t> लेखा परीक्षा विभाग</a:t>
              </a:r>
              <a:r>
                <a:rPr lang="en-US" sz="3600" kern="10" dirty="0">
                  <a:ln w="9525">
                    <a:noFill/>
                    <a:round/>
                    <a:headEnd/>
                    <a:tailEnd/>
                  </a:ln>
                  <a:solidFill>
                    <a:schemeClr val="bg2">
                      <a:lumMod val="25000"/>
                    </a:schemeClr>
                  </a:solidFill>
                  <a:latin typeface="Century Gothic"/>
                </a:rPr>
                <a:t>    </a:t>
              </a:r>
            </a:p>
          </p:txBody>
        </p:sp>
        <p:sp>
          <p:nvSpPr>
            <p:cNvPr id="15" name="WordArt 6"/>
            <p:cNvSpPr>
              <a:spLocks noChangeArrowheads="1" noChangeShapeType="1" noTextEdit="1"/>
            </p:cNvSpPr>
            <p:nvPr/>
          </p:nvSpPr>
          <p:spPr bwMode="auto">
            <a:xfrm rot="4033083">
              <a:off x="2894117" y="1130047"/>
              <a:ext cx="4466581" cy="4026975"/>
            </a:xfrm>
            <a:prstGeom prst="rect">
              <a:avLst/>
            </a:prstGeom>
          </p:spPr>
          <p:txBody>
            <a:bodyPr spcFirstLastPara="1" wrap="none" fromWordArt="1">
              <a:prstTxWarp prst="textArchUp">
                <a:avLst>
                  <a:gd name="adj" fmla="val 11741012"/>
                </a:avLst>
              </a:prstTxWarp>
            </a:bodyPr>
            <a:lstStyle/>
            <a:p>
              <a:pPr algn="ctr"/>
              <a:r>
                <a:rPr lang="en-US" sz="4000" kern="10">
                  <a:ln w="9525">
                    <a:solidFill>
                      <a:srgbClr val="4A452A"/>
                    </a:solidFill>
                    <a:round/>
                    <a:headEnd/>
                    <a:tailEnd/>
                  </a:ln>
                  <a:solidFill>
                    <a:srgbClr val="4A452A"/>
                  </a:solidFill>
                  <a:latin typeface="Times New Roman"/>
                  <a:cs typeface="Times New Roman"/>
                </a:rPr>
                <a:t>    INDIAN AUDIT  AND  ACCOUNTS  DEPARTMENT</a:t>
              </a:r>
            </a:p>
          </p:txBody>
        </p:sp>
        <p:sp>
          <p:nvSpPr>
            <p:cNvPr id="16" name="Oval 15"/>
            <p:cNvSpPr>
              <a:spLocks noChangeArrowheads="1"/>
            </p:cNvSpPr>
            <p:nvPr/>
          </p:nvSpPr>
          <p:spPr bwMode="auto">
            <a:xfrm flipH="1" flipV="1">
              <a:off x="2249806" y="2716531"/>
              <a:ext cx="45719" cy="45719"/>
            </a:xfrm>
            <a:prstGeom prst="ellipse">
              <a:avLst/>
            </a:prstGeom>
            <a:solidFill>
              <a:srgbClr val="4A452A"/>
            </a:solidFill>
            <a:ln w="25400" algn="ctr">
              <a:noFill/>
              <a:round/>
              <a:headEnd/>
              <a:tailEnd/>
            </a:ln>
          </p:spPr>
          <p:txBody>
            <a:bodyPr rot="10800000" anchor="ctr"/>
            <a:lstStyle/>
            <a:p>
              <a:pPr algn="ctr" fontAlgn="auto">
                <a:spcBef>
                  <a:spcPts val="0"/>
                </a:spcBef>
                <a:spcAft>
                  <a:spcPts val="0"/>
                </a:spcAft>
                <a:defRPr/>
              </a:pPr>
              <a:endParaRPr lang="en-US" sz="800" dirty="0">
                <a:solidFill>
                  <a:schemeClr val="lt1"/>
                </a:solidFill>
                <a:latin typeface="+mn-lt"/>
              </a:endParaRPr>
            </a:p>
          </p:txBody>
        </p:sp>
        <p:sp>
          <p:nvSpPr>
            <p:cNvPr id="17" name="4-Point Star 16"/>
            <p:cNvSpPr/>
            <p:nvPr/>
          </p:nvSpPr>
          <p:spPr>
            <a:xfrm>
              <a:off x="4638662" y="682995"/>
              <a:ext cx="301713" cy="307000"/>
            </a:xfrm>
            <a:prstGeom prst="star4">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8" name="Group 25"/>
            <p:cNvGrpSpPr>
              <a:grpSpLocks/>
            </p:cNvGrpSpPr>
            <p:nvPr/>
          </p:nvGrpSpPr>
          <p:grpSpPr bwMode="auto">
            <a:xfrm>
              <a:off x="1812885" y="4810648"/>
              <a:ext cx="6004777" cy="1935606"/>
              <a:chOff x="1812885" y="4810648"/>
              <a:chExt cx="6004777" cy="1935606"/>
            </a:xfrm>
          </p:grpSpPr>
          <p:pic>
            <p:nvPicPr>
              <p:cNvPr id="21" name="Picture 20" descr="4.jpg"/>
              <p:cNvPicPr>
                <a:picLocks noChangeAspect="1"/>
              </p:cNvPicPr>
              <p:nvPr/>
            </p:nvPicPr>
            <p:blipFill>
              <a:blip r:embed="rId5"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7293229">
                <a:off x="2584799" y="4059263"/>
                <a:ext cx="1915077" cy="3458906"/>
              </a:xfrm>
              <a:prstGeom prst="rect">
                <a:avLst/>
              </a:prstGeom>
            </p:spPr>
          </p:pic>
          <p:pic>
            <p:nvPicPr>
              <p:cNvPr id="22" name="Picture 21" descr="4.jpg"/>
              <p:cNvPicPr>
                <a:picLocks noChangeAspect="1"/>
              </p:cNvPicPr>
              <p:nvPr/>
            </p:nvPicPr>
            <p:blipFill>
              <a:blip r:embed="rId6"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5075991" flipV="1">
                <a:off x="5147827" y="4055891"/>
                <a:ext cx="1915077" cy="3424592"/>
              </a:xfrm>
              <a:prstGeom prst="rect">
                <a:avLst/>
              </a:prstGeom>
            </p:spPr>
          </p:pic>
        </p:grpSp>
        <p:pic>
          <p:nvPicPr>
            <p:cNvPr id="19" name="Picture 14" descr="asad.jpg"/>
            <p:cNvPicPr>
              <a:picLocks noChangeAspect="1"/>
            </p:cNvPicPr>
            <p:nvPr/>
          </p:nvPicPr>
          <p:blipFill>
            <a:blip r:embed="rId7" cstate="print">
              <a:clrChange>
                <a:clrFrom>
                  <a:srgbClr val="010004"/>
                </a:clrFrom>
                <a:clrTo>
                  <a:srgbClr val="010004">
                    <a:alpha val="0"/>
                  </a:srgbClr>
                </a:clrTo>
              </a:clrChange>
              <a:grayscl/>
              <a:biLevel thresh="50000"/>
            </a:blip>
            <a:srcRect/>
            <a:stretch>
              <a:fillRect/>
            </a:stretch>
          </p:blipFill>
          <p:spPr bwMode="auto">
            <a:xfrm>
              <a:off x="4419600" y="4067175"/>
              <a:ext cx="805534" cy="423555"/>
            </a:xfrm>
            <a:prstGeom prst="rect">
              <a:avLst/>
            </a:prstGeom>
            <a:noFill/>
            <a:ln w="9525">
              <a:noFill/>
              <a:miter lim="800000"/>
              <a:headEnd/>
              <a:tailEnd/>
            </a:ln>
          </p:spPr>
        </p:pic>
        <p:pic>
          <p:nvPicPr>
            <p:cNvPr id="20" name="Picture 3"/>
            <p:cNvPicPr>
              <a:picLocks noChangeAspect="1" noChangeArrowheads="1"/>
            </p:cNvPicPr>
            <p:nvPr/>
          </p:nvPicPr>
          <p:blipFill>
            <a:blip r:embed="rId8" cstate="print">
              <a:clrChange>
                <a:clrFrom>
                  <a:srgbClr val="4F1E1E"/>
                </a:clrFrom>
                <a:clrTo>
                  <a:srgbClr val="4F1E1E">
                    <a:alpha val="0"/>
                  </a:srgbClr>
                </a:clrTo>
              </a:clrChange>
            </a:blip>
            <a:srcRect/>
            <a:stretch>
              <a:fillRect/>
            </a:stretch>
          </p:blipFill>
          <p:spPr bwMode="auto">
            <a:xfrm>
              <a:off x="4248150" y="3040936"/>
              <a:ext cx="1088048" cy="890065"/>
            </a:xfrm>
            <a:prstGeom prst="rect">
              <a:avLst/>
            </a:prstGeom>
            <a:noFill/>
            <a:ln w="9525">
              <a:noFill/>
              <a:miter lim="800000"/>
              <a:headEnd/>
              <a:tailEnd/>
            </a:ln>
          </p:spPr>
        </p:pic>
      </p:grpSp>
      <p:pic>
        <p:nvPicPr>
          <p:cNvPr id="23" name="Billede 5"/>
          <p:cNvPicPr/>
          <p:nvPr userDrawn="1"/>
        </p:nvPicPr>
        <p:blipFill>
          <a:blip r:embed="rId9" cstate="print"/>
          <a:srcRect/>
          <a:stretch>
            <a:fillRect/>
          </a:stretch>
        </p:blipFill>
        <p:spPr bwMode="auto">
          <a:xfrm>
            <a:off x="10455314" y="369957"/>
            <a:ext cx="1440160" cy="972180"/>
          </a:xfrm>
          <a:prstGeom prst="rect">
            <a:avLst/>
          </a:prstGeom>
          <a:noFill/>
          <a:ln w="9525">
            <a:noFill/>
            <a:miter lim="800000"/>
            <a:headEnd/>
            <a:tailEnd/>
          </a:ln>
        </p:spPr>
      </p:pic>
      <p:sp>
        <p:nvSpPr>
          <p:cNvPr id="24" name="TextBox 23"/>
          <p:cNvSpPr txBox="1"/>
          <p:nvPr userDrawn="1"/>
        </p:nvSpPr>
        <p:spPr>
          <a:xfrm>
            <a:off x="10431323" y="114336"/>
            <a:ext cx="1459905" cy="276999"/>
          </a:xfrm>
          <a:prstGeom prst="rect">
            <a:avLst/>
          </a:prstGeom>
          <a:noFill/>
        </p:spPr>
        <p:txBody>
          <a:bodyPr wrap="square" rtlCol="0">
            <a:spAutoFit/>
          </a:bodyPr>
          <a:lstStyle/>
          <a:p>
            <a:pPr algn="ctr"/>
            <a:r>
              <a:rPr lang="en-US" sz="1200" b="1" kern="1200" spc="200" baseline="0" dirty="0">
                <a:solidFill>
                  <a:schemeClr val="tx2"/>
                </a:solidFill>
              </a:rPr>
              <a:t>INTOSAI</a:t>
            </a:r>
          </a:p>
        </p:txBody>
      </p:sp>
      <p:sp>
        <p:nvSpPr>
          <p:cNvPr id="25" name="TextBox 24"/>
          <p:cNvSpPr txBox="1"/>
          <p:nvPr userDrawn="1"/>
        </p:nvSpPr>
        <p:spPr>
          <a:xfrm>
            <a:off x="10255497" y="1355231"/>
            <a:ext cx="1895299" cy="338554"/>
          </a:xfrm>
          <a:prstGeom prst="rect">
            <a:avLst/>
          </a:prstGeom>
          <a:noFill/>
        </p:spPr>
        <p:txBody>
          <a:bodyPr wrap="square" rtlCol="0">
            <a:spAutoFit/>
          </a:bodyPr>
          <a:lstStyle/>
          <a:p>
            <a:pPr algn="ctr"/>
            <a:r>
              <a:rPr lang="en-US" sz="800" b="1" kern="1200" spc="0" baseline="0" dirty="0">
                <a:solidFill>
                  <a:schemeClr val="tx2"/>
                </a:solidFill>
              </a:rPr>
              <a:t>Knowledge Sharing &amp; Knowledge Services Committee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18/08/18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18/08/18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18/08/18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8.jpe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5" Type="http://schemas.openxmlformats.org/officeDocument/2006/relationships/image" Target="../media/image3.jpeg"/><Relationship Id="rId16" Type="http://schemas.openxmlformats.org/officeDocument/2006/relationships/image" Target="../media/image4.jpeg"/><Relationship Id="rId17" Type="http://schemas.openxmlformats.org/officeDocument/2006/relationships/image" Target="../media/image5.jpeg"/><Relationship Id="rId18" Type="http://schemas.openxmlformats.org/officeDocument/2006/relationships/image" Target="../media/image6.jpeg"/><Relationship Id="rId19"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463037"/>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18/08/18</a:t>
            </a:fld>
            <a:endParaRPr lang="en-US" dirty="0"/>
          </a:p>
        </p:txBody>
      </p:sp>
      <p:sp>
        <p:nvSpPr>
          <p:cNvPr id="5" name="Footer Placeholder 4"/>
          <p:cNvSpPr>
            <a:spLocks noGrp="1"/>
          </p:cNvSpPr>
          <p:nvPr>
            <p:ph type="ftr" sz="quarter" idx="3"/>
          </p:nvPr>
        </p:nvSpPr>
        <p:spPr>
          <a:xfrm>
            <a:off x="3825551" y="6463037"/>
            <a:ext cx="432784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INTOSAI Knowledge Sharing and Knowledge Services Committee</a:t>
            </a:r>
          </a:p>
          <a:p>
            <a:endParaRPr lang="en-US" dirty="0"/>
          </a:p>
        </p:txBody>
      </p:sp>
      <p:sp>
        <p:nvSpPr>
          <p:cNvPr id="6" name="Slide Number Placeholder 5"/>
          <p:cNvSpPr>
            <a:spLocks noGrp="1"/>
          </p:cNvSpPr>
          <p:nvPr>
            <p:ph type="sldNum" sz="quarter" idx="4"/>
          </p:nvPr>
        </p:nvSpPr>
        <p:spPr>
          <a:xfrm>
            <a:off x="8610600" y="642166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grpSp>
        <p:nvGrpSpPr>
          <p:cNvPr id="7" name="Group 3"/>
          <p:cNvGrpSpPr>
            <a:grpSpLocks/>
          </p:cNvGrpSpPr>
          <p:nvPr userDrawn="1"/>
        </p:nvGrpSpPr>
        <p:grpSpPr bwMode="auto">
          <a:xfrm>
            <a:off x="296526" y="330238"/>
            <a:ext cx="1296144" cy="1309749"/>
            <a:chOff x="1812885" y="483445"/>
            <a:chExt cx="6004777" cy="6262809"/>
          </a:xfrm>
        </p:grpSpPr>
        <p:sp>
          <p:nvSpPr>
            <p:cNvPr id="8" name="Oval 7"/>
            <p:cNvSpPr/>
            <p:nvPr/>
          </p:nvSpPr>
          <p:spPr>
            <a:xfrm>
              <a:off x="1982140" y="483445"/>
              <a:ext cx="5563249" cy="5564385"/>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8"/>
            <p:cNvSpPr/>
            <p:nvPr/>
          </p:nvSpPr>
          <p:spPr>
            <a:xfrm>
              <a:off x="2688584" y="1143496"/>
              <a:ext cx="4187152" cy="4190556"/>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 name="Picture 6" descr="8.jpg"/>
            <p:cNvPicPr>
              <a:picLocks noChangeAspect="1"/>
            </p:cNvPicPr>
            <p:nvPr/>
          </p:nvPicPr>
          <p:blipFill>
            <a:blip r:embed="rId13" cstate="print">
              <a:clrChange>
                <a:clrFrom>
                  <a:srgbClr val="FFFFFF"/>
                </a:clrFrom>
                <a:clrTo>
                  <a:srgbClr val="FFFFFF">
                    <a:alpha val="0"/>
                  </a:srgbClr>
                </a:clrTo>
              </a:clrChange>
              <a:grayscl/>
            </a:blip>
            <a:srcRect l="22330" r="21359" b="28105"/>
            <a:stretch>
              <a:fillRect/>
            </a:stretch>
          </p:blipFill>
          <p:spPr bwMode="auto">
            <a:xfrm flipH="1">
              <a:off x="2590597" y="1321645"/>
              <a:ext cx="4419600" cy="3810000"/>
            </a:xfrm>
            <a:prstGeom prst="rect">
              <a:avLst/>
            </a:prstGeom>
            <a:noFill/>
            <a:ln w="9525">
              <a:noFill/>
              <a:miter lim="800000"/>
              <a:headEnd/>
              <a:tailEnd/>
            </a:ln>
          </p:spPr>
        </p:pic>
        <p:pic>
          <p:nvPicPr>
            <p:cNvPr id="11" name="Picture 2"/>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3886200" y="2916634"/>
              <a:ext cx="1828800" cy="1961202"/>
            </a:xfrm>
            <a:prstGeom prst="rect">
              <a:avLst/>
            </a:prstGeom>
            <a:noFill/>
            <a:ln w="9525">
              <a:noFill/>
              <a:miter lim="800000"/>
              <a:headEnd/>
              <a:tailEnd/>
            </a:ln>
          </p:spPr>
        </p:pic>
        <p:pic>
          <p:nvPicPr>
            <p:cNvPr id="12" name="Picture 11" descr="6.jpg"/>
            <p:cNvPicPr>
              <a:picLocks noChangeAspect="1"/>
            </p:cNvPicPr>
            <p:nvPr/>
          </p:nvPicPr>
          <p:blipFill>
            <a:blip r:embed="rId15" cstate="print">
              <a:clrChange>
                <a:clrFrom>
                  <a:srgbClr val="FFFFFF"/>
                </a:clrFrom>
                <a:clrTo>
                  <a:srgbClr val="FFFFFF">
                    <a:alpha val="0"/>
                  </a:srgbClr>
                </a:clrTo>
              </a:clrChange>
              <a:duotone>
                <a:prstClr val="black"/>
                <a:srgbClr val="D9C3A5">
                  <a:tint val="50000"/>
                  <a:satMod val="180000"/>
                </a:srgbClr>
              </a:duotone>
            </a:blip>
            <a:srcRect b="1286"/>
            <a:stretch>
              <a:fillRect/>
            </a:stretch>
          </p:blipFill>
          <p:spPr>
            <a:xfrm>
              <a:off x="4306112" y="1499621"/>
              <a:ext cx="990600" cy="1519804"/>
            </a:xfrm>
            <a:prstGeom prst="rect">
              <a:avLst/>
            </a:prstGeom>
          </p:spPr>
        </p:pic>
        <p:sp>
          <p:nvSpPr>
            <p:cNvPr id="13" name="WordArt 6"/>
            <p:cNvSpPr>
              <a:spLocks noChangeArrowheads="1" noChangeShapeType="1" noTextEdit="1"/>
            </p:cNvSpPr>
            <p:nvPr/>
          </p:nvSpPr>
          <p:spPr bwMode="auto">
            <a:xfrm rot="17626964">
              <a:off x="2203579" y="1206106"/>
              <a:ext cx="4389120" cy="3840480"/>
            </a:xfrm>
            <a:prstGeom prst="rect">
              <a:avLst/>
            </a:prstGeom>
          </p:spPr>
          <p:txBody>
            <a:bodyPr spcFirstLastPara="1" wrap="none" fromWordArt="1">
              <a:prstTxWarp prst="textArchUp">
                <a:avLst>
                  <a:gd name="adj" fmla="val 11562266"/>
                </a:avLst>
              </a:prstTxWarp>
            </a:bodyPr>
            <a:lstStyle/>
            <a:p>
              <a:pPr algn="ctr" fontAlgn="auto">
                <a:spcBef>
                  <a:spcPts val="0"/>
                </a:spcBef>
                <a:spcAft>
                  <a:spcPts val="0"/>
                </a:spcAft>
                <a:defRPr/>
              </a:pPr>
              <a:r>
                <a:rPr lang="x-none" sz="3600" kern="10" dirty="0">
                  <a:ln w="9525">
                    <a:noFill/>
                    <a:round/>
                    <a:headEnd/>
                    <a:tailEnd/>
                  </a:ln>
                  <a:solidFill>
                    <a:schemeClr val="bg2">
                      <a:lumMod val="25000"/>
                    </a:schemeClr>
                  </a:solidFill>
                  <a:latin typeface="Century Gothic"/>
                </a:rPr>
                <a:t>भारतीय लेखा </a:t>
              </a:r>
              <a:r>
                <a:rPr lang="x-none" sz="3600" dirty="0">
                  <a:solidFill>
                    <a:schemeClr val="bg2">
                      <a:lumMod val="25000"/>
                    </a:schemeClr>
                  </a:solidFill>
                  <a:latin typeface="+mn-lt"/>
                </a:rPr>
                <a:t>एव</a:t>
              </a:r>
              <a:r>
                <a:rPr lang="x-none" sz="3600" kern="10" dirty="0">
                  <a:ln w="9525">
                    <a:noFill/>
                    <a:round/>
                    <a:headEnd/>
                    <a:tailEnd/>
                  </a:ln>
                  <a:solidFill>
                    <a:schemeClr val="bg2">
                      <a:lumMod val="25000"/>
                    </a:schemeClr>
                  </a:solidFill>
                  <a:latin typeface="Century Gothic"/>
                </a:rPr>
                <a:t> लेखा परीक्षा विभाग</a:t>
              </a:r>
              <a:r>
                <a:rPr lang="en-US" sz="3600" kern="10" dirty="0">
                  <a:ln w="9525">
                    <a:noFill/>
                    <a:round/>
                    <a:headEnd/>
                    <a:tailEnd/>
                  </a:ln>
                  <a:solidFill>
                    <a:schemeClr val="bg2">
                      <a:lumMod val="25000"/>
                    </a:schemeClr>
                  </a:solidFill>
                  <a:latin typeface="Century Gothic"/>
                </a:rPr>
                <a:t>    </a:t>
              </a:r>
            </a:p>
          </p:txBody>
        </p:sp>
        <p:sp>
          <p:nvSpPr>
            <p:cNvPr id="14" name="WordArt 6"/>
            <p:cNvSpPr>
              <a:spLocks noChangeArrowheads="1" noChangeShapeType="1" noTextEdit="1"/>
            </p:cNvSpPr>
            <p:nvPr/>
          </p:nvSpPr>
          <p:spPr bwMode="auto">
            <a:xfrm rot="4033083">
              <a:off x="2894117" y="1130047"/>
              <a:ext cx="4466581" cy="4026975"/>
            </a:xfrm>
            <a:prstGeom prst="rect">
              <a:avLst/>
            </a:prstGeom>
          </p:spPr>
          <p:txBody>
            <a:bodyPr spcFirstLastPara="1" wrap="none" fromWordArt="1">
              <a:prstTxWarp prst="textArchUp">
                <a:avLst>
                  <a:gd name="adj" fmla="val 11741012"/>
                </a:avLst>
              </a:prstTxWarp>
            </a:bodyPr>
            <a:lstStyle/>
            <a:p>
              <a:pPr algn="ctr"/>
              <a:r>
                <a:rPr lang="en-US" sz="4000" kern="10">
                  <a:ln w="9525">
                    <a:solidFill>
                      <a:srgbClr val="4A452A"/>
                    </a:solidFill>
                    <a:round/>
                    <a:headEnd/>
                    <a:tailEnd/>
                  </a:ln>
                  <a:solidFill>
                    <a:srgbClr val="4A452A"/>
                  </a:solidFill>
                  <a:latin typeface="Times New Roman"/>
                  <a:cs typeface="Times New Roman"/>
                </a:rPr>
                <a:t>    INDIAN AUDIT  AND  ACCOUNTS  DEPARTMENT</a:t>
              </a:r>
            </a:p>
          </p:txBody>
        </p:sp>
        <p:sp>
          <p:nvSpPr>
            <p:cNvPr id="15" name="Oval 14"/>
            <p:cNvSpPr>
              <a:spLocks noChangeArrowheads="1"/>
            </p:cNvSpPr>
            <p:nvPr/>
          </p:nvSpPr>
          <p:spPr bwMode="auto">
            <a:xfrm flipH="1" flipV="1">
              <a:off x="2249806" y="2716531"/>
              <a:ext cx="45719" cy="45719"/>
            </a:xfrm>
            <a:prstGeom prst="ellipse">
              <a:avLst/>
            </a:prstGeom>
            <a:solidFill>
              <a:srgbClr val="4A452A"/>
            </a:solidFill>
            <a:ln w="25400" algn="ctr">
              <a:noFill/>
              <a:round/>
              <a:headEnd/>
              <a:tailEnd/>
            </a:ln>
          </p:spPr>
          <p:txBody>
            <a:bodyPr rot="10800000" anchor="ctr"/>
            <a:lstStyle/>
            <a:p>
              <a:pPr algn="ctr" fontAlgn="auto">
                <a:spcBef>
                  <a:spcPts val="0"/>
                </a:spcBef>
                <a:spcAft>
                  <a:spcPts val="0"/>
                </a:spcAft>
                <a:defRPr/>
              </a:pPr>
              <a:endParaRPr lang="en-US" sz="800" dirty="0">
                <a:solidFill>
                  <a:schemeClr val="lt1"/>
                </a:solidFill>
                <a:latin typeface="+mn-lt"/>
              </a:endParaRPr>
            </a:p>
          </p:txBody>
        </p:sp>
        <p:sp>
          <p:nvSpPr>
            <p:cNvPr id="16" name="4-Point Star 15"/>
            <p:cNvSpPr/>
            <p:nvPr/>
          </p:nvSpPr>
          <p:spPr>
            <a:xfrm>
              <a:off x="4638662" y="682995"/>
              <a:ext cx="301713" cy="307000"/>
            </a:xfrm>
            <a:prstGeom prst="star4">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7" name="Group 25"/>
            <p:cNvGrpSpPr>
              <a:grpSpLocks/>
            </p:cNvGrpSpPr>
            <p:nvPr/>
          </p:nvGrpSpPr>
          <p:grpSpPr bwMode="auto">
            <a:xfrm>
              <a:off x="1812885" y="4810648"/>
              <a:ext cx="6004777" cy="1935606"/>
              <a:chOff x="1812885" y="4810648"/>
              <a:chExt cx="6004777" cy="1935606"/>
            </a:xfrm>
          </p:grpSpPr>
          <p:pic>
            <p:nvPicPr>
              <p:cNvPr id="20" name="Picture 19" descr="4.jpg"/>
              <p:cNvPicPr>
                <a:picLocks noChangeAspect="1"/>
              </p:cNvPicPr>
              <p:nvPr/>
            </p:nvPicPr>
            <p:blipFill>
              <a:blip r:embed="rId16"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7293229">
                <a:off x="2584799" y="4059263"/>
                <a:ext cx="1915077" cy="3458906"/>
              </a:xfrm>
              <a:prstGeom prst="rect">
                <a:avLst/>
              </a:prstGeom>
            </p:spPr>
          </p:pic>
          <p:pic>
            <p:nvPicPr>
              <p:cNvPr id="21" name="Picture 20" descr="4.jpg"/>
              <p:cNvPicPr>
                <a:picLocks noChangeAspect="1"/>
              </p:cNvPicPr>
              <p:nvPr/>
            </p:nvPicPr>
            <p:blipFill>
              <a:blip r:embed="rId17"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5075991" flipV="1">
                <a:off x="5147827" y="4055891"/>
                <a:ext cx="1915077" cy="3424592"/>
              </a:xfrm>
              <a:prstGeom prst="rect">
                <a:avLst/>
              </a:prstGeom>
            </p:spPr>
          </p:pic>
        </p:grpSp>
        <p:pic>
          <p:nvPicPr>
            <p:cNvPr id="18" name="Picture 14" descr="asad.jpg"/>
            <p:cNvPicPr>
              <a:picLocks noChangeAspect="1"/>
            </p:cNvPicPr>
            <p:nvPr/>
          </p:nvPicPr>
          <p:blipFill>
            <a:blip r:embed="rId18" cstate="print">
              <a:clrChange>
                <a:clrFrom>
                  <a:srgbClr val="010004"/>
                </a:clrFrom>
                <a:clrTo>
                  <a:srgbClr val="010004">
                    <a:alpha val="0"/>
                  </a:srgbClr>
                </a:clrTo>
              </a:clrChange>
              <a:grayscl/>
              <a:biLevel thresh="50000"/>
            </a:blip>
            <a:srcRect/>
            <a:stretch>
              <a:fillRect/>
            </a:stretch>
          </p:blipFill>
          <p:spPr bwMode="auto">
            <a:xfrm>
              <a:off x="4419600" y="4067175"/>
              <a:ext cx="805534" cy="423555"/>
            </a:xfrm>
            <a:prstGeom prst="rect">
              <a:avLst/>
            </a:prstGeom>
            <a:noFill/>
            <a:ln w="9525">
              <a:noFill/>
              <a:miter lim="800000"/>
              <a:headEnd/>
              <a:tailEnd/>
            </a:ln>
          </p:spPr>
        </p:pic>
        <p:pic>
          <p:nvPicPr>
            <p:cNvPr id="19" name="Picture 3"/>
            <p:cNvPicPr>
              <a:picLocks noChangeAspect="1" noChangeArrowheads="1"/>
            </p:cNvPicPr>
            <p:nvPr/>
          </p:nvPicPr>
          <p:blipFill>
            <a:blip r:embed="rId19" cstate="print">
              <a:clrChange>
                <a:clrFrom>
                  <a:srgbClr val="4F1E1E"/>
                </a:clrFrom>
                <a:clrTo>
                  <a:srgbClr val="4F1E1E">
                    <a:alpha val="0"/>
                  </a:srgbClr>
                </a:clrTo>
              </a:clrChange>
            </a:blip>
            <a:srcRect/>
            <a:stretch>
              <a:fillRect/>
            </a:stretch>
          </p:blipFill>
          <p:spPr bwMode="auto">
            <a:xfrm>
              <a:off x="4248150" y="3040936"/>
              <a:ext cx="1088048" cy="890065"/>
            </a:xfrm>
            <a:prstGeom prst="rect">
              <a:avLst/>
            </a:prstGeom>
            <a:noFill/>
            <a:ln w="9525">
              <a:noFill/>
              <a:miter lim="800000"/>
              <a:headEnd/>
              <a:tailEnd/>
            </a:ln>
          </p:spPr>
        </p:pic>
      </p:grpSp>
      <p:pic>
        <p:nvPicPr>
          <p:cNvPr id="22" name="Billede 5"/>
          <p:cNvPicPr/>
          <p:nvPr userDrawn="1"/>
        </p:nvPicPr>
        <p:blipFill>
          <a:blip r:embed="rId20" cstate="print"/>
          <a:srcRect/>
          <a:stretch>
            <a:fillRect/>
          </a:stretch>
        </p:blipFill>
        <p:spPr bwMode="auto">
          <a:xfrm>
            <a:off x="10455314" y="369957"/>
            <a:ext cx="1440160" cy="972180"/>
          </a:xfrm>
          <a:prstGeom prst="rect">
            <a:avLst/>
          </a:prstGeom>
          <a:noFill/>
          <a:ln w="9525">
            <a:noFill/>
            <a:miter lim="800000"/>
            <a:headEnd/>
            <a:tailEnd/>
          </a:ln>
        </p:spPr>
      </p:pic>
      <p:sp>
        <p:nvSpPr>
          <p:cNvPr id="23" name="TextBox 22"/>
          <p:cNvSpPr txBox="1"/>
          <p:nvPr userDrawn="1"/>
        </p:nvSpPr>
        <p:spPr>
          <a:xfrm>
            <a:off x="10431323" y="114336"/>
            <a:ext cx="1459905" cy="276999"/>
          </a:xfrm>
          <a:prstGeom prst="rect">
            <a:avLst/>
          </a:prstGeom>
          <a:noFill/>
        </p:spPr>
        <p:txBody>
          <a:bodyPr wrap="square" rtlCol="0">
            <a:spAutoFit/>
          </a:bodyPr>
          <a:lstStyle/>
          <a:p>
            <a:pPr algn="ctr"/>
            <a:r>
              <a:rPr lang="en-US" sz="1200" b="1" kern="1200" spc="200" baseline="0" dirty="0">
                <a:solidFill>
                  <a:schemeClr val="tx2"/>
                </a:solidFill>
              </a:rPr>
              <a:t>INTOSAI</a:t>
            </a:r>
          </a:p>
        </p:txBody>
      </p:sp>
      <p:sp>
        <p:nvSpPr>
          <p:cNvPr id="24" name="TextBox 23"/>
          <p:cNvSpPr txBox="1"/>
          <p:nvPr userDrawn="1"/>
        </p:nvSpPr>
        <p:spPr>
          <a:xfrm>
            <a:off x="10255497" y="1355231"/>
            <a:ext cx="1895299" cy="338554"/>
          </a:xfrm>
          <a:prstGeom prst="rect">
            <a:avLst/>
          </a:prstGeom>
          <a:noFill/>
        </p:spPr>
        <p:txBody>
          <a:bodyPr wrap="square" rtlCol="0">
            <a:spAutoFit/>
          </a:bodyPr>
          <a:lstStyle/>
          <a:p>
            <a:pPr algn="ctr"/>
            <a:r>
              <a:rPr lang="en-US" sz="800" b="1" kern="1200" spc="0" baseline="0" dirty="0">
                <a:solidFill>
                  <a:schemeClr val="tx2"/>
                </a:solidFill>
              </a:rPr>
              <a:t>Knowledge Sharing &amp; Knowledge Services Committee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tx1"/>
          </a:solidFill>
          <a:latin typeface="Cambria" panose="020405030504060302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000" kern="1200">
          <a:solidFill>
            <a:schemeClr val="tx1"/>
          </a:solidFill>
          <a:latin typeface="Cambria" panose="020405030504060302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Cambria" panose="020405030504060302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168100"/>
            <a:ext cx="7772400" cy="1537000"/>
          </a:xfrm>
        </p:spPr>
        <p:txBody>
          <a:bodyPr>
            <a:noAutofit/>
          </a:bodyPr>
          <a:lstStyle/>
          <a:p>
            <a:pPr>
              <a:lnSpc>
                <a:spcPct val="100000"/>
              </a:lnSpc>
            </a:pPr>
            <a:r>
              <a:rPr lang="en-IN" sz="4000" dirty="0"/>
              <a:t>Reporting Dash Board of KSC</a:t>
            </a:r>
            <a:endParaRPr lang="en-IN" sz="4000" b="1" dirty="0"/>
          </a:p>
        </p:txBody>
      </p:sp>
      <p:sp>
        <p:nvSpPr>
          <p:cNvPr id="3" name="Subtitle 2"/>
          <p:cNvSpPr>
            <a:spLocks noGrp="1"/>
          </p:cNvSpPr>
          <p:nvPr>
            <p:ph type="subTitle" idx="1"/>
          </p:nvPr>
        </p:nvSpPr>
        <p:spPr>
          <a:xfrm>
            <a:off x="4710066" y="5447309"/>
            <a:ext cx="6643734" cy="590310"/>
          </a:xfrm>
        </p:spPr>
        <p:txBody>
          <a:bodyPr>
            <a:noAutofit/>
          </a:bodyPr>
          <a:lstStyle/>
          <a:p>
            <a:pPr algn="r"/>
            <a:r>
              <a:rPr lang="en-US" sz="2800" b="1" dirty="0">
                <a:solidFill>
                  <a:schemeClr val="tx1"/>
                </a:solidFill>
              </a:rPr>
              <a:t>SAI-India</a:t>
            </a:r>
            <a:endParaRPr lang="en-IN" sz="2800" b="1" dirty="0"/>
          </a:p>
        </p:txBody>
      </p:sp>
      <p:sp>
        <p:nvSpPr>
          <p:cNvPr id="4" name="Footer Placeholder 3"/>
          <p:cNvSpPr>
            <a:spLocks noGrp="1"/>
          </p:cNvSpPr>
          <p:nvPr>
            <p:ph type="ftr" sz="quarter" idx="11"/>
          </p:nvPr>
        </p:nvSpPr>
        <p:spPr/>
        <p:txBody>
          <a:bodyPr/>
          <a:lstStyle/>
          <a:p>
            <a:r>
              <a:rPr lang="en-US" dirty="0"/>
              <a:t>INTOSAI Knowledge Sharing and Knowledge Services Committee</a:t>
            </a:r>
          </a:p>
        </p:txBody>
      </p:sp>
      <p:sp>
        <p:nvSpPr>
          <p:cNvPr id="5" name="Slide Number Placeholder 4"/>
          <p:cNvSpPr>
            <a:spLocks noGrp="1"/>
          </p:cNvSpPr>
          <p:nvPr>
            <p:ph type="sldNum" sz="quarter" idx="12"/>
          </p:nvPr>
        </p:nvSpPr>
        <p:spPr/>
        <p:txBody>
          <a:bodyPr/>
          <a:lstStyle/>
          <a:p>
            <a:fld id="{14B7DC91-BA8D-4035-9E2C-F9DC70487D2A}" type="slidenum">
              <a:rPr lang="en-IN" smtClean="0"/>
              <a:pPr/>
              <a:t>1</a:t>
            </a:fld>
            <a:endParaRPr lang="en-IN"/>
          </a:p>
        </p:txBody>
      </p:sp>
      <p:sp>
        <p:nvSpPr>
          <p:cNvPr id="6" name="Title 1"/>
          <p:cNvSpPr txBox="1">
            <a:spLocks/>
          </p:cNvSpPr>
          <p:nvPr/>
        </p:nvSpPr>
        <p:spPr>
          <a:xfrm>
            <a:off x="2209801" y="3471864"/>
            <a:ext cx="7879557" cy="15413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a:latin typeface="Cambria" panose="02040503050406030204" pitchFamily="18" charset="0"/>
              </a:rPr>
              <a:t>10</a:t>
            </a:r>
            <a:r>
              <a:rPr lang="en-US" sz="3000" b="1" baseline="30000" dirty="0">
                <a:latin typeface="Cambria" panose="02040503050406030204" pitchFamily="18" charset="0"/>
              </a:rPr>
              <a:t>th</a:t>
            </a:r>
            <a:r>
              <a:rPr lang="en-US" sz="3000" b="1" dirty="0">
                <a:latin typeface="Cambria" panose="02040503050406030204" pitchFamily="18" charset="0"/>
              </a:rPr>
              <a:t> Meeting of KSC Steering Committee</a:t>
            </a:r>
          </a:p>
          <a:p>
            <a:endParaRPr lang="en-US" sz="3000" b="1" dirty="0">
              <a:latin typeface="Cambria" panose="02040503050406030204" pitchFamily="18" charset="0"/>
            </a:endParaRPr>
          </a:p>
          <a:p>
            <a:r>
              <a:rPr lang="en-IN" sz="3000" b="1" dirty="0">
                <a:latin typeface="Cambria" panose="02040503050406030204" pitchFamily="18" charset="0"/>
              </a:rPr>
              <a:t>Kampala</a:t>
            </a:r>
          </a:p>
          <a:p>
            <a:r>
              <a:rPr lang="en-IN" sz="3000" b="1" dirty="0">
                <a:latin typeface="Cambria" panose="02040503050406030204" pitchFamily="18" charset="0"/>
              </a:rPr>
              <a:t>(20-24 August 2018)</a:t>
            </a:r>
          </a:p>
        </p:txBody>
      </p:sp>
    </p:spTree>
    <p:extLst>
      <p:ext uri="{BB962C8B-B14F-4D97-AF65-F5344CB8AC3E}">
        <p14:creationId xmlns:p14="http://schemas.microsoft.com/office/powerpoint/2010/main" val="1998836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4546" y="712260"/>
            <a:ext cx="8559115" cy="591608"/>
          </a:xfrm>
        </p:spPr>
        <p:txBody>
          <a:bodyPr>
            <a:noAutofit/>
          </a:bodyPr>
          <a:lstStyle/>
          <a:p>
            <a:r>
              <a:rPr lang="en-US" sz="2500" dirty="0">
                <a:ea typeface="Times New Roman" panose="02020603050405020304" pitchFamily="18" charset="0"/>
                <a:cs typeface="Times New Roman" panose="02020603050405020304" pitchFamily="18" charset="0"/>
              </a:rPr>
              <a:t>Crosscutting Priorities </a:t>
            </a:r>
            <a:r>
              <a:rPr lang="en-US" sz="2500" dirty="0">
                <a:ea typeface="Calibri" panose="020F0502020204030204" pitchFamily="34" charset="0"/>
                <a:cs typeface="Mangal" panose="02040503050203030202" pitchFamily="18" charset="0"/>
              </a:rPr>
              <a:t/>
            </a:r>
            <a:br>
              <a:rPr lang="en-US" sz="2500" dirty="0">
                <a:ea typeface="Calibri" panose="020F0502020204030204" pitchFamily="34" charset="0"/>
                <a:cs typeface="Mangal" panose="02040503050203030202" pitchFamily="18" charset="0"/>
              </a:rPr>
            </a:br>
            <a:endParaRPr lang="en-IN" sz="2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2243558"/>
              </p:ext>
            </p:extLst>
          </p:nvPr>
        </p:nvGraphicFramePr>
        <p:xfrm>
          <a:off x="554038" y="1838324"/>
          <a:ext cx="10752137" cy="4389120"/>
        </p:xfrm>
        <a:graphic>
          <a:graphicData uri="http://schemas.openxmlformats.org/drawingml/2006/table">
            <a:tbl>
              <a:tblPr firstRow="1" bandRow="1">
                <a:tableStyleId>{5C22544A-7EE6-4342-B048-85BDC9FD1C3A}</a:tableStyleId>
              </a:tblPr>
              <a:tblGrid>
                <a:gridCol w="4226302">
                  <a:extLst>
                    <a:ext uri="{9D8B030D-6E8A-4147-A177-3AD203B41FA5}">
                      <a16:colId xmlns:a16="http://schemas.microsoft.com/office/drawing/2014/main" xmlns="" val="20000"/>
                    </a:ext>
                  </a:extLst>
                </a:gridCol>
                <a:gridCol w="6525835">
                  <a:extLst>
                    <a:ext uri="{9D8B030D-6E8A-4147-A177-3AD203B41FA5}">
                      <a16:colId xmlns:a16="http://schemas.microsoft.com/office/drawing/2014/main" xmlns="" val="20001"/>
                    </a:ext>
                  </a:extLst>
                </a:gridCol>
              </a:tblGrid>
              <a:tr h="342195">
                <a:tc gridSpan="2">
                  <a:txBody>
                    <a:bodyPr/>
                    <a:lstStyle/>
                    <a:p>
                      <a:pPr marL="0" marR="0" algn="ctr">
                        <a:lnSpc>
                          <a:spcPct val="100000"/>
                        </a:lnSpc>
                        <a:spcBef>
                          <a:spcPts val="0"/>
                        </a:spcBef>
                        <a:spcAft>
                          <a:spcPts val="0"/>
                        </a:spcAft>
                      </a:pPr>
                      <a:r>
                        <a:rPr lang="en-US" sz="2400" b="1"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Accomplishments</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tc hMerge="1">
                  <a:txBody>
                    <a:bodyPr/>
                    <a:lstStyle/>
                    <a:p>
                      <a:pPr marL="0" marR="0" algn="ctr">
                        <a:lnSpc>
                          <a:spcPts val="1200"/>
                        </a:lnSpc>
                        <a:spcBef>
                          <a:spcPts val="0"/>
                        </a:spcBef>
                        <a:spcAft>
                          <a:spcPts val="0"/>
                        </a:spcAft>
                      </a:pPr>
                      <a:endParaRPr lang="en-US" sz="1100" dirty="0">
                        <a:effectLst/>
                        <a:latin typeface="Calibri" panose="020F0502020204030204" pitchFamily="34" charset="0"/>
                        <a:ea typeface="Calibri" panose="020F0502020204030204" pitchFamily="34" charset="0"/>
                        <a:cs typeface="Mangal" panose="02040503050203030202" pitchFamily="18" charset="0"/>
                      </a:endParaRPr>
                    </a:p>
                  </a:txBody>
                  <a:tcPr marL="73025" marR="73025" marT="0" marB="0" anchor="ctr"/>
                </a:tc>
                <a:extLst>
                  <a:ext uri="{0D108BD9-81ED-4DB2-BD59-A6C34878D82A}">
                    <a16:rowId xmlns:a16="http://schemas.microsoft.com/office/drawing/2014/main" xmlns="" val="10000"/>
                  </a:ext>
                </a:extLst>
              </a:tr>
              <a:tr h="3712579">
                <a:tc>
                  <a:txBody>
                    <a:bodyPr/>
                    <a:lstStyle/>
                    <a:p>
                      <a:pPr marL="0" marR="0" algn="just">
                        <a:lnSpc>
                          <a:spcPct val="100000"/>
                        </a:lnSpc>
                        <a:spcBef>
                          <a:spcPts val="0"/>
                        </a:spcBef>
                        <a:spcAft>
                          <a:spcPts val="0"/>
                        </a:spcAft>
                      </a:pPr>
                      <a:r>
                        <a:rPr lang="en-ZA" sz="2400" b="1" u="sng" dirty="0">
                          <a:effectLst/>
                          <a:latin typeface="Cambria" panose="02040503050406030204" pitchFamily="18" charset="0"/>
                          <a:ea typeface="Times New Roman" panose="02020603050405020304" pitchFamily="18" charset="0"/>
                          <a:cs typeface="Times New Roman" panose="02020603050405020304" pitchFamily="18" charset="0"/>
                        </a:rPr>
                        <a:t>Crosscutting Priority-2</a:t>
                      </a:r>
                      <a:r>
                        <a:rPr lang="en-ZA" sz="2400" b="1" dirty="0">
                          <a:effectLst/>
                          <a:latin typeface="Cambria" panose="02040503050406030204" pitchFamily="18" charset="0"/>
                          <a:ea typeface="Times New Roman" panose="02020603050405020304" pitchFamily="18" charset="0"/>
                          <a:cs typeface="Times New Roman" panose="02020603050405020304" pitchFamily="18" charset="0"/>
                        </a:rPr>
                        <a:t>:</a:t>
                      </a:r>
                    </a:p>
                    <a:p>
                      <a:pPr marL="0" marR="0" algn="just">
                        <a:lnSpc>
                          <a:spcPct val="100000"/>
                        </a:lnSpc>
                        <a:spcBef>
                          <a:spcPts val="0"/>
                        </a:spcBef>
                        <a:spcAft>
                          <a:spcPts val="0"/>
                        </a:spcAft>
                      </a:pPr>
                      <a:endParaRPr lang="en-US" sz="2400" dirty="0">
                        <a:effectLst/>
                        <a:latin typeface="Cambria" panose="02040503050406030204" pitchFamily="18" charset="0"/>
                        <a:ea typeface="Calibri" panose="020F0502020204030204" pitchFamily="34" charset="0"/>
                        <a:cs typeface="Mangal" panose="02040503050203030202" pitchFamily="18" charset="0"/>
                      </a:endParaRPr>
                    </a:p>
                    <a:p>
                      <a:pPr marL="0" marR="0" algn="just">
                        <a:lnSpc>
                          <a:spcPct val="100000"/>
                        </a:lnSpc>
                        <a:spcBef>
                          <a:spcPts val="0"/>
                        </a:spcBef>
                        <a:spcAft>
                          <a:spcPts val="0"/>
                        </a:spcAft>
                      </a:pPr>
                      <a:r>
                        <a:rPr lang="en-ZA" sz="2400" dirty="0">
                          <a:effectLst/>
                          <a:latin typeface="Cambria" panose="02040503050406030204" pitchFamily="18" charset="0"/>
                          <a:ea typeface="Times New Roman" panose="02020603050405020304" pitchFamily="18" charset="0"/>
                          <a:cs typeface="Times New Roman" panose="02020603050405020304" pitchFamily="18" charset="0"/>
                        </a:rPr>
                        <a:t>Contributing to the Follow-up and Review of the SDGs</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tc>
                  <a:txBody>
                    <a:bodyPr/>
                    <a:lstStyle/>
                    <a:p>
                      <a:pPr marL="342900" marR="0" lvl="0" indent="-342900" algn="just">
                        <a:lnSpc>
                          <a:spcPct val="100000"/>
                        </a:lnSpc>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Comprehensive capacity development program jointly initiated by IDI and KSC on auditing implementation of SDGs. </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p>
                      <a:pPr marL="342900" marR="0" lvl="0" indent="-342900" algn="just">
                        <a:lnSpc>
                          <a:spcPct val="100000"/>
                        </a:lnSpc>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Guidance for Auditing Preparedness for Implementation of SDGs published. </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p>
                      <a:pPr marL="342900" marR="0" lvl="0" indent="-342900" algn="just">
                        <a:lnSpc>
                          <a:spcPct val="100000"/>
                        </a:lnSpc>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Cooperative performance audit of preparedness for implementation of SDGs underway.</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p>
                      <a:pPr marL="342900" marR="0" lvl="0" indent="-342900" algn="just">
                        <a:lnSpc>
                          <a:spcPct val="100000"/>
                        </a:lnSpc>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WGEA preparing Audit Guideline Plan on delivering the 2030 Agenda through Environmental Auditing.</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710523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8413" y="593726"/>
            <a:ext cx="8559115" cy="591608"/>
          </a:xfrm>
        </p:spPr>
        <p:txBody>
          <a:bodyPr>
            <a:noAutofit/>
          </a:bodyPr>
          <a:lstStyle/>
          <a:p>
            <a:r>
              <a:rPr lang="en-US" sz="2500" dirty="0">
                <a:ea typeface="Times New Roman" panose="02020603050405020304" pitchFamily="18" charset="0"/>
                <a:cs typeface="Times New Roman" panose="02020603050405020304" pitchFamily="18" charset="0"/>
              </a:rPr>
              <a:t>Crosscutting Priorities (contd.) </a:t>
            </a:r>
            <a:r>
              <a:rPr lang="en-US" sz="2500" dirty="0">
                <a:ea typeface="Calibri" panose="020F0502020204030204" pitchFamily="34" charset="0"/>
                <a:cs typeface="Mangal" panose="02040503050203030202" pitchFamily="18" charset="0"/>
              </a:rPr>
              <a:t/>
            </a:r>
            <a:br>
              <a:rPr lang="en-US" sz="2500" dirty="0">
                <a:ea typeface="Calibri" panose="020F0502020204030204" pitchFamily="34" charset="0"/>
                <a:cs typeface="Mangal" panose="02040503050203030202" pitchFamily="18" charset="0"/>
              </a:rPr>
            </a:br>
            <a:endParaRPr lang="en-IN" sz="2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1192413"/>
              </p:ext>
            </p:extLst>
          </p:nvPr>
        </p:nvGraphicFramePr>
        <p:xfrm>
          <a:off x="466725" y="1814513"/>
          <a:ext cx="11058525" cy="4925941"/>
        </p:xfrm>
        <a:graphic>
          <a:graphicData uri="http://schemas.openxmlformats.org/drawingml/2006/table">
            <a:tbl>
              <a:tblPr firstRow="1" bandRow="1">
                <a:tableStyleId>{5C22544A-7EE6-4342-B048-85BDC9FD1C3A}</a:tableStyleId>
              </a:tblPr>
              <a:tblGrid>
                <a:gridCol w="4346733">
                  <a:extLst>
                    <a:ext uri="{9D8B030D-6E8A-4147-A177-3AD203B41FA5}">
                      <a16:colId xmlns:a16="http://schemas.microsoft.com/office/drawing/2014/main" xmlns="" val="20000"/>
                    </a:ext>
                  </a:extLst>
                </a:gridCol>
                <a:gridCol w="6711792">
                  <a:extLst>
                    <a:ext uri="{9D8B030D-6E8A-4147-A177-3AD203B41FA5}">
                      <a16:colId xmlns:a16="http://schemas.microsoft.com/office/drawing/2014/main" xmlns="" val="20001"/>
                    </a:ext>
                  </a:extLst>
                </a:gridCol>
              </a:tblGrid>
              <a:tr h="290901">
                <a:tc gridSpan="2">
                  <a:txBody>
                    <a:bodyPr/>
                    <a:lstStyle/>
                    <a:p>
                      <a:pPr marL="0" marR="0" algn="ctr">
                        <a:lnSpc>
                          <a:spcPct val="100000"/>
                        </a:lnSpc>
                        <a:spcBef>
                          <a:spcPts val="0"/>
                        </a:spcBef>
                        <a:spcAft>
                          <a:spcPts val="0"/>
                        </a:spcAft>
                      </a:pPr>
                      <a:r>
                        <a:rPr lang="en-US" sz="2200" b="1"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Accomplishments</a:t>
                      </a:r>
                      <a:endParaRPr lang="en-US" sz="22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tc hMerge="1">
                  <a:txBody>
                    <a:bodyPr/>
                    <a:lstStyle/>
                    <a:p>
                      <a:pPr marL="0" marR="0" algn="ctr">
                        <a:lnSpc>
                          <a:spcPts val="1200"/>
                        </a:lnSpc>
                        <a:spcBef>
                          <a:spcPts val="0"/>
                        </a:spcBef>
                        <a:spcAft>
                          <a:spcPts val="0"/>
                        </a:spcAft>
                      </a:pPr>
                      <a:endParaRPr lang="en-US" sz="1100" dirty="0">
                        <a:effectLst/>
                        <a:latin typeface="Calibri" panose="020F0502020204030204" pitchFamily="34" charset="0"/>
                        <a:ea typeface="Calibri" panose="020F0502020204030204" pitchFamily="34" charset="0"/>
                        <a:cs typeface="Mangal" panose="02040503050203030202" pitchFamily="18" charset="0"/>
                      </a:endParaRPr>
                    </a:p>
                  </a:txBody>
                  <a:tcPr marL="73025" marR="73025" marT="0" marB="0" anchor="ctr"/>
                </a:tc>
                <a:extLst>
                  <a:ext uri="{0D108BD9-81ED-4DB2-BD59-A6C34878D82A}">
                    <a16:rowId xmlns:a16="http://schemas.microsoft.com/office/drawing/2014/main" xmlns="" val="10000"/>
                  </a:ext>
                </a:extLst>
              </a:tr>
              <a:tr h="4590661">
                <a:tc>
                  <a:txBody>
                    <a:bodyPr/>
                    <a:lstStyle/>
                    <a:p>
                      <a:pPr marL="0" marR="0" algn="just">
                        <a:lnSpc>
                          <a:spcPct val="100000"/>
                        </a:lnSpc>
                        <a:spcBef>
                          <a:spcPts val="0"/>
                        </a:spcBef>
                        <a:spcAft>
                          <a:spcPts val="0"/>
                        </a:spcAft>
                      </a:pPr>
                      <a:r>
                        <a:rPr lang="en-ZA" sz="2200" b="1" u="sng" dirty="0">
                          <a:effectLst/>
                          <a:latin typeface="Cambria" panose="02040503050406030204" pitchFamily="18" charset="0"/>
                          <a:ea typeface="Times New Roman" panose="02020603050405020304" pitchFamily="18" charset="0"/>
                          <a:cs typeface="Times New Roman" panose="02020603050405020304" pitchFamily="18" charset="0"/>
                        </a:rPr>
                        <a:t>Crosscutting Priority-3</a:t>
                      </a:r>
                      <a:r>
                        <a:rPr lang="en-ZA" sz="2200" b="1" dirty="0">
                          <a:effectLst/>
                          <a:latin typeface="Cambria" panose="02040503050406030204" pitchFamily="18" charset="0"/>
                          <a:ea typeface="Times New Roman" panose="02020603050405020304" pitchFamily="18" charset="0"/>
                          <a:cs typeface="Times New Roman" panose="02020603050405020304" pitchFamily="18" charset="0"/>
                        </a:rPr>
                        <a:t>:</a:t>
                      </a:r>
                    </a:p>
                    <a:p>
                      <a:pPr marL="0" marR="0" algn="just">
                        <a:lnSpc>
                          <a:spcPct val="100000"/>
                        </a:lnSpc>
                        <a:spcBef>
                          <a:spcPts val="0"/>
                        </a:spcBef>
                        <a:spcAft>
                          <a:spcPts val="0"/>
                        </a:spcAft>
                      </a:pPr>
                      <a:endParaRPr lang="en-US" sz="2200" dirty="0">
                        <a:effectLst/>
                        <a:latin typeface="Cambria" panose="02040503050406030204" pitchFamily="18" charset="0"/>
                        <a:ea typeface="Calibri" panose="020F0502020204030204" pitchFamily="34" charset="0"/>
                        <a:cs typeface="Mangal" panose="02040503050203030202" pitchFamily="18" charset="0"/>
                      </a:endParaRPr>
                    </a:p>
                    <a:p>
                      <a:pPr marL="0" marR="0" algn="just">
                        <a:lnSpc>
                          <a:spcPct val="100000"/>
                        </a:lnSpc>
                        <a:spcBef>
                          <a:spcPts val="0"/>
                        </a:spcBef>
                        <a:spcAft>
                          <a:spcPts val="0"/>
                        </a:spcAft>
                      </a:pPr>
                      <a:r>
                        <a:rPr lang="en-ZA" sz="2200" dirty="0">
                          <a:effectLst/>
                          <a:latin typeface="Cambria" panose="02040503050406030204" pitchFamily="18" charset="0"/>
                          <a:ea typeface="Times New Roman" panose="02020603050405020304" pitchFamily="18" charset="0"/>
                          <a:cs typeface="Times New Roman" panose="02020603050405020304" pitchFamily="18" charset="0"/>
                        </a:rPr>
                        <a:t>Ensuring effective development and coordination among standards-setting, capacity development and knowledge sharing</a:t>
                      </a:r>
                      <a:endParaRPr lang="en-US" sz="22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tc>
                  <a:txBody>
                    <a:bodyPr/>
                    <a:lstStyle/>
                    <a:p>
                      <a:pPr marL="342900" marR="0" lvl="0" indent="-342900" algn="just">
                        <a:lnSpc>
                          <a:spcPct val="100000"/>
                        </a:lnSpc>
                        <a:spcBef>
                          <a:spcPts val="0"/>
                        </a:spcBef>
                        <a:spcAft>
                          <a:spcPts val="0"/>
                        </a:spcAft>
                        <a:buFont typeface="Symbol" panose="05050102010706020507" pitchFamily="18" charset="2"/>
                        <a:buChar char=""/>
                      </a:pPr>
                      <a:r>
                        <a:rPr lang="en-ZA" sz="2200" dirty="0">
                          <a:effectLst/>
                          <a:latin typeface="Cambria" panose="02040503050406030204" pitchFamily="18" charset="0"/>
                          <a:ea typeface="Times New Roman" panose="02020603050405020304" pitchFamily="18" charset="0"/>
                          <a:cs typeface="Times New Roman" panose="02020603050405020304" pitchFamily="18" charset="0"/>
                        </a:rPr>
                        <a:t>Collaboration between Goal Chairs strengthened </a:t>
                      </a:r>
                      <a:endParaRPr lang="en-US" sz="2200" dirty="0">
                        <a:effectLst/>
                        <a:latin typeface="Cambria" panose="02040503050406030204" pitchFamily="18" charset="0"/>
                        <a:ea typeface="Calibri" panose="020F0502020204030204" pitchFamily="34" charset="0"/>
                        <a:cs typeface="Mangal" panose="02040503050203030202" pitchFamily="18" charset="0"/>
                      </a:endParaRPr>
                    </a:p>
                    <a:p>
                      <a:pPr marL="342900" marR="0" lvl="0" indent="-342900" algn="just">
                        <a:lnSpc>
                          <a:spcPct val="100000"/>
                        </a:lnSpc>
                        <a:spcBef>
                          <a:spcPts val="0"/>
                        </a:spcBef>
                        <a:spcAft>
                          <a:spcPts val="0"/>
                        </a:spcAft>
                        <a:buFont typeface="Symbol" panose="05050102010706020507" pitchFamily="18" charset="2"/>
                        <a:buChar char=""/>
                      </a:pPr>
                      <a:r>
                        <a:rPr lang="en-IN" sz="2200" dirty="0">
                          <a:effectLst/>
                          <a:latin typeface="Cambria" panose="02040503050406030204" pitchFamily="18" charset="0"/>
                          <a:ea typeface="Times New Roman" panose="02020603050405020304" pitchFamily="18" charset="0"/>
                          <a:cs typeface="Times New Roman" panose="02020603050405020304" pitchFamily="18" charset="0"/>
                        </a:rPr>
                        <a:t>Some of initiatives originated from the GCC are Reporting Dash Board, Governance of FIPP, FIPP Chair and members’ selection, Implementation of SDP, QA on Global Public goods, Effective dates for the Pronouncements</a:t>
                      </a:r>
                      <a:endParaRPr lang="en-US" sz="2200" dirty="0">
                        <a:effectLst/>
                        <a:latin typeface="Cambria" panose="02040503050406030204" pitchFamily="18" charset="0"/>
                        <a:ea typeface="Calibri" panose="020F0502020204030204" pitchFamily="34" charset="0"/>
                        <a:cs typeface="Mangal" panose="02040503050203030202" pitchFamily="18" charset="0"/>
                      </a:endParaRPr>
                    </a:p>
                    <a:p>
                      <a:pPr marL="342900" marR="0" lvl="0" indent="-342900" algn="just">
                        <a:lnSpc>
                          <a:spcPct val="100000"/>
                        </a:lnSpc>
                        <a:spcBef>
                          <a:spcPts val="0"/>
                        </a:spcBef>
                        <a:spcAft>
                          <a:spcPts val="0"/>
                        </a:spcAft>
                        <a:buFont typeface="Symbol" panose="05050102010706020507" pitchFamily="18" charset="2"/>
                        <a:buChar char=""/>
                      </a:pPr>
                      <a:r>
                        <a:rPr lang="en-IN" sz="2200" dirty="0">
                          <a:effectLst/>
                          <a:latin typeface="Cambria" panose="02040503050406030204" pitchFamily="18" charset="0"/>
                          <a:ea typeface="Times New Roman" panose="02020603050405020304" pitchFamily="18" charset="0"/>
                          <a:cs typeface="Times New Roman" panose="02020603050405020304" pitchFamily="18" charset="0"/>
                        </a:rPr>
                        <a:t>Goal Chairs </a:t>
                      </a:r>
                      <a:r>
                        <a:rPr lang="en-GB" sz="2200" dirty="0">
                          <a:effectLst/>
                          <a:latin typeface="Cambria" panose="02040503050406030204" pitchFamily="18" charset="0"/>
                          <a:ea typeface="Times New Roman" panose="02020603050405020304" pitchFamily="18" charset="0"/>
                          <a:cs typeface="Times New Roman" panose="02020603050405020304" pitchFamily="18" charset="0"/>
                        </a:rPr>
                        <a:t>participate in one another’s annual steering committee meetings to maximise opportunities to integrate one another’s initiatives </a:t>
                      </a:r>
                      <a:endParaRPr lang="en-US" sz="2200" dirty="0">
                        <a:effectLst/>
                        <a:latin typeface="Cambria" panose="02040503050406030204" pitchFamily="18" charset="0"/>
                        <a:ea typeface="Calibri" panose="020F0502020204030204" pitchFamily="34" charset="0"/>
                        <a:cs typeface="Mangal" panose="02040503050203030202" pitchFamily="18" charset="0"/>
                      </a:endParaRPr>
                    </a:p>
                    <a:p>
                      <a:pPr marL="342900" marR="0" lvl="0" indent="-342900" algn="just">
                        <a:lnSpc>
                          <a:spcPct val="100000"/>
                        </a:lnSpc>
                        <a:spcBef>
                          <a:spcPts val="0"/>
                        </a:spcBef>
                        <a:spcAft>
                          <a:spcPts val="0"/>
                        </a:spcAft>
                        <a:buFont typeface="Symbol" panose="05050102010706020507" pitchFamily="18" charset="2"/>
                        <a:buChar char=""/>
                      </a:pPr>
                      <a:r>
                        <a:rPr lang="en-GB" sz="2200" dirty="0">
                          <a:effectLst/>
                          <a:latin typeface="Cambria" panose="02040503050406030204" pitchFamily="18" charset="0"/>
                          <a:ea typeface="Times New Roman" panose="02020603050405020304" pitchFamily="18" charset="0"/>
                          <a:cs typeface="Times New Roman" panose="02020603050405020304" pitchFamily="18" charset="0"/>
                        </a:rPr>
                        <a:t>KSC and PSC participate in CBC’s Task Force on INTOSAI Auditor Professionalization to strengthen initiative aimed at facilitating and structuring professional development in INTOSAI</a:t>
                      </a:r>
                      <a:endParaRPr lang="en-US" sz="22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256272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8413" y="593726"/>
            <a:ext cx="8559115" cy="591608"/>
          </a:xfrm>
        </p:spPr>
        <p:txBody>
          <a:bodyPr>
            <a:noAutofit/>
          </a:bodyPr>
          <a:lstStyle/>
          <a:p>
            <a:r>
              <a:rPr lang="en-US" sz="2500" dirty="0">
                <a:ea typeface="Times New Roman" panose="02020603050405020304" pitchFamily="18" charset="0"/>
                <a:cs typeface="Times New Roman" panose="02020603050405020304" pitchFamily="18" charset="0"/>
              </a:rPr>
              <a:t>Crosscutting Priorities (contd.) </a:t>
            </a:r>
            <a:r>
              <a:rPr lang="en-US" sz="2500" dirty="0">
                <a:ea typeface="Calibri" panose="020F0502020204030204" pitchFamily="34" charset="0"/>
                <a:cs typeface="Mangal" panose="02040503050203030202" pitchFamily="18" charset="0"/>
              </a:rPr>
              <a:t/>
            </a:r>
            <a:br>
              <a:rPr lang="en-US" sz="2500" dirty="0">
                <a:ea typeface="Calibri" panose="020F0502020204030204" pitchFamily="34" charset="0"/>
                <a:cs typeface="Mangal" panose="02040503050203030202" pitchFamily="18" charset="0"/>
              </a:rPr>
            </a:br>
            <a:endParaRPr lang="en-IN" sz="2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0853511"/>
              </p:ext>
            </p:extLst>
          </p:nvPr>
        </p:nvGraphicFramePr>
        <p:xfrm>
          <a:off x="381000" y="1414463"/>
          <a:ext cx="11210925" cy="5857240"/>
        </p:xfrm>
        <a:graphic>
          <a:graphicData uri="http://schemas.openxmlformats.org/drawingml/2006/table">
            <a:tbl>
              <a:tblPr firstRow="1" bandRow="1">
                <a:tableStyleId>{5C22544A-7EE6-4342-B048-85BDC9FD1C3A}</a:tableStyleId>
              </a:tblPr>
              <a:tblGrid>
                <a:gridCol w="4406636">
                  <a:extLst>
                    <a:ext uri="{9D8B030D-6E8A-4147-A177-3AD203B41FA5}">
                      <a16:colId xmlns:a16="http://schemas.microsoft.com/office/drawing/2014/main" xmlns="" val="20000"/>
                    </a:ext>
                  </a:extLst>
                </a:gridCol>
                <a:gridCol w="6804289">
                  <a:extLst>
                    <a:ext uri="{9D8B030D-6E8A-4147-A177-3AD203B41FA5}">
                      <a16:colId xmlns:a16="http://schemas.microsoft.com/office/drawing/2014/main" xmlns="" val="20001"/>
                    </a:ext>
                  </a:extLst>
                </a:gridCol>
              </a:tblGrid>
              <a:tr h="370840">
                <a:tc gridSpan="2">
                  <a:txBody>
                    <a:bodyPr/>
                    <a:lstStyle/>
                    <a:p>
                      <a:pPr marL="0" marR="0" algn="ctr">
                        <a:lnSpc>
                          <a:spcPct val="100000"/>
                        </a:lnSpc>
                        <a:spcBef>
                          <a:spcPts val="0"/>
                        </a:spcBef>
                        <a:spcAft>
                          <a:spcPts val="0"/>
                        </a:spcAft>
                      </a:pPr>
                      <a:r>
                        <a:rPr lang="en-US" sz="2400" b="1"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Accomplishments</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tc hMerge="1">
                  <a:txBody>
                    <a:bodyPr/>
                    <a:lstStyle/>
                    <a:p>
                      <a:pPr marL="0" marR="0" algn="ctr">
                        <a:lnSpc>
                          <a:spcPts val="1200"/>
                        </a:lnSpc>
                        <a:spcBef>
                          <a:spcPts val="0"/>
                        </a:spcBef>
                        <a:spcAft>
                          <a:spcPts val="0"/>
                        </a:spcAft>
                      </a:pPr>
                      <a:endParaRPr lang="en-US" sz="1100" dirty="0">
                        <a:effectLst/>
                        <a:latin typeface="Calibri" panose="020F0502020204030204" pitchFamily="34" charset="0"/>
                        <a:ea typeface="Calibri" panose="020F0502020204030204" pitchFamily="34" charset="0"/>
                        <a:cs typeface="Mangal" panose="02040503050203030202" pitchFamily="18" charset="0"/>
                      </a:endParaRPr>
                    </a:p>
                  </a:txBody>
                  <a:tcPr marL="73025" marR="73025" marT="0" marB="0" anchor="ctr"/>
                </a:tc>
                <a:extLst>
                  <a:ext uri="{0D108BD9-81ED-4DB2-BD59-A6C34878D82A}">
                    <a16:rowId xmlns:a16="http://schemas.microsoft.com/office/drawing/2014/main" xmlns="" val="10000"/>
                  </a:ext>
                </a:extLst>
              </a:tr>
              <a:tr h="370840">
                <a:tc>
                  <a:txBody>
                    <a:bodyPr/>
                    <a:lstStyle/>
                    <a:p>
                      <a:pPr marL="0" marR="0" algn="just">
                        <a:lnSpc>
                          <a:spcPct val="100000"/>
                        </a:lnSpc>
                        <a:spcBef>
                          <a:spcPts val="0"/>
                        </a:spcBef>
                        <a:spcAft>
                          <a:spcPts val="0"/>
                        </a:spcAft>
                      </a:pPr>
                      <a:r>
                        <a:rPr lang="en-ZA" sz="2400" b="1" u="sng" dirty="0">
                          <a:effectLst/>
                          <a:latin typeface="Cambria" panose="02040503050406030204" pitchFamily="18" charset="0"/>
                          <a:ea typeface="Times New Roman" panose="02020603050405020304" pitchFamily="18" charset="0"/>
                          <a:cs typeface="Times New Roman" panose="02020603050405020304" pitchFamily="18" charset="0"/>
                        </a:rPr>
                        <a:t>Crosscutting Priority-4</a:t>
                      </a:r>
                      <a:r>
                        <a:rPr lang="en-ZA" sz="2400" b="1" dirty="0">
                          <a:effectLst/>
                          <a:latin typeface="Cambria" panose="02040503050406030204" pitchFamily="18" charset="0"/>
                          <a:ea typeface="Times New Roman" panose="02020603050405020304" pitchFamily="18" charset="0"/>
                          <a:cs typeface="Times New Roman" panose="02020603050405020304" pitchFamily="18" charset="0"/>
                        </a:rPr>
                        <a:t>:</a:t>
                      </a:r>
                    </a:p>
                    <a:p>
                      <a:pPr marL="0" marR="0" algn="just">
                        <a:lnSpc>
                          <a:spcPct val="100000"/>
                        </a:lnSpc>
                        <a:spcBef>
                          <a:spcPts val="0"/>
                        </a:spcBef>
                        <a:spcAft>
                          <a:spcPts val="0"/>
                        </a:spcAft>
                      </a:pPr>
                      <a:endParaRPr lang="en-US" sz="2400" dirty="0">
                        <a:effectLst/>
                        <a:latin typeface="Cambria" panose="02040503050406030204" pitchFamily="18" charset="0"/>
                        <a:ea typeface="Calibri" panose="020F0502020204030204" pitchFamily="34" charset="0"/>
                        <a:cs typeface="Mangal" panose="02040503050203030202" pitchFamily="18" charset="0"/>
                      </a:endParaRPr>
                    </a:p>
                    <a:p>
                      <a:pPr marL="0" marR="0" algn="just">
                        <a:lnSpc>
                          <a:spcPct val="100000"/>
                        </a:lnSpc>
                        <a:spcBef>
                          <a:spcPts val="0"/>
                        </a:spcBef>
                        <a:spcAft>
                          <a:spcPts val="0"/>
                        </a:spcAft>
                      </a:pPr>
                      <a:r>
                        <a:rPr lang="en-ZA" sz="2400" dirty="0">
                          <a:effectLst/>
                          <a:latin typeface="Cambria" panose="02040503050406030204" pitchFamily="18" charset="0"/>
                          <a:ea typeface="Times New Roman" panose="02020603050405020304" pitchFamily="18" charset="0"/>
                          <a:cs typeface="Times New Roman" panose="02020603050405020304" pitchFamily="18" charset="0"/>
                        </a:rPr>
                        <a:t>Creating a strategic and agile INTOSAI that is alert to and capable of responding to emerging international opportunities and risks</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tc>
                  <a:txBody>
                    <a:bodyPr/>
                    <a:lstStyle/>
                    <a:p>
                      <a:pPr marL="342900" marR="0" lvl="0" indent="-342900" algn="just">
                        <a:lnSpc>
                          <a:spcPct val="100000"/>
                        </a:lnSpc>
                        <a:spcBef>
                          <a:spcPts val="0"/>
                        </a:spcBef>
                        <a:spcAft>
                          <a:spcPts val="0"/>
                        </a:spcAft>
                        <a:buFont typeface="Symbol" panose="05050102010706020507" pitchFamily="18" charset="2"/>
                        <a:buChar char=""/>
                      </a:pPr>
                      <a:r>
                        <a:rPr lang="en-ZA" sz="2400" dirty="0">
                          <a:effectLst/>
                          <a:latin typeface="Cambria" panose="02040503050406030204" pitchFamily="18" charset="0"/>
                          <a:ea typeface="Times New Roman" panose="02020603050405020304" pitchFamily="18" charset="0"/>
                          <a:cs typeface="Times New Roman" panose="02020603050405020304" pitchFamily="18" charset="0"/>
                        </a:rPr>
                        <a:t>KSC is part of the Expert Group under SCEI, </a:t>
                      </a:r>
                      <a:r>
                        <a:rPr lang="en-US"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to </a:t>
                      </a:r>
                      <a:r>
                        <a:rPr lang="en-US" sz="2400" dirty="0" err="1">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analyse</a:t>
                      </a:r>
                      <a:r>
                        <a:rPr lang="en-US"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and classify emerging issues and provide technical commentary and recommend solutions. </a:t>
                      </a: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p>
                      <a:pPr marL="342900" marR="0" lvl="0" indent="-342900" algn="just">
                        <a:lnSpc>
                          <a:spcPct val="100000"/>
                        </a:lnSpc>
                        <a:spcBef>
                          <a:spcPts val="0"/>
                        </a:spcBef>
                        <a:spcAft>
                          <a:spcPts val="0"/>
                        </a:spcAft>
                        <a:buFont typeface="Symbol" panose="05050102010706020507" pitchFamily="18" charset="2"/>
                        <a:buChar char=""/>
                      </a:pPr>
                      <a:r>
                        <a:rPr lang="en-ZA" sz="2400" dirty="0">
                          <a:effectLst/>
                          <a:latin typeface="Cambria" panose="02040503050406030204" pitchFamily="18" charset="0"/>
                          <a:ea typeface="Times New Roman" panose="02020603050405020304" pitchFamily="18" charset="0"/>
                          <a:cs typeface="Times New Roman" panose="02020603050405020304" pitchFamily="18" charset="0"/>
                        </a:rPr>
                        <a:t>Space provided in  revamped INTOSAI Community Portal to disseminate activities relating to SCEI and collect information on Risks and Emerging issues.   </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extLst>
                  <a:ext uri="{0D108BD9-81ED-4DB2-BD59-A6C34878D82A}">
                    <a16:rowId xmlns:a16="http://schemas.microsoft.com/office/drawing/2014/main" xmlns="" val="10001"/>
                  </a:ext>
                </a:extLst>
              </a:tr>
              <a:tr h="370840">
                <a:tc>
                  <a:txBody>
                    <a:bodyPr/>
                    <a:lstStyle/>
                    <a:p>
                      <a:pPr marL="0" marR="0" algn="just">
                        <a:lnSpc>
                          <a:spcPct val="100000"/>
                        </a:lnSpc>
                        <a:spcBef>
                          <a:spcPts val="0"/>
                        </a:spcBef>
                        <a:spcAft>
                          <a:spcPts val="0"/>
                        </a:spcAft>
                      </a:pPr>
                      <a:r>
                        <a:rPr lang="en-ZA" sz="2400" b="1" u="sng" dirty="0">
                          <a:effectLst/>
                          <a:latin typeface="Cambria" panose="02040503050406030204" pitchFamily="18" charset="0"/>
                          <a:ea typeface="Times New Roman" panose="02020603050405020304" pitchFamily="18" charset="0"/>
                          <a:cs typeface="Times New Roman" panose="02020603050405020304" pitchFamily="18" charset="0"/>
                        </a:rPr>
                        <a:t>Crosscutting Priority-5</a:t>
                      </a:r>
                      <a:r>
                        <a:rPr lang="en-ZA" sz="2400" b="1" dirty="0">
                          <a:effectLst/>
                          <a:latin typeface="Cambria" panose="02040503050406030204" pitchFamily="18" charset="0"/>
                          <a:ea typeface="Times New Roman" panose="02020603050405020304" pitchFamily="18" charset="0"/>
                          <a:cs typeface="Times New Roman" panose="02020603050405020304" pitchFamily="18" charset="0"/>
                        </a:rPr>
                        <a:t>:</a:t>
                      </a:r>
                    </a:p>
                    <a:p>
                      <a:pPr marL="0" marR="0" algn="just">
                        <a:lnSpc>
                          <a:spcPct val="100000"/>
                        </a:lnSpc>
                        <a:spcBef>
                          <a:spcPts val="0"/>
                        </a:spcBef>
                        <a:spcAft>
                          <a:spcPts val="0"/>
                        </a:spcAft>
                      </a:pPr>
                      <a:endParaRPr lang="en-US" sz="2400" dirty="0">
                        <a:effectLst/>
                        <a:latin typeface="Cambria" panose="02040503050406030204" pitchFamily="18" charset="0"/>
                        <a:ea typeface="Calibri" panose="020F0502020204030204" pitchFamily="34" charset="0"/>
                        <a:cs typeface="Mangal" panose="02040503050203030202" pitchFamily="18" charset="0"/>
                      </a:endParaRPr>
                    </a:p>
                    <a:p>
                      <a:pPr marL="0" marR="0" algn="just">
                        <a:lnSpc>
                          <a:spcPct val="100000"/>
                        </a:lnSpc>
                        <a:spcBef>
                          <a:spcPts val="0"/>
                        </a:spcBef>
                        <a:spcAft>
                          <a:spcPts val="0"/>
                        </a:spcAft>
                      </a:pPr>
                      <a:r>
                        <a:rPr lang="en-ZA" sz="2400" dirty="0">
                          <a:effectLst/>
                          <a:latin typeface="Cambria" panose="02040503050406030204" pitchFamily="18" charset="0"/>
                          <a:ea typeface="Times New Roman" panose="02020603050405020304" pitchFamily="18" charset="0"/>
                          <a:cs typeface="Times New Roman" panose="02020603050405020304" pitchFamily="18" charset="0"/>
                        </a:rPr>
                        <a:t>Building upon, leveraging, and facilitating cooperation and professionalism among the regional organizations of INTOSAI</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tc>
                  <a:txBody>
                    <a:bodyPr/>
                    <a:lstStyle/>
                    <a:p>
                      <a:pPr marL="342900" marR="0" lvl="0" indent="-342900" algn="just">
                        <a:lnSpc>
                          <a:spcPct val="100000"/>
                        </a:lnSpc>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KSC participated in Regions Cooperation Platform to strengthen cooperation and collaboration with the Regions </a:t>
                      </a:r>
                    </a:p>
                    <a:p>
                      <a:pPr marL="342900" marR="0" lvl="0" indent="-342900" algn="just">
                        <a:lnSpc>
                          <a:spcPct val="100000"/>
                        </a:lnSpc>
                        <a:spcBef>
                          <a:spcPts val="0"/>
                        </a:spcBef>
                        <a:spcAft>
                          <a:spcPts val="0"/>
                        </a:spcAft>
                        <a:buFont typeface="Symbol" panose="05050102010706020507" pitchFamily="18" charset="2"/>
                        <a:buChar char=""/>
                      </a:pPr>
                      <a:r>
                        <a:rPr lang="en-US" sz="2400" dirty="0">
                          <a:effectLst/>
                          <a:latin typeface="Cambria" panose="02040503050406030204" pitchFamily="18" charset="0"/>
                          <a:ea typeface="Calibri" panose="020F0502020204030204" pitchFamily="34" charset="0"/>
                          <a:cs typeface="Times New Roman" panose="02020603050405020304" pitchFamily="18" charset="0"/>
                        </a:rPr>
                        <a:t>Talks held with CAROSAI and ARABOSAI on cooperation in INTOSAI Community Portal </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p>
                      <a:pPr marL="212725" marR="41275" indent="-171450" algn="just">
                        <a:lnSpc>
                          <a:spcPct val="100000"/>
                        </a:lnSpc>
                        <a:spcBef>
                          <a:spcPts val="0"/>
                        </a:spcBef>
                        <a:spcAft>
                          <a:spcPts val="0"/>
                        </a:spcAft>
                      </a:pP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419274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346" y="771526"/>
            <a:ext cx="8559115" cy="591608"/>
          </a:xfrm>
        </p:spPr>
        <p:txBody>
          <a:bodyPr>
            <a:noAutofit/>
          </a:bodyPr>
          <a:lstStyle/>
          <a:p>
            <a:r>
              <a:rPr lang="en-US" sz="3000" dirty="0">
                <a:ea typeface="Times New Roman" panose="02020603050405020304" pitchFamily="18" charset="0"/>
                <a:cs typeface="Times New Roman" panose="02020603050405020304" pitchFamily="18" charset="0"/>
              </a:rPr>
              <a:t>Challenges </a:t>
            </a:r>
            <a:r>
              <a:rPr lang="en-US" sz="3000" dirty="0">
                <a:ea typeface="Calibri" panose="020F0502020204030204" pitchFamily="34" charset="0"/>
                <a:cs typeface="Mangal" panose="02040503050203030202" pitchFamily="18" charset="0"/>
              </a:rPr>
              <a:t/>
            </a:r>
            <a:br>
              <a:rPr lang="en-US" sz="3000" dirty="0">
                <a:ea typeface="Calibri" panose="020F0502020204030204" pitchFamily="34" charset="0"/>
                <a:cs typeface="Mangal" panose="02040503050203030202" pitchFamily="18" charset="0"/>
              </a:rPr>
            </a:br>
            <a:endParaRPr lang="en-IN" sz="3000" dirty="0"/>
          </a:p>
        </p:txBody>
      </p:sp>
      <p:sp>
        <p:nvSpPr>
          <p:cNvPr id="3" name="Content Placeholder 2"/>
          <p:cNvSpPr>
            <a:spLocks noGrp="1"/>
          </p:cNvSpPr>
          <p:nvPr>
            <p:ph idx="1"/>
          </p:nvPr>
        </p:nvSpPr>
        <p:spPr/>
        <p:txBody>
          <a:bodyPr/>
          <a:lstStyle/>
          <a:p>
            <a:pPr marL="0" indent="0" algn="just">
              <a:buNone/>
            </a:pPr>
            <a:r>
              <a:rPr lang="en-US" dirty="0"/>
              <a:t>Capacity constraints to accomplish the 2017-22 INTOSAI Strategic Plan objectives due to </a:t>
            </a:r>
          </a:p>
          <a:p>
            <a:pPr algn="just"/>
            <a:r>
              <a:rPr lang="en-US" dirty="0"/>
              <a:t>Funding constraints</a:t>
            </a:r>
          </a:p>
          <a:p>
            <a:pPr algn="just"/>
            <a:r>
              <a:rPr lang="en-US" dirty="0"/>
              <a:t>Unpredictability of resource availability due to our extensive dependence on in-kind donations from the Goal chair and Working Group Chairs and members</a:t>
            </a:r>
          </a:p>
          <a:p>
            <a:pPr marL="0" indent="0" algn="just">
              <a:buNone/>
            </a:pPr>
            <a:endParaRPr lang="en-US" dirty="0"/>
          </a:p>
        </p:txBody>
      </p:sp>
    </p:spTree>
    <p:extLst>
      <p:ext uri="{BB962C8B-B14F-4D97-AF65-F5344CB8AC3E}">
        <p14:creationId xmlns:p14="http://schemas.microsoft.com/office/powerpoint/2010/main" val="3861430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1708" y="365125"/>
            <a:ext cx="8476735" cy="1325563"/>
          </a:xfrm>
        </p:spPr>
        <p:txBody>
          <a:bodyPr/>
          <a:lstStyle/>
          <a:p>
            <a:r>
              <a:rPr lang="en-IN" dirty="0"/>
              <a:t>Discussion issues</a:t>
            </a:r>
          </a:p>
        </p:txBody>
      </p:sp>
      <p:sp>
        <p:nvSpPr>
          <p:cNvPr id="3" name="Content Placeholder 2"/>
          <p:cNvSpPr>
            <a:spLocks noGrp="1"/>
          </p:cNvSpPr>
          <p:nvPr>
            <p:ph idx="1"/>
          </p:nvPr>
        </p:nvSpPr>
        <p:spPr>
          <a:xfrm>
            <a:off x="461914" y="1463674"/>
            <a:ext cx="11312164" cy="4258733"/>
          </a:xfrm>
        </p:spPr>
        <p:txBody>
          <a:bodyPr>
            <a:noAutofit/>
          </a:bodyPr>
          <a:lstStyle/>
          <a:p>
            <a:pPr>
              <a:lnSpc>
                <a:spcPct val="100000"/>
              </a:lnSpc>
              <a:spcBef>
                <a:spcPts val="0"/>
              </a:spcBef>
            </a:pPr>
            <a:r>
              <a:rPr lang="en-IN" sz="2400" dirty="0"/>
              <a:t>How to quantify the activities undertaken by WGs especially in light of Performance and </a:t>
            </a:r>
            <a:r>
              <a:rPr lang="en-IN" sz="2400" smtClean="0"/>
              <a:t>Accountability Report </a:t>
            </a:r>
            <a:r>
              <a:rPr lang="en-IN" sz="2400" dirty="0"/>
              <a:t>of PFAC seeking accomplishments of KSC</a:t>
            </a:r>
          </a:p>
          <a:p>
            <a:pPr lvl="1">
              <a:lnSpc>
                <a:spcPct val="100000"/>
              </a:lnSpc>
              <a:spcBef>
                <a:spcPts val="0"/>
              </a:spcBef>
            </a:pPr>
            <a:r>
              <a:rPr lang="en-IN" sz="2400" dirty="0"/>
              <a:t>Include statistic on subscriptions/ number of SAIs contributing articles to newsletters </a:t>
            </a:r>
          </a:p>
          <a:p>
            <a:pPr lvl="1">
              <a:lnSpc>
                <a:spcPct val="100000"/>
              </a:lnSpc>
              <a:spcBef>
                <a:spcPts val="0"/>
              </a:spcBef>
            </a:pPr>
            <a:r>
              <a:rPr lang="en-IN" sz="2400" dirty="0"/>
              <a:t>Participants in the training programmes/seminars/workshops, </a:t>
            </a:r>
          </a:p>
          <a:p>
            <a:pPr lvl="1">
              <a:lnSpc>
                <a:spcPct val="100000"/>
              </a:lnSpc>
              <a:spcBef>
                <a:spcPts val="0"/>
              </a:spcBef>
            </a:pPr>
            <a:r>
              <a:rPr lang="en-IN" sz="2400" dirty="0"/>
              <a:t>No. of active downloads in Audit Database of Working Group</a:t>
            </a:r>
          </a:p>
          <a:p>
            <a:pPr>
              <a:lnSpc>
                <a:spcPct val="100000"/>
              </a:lnSpc>
              <a:spcBef>
                <a:spcPts val="0"/>
              </a:spcBef>
            </a:pPr>
            <a:r>
              <a:rPr lang="en-IN" sz="2400" dirty="0"/>
              <a:t>Challenges faced by WG in accomplishing their priorities</a:t>
            </a:r>
          </a:p>
          <a:p>
            <a:pPr lvl="0">
              <a:lnSpc>
                <a:spcPct val="100000"/>
              </a:lnSpc>
              <a:spcBef>
                <a:spcPts val="0"/>
              </a:spcBef>
            </a:pPr>
            <a:r>
              <a:rPr lang="en-US" sz="2400" dirty="0"/>
              <a:t>Next Work Plan of KSC (2020-22): Should focus shift to knowledge sharing and knowledge services activities instead of Knowledge development activities in view of considerable guidance and pronouncements already in place?</a:t>
            </a:r>
          </a:p>
          <a:p>
            <a:pPr>
              <a:lnSpc>
                <a:spcPct val="100000"/>
              </a:lnSpc>
              <a:spcBef>
                <a:spcPts val="0"/>
              </a:spcBef>
            </a:pPr>
            <a:r>
              <a:rPr lang="en-US" sz="2400" dirty="0"/>
              <a:t>Suggestions for topics for the crosscutting research projects for next work-plan </a:t>
            </a:r>
          </a:p>
          <a:p>
            <a:pPr lvl="0">
              <a:lnSpc>
                <a:spcPct val="100000"/>
              </a:lnSpc>
              <a:spcBef>
                <a:spcPts val="0"/>
              </a:spcBef>
            </a:pPr>
            <a:r>
              <a:rPr lang="en-US" sz="2400" dirty="0"/>
              <a:t>Explore creation of Global training facility for each Working Group and collaboration with other academies. WGEA, WGEI and WGITA already have designated </a:t>
            </a:r>
            <a:r>
              <a:rPr lang="en-US" sz="2300" dirty="0"/>
              <a:t>GTFs.</a:t>
            </a:r>
          </a:p>
          <a:p>
            <a:pPr marL="0" indent="0">
              <a:buNone/>
            </a:pPr>
            <a:endParaRPr lang="en-IN" sz="2300" dirty="0"/>
          </a:p>
          <a:p>
            <a:endParaRPr lang="en-IN" sz="2300" dirty="0"/>
          </a:p>
          <a:p>
            <a:pPr marL="0" indent="0">
              <a:buNone/>
            </a:pPr>
            <a:endParaRPr lang="en-IN" sz="2400" dirty="0"/>
          </a:p>
        </p:txBody>
      </p:sp>
    </p:spTree>
    <p:extLst>
      <p:ext uri="{BB962C8B-B14F-4D97-AF65-F5344CB8AC3E}">
        <p14:creationId xmlns:p14="http://schemas.microsoft.com/office/powerpoint/2010/main" val="3597970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2597" y="1643052"/>
            <a:ext cx="8066117" cy="1931422"/>
          </a:xfrm>
        </p:spPr>
        <p:txBody>
          <a:bodyPr>
            <a:noAutofit/>
          </a:bodyPr>
          <a:lstStyle/>
          <a:p>
            <a:pPr algn="ctr"/>
            <a:r>
              <a:rPr lang="en-US" sz="4000" b="1" dirty="0">
                <a:latin typeface="Cambria" panose="02040503050406030204" pitchFamily="18" charset="0"/>
              </a:rPr>
              <a:t/>
            </a:r>
            <a:br>
              <a:rPr lang="en-US" sz="4000" b="1" dirty="0">
                <a:latin typeface="Cambria" panose="02040503050406030204" pitchFamily="18" charset="0"/>
              </a:rPr>
            </a:br>
            <a:r>
              <a:rPr lang="en-US" sz="4000" b="1" dirty="0">
                <a:latin typeface="Cambria" panose="02040503050406030204" pitchFamily="18" charset="0"/>
              </a:rPr>
              <a:t/>
            </a:r>
            <a:br>
              <a:rPr lang="en-US" sz="4000" b="1" dirty="0">
                <a:latin typeface="Cambria" panose="02040503050406030204" pitchFamily="18" charset="0"/>
              </a:rPr>
            </a:br>
            <a:r>
              <a:rPr lang="en-US" sz="5000" b="1" dirty="0">
                <a:latin typeface="Cambria" panose="02040503050406030204" pitchFamily="18" charset="0"/>
              </a:rPr>
              <a:t>THANK YOU</a:t>
            </a:r>
            <a:r>
              <a:rPr lang="en-IN" sz="4000" b="1" dirty="0">
                <a:latin typeface="Cambria" panose="02040503050406030204" pitchFamily="18" charset="0"/>
              </a:rPr>
              <a:t/>
            </a:r>
            <a:br>
              <a:rPr lang="en-IN" sz="4000" b="1" dirty="0">
                <a:latin typeface="Cambria" panose="02040503050406030204" pitchFamily="18" charset="0"/>
              </a:rPr>
            </a:br>
            <a:endParaRPr lang="en-IN" sz="4000" b="1" dirty="0">
              <a:latin typeface="Cambria" panose="02040503050406030204" pitchFamily="18" charset="0"/>
            </a:endParaRPr>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14B7DC91-BA8D-4035-9E2C-F9DC70487D2A}" type="slidenum">
              <a:rPr lang="en-IN" smtClean="0"/>
              <a:pPr/>
              <a:t>15</a:t>
            </a:fld>
            <a:endParaRPr lang="en-IN"/>
          </a:p>
        </p:txBody>
      </p:sp>
    </p:spTree>
    <p:extLst>
      <p:ext uri="{BB962C8B-B14F-4D97-AF65-F5344CB8AC3E}">
        <p14:creationId xmlns:p14="http://schemas.microsoft.com/office/powerpoint/2010/main" val="1744185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2280" y="365125"/>
            <a:ext cx="8559115" cy="1325563"/>
          </a:xfrm>
        </p:spPr>
        <p:txBody>
          <a:bodyPr/>
          <a:lstStyle/>
          <a:p>
            <a:r>
              <a:rPr lang="en-IN" dirty="0"/>
              <a:t>Background</a:t>
            </a:r>
          </a:p>
        </p:txBody>
      </p:sp>
      <p:sp>
        <p:nvSpPr>
          <p:cNvPr id="3" name="Content Placeholder 2"/>
          <p:cNvSpPr>
            <a:spLocks noGrp="1"/>
          </p:cNvSpPr>
          <p:nvPr>
            <p:ph idx="1"/>
          </p:nvPr>
        </p:nvSpPr>
        <p:spPr>
          <a:xfrm>
            <a:off x="668867" y="1814385"/>
            <a:ext cx="7074958" cy="4525963"/>
          </a:xfrm>
        </p:spPr>
        <p:txBody>
          <a:bodyPr>
            <a:normAutofit/>
          </a:bodyPr>
          <a:lstStyle/>
          <a:p>
            <a:r>
              <a:rPr lang="en-IN" dirty="0"/>
              <a:t>KSC Chair to use Reporting Dashboard to report to INTOSAI GB by consolidating reporting dashboards of Working Groups</a:t>
            </a:r>
          </a:p>
          <a:p>
            <a:r>
              <a:rPr lang="en-IN" dirty="0"/>
              <a:t>Reporting frequency as agreed in last meeting of KSC SC</a:t>
            </a:r>
          </a:p>
          <a:p>
            <a:pPr lvl="1"/>
            <a:r>
              <a:rPr lang="en-IN" dirty="0"/>
              <a:t>15 February for 6 month ending December</a:t>
            </a:r>
          </a:p>
          <a:p>
            <a:pPr lvl="1"/>
            <a:r>
              <a:rPr lang="en-IN" dirty="0"/>
              <a:t>15 August for 6 month ending June</a:t>
            </a:r>
          </a:p>
        </p:txBody>
      </p:sp>
      <p:pic>
        <p:nvPicPr>
          <p:cNvPr id="6" name="Picture 5"/>
          <p:cNvPicPr>
            <a:picLocks noChangeAspect="1"/>
          </p:cNvPicPr>
          <p:nvPr/>
        </p:nvPicPr>
        <p:blipFill>
          <a:blip r:embed="rId2"/>
          <a:stretch>
            <a:fillRect/>
          </a:stretch>
        </p:blipFill>
        <p:spPr>
          <a:xfrm>
            <a:off x="8153399" y="1919816"/>
            <a:ext cx="3584045" cy="3143250"/>
          </a:xfrm>
          <a:prstGeom prst="rect">
            <a:avLst/>
          </a:prstGeom>
        </p:spPr>
      </p:pic>
    </p:spTree>
    <p:extLst>
      <p:ext uri="{BB962C8B-B14F-4D97-AF65-F5344CB8AC3E}">
        <p14:creationId xmlns:p14="http://schemas.microsoft.com/office/powerpoint/2010/main" val="3257584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3230" y="260350"/>
            <a:ext cx="8559115" cy="1325563"/>
          </a:xfrm>
        </p:spPr>
        <p:txBody>
          <a:bodyPr>
            <a:normAutofit/>
          </a:bodyPr>
          <a:lstStyle/>
          <a:p>
            <a:r>
              <a:rPr lang="en-IN" sz="2400" dirty="0"/>
              <a:t>Accomplishments of KSC for PAR report of PFAC</a:t>
            </a:r>
            <a:br>
              <a:rPr lang="en-IN" sz="2400" dirty="0"/>
            </a:br>
            <a:r>
              <a:rPr lang="en-US" sz="2400" dirty="0">
                <a:solidFill>
                  <a:srgbClr val="000000"/>
                </a:solidFill>
                <a:ea typeface="Times New Roman" panose="02020603050405020304" pitchFamily="18" charset="0"/>
                <a:cs typeface="Times New Roman" panose="02020603050405020304" pitchFamily="18" charset="0"/>
              </a:rPr>
              <a:t>3.1 - Develop and maintain expertise in the various fields of public-sector auditing </a:t>
            </a:r>
            <a:endParaRPr lang="en-IN"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70633319"/>
              </p:ext>
            </p:extLst>
          </p:nvPr>
        </p:nvGraphicFramePr>
        <p:xfrm>
          <a:off x="533400" y="1685924"/>
          <a:ext cx="11182349" cy="4111685"/>
        </p:xfrm>
        <a:graphic>
          <a:graphicData uri="http://schemas.openxmlformats.org/drawingml/2006/table">
            <a:tbl>
              <a:tblPr firstRow="1" bandRow="1">
                <a:tableStyleId>{5C22544A-7EE6-4342-B048-85BDC9FD1C3A}</a:tableStyleId>
              </a:tblPr>
              <a:tblGrid>
                <a:gridCol w="11182349">
                  <a:extLst>
                    <a:ext uri="{9D8B030D-6E8A-4147-A177-3AD203B41FA5}">
                      <a16:colId xmlns:a16="http://schemas.microsoft.com/office/drawing/2014/main" xmlns="" val="20000"/>
                    </a:ext>
                  </a:extLst>
                </a:gridCol>
              </a:tblGrid>
              <a:tr h="362645">
                <a:tc>
                  <a:txBody>
                    <a:bodyPr/>
                    <a:lstStyle/>
                    <a:p>
                      <a:pPr marL="0" marR="0" algn="ctr">
                        <a:lnSpc>
                          <a:spcPts val="1200"/>
                        </a:lnSpc>
                        <a:spcBef>
                          <a:spcPts val="0"/>
                        </a:spcBef>
                        <a:spcAft>
                          <a:spcPts val="0"/>
                        </a:spcAft>
                      </a:pPr>
                      <a:r>
                        <a:rPr lang="en-US" sz="2000" b="1"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Accomplishments</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txBody>
                  <a:tcPr marL="73025" marR="73025" marT="0" marB="0" anchor="ctr"/>
                </a:tc>
                <a:extLst>
                  <a:ext uri="{0D108BD9-81ED-4DB2-BD59-A6C34878D82A}">
                    <a16:rowId xmlns:a16="http://schemas.microsoft.com/office/drawing/2014/main" xmlns="" val="10000"/>
                  </a:ext>
                </a:extLst>
              </a:tr>
              <a:tr h="3645354">
                <a:tc>
                  <a:txBody>
                    <a:bodyPr/>
                    <a:lstStyle/>
                    <a:p>
                      <a:pPr marL="0" marR="3810" lvl="0" indent="0" algn="just">
                        <a:lnSpc>
                          <a:spcPct val="100000"/>
                        </a:lnSpc>
                        <a:spcBef>
                          <a:spcPts val="0"/>
                        </a:spcBef>
                        <a:spcAft>
                          <a:spcPts val="600"/>
                        </a:spcAft>
                        <a:buFont typeface="Symbol" panose="05050102010706020507" pitchFamily="18" charset="2"/>
                        <a:buNone/>
                      </a:pPr>
                      <a:r>
                        <a:rPr lang="en-US" sz="2400" b="1" u="sng" dirty="0">
                          <a:effectLst/>
                          <a:latin typeface="Cambria" panose="02040503050406030204" pitchFamily="18" charset="0"/>
                          <a:ea typeface="Times New Roman" panose="02020603050405020304" pitchFamily="18" charset="0"/>
                          <a:cs typeface="Times New Roman" panose="02020603050405020304" pitchFamily="18" charset="0"/>
                        </a:rPr>
                        <a:t>New Products</a:t>
                      </a:r>
                      <a:endParaRPr lang="en-US" sz="2400" b="1"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marR="3810" lvl="0" indent="-342900" algn="just">
                        <a:lnSpc>
                          <a:spcPct val="100000"/>
                        </a:lnSpc>
                        <a:spcBef>
                          <a:spcPts val="0"/>
                        </a:spcBef>
                        <a:spcAft>
                          <a:spcPts val="60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KSC has successfully </a:t>
                      </a:r>
                      <a:r>
                        <a:rPr lang="en-US" sz="2400" b="1" dirty="0">
                          <a:effectLst/>
                          <a:latin typeface="Cambria" panose="02040503050406030204" pitchFamily="18" charset="0"/>
                          <a:ea typeface="Times New Roman" panose="02020603050405020304" pitchFamily="18" charset="0"/>
                          <a:cs typeface="Times New Roman" panose="02020603050405020304" pitchFamily="18" charset="0"/>
                        </a:rPr>
                        <a:t>limited</a:t>
                      </a: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 number of pronouncements into IFPP from 19 to</a:t>
                      </a:r>
                      <a:r>
                        <a:rPr lang="en-US" sz="2400" baseline="0" dirty="0">
                          <a:effectLst/>
                          <a:latin typeface="Cambria" panose="02040503050406030204" pitchFamily="18" charset="0"/>
                          <a:ea typeface="Times New Roman" panose="02020603050405020304" pitchFamily="18" charset="0"/>
                          <a:cs typeface="Times New Roman" panose="02020603050405020304" pitchFamily="18" charset="0"/>
                        </a:rPr>
                        <a:t> following three projects:</a:t>
                      </a:r>
                      <a:endParaRPr lang="en-US" sz="2400" dirty="0">
                        <a:effectLst/>
                        <a:latin typeface="Cambria" panose="02040503050406030204" pitchFamily="18" charset="0"/>
                        <a:ea typeface="Times New Roman" panose="02020603050405020304" pitchFamily="18" charset="0"/>
                        <a:cs typeface="Times New Roman" panose="02020603050405020304" pitchFamily="18" charset="0"/>
                      </a:endParaRPr>
                    </a:p>
                    <a:p>
                      <a:pPr marL="800100" marR="3810" lvl="1" indent="-342900" algn="just">
                        <a:lnSpc>
                          <a:spcPct val="100000"/>
                        </a:lnSpc>
                        <a:spcBef>
                          <a:spcPts val="0"/>
                        </a:spcBef>
                        <a:spcAft>
                          <a:spcPts val="60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Audit of KNI</a:t>
                      </a:r>
                    </a:p>
                    <a:p>
                      <a:pPr marL="800100" marR="3810" lvl="1" indent="-342900" algn="just">
                        <a:lnSpc>
                          <a:spcPct val="100000"/>
                        </a:lnSpc>
                        <a:spcBef>
                          <a:spcPts val="0"/>
                        </a:spcBef>
                        <a:spcAft>
                          <a:spcPts val="60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Public Procurement Audit</a:t>
                      </a:r>
                    </a:p>
                    <a:p>
                      <a:pPr marL="800100" marR="3810" lvl="1" indent="-342900" algn="just">
                        <a:lnSpc>
                          <a:spcPct val="100000"/>
                        </a:lnSpc>
                        <a:spcBef>
                          <a:spcPts val="0"/>
                        </a:spcBef>
                        <a:spcAft>
                          <a:spcPts val="60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Jurisdictional SAIs</a:t>
                      </a:r>
                    </a:p>
                    <a:p>
                      <a:pPr marL="342900" marR="3810" lvl="0" indent="-342900" algn="just" defTabSz="914400" rtl="0" eaLnBrk="1" fontAlgn="auto" latinLnBrk="0" hangingPunct="1">
                        <a:lnSpc>
                          <a:spcPct val="100000"/>
                        </a:lnSpc>
                        <a:spcBef>
                          <a:spcPts val="0"/>
                        </a:spcBef>
                        <a:spcAft>
                          <a:spcPts val="600"/>
                        </a:spcAft>
                        <a:buClrTx/>
                        <a:buSzTx/>
                        <a:buFont typeface="Symbol" panose="05050102010706020507" pitchFamily="18" charset="2"/>
                        <a:buChar char=""/>
                        <a:tabLst/>
                        <a:defRPr/>
                      </a:pP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These Projects will lead to three new Pronouncements </a:t>
                      </a:r>
                    </a:p>
                    <a:p>
                      <a:pPr marL="342900" marR="3810" lvl="0" indent="-342900" algn="just">
                        <a:lnSpc>
                          <a:spcPct val="100000"/>
                        </a:lnSpc>
                        <a:spcBef>
                          <a:spcPts val="0"/>
                        </a:spcBef>
                        <a:spcAft>
                          <a:spcPts val="60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Six working groups under KSC are also coming up with 26 non-IFPP Guidance materials in respective subject areas during 2017-19</a:t>
                      </a:r>
                      <a:r>
                        <a:rPr lang="en-US" sz="2400" baseline="0" dirty="0">
                          <a:effectLst/>
                          <a:latin typeface="Cambria" panose="02040503050406030204" pitchFamily="18" charset="0"/>
                          <a:ea typeface="Times New Roman" panose="02020603050405020304" pitchFamily="18" charset="0"/>
                          <a:cs typeface="Times New Roman" panose="02020603050405020304" pitchFamily="18" charset="0"/>
                        </a:rPr>
                        <a:t> </a:t>
                      </a: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125305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3230" y="260350"/>
            <a:ext cx="8559115" cy="1325563"/>
          </a:xfrm>
        </p:spPr>
        <p:txBody>
          <a:bodyPr>
            <a:normAutofit/>
          </a:bodyPr>
          <a:lstStyle/>
          <a:p>
            <a:r>
              <a:rPr lang="en-IN" sz="2400" dirty="0"/>
              <a:t>Accomplishments of KSC for PAR report of PFAC</a:t>
            </a:r>
            <a:br>
              <a:rPr lang="en-IN" sz="2400" dirty="0"/>
            </a:br>
            <a:r>
              <a:rPr lang="en-US" sz="2400" dirty="0">
                <a:solidFill>
                  <a:srgbClr val="000000"/>
                </a:solidFill>
                <a:ea typeface="Times New Roman" panose="02020603050405020304" pitchFamily="18" charset="0"/>
                <a:cs typeface="Times New Roman" panose="02020603050405020304" pitchFamily="18" charset="0"/>
              </a:rPr>
              <a:t>3.1 - Develop and maintain expertise in the various fields of public-sector auditing </a:t>
            </a:r>
            <a:endParaRPr lang="en-IN"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6167582"/>
              </p:ext>
            </p:extLst>
          </p:nvPr>
        </p:nvGraphicFramePr>
        <p:xfrm>
          <a:off x="609600" y="2105024"/>
          <a:ext cx="11182349" cy="3086101"/>
        </p:xfrm>
        <a:graphic>
          <a:graphicData uri="http://schemas.openxmlformats.org/drawingml/2006/table">
            <a:tbl>
              <a:tblPr firstRow="1" bandRow="1">
                <a:tableStyleId>{5C22544A-7EE6-4342-B048-85BDC9FD1C3A}</a:tableStyleId>
              </a:tblPr>
              <a:tblGrid>
                <a:gridCol w="11182349">
                  <a:extLst>
                    <a:ext uri="{9D8B030D-6E8A-4147-A177-3AD203B41FA5}">
                      <a16:colId xmlns:a16="http://schemas.microsoft.com/office/drawing/2014/main" xmlns="" val="20000"/>
                    </a:ext>
                  </a:extLst>
                </a:gridCol>
              </a:tblGrid>
              <a:tr h="493534">
                <a:tc>
                  <a:txBody>
                    <a:bodyPr/>
                    <a:lstStyle/>
                    <a:p>
                      <a:pPr marL="0" marR="0" algn="ctr">
                        <a:lnSpc>
                          <a:spcPts val="1200"/>
                        </a:lnSpc>
                        <a:spcBef>
                          <a:spcPts val="0"/>
                        </a:spcBef>
                        <a:spcAft>
                          <a:spcPts val="0"/>
                        </a:spcAft>
                      </a:pPr>
                      <a:r>
                        <a:rPr lang="en-US" sz="2000" b="1"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Accomplishments</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txBody>
                  <a:tcPr marL="73025" marR="73025" marT="0" marB="0" anchor="ctr"/>
                </a:tc>
                <a:extLst>
                  <a:ext uri="{0D108BD9-81ED-4DB2-BD59-A6C34878D82A}">
                    <a16:rowId xmlns:a16="http://schemas.microsoft.com/office/drawing/2014/main" xmlns="" val="10000"/>
                  </a:ext>
                </a:extLst>
              </a:tr>
              <a:tr h="2592567">
                <a:tc>
                  <a:txBody>
                    <a:bodyPr/>
                    <a:lstStyle/>
                    <a:p>
                      <a:pPr marL="0" marR="3810" lvl="0" indent="0" algn="just">
                        <a:lnSpc>
                          <a:spcPct val="100000"/>
                        </a:lnSpc>
                        <a:spcBef>
                          <a:spcPts val="0"/>
                        </a:spcBef>
                        <a:spcAft>
                          <a:spcPts val="600"/>
                        </a:spcAft>
                        <a:buFont typeface="Symbol" panose="05050102010706020507" pitchFamily="18" charset="2"/>
                        <a:buNone/>
                      </a:pPr>
                      <a:r>
                        <a:rPr lang="en-US" sz="2400" b="1" u="sng" dirty="0">
                          <a:effectLst/>
                          <a:latin typeface="Cambria" panose="02040503050406030204" pitchFamily="18" charset="0"/>
                          <a:ea typeface="Times New Roman" panose="02020603050405020304" pitchFamily="18" charset="0"/>
                          <a:cs typeface="Times New Roman" panose="02020603050405020304" pitchFamily="18" charset="0"/>
                        </a:rPr>
                        <a:t>Revised</a:t>
                      </a:r>
                      <a:r>
                        <a:rPr lang="en-US" sz="2400" b="1" u="sng" baseline="0" dirty="0">
                          <a:effectLst/>
                          <a:latin typeface="Cambria" panose="02040503050406030204" pitchFamily="18" charset="0"/>
                          <a:ea typeface="Times New Roman" panose="02020603050405020304" pitchFamily="18" charset="0"/>
                          <a:cs typeface="Times New Roman" panose="02020603050405020304" pitchFamily="18" charset="0"/>
                        </a:rPr>
                        <a:t> Products</a:t>
                      </a:r>
                      <a:endParaRPr lang="en-US" sz="2400" b="1" u="sng"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marR="3810" lvl="0" indent="-342900" algn="just">
                        <a:lnSpc>
                          <a:spcPct val="100000"/>
                        </a:lnSpc>
                        <a:spcBef>
                          <a:spcPts val="0"/>
                        </a:spcBef>
                        <a:spcAft>
                          <a:spcPts val="600"/>
                        </a:spcAft>
                        <a:buFont typeface="Symbol" panose="05050102010706020507" pitchFamily="18" charset="2"/>
                        <a:buChar char=""/>
                      </a:pPr>
                      <a:r>
                        <a:rPr lang="en-US" sz="2400" b="1" dirty="0">
                          <a:effectLst/>
                          <a:latin typeface="Cambria" panose="02040503050406030204" pitchFamily="18" charset="0"/>
                          <a:ea typeface="Times New Roman" panose="02020603050405020304" pitchFamily="18" charset="0"/>
                          <a:cs typeface="Times New Roman" panose="02020603050405020304" pitchFamily="18" charset="0"/>
                        </a:rPr>
                        <a:t>Harmonizing and consolidating ISSAIs</a:t>
                      </a: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 Four Projects in SDP will lead to </a:t>
                      </a:r>
                      <a:r>
                        <a:rPr lang="en-US" sz="2400" dirty="0" err="1">
                          <a:effectLst/>
                          <a:latin typeface="Cambria" panose="02040503050406030204" pitchFamily="18" charset="0"/>
                          <a:ea typeface="Times New Roman" panose="02020603050405020304" pitchFamily="18" charset="0"/>
                          <a:cs typeface="Times New Roman" panose="02020603050405020304" pitchFamily="18" charset="0"/>
                        </a:rPr>
                        <a:t>harmonising</a:t>
                      </a: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 and consolidating 18 ISSAIs (INTOSAI Standards) in old framework into 6 new GUIDs (Guidance) in new INTOSAI Framework for Professional Pronouncements. </a:t>
                      </a:r>
                      <a:endParaRPr lang="en-US" sz="2400" kern="1200" dirty="0">
                        <a:solidFill>
                          <a:schemeClr val="dk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73025" marR="73025" marT="0" marB="0" anchor="ct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519554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2280" y="431800"/>
            <a:ext cx="8559115" cy="1258888"/>
          </a:xfrm>
        </p:spPr>
        <p:txBody>
          <a:bodyPr>
            <a:normAutofit fontScale="90000"/>
          </a:bodyPr>
          <a:lstStyle/>
          <a:p>
            <a:r>
              <a:rPr lang="en-IN" sz="2800" dirty="0"/>
              <a:t>Accomplishments of KSC</a:t>
            </a:r>
            <a:br>
              <a:rPr lang="en-IN" sz="2800" dirty="0"/>
            </a:br>
            <a:r>
              <a:rPr lang="en-US" sz="2800" dirty="0">
                <a:ea typeface="Times New Roman" panose="02020603050405020304" pitchFamily="18" charset="0"/>
                <a:cs typeface="Times New Roman" panose="02020603050405020304" pitchFamily="18" charset="0"/>
              </a:rPr>
              <a:t>3.2- Enable wide exchange of knowledge and experience among INTOSAI members</a:t>
            </a:r>
            <a:r>
              <a:rPr lang="en-US" sz="3300" dirty="0">
                <a:latin typeface="Calibri" panose="020F0502020204030204" pitchFamily="34" charset="0"/>
                <a:ea typeface="Calibri" panose="020F0502020204030204" pitchFamily="34" charset="0"/>
                <a:cs typeface="Mangal" panose="02040503050203030202" pitchFamily="18" charset="0"/>
              </a:rPr>
              <a:t/>
            </a:r>
            <a:br>
              <a:rPr lang="en-US" sz="3300" dirty="0">
                <a:latin typeface="Calibri" panose="020F0502020204030204" pitchFamily="34" charset="0"/>
                <a:ea typeface="Calibri" panose="020F0502020204030204" pitchFamily="34" charset="0"/>
                <a:cs typeface="Mangal" panose="02040503050203030202" pitchFamily="18" charset="0"/>
              </a:rPr>
            </a:br>
            <a:r>
              <a:rPr lang="en-IN" dirty="0"/>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60965632"/>
              </p:ext>
            </p:extLst>
          </p:nvPr>
        </p:nvGraphicFramePr>
        <p:xfrm>
          <a:off x="508001" y="1690688"/>
          <a:ext cx="11303000" cy="4804886"/>
        </p:xfrm>
        <a:graphic>
          <a:graphicData uri="http://schemas.openxmlformats.org/drawingml/2006/table">
            <a:tbl>
              <a:tblPr firstRow="1" bandRow="1">
                <a:tableStyleId>{5C22544A-7EE6-4342-B048-85BDC9FD1C3A}</a:tableStyleId>
              </a:tblPr>
              <a:tblGrid>
                <a:gridCol w="11303000">
                  <a:extLst>
                    <a:ext uri="{9D8B030D-6E8A-4147-A177-3AD203B41FA5}">
                      <a16:colId xmlns:a16="http://schemas.microsoft.com/office/drawing/2014/main" xmlns="" val="20000"/>
                    </a:ext>
                  </a:extLst>
                </a:gridCol>
              </a:tblGrid>
              <a:tr h="433400">
                <a:tc>
                  <a:txBody>
                    <a:bodyPr/>
                    <a:lstStyle/>
                    <a:p>
                      <a:pPr marL="0" marR="0" algn="ctr">
                        <a:lnSpc>
                          <a:spcPts val="1200"/>
                        </a:lnSpc>
                        <a:spcBef>
                          <a:spcPts val="0"/>
                        </a:spcBef>
                        <a:spcAft>
                          <a:spcPts val="0"/>
                        </a:spcAft>
                      </a:pPr>
                      <a:r>
                        <a:rPr lang="en-US" sz="2400" b="1"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Accomplishments</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extLst>
                  <a:ext uri="{0D108BD9-81ED-4DB2-BD59-A6C34878D82A}">
                    <a16:rowId xmlns:a16="http://schemas.microsoft.com/office/drawing/2014/main" xmlns="" val="10000"/>
                  </a:ext>
                </a:extLst>
              </a:tr>
              <a:tr h="794816">
                <a:tc>
                  <a:txBody>
                    <a:bodyPr/>
                    <a:lstStyle/>
                    <a:p>
                      <a:pPr marL="342900" marR="3810" lvl="0" indent="-342900" algn="just">
                        <a:lnSpc>
                          <a:spcPct val="100000"/>
                        </a:lnSpc>
                        <a:spcBef>
                          <a:spcPts val="0"/>
                        </a:spcBef>
                        <a:spcAft>
                          <a:spcPts val="60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Major revamp of INTOSAI Community Portal as single common platform for resources by merging Community Portal and websites of all working groups </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extLst>
                  <a:ext uri="{0D108BD9-81ED-4DB2-BD59-A6C34878D82A}">
                    <a16:rowId xmlns:a16="http://schemas.microsoft.com/office/drawing/2014/main" xmlns="" val="10001"/>
                  </a:ext>
                </a:extLst>
              </a:tr>
              <a:tr h="1192223">
                <a:tc>
                  <a:txBody>
                    <a:bodyPr/>
                    <a:lstStyle/>
                    <a:p>
                      <a:pPr marL="384175" marR="0" indent="-342900" algn="just">
                        <a:lnSpc>
                          <a:spcPct val="100000"/>
                        </a:lnSpc>
                        <a:spcBef>
                          <a:spcPts val="0"/>
                        </a:spcBef>
                        <a:spcAft>
                          <a:spcPts val="0"/>
                        </a:spcAft>
                        <a:buFont typeface="Arial" panose="020B0604020202020204" pitchFamily="34" charset="0"/>
                        <a:buChar char="•"/>
                      </a:pP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Crosscutting Research Projects on ‘Auditing emergency preparedness’ (Project lead: SAI Guatemala) and ‘Citizen Participation in Public Audit’ (Project lead: SAI Indonesia) in</a:t>
                      </a:r>
                      <a:r>
                        <a:rPr lang="en-US" sz="2400" baseline="0" dirty="0">
                          <a:effectLst/>
                          <a:latin typeface="Cambria" panose="02040503050406030204" pitchFamily="18" charset="0"/>
                          <a:ea typeface="Times New Roman" panose="02020603050405020304" pitchFamily="18" charset="0"/>
                          <a:cs typeface="Times New Roman" panose="02020603050405020304" pitchFamily="18" charset="0"/>
                        </a:rPr>
                        <a:t> progress</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extLst>
                  <a:ext uri="{0D108BD9-81ED-4DB2-BD59-A6C34878D82A}">
                    <a16:rowId xmlns:a16="http://schemas.microsoft.com/office/drawing/2014/main" xmlns="" val="10002"/>
                  </a:ext>
                </a:extLst>
              </a:tr>
              <a:tr h="2384447">
                <a:tc>
                  <a:txBody>
                    <a:bodyPr/>
                    <a:lstStyle/>
                    <a:p>
                      <a:pPr marL="342900" marR="0" lvl="0" indent="-342900" algn="just">
                        <a:lnSpc>
                          <a:spcPct val="100000"/>
                        </a:lnSpc>
                        <a:spcBef>
                          <a:spcPts val="0"/>
                        </a:spcBef>
                        <a:spcAft>
                          <a:spcPts val="0"/>
                        </a:spcAft>
                        <a:buFont typeface="Symbol" panose="05050102010706020507" pitchFamily="18" charset="2"/>
                        <a:buChar char=""/>
                      </a:pPr>
                      <a:r>
                        <a:rPr lang="en-US" sz="2400" dirty="0" smtClean="0">
                          <a:effectLst/>
                          <a:latin typeface="Cambria" panose="02040503050406030204" pitchFamily="18" charset="0"/>
                          <a:ea typeface="Times New Roman" panose="02020603050405020304" pitchFamily="18" charset="0"/>
                          <a:cs typeface="Times New Roman" panose="02020603050405020304" pitchFamily="18" charset="0"/>
                        </a:rPr>
                        <a:t>5 Working </a:t>
                      </a: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Groups (WGITA, WGPPA, WGEA, WGFMMR and WGBD</a:t>
                      </a:r>
                      <a:r>
                        <a:rPr lang="en-US" sz="2400" dirty="0" smtClean="0">
                          <a:effectLst/>
                          <a:latin typeface="Cambria" panose="02040503050406030204" pitchFamily="18" charset="0"/>
                          <a:ea typeface="Times New Roman" panose="02020603050405020304" pitchFamily="18" charset="0"/>
                          <a:cs typeface="Times New Roman" panose="02020603050405020304" pitchFamily="18" charset="0"/>
                        </a:rPr>
                        <a:t>) exchanged experience and practices among the SAIs</a:t>
                      </a:r>
                      <a:r>
                        <a:rPr lang="en-US" sz="2400" baseline="0" dirty="0" smtClean="0">
                          <a:effectLst/>
                          <a:latin typeface="Cambria" panose="02040503050406030204" pitchFamily="18" charset="0"/>
                          <a:ea typeface="Times New Roman" panose="02020603050405020304" pitchFamily="18" charset="0"/>
                          <a:cs typeface="Times New Roman" panose="02020603050405020304" pitchFamily="18" charset="0"/>
                        </a:rPr>
                        <a:t> </a:t>
                      </a:r>
                      <a:r>
                        <a:rPr lang="en-US" sz="2400" dirty="0" smtClean="0">
                          <a:effectLst/>
                          <a:latin typeface="Cambria" panose="02040503050406030204" pitchFamily="18" charset="0"/>
                          <a:ea typeface="Times New Roman" panose="02020603050405020304" pitchFamily="18" charset="0"/>
                          <a:cs typeface="Times New Roman" panose="02020603050405020304" pitchFamily="18" charset="0"/>
                        </a:rPr>
                        <a:t>through </a:t>
                      </a: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country paper presentations in annual </a:t>
                      </a:r>
                      <a:r>
                        <a:rPr lang="en-US" sz="2400" dirty="0" smtClean="0">
                          <a:effectLst/>
                          <a:latin typeface="Cambria" panose="02040503050406030204" pitchFamily="18" charset="0"/>
                          <a:ea typeface="Times New Roman" panose="02020603050405020304" pitchFamily="18" charset="0"/>
                          <a:cs typeface="Times New Roman" panose="02020603050405020304" pitchFamily="18" charset="0"/>
                        </a:rPr>
                        <a:t>meetings</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p>
                      <a:pPr marL="342900" marR="0" lvl="0" indent="-342900" algn="just">
                        <a:lnSpc>
                          <a:spcPct val="100000"/>
                        </a:lnSpc>
                        <a:spcBef>
                          <a:spcPts val="0"/>
                        </a:spcBef>
                        <a:spcAft>
                          <a:spcPts val="0"/>
                        </a:spcAft>
                        <a:buFont typeface="Symbol" panose="05050102010706020507" pitchFamily="18" charset="2"/>
                        <a:buChar char=""/>
                      </a:pPr>
                      <a:r>
                        <a:rPr lang="en-US" sz="2400" dirty="0" smtClean="0">
                          <a:effectLst/>
                          <a:latin typeface="Cambria" panose="02040503050406030204" pitchFamily="18" charset="0"/>
                          <a:ea typeface="Times New Roman" panose="02020603050405020304" pitchFamily="18" charset="0"/>
                          <a:cs typeface="Times New Roman" panose="02020603050405020304" pitchFamily="18" charset="0"/>
                        </a:rPr>
                        <a:t>8 newsletters </a:t>
                      </a: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issued by </a:t>
                      </a:r>
                      <a:r>
                        <a:rPr lang="en-US" sz="2400" dirty="0" smtClean="0">
                          <a:effectLst/>
                          <a:latin typeface="Cambria" panose="02040503050406030204" pitchFamily="18" charset="0"/>
                          <a:ea typeface="Times New Roman" panose="02020603050405020304" pitchFamily="18" charset="0"/>
                          <a:cs typeface="Times New Roman" panose="02020603050405020304" pitchFamily="18" charset="0"/>
                        </a:rPr>
                        <a:t>3 working </a:t>
                      </a: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groups (WGEA, WGEI, WFFACML)</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p>
                      <a:pPr marL="342900" marR="0" lvl="0" indent="-342900" algn="just">
                        <a:lnSpc>
                          <a:spcPct val="100000"/>
                        </a:lnSpc>
                        <a:spcBef>
                          <a:spcPts val="0"/>
                        </a:spcBef>
                        <a:spcAft>
                          <a:spcPts val="0"/>
                        </a:spcAft>
                        <a:buFont typeface="Symbol" panose="05050102010706020507" pitchFamily="18" charset="2"/>
                        <a:buChar char=""/>
                      </a:pPr>
                      <a:r>
                        <a:rPr lang="en-US" sz="2400" dirty="0" smtClean="0">
                          <a:effectLst/>
                          <a:latin typeface="Cambria" panose="02040503050406030204" pitchFamily="18" charset="0"/>
                          <a:ea typeface="Times New Roman" panose="02020603050405020304" pitchFamily="18" charset="0"/>
                          <a:cs typeface="Times New Roman" panose="02020603050405020304" pitchFamily="18" charset="0"/>
                        </a:rPr>
                        <a:t>6 training </a:t>
                      </a: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programs conducted by </a:t>
                      </a:r>
                      <a:r>
                        <a:rPr lang="en-US" sz="2400" dirty="0" smtClean="0">
                          <a:effectLst/>
                          <a:latin typeface="Cambria" panose="02040503050406030204" pitchFamily="18" charset="0"/>
                          <a:ea typeface="Times New Roman" panose="02020603050405020304" pitchFamily="18" charset="0"/>
                          <a:cs typeface="Times New Roman" panose="02020603050405020304" pitchFamily="18" charset="0"/>
                        </a:rPr>
                        <a:t>2 working </a:t>
                      </a: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groups (WGEA, WGEI) at Jakarta (WGEA), India (WGEA)</a:t>
                      </a:r>
                      <a:r>
                        <a:rPr lang="en-US" sz="2400" dirty="0" smtClean="0">
                          <a:effectLst/>
                          <a:latin typeface="Cambria" panose="02040503050406030204" pitchFamily="18" charset="0"/>
                          <a:ea typeface="Times New Roman" panose="02020603050405020304" pitchFamily="18" charset="0"/>
                          <a:cs typeface="Times New Roman" panose="02020603050405020304" pitchFamily="18" charset="0"/>
                        </a:rPr>
                        <a:t>, South </a:t>
                      </a: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Africa (WGEI), Uganda (WGEI)</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883116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2280" y="431800"/>
            <a:ext cx="8559115" cy="1258888"/>
          </a:xfrm>
        </p:spPr>
        <p:txBody>
          <a:bodyPr>
            <a:normAutofit fontScale="90000"/>
          </a:bodyPr>
          <a:lstStyle/>
          <a:p>
            <a:r>
              <a:rPr lang="en-IN" sz="2800" dirty="0"/>
              <a:t>Accomplishments of KSC</a:t>
            </a:r>
            <a:br>
              <a:rPr lang="en-IN" sz="2800" dirty="0"/>
            </a:br>
            <a:r>
              <a:rPr lang="en-US" sz="2800" dirty="0">
                <a:ea typeface="Times New Roman" panose="02020603050405020304" pitchFamily="18" charset="0"/>
                <a:cs typeface="Times New Roman" panose="02020603050405020304" pitchFamily="18" charset="0"/>
              </a:rPr>
              <a:t>3.2- Enable wide exchange of knowledge and experience among INTOSAI members</a:t>
            </a:r>
            <a:r>
              <a:rPr lang="en-US" sz="3300" dirty="0">
                <a:latin typeface="Calibri" panose="020F0502020204030204" pitchFamily="34" charset="0"/>
                <a:ea typeface="Calibri" panose="020F0502020204030204" pitchFamily="34" charset="0"/>
                <a:cs typeface="Mangal" panose="02040503050203030202" pitchFamily="18" charset="0"/>
              </a:rPr>
              <a:t/>
            </a:r>
            <a:br>
              <a:rPr lang="en-US" sz="3300" dirty="0">
                <a:latin typeface="Calibri" panose="020F0502020204030204" pitchFamily="34" charset="0"/>
                <a:ea typeface="Calibri" panose="020F0502020204030204" pitchFamily="34" charset="0"/>
                <a:cs typeface="Mangal" panose="02040503050203030202" pitchFamily="18" charset="0"/>
              </a:rPr>
            </a:br>
            <a:r>
              <a:rPr lang="en-IN" dirty="0"/>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5962156"/>
              </p:ext>
            </p:extLst>
          </p:nvPr>
        </p:nvGraphicFramePr>
        <p:xfrm>
          <a:off x="508001" y="1690688"/>
          <a:ext cx="11303000" cy="4861076"/>
        </p:xfrm>
        <a:graphic>
          <a:graphicData uri="http://schemas.openxmlformats.org/drawingml/2006/table">
            <a:tbl>
              <a:tblPr firstRow="1" bandRow="1">
                <a:tableStyleId>{5C22544A-7EE6-4342-B048-85BDC9FD1C3A}</a:tableStyleId>
              </a:tblPr>
              <a:tblGrid>
                <a:gridCol w="11303000">
                  <a:extLst>
                    <a:ext uri="{9D8B030D-6E8A-4147-A177-3AD203B41FA5}">
                      <a16:colId xmlns:a16="http://schemas.microsoft.com/office/drawing/2014/main" xmlns="" val="20000"/>
                    </a:ext>
                  </a:extLst>
                </a:gridCol>
              </a:tblGrid>
              <a:tr h="478004">
                <a:tc>
                  <a:txBody>
                    <a:bodyPr/>
                    <a:lstStyle/>
                    <a:p>
                      <a:pPr marL="0" marR="0" algn="ctr">
                        <a:lnSpc>
                          <a:spcPts val="1200"/>
                        </a:lnSpc>
                        <a:spcBef>
                          <a:spcPts val="0"/>
                        </a:spcBef>
                        <a:spcAft>
                          <a:spcPts val="0"/>
                        </a:spcAft>
                      </a:pPr>
                      <a:r>
                        <a:rPr lang="en-US" sz="2400" b="1"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Accomplishments</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extLst>
                  <a:ext uri="{0D108BD9-81ED-4DB2-BD59-A6C34878D82A}">
                    <a16:rowId xmlns:a16="http://schemas.microsoft.com/office/drawing/2014/main" xmlns="" val="10000"/>
                  </a:ext>
                </a:extLst>
              </a:tr>
              <a:tr h="2191536">
                <a:tc>
                  <a:txBody>
                    <a:bodyPr/>
                    <a:lstStyle/>
                    <a:p>
                      <a:pPr marL="342900" marR="0" lvl="0" indent="-342900" algn="just">
                        <a:lnSpc>
                          <a:spcPct val="100000"/>
                        </a:lnSpc>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Annual Database on audits/Good practices maintained by 3 working groups (WGEA, WGFMMR, WGEI, WGKNI) </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p>
                      <a:pPr marL="342900" marR="0" lvl="0" indent="-342900" algn="just">
                        <a:lnSpc>
                          <a:spcPct val="100000"/>
                        </a:lnSpc>
                        <a:spcBef>
                          <a:spcPts val="0"/>
                        </a:spcBef>
                        <a:spcAft>
                          <a:spcPts val="0"/>
                        </a:spcAft>
                        <a:buFont typeface="Symbol" panose="05050102010706020507" pitchFamily="18" charset="2"/>
                        <a:buChar char=""/>
                      </a:pPr>
                      <a:r>
                        <a:rPr lang="en-US" sz="2400" dirty="0" smtClean="0">
                          <a:effectLst/>
                          <a:latin typeface="Cambria" panose="02040503050406030204" pitchFamily="18" charset="0"/>
                          <a:ea typeface="Times New Roman" panose="02020603050405020304" pitchFamily="18" charset="0"/>
                          <a:cs typeface="Times New Roman" panose="02020603050405020304" pitchFamily="18" charset="0"/>
                        </a:rPr>
                        <a:t>4 Seminars</a:t>
                      </a: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/Workshops conducted by </a:t>
                      </a:r>
                      <a:r>
                        <a:rPr lang="en-US" sz="2400" dirty="0" smtClean="0">
                          <a:effectLst/>
                          <a:latin typeface="Cambria" panose="02040503050406030204" pitchFamily="18" charset="0"/>
                          <a:ea typeface="Times New Roman" panose="02020603050405020304" pitchFamily="18" charset="0"/>
                          <a:cs typeface="Times New Roman" panose="02020603050405020304" pitchFamily="18" charset="0"/>
                        </a:rPr>
                        <a:t>3 working </a:t>
                      </a: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groups (WGPE, WGFMMR and WGITA)</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p>
                      <a:pPr marL="342900" marR="0" lvl="0" indent="-342900" algn="just">
                        <a:lnSpc>
                          <a:spcPct val="100000"/>
                        </a:lnSpc>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WGKNI is active on Twitter.</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extLst>
                  <a:ext uri="{0D108BD9-81ED-4DB2-BD59-A6C34878D82A}">
                    <a16:rowId xmlns:a16="http://schemas.microsoft.com/office/drawing/2014/main" xmlns="" val="10001"/>
                  </a:ext>
                </a:extLst>
              </a:tr>
              <a:tr h="2191536">
                <a:tc>
                  <a:txBody>
                    <a:bodyPr/>
                    <a:lstStyle/>
                    <a:p>
                      <a:pPr marL="342900" marR="0" lvl="0" indent="-342900" algn="just">
                        <a:lnSpc>
                          <a:spcPct val="100000"/>
                        </a:lnSpc>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Links to the INTOSAI Journal provided in the INTOSAI Community Portal.</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p>
                      <a:pPr marL="342900" marR="0" lvl="0" indent="-342900" algn="just">
                        <a:lnSpc>
                          <a:spcPct val="100000"/>
                        </a:lnSpc>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Links </a:t>
                      </a:r>
                      <a:r>
                        <a:rPr lang="en-US" sz="2400" dirty="0" smtClean="0">
                          <a:effectLst/>
                          <a:latin typeface="Cambria" panose="02040503050406030204" pitchFamily="18" charset="0"/>
                          <a:ea typeface="Times New Roman" panose="02020603050405020304" pitchFamily="18" charset="0"/>
                          <a:cs typeface="Times New Roman" panose="02020603050405020304" pitchFamily="18" charset="0"/>
                        </a:rPr>
                        <a:t>also provided </a:t>
                      </a: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in the ASOSAI Journal, of which SAI India is the Editor.</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p>
                      <a:pPr marL="342900" marR="0" lvl="0" indent="-342900" algn="just">
                        <a:lnSpc>
                          <a:spcPct val="100000"/>
                        </a:lnSpc>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IJGA regularly participates in the KSC </a:t>
                      </a:r>
                      <a:r>
                        <a:rPr lang="en-US" sz="2400" dirty="0" smtClean="0">
                          <a:effectLst/>
                          <a:latin typeface="Cambria" panose="02040503050406030204" pitchFamily="18" charset="0"/>
                          <a:ea typeface="Times New Roman" panose="02020603050405020304" pitchFamily="18" charset="0"/>
                          <a:cs typeface="Times New Roman" panose="02020603050405020304" pitchFamily="18" charset="0"/>
                        </a:rPr>
                        <a:t>SC meetings</a:t>
                      </a: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p>
                      <a:pPr marL="342900" marR="0" lvl="0" indent="-342900" algn="just">
                        <a:lnSpc>
                          <a:spcPct val="100000"/>
                        </a:lnSpc>
                        <a:spcBef>
                          <a:spcPts val="0"/>
                        </a:spcBef>
                        <a:spcAft>
                          <a:spcPts val="0"/>
                        </a:spcAft>
                        <a:buFont typeface="Symbol" panose="05050102010706020507" pitchFamily="18" charset="2"/>
                        <a:buChar char=""/>
                      </a:pPr>
                      <a:r>
                        <a:rPr lang="en-US" sz="2400" dirty="0" smtClean="0">
                          <a:effectLst/>
                          <a:latin typeface="Cambria" panose="02040503050406030204" pitchFamily="18" charset="0"/>
                          <a:ea typeface="Times New Roman" panose="02020603050405020304" pitchFamily="18" charset="0"/>
                          <a:cs typeface="Times New Roman" panose="02020603050405020304" pitchFamily="18" charset="0"/>
                        </a:rPr>
                        <a:t>3 Working </a:t>
                      </a: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Groups (WGPD, WGKNI, WGPPA, WGPE) have provided news items to IJGA in relation to their activities </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34566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2280" y="365125"/>
            <a:ext cx="8559115" cy="1325563"/>
          </a:xfrm>
        </p:spPr>
        <p:txBody>
          <a:bodyPr>
            <a:noAutofit/>
          </a:bodyPr>
          <a:lstStyle/>
          <a:p>
            <a:r>
              <a:rPr lang="en-US" sz="2500" dirty="0">
                <a:ea typeface="Times New Roman" panose="02020603050405020304" pitchFamily="18" charset="0"/>
                <a:cs typeface="Times New Roman" panose="02020603050405020304" pitchFamily="18" charset="0"/>
              </a:rPr>
              <a:t>3.3- Working with the CBC, IDI, and other INTOSAI entities, facilitate continuous improvement of SAIs through knowledge sharing on the crosscutting lessons learned from the results of peer reviews and SAI PMF</a:t>
            </a:r>
            <a:r>
              <a:rPr lang="en-US" sz="2500" dirty="0">
                <a:ea typeface="Calibri" panose="020F0502020204030204" pitchFamily="34" charset="0"/>
                <a:cs typeface="Mangal" panose="02040503050203030202" pitchFamily="18" charset="0"/>
              </a:rPr>
              <a:t/>
            </a:r>
            <a:br>
              <a:rPr lang="en-US" sz="2500" dirty="0">
                <a:ea typeface="Calibri" panose="020F0502020204030204" pitchFamily="34" charset="0"/>
                <a:cs typeface="Mangal" panose="02040503050203030202" pitchFamily="18" charset="0"/>
              </a:rPr>
            </a:br>
            <a:endParaRPr lang="en-IN" sz="2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1320600"/>
              </p:ext>
            </p:extLst>
          </p:nvPr>
        </p:nvGraphicFramePr>
        <p:xfrm>
          <a:off x="668337" y="1814513"/>
          <a:ext cx="10694988" cy="4767474"/>
        </p:xfrm>
        <a:graphic>
          <a:graphicData uri="http://schemas.openxmlformats.org/drawingml/2006/table">
            <a:tbl>
              <a:tblPr firstRow="1" bandRow="1">
                <a:tableStyleId>{5C22544A-7EE6-4342-B048-85BDC9FD1C3A}</a:tableStyleId>
              </a:tblPr>
              <a:tblGrid>
                <a:gridCol w="10694988">
                  <a:extLst>
                    <a:ext uri="{9D8B030D-6E8A-4147-A177-3AD203B41FA5}">
                      <a16:colId xmlns:a16="http://schemas.microsoft.com/office/drawing/2014/main" xmlns="" val="20000"/>
                    </a:ext>
                  </a:extLst>
                </a:gridCol>
              </a:tblGrid>
              <a:tr h="378354">
                <a:tc>
                  <a:txBody>
                    <a:bodyPr/>
                    <a:lstStyle/>
                    <a:p>
                      <a:pPr marL="0" marR="0" algn="ctr">
                        <a:lnSpc>
                          <a:spcPct val="100000"/>
                        </a:lnSpc>
                        <a:spcBef>
                          <a:spcPts val="0"/>
                        </a:spcBef>
                        <a:spcAft>
                          <a:spcPts val="0"/>
                        </a:spcAft>
                      </a:pPr>
                      <a:r>
                        <a:rPr lang="en-US" sz="2400" b="1"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Accomplishments</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extLst>
                  <a:ext uri="{0D108BD9-81ED-4DB2-BD59-A6C34878D82A}">
                    <a16:rowId xmlns:a16="http://schemas.microsoft.com/office/drawing/2014/main" xmlns="" val="10000"/>
                  </a:ext>
                </a:extLst>
              </a:tr>
              <a:tr h="2211967">
                <a:tc>
                  <a:txBody>
                    <a:bodyPr/>
                    <a:lstStyle/>
                    <a:p>
                      <a:pPr marL="342900" marR="0" lvl="0" indent="-342900" algn="just">
                        <a:lnSpc>
                          <a:spcPct val="100000"/>
                        </a:lnSpc>
                        <a:spcBef>
                          <a:spcPts val="0"/>
                        </a:spcBef>
                        <a:spcAft>
                          <a:spcPts val="0"/>
                        </a:spcAft>
                        <a:buFont typeface="Symbol" panose="05050102010706020507" pitchFamily="18" charset="2"/>
                        <a:buChar char=""/>
                      </a:pPr>
                      <a:r>
                        <a:rPr lang="en-US" sz="2400" dirty="0" smtClean="0">
                          <a:effectLst/>
                          <a:latin typeface="Cambria" panose="02040503050406030204" pitchFamily="18" charset="0"/>
                          <a:ea typeface="Times New Roman" panose="02020603050405020304" pitchFamily="18" charset="0"/>
                          <a:cs typeface="Times New Roman" panose="02020603050405020304" pitchFamily="18" charset="0"/>
                        </a:rPr>
                        <a:t>4 Working </a:t>
                      </a: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Groups (WGFMMR, WGEI, WGEA, WGITA) have forged working relationships with </a:t>
                      </a:r>
                      <a:r>
                        <a:rPr lang="en-US" sz="2400" dirty="0" smtClean="0">
                          <a:effectLst/>
                          <a:latin typeface="Cambria" panose="02040503050406030204" pitchFamily="18" charset="0"/>
                          <a:ea typeface="Times New Roman" panose="02020603050405020304" pitchFamily="18" charset="0"/>
                          <a:cs typeface="Times New Roman" panose="02020603050405020304" pitchFamily="18" charset="0"/>
                        </a:rPr>
                        <a:t>8 international </a:t>
                      </a: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organizations </a:t>
                      </a:r>
                      <a:r>
                        <a:rPr lang="en-US" sz="2400" dirty="0" smtClean="0">
                          <a:effectLst/>
                          <a:latin typeface="Cambria" panose="02040503050406030204" pitchFamily="18" charset="0"/>
                          <a:ea typeface="Times New Roman" panose="02020603050405020304" pitchFamily="18" charset="0"/>
                          <a:cs typeface="Times New Roman" panose="02020603050405020304" pitchFamily="18" charset="0"/>
                        </a:rPr>
                        <a:t>(</a:t>
                      </a: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Basel Committee, FSB, IMF, ATAF, CCAF, WB, CBD, ISACA).</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p>
                      <a:pPr marL="342900" marR="0" lvl="0" indent="-342900" algn="just">
                        <a:lnSpc>
                          <a:spcPct val="100000"/>
                        </a:lnSpc>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WGEA has forged cooperation with </a:t>
                      </a:r>
                      <a:r>
                        <a:rPr lang="en-US" sz="2400" dirty="0" smtClean="0">
                          <a:effectLst/>
                          <a:latin typeface="Cambria" panose="02040503050406030204" pitchFamily="18" charset="0"/>
                          <a:ea typeface="Times New Roman" panose="02020603050405020304" pitchFamily="18" charset="0"/>
                          <a:cs typeface="Times New Roman" panose="02020603050405020304" pitchFamily="18" charset="0"/>
                        </a:rPr>
                        <a:t>3 UN </a:t>
                      </a: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agencies/Department (UNEP, UNFCCC, UNDESA)</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p>
                      <a:pPr marL="342900" marR="0" lvl="0" indent="-342900" algn="just">
                        <a:lnSpc>
                          <a:spcPct val="100000"/>
                        </a:lnSpc>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KSC collaborating with IDI in Cooperative audit program on </a:t>
                      </a: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audit of preparedness in implementation of SDG. About 80 SAIs are participating in this programme. </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p>
                      <a:pPr marL="342900" marR="0" lvl="0" indent="-342900" algn="just">
                        <a:lnSpc>
                          <a:spcPct val="100000"/>
                        </a:lnSpc>
                        <a:spcBef>
                          <a:spcPts val="0"/>
                        </a:spcBef>
                        <a:spcAft>
                          <a:spcPts val="0"/>
                        </a:spcAft>
                        <a:buFont typeface="Symbol" panose="05050102010706020507" pitchFamily="18" charset="2"/>
                        <a:buChar char=""/>
                      </a:pPr>
                      <a:r>
                        <a:rPr lang="en-GB" sz="2400" dirty="0" smtClean="0">
                          <a:effectLst/>
                          <a:latin typeface="Cambria" panose="02040503050406030204" pitchFamily="18" charset="0"/>
                          <a:ea typeface="Times New Roman" panose="02020603050405020304" pitchFamily="18" charset="0"/>
                          <a:cs typeface="Times New Roman" panose="02020603050405020304" pitchFamily="18" charset="0"/>
                        </a:rPr>
                        <a:t>2 Working </a:t>
                      </a: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Groups (WGITA, WGPD) </a:t>
                      </a:r>
                      <a:r>
                        <a:rPr lang="en-GB" sz="2400" dirty="0" smtClean="0">
                          <a:effectLst/>
                          <a:latin typeface="Cambria" panose="02040503050406030204" pitchFamily="18" charset="0"/>
                          <a:ea typeface="Times New Roman" panose="02020603050405020304" pitchFamily="18" charset="0"/>
                          <a:cs typeface="Times New Roman" panose="02020603050405020304" pitchFamily="18" charset="0"/>
                        </a:rPr>
                        <a:t>collaborating </a:t>
                      </a: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with IDI in bringing out handbooks.</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p>
                      <a:pPr marL="342900" marR="0" lvl="0" indent="-342900" algn="just">
                        <a:lnSpc>
                          <a:spcPct val="100000"/>
                        </a:lnSpc>
                        <a:spcBef>
                          <a:spcPts val="0"/>
                        </a:spcBef>
                        <a:spcAft>
                          <a:spcPts val="0"/>
                        </a:spcAft>
                        <a:buFont typeface="Symbol" panose="05050102010706020507" pitchFamily="18" charset="2"/>
                        <a:buChar char=""/>
                      </a:pPr>
                      <a:r>
                        <a:rPr lang="en-GB" sz="2400" dirty="0" smtClean="0">
                          <a:effectLst/>
                          <a:latin typeface="Cambria" panose="02040503050406030204" pitchFamily="18" charset="0"/>
                          <a:ea typeface="Times New Roman" panose="02020603050405020304" pitchFamily="18" charset="0"/>
                          <a:cs typeface="Times New Roman" panose="02020603050405020304" pitchFamily="18" charset="0"/>
                        </a:rPr>
                        <a:t>4 Working </a:t>
                      </a: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groups (WGITA, WGEI, WGEA, WGFACML) have established collaboration mechanism with various Regions.</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245828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2280" y="365125"/>
            <a:ext cx="8559115" cy="1325563"/>
          </a:xfrm>
        </p:spPr>
        <p:txBody>
          <a:bodyPr>
            <a:noAutofit/>
          </a:bodyPr>
          <a:lstStyle/>
          <a:p>
            <a:r>
              <a:rPr lang="en-US" sz="2500" dirty="0">
                <a:ea typeface="Times New Roman" panose="02020603050405020304" pitchFamily="18" charset="0"/>
                <a:cs typeface="Times New Roman" panose="02020603050405020304" pitchFamily="18" charset="0"/>
              </a:rPr>
              <a:t>3.3- Working with the CBC, IDI, and other INTOSAI entities, facilitate continuous improvement of SAIs through knowledge sharing on the crosscutting lessons learned from the results of peer reviews and SAI PMF.</a:t>
            </a:r>
            <a:r>
              <a:rPr lang="en-US" sz="2500" dirty="0">
                <a:ea typeface="Calibri" panose="020F0502020204030204" pitchFamily="34" charset="0"/>
                <a:cs typeface="Mangal" panose="02040503050203030202" pitchFamily="18" charset="0"/>
              </a:rPr>
              <a:t/>
            </a:r>
            <a:br>
              <a:rPr lang="en-US" sz="2500" dirty="0">
                <a:ea typeface="Calibri" panose="020F0502020204030204" pitchFamily="34" charset="0"/>
                <a:cs typeface="Mangal" panose="02040503050203030202" pitchFamily="18" charset="0"/>
              </a:rPr>
            </a:br>
            <a:endParaRPr lang="en-IN" sz="2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0600547"/>
              </p:ext>
            </p:extLst>
          </p:nvPr>
        </p:nvGraphicFramePr>
        <p:xfrm>
          <a:off x="706437" y="2128838"/>
          <a:ext cx="10409238" cy="2290762"/>
        </p:xfrm>
        <a:graphic>
          <a:graphicData uri="http://schemas.openxmlformats.org/drawingml/2006/table">
            <a:tbl>
              <a:tblPr firstRow="1" bandRow="1">
                <a:tableStyleId>{5C22544A-7EE6-4342-B048-85BDC9FD1C3A}</a:tableStyleId>
              </a:tblPr>
              <a:tblGrid>
                <a:gridCol w="10409238">
                  <a:extLst>
                    <a:ext uri="{9D8B030D-6E8A-4147-A177-3AD203B41FA5}">
                      <a16:colId xmlns:a16="http://schemas.microsoft.com/office/drawing/2014/main" xmlns="" val="20000"/>
                    </a:ext>
                  </a:extLst>
                </a:gridCol>
              </a:tblGrid>
              <a:tr h="583910">
                <a:tc>
                  <a:txBody>
                    <a:bodyPr/>
                    <a:lstStyle/>
                    <a:p>
                      <a:pPr marL="0" marR="0" algn="ctr">
                        <a:lnSpc>
                          <a:spcPct val="100000"/>
                        </a:lnSpc>
                        <a:spcBef>
                          <a:spcPts val="0"/>
                        </a:spcBef>
                        <a:spcAft>
                          <a:spcPts val="0"/>
                        </a:spcAft>
                      </a:pPr>
                      <a:r>
                        <a:rPr lang="en-US" sz="2400" b="1"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Accomplishments</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extLst>
                  <a:ext uri="{0D108BD9-81ED-4DB2-BD59-A6C34878D82A}">
                    <a16:rowId xmlns:a16="http://schemas.microsoft.com/office/drawing/2014/main" xmlns="" val="10000"/>
                  </a:ext>
                </a:extLst>
              </a:tr>
              <a:tr h="1706852">
                <a:tc>
                  <a:txBody>
                    <a:bodyPr/>
                    <a:lstStyle/>
                    <a:p>
                      <a:pPr marL="342900" marR="0" lvl="0" indent="-342900" algn="just">
                        <a:lnSpc>
                          <a:spcPct val="100000"/>
                        </a:lnSpc>
                        <a:spcBef>
                          <a:spcPts val="0"/>
                        </a:spcBef>
                        <a:spcAft>
                          <a:spcPts val="0"/>
                        </a:spcAft>
                        <a:buFont typeface="Symbol" panose="05050102010706020507" pitchFamily="18" charset="2"/>
                        <a:buChar char=""/>
                      </a:pP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KSC participated in the Expert Conference on Peer Reviews hosted by Peer Review Subcommittee to evolve a mechanism to gather and document </a:t>
                      </a: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lessons learned on Peer reviews</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806162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4546" y="712260"/>
            <a:ext cx="8559115" cy="591608"/>
          </a:xfrm>
        </p:spPr>
        <p:txBody>
          <a:bodyPr>
            <a:noAutofit/>
          </a:bodyPr>
          <a:lstStyle/>
          <a:p>
            <a:r>
              <a:rPr lang="en-US" sz="2500" dirty="0">
                <a:ea typeface="Times New Roman" panose="02020603050405020304" pitchFamily="18" charset="0"/>
                <a:cs typeface="Times New Roman" panose="02020603050405020304" pitchFamily="18" charset="0"/>
              </a:rPr>
              <a:t>Crosscutting Priorities </a:t>
            </a:r>
            <a:r>
              <a:rPr lang="en-US" sz="2500" dirty="0">
                <a:ea typeface="Calibri" panose="020F0502020204030204" pitchFamily="34" charset="0"/>
                <a:cs typeface="Mangal" panose="02040503050203030202" pitchFamily="18" charset="0"/>
              </a:rPr>
              <a:t/>
            </a:r>
            <a:br>
              <a:rPr lang="en-US" sz="2500" dirty="0">
                <a:ea typeface="Calibri" panose="020F0502020204030204" pitchFamily="34" charset="0"/>
                <a:cs typeface="Mangal" panose="02040503050203030202" pitchFamily="18" charset="0"/>
              </a:rPr>
            </a:br>
            <a:endParaRPr lang="en-IN" sz="2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70884608"/>
              </p:ext>
            </p:extLst>
          </p:nvPr>
        </p:nvGraphicFramePr>
        <p:xfrm>
          <a:off x="554038" y="1838324"/>
          <a:ext cx="10752137" cy="2409826"/>
        </p:xfrm>
        <a:graphic>
          <a:graphicData uri="http://schemas.openxmlformats.org/drawingml/2006/table">
            <a:tbl>
              <a:tblPr firstRow="1" bandRow="1">
                <a:tableStyleId>{5C22544A-7EE6-4342-B048-85BDC9FD1C3A}</a:tableStyleId>
              </a:tblPr>
              <a:tblGrid>
                <a:gridCol w="4226302">
                  <a:extLst>
                    <a:ext uri="{9D8B030D-6E8A-4147-A177-3AD203B41FA5}">
                      <a16:colId xmlns:a16="http://schemas.microsoft.com/office/drawing/2014/main" xmlns="" val="20000"/>
                    </a:ext>
                  </a:extLst>
                </a:gridCol>
                <a:gridCol w="6525835">
                  <a:extLst>
                    <a:ext uri="{9D8B030D-6E8A-4147-A177-3AD203B41FA5}">
                      <a16:colId xmlns:a16="http://schemas.microsoft.com/office/drawing/2014/main" xmlns="" val="20001"/>
                    </a:ext>
                  </a:extLst>
                </a:gridCol>
              </a:tblGrid>
              <a:tr h="481965">
                <a:tc gridSpan="2">
                  <a:txBody>
                    <a:bodyPr/>
                    <a:lstStyle/>
                    <a:p>
                      <a:pPr marL="0" marR="0" algn="ctr">
                        <a:lnSpc>
                          <a:spcPct val="100000"/>
                        </a:lnSpc>
                        <a:spcBef>
                          <a:spcPts val="0"/>
                        </a:spcBef>
                        <a:spcAft>
                          <a:spcPts val="0"/>
                        </a:spcAft>
                      </a:pPr>
                      <a:r>
                        <a:rPr lang="en-US" sz="2400" b="1"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Accomplishments</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tc hMerge="1">
                  <a:txBody>
                    <a:bodyPr/>
                    <a:lstStyle/>
                    <a:p>
                      <a:pPr marL="0" marR="0" algn="ctr">
                        <a:lnSpc>
                          <a:spcPts val="1200"/>
                        </a:lnSpc>
                        <a:spcBef>
                          <a:spcPts val="0"/>
                        </a:spcBef>
                        <a:spcAft>
                          <a:spcPts val="0"/>
                        </a:spcAft>
                      </a:pPr>
                      <a:endParaRPr lang="en-US" sz="1100" dirty="0">
                        <a:effectLst/>
                        <a:latin typeface="Calibri" panose="020F0502020204030204" pitchFamily="34" charset="0"/>
                        <a:ea typeface="Calibri" panose="020F0502020204030204" pitchFamily="34" charset="0"/>
                        <a:cs typeface="Mangal" panose="02040503050203030202" pitchFamily="18" charset="0"/>
                      </a:endParaRPr>
                    </a:p>
                  </a:txBody>
                  <a:tcPr marL="73025" marR="73025" marT="0" marB="0" anchor="ctr"/>
                </a:tc>
                <a:extLst>
                  <a:ext uri="{0D108BD9-81ED-4DB2-BD59-A6C34878D82A}">
                    <a16:rowId xmlns:a16="http://schemas.microsoft.com/office/drawing/2014/main" xmlns="" val="10000"/>
                  </a:ext>
                </a:extLst>
              </a:tr>
              <a:tr h="1927861">
                <a:tc>
                  <a:txBody>
                    <a:bodyPr/>
                    <a:lstStyle/>
                    <a:p>
                      <a:pPr marL="0" marR="0" algn="just">
                        <a:lnSpc>
                          <a:spcPct val="100000"/>
                        </a:lnSpc>
                        <a:spcBef>
                          <a:spcPts val="0"/>
                        </a:spcBef>
                        <a:spcAft>
                          <a:spcPts val="0"/>
                        </a:spcAft>
                      </a:pPr>
                      <a:r>
                        <a:rPr lang="en-ZA" sz="2400" b="1" u="sng" dirty="0">
                          <a:effectLst/>
                          <a:latin typeface="Cambria" panose="02040503050406030204" pitchFamily="18" charset="0"/>
                          <a:ea typeface="Times New Roman" panose="02020603050405020304" pitchFamily="18" charset="0"/>
                          <a:cs typeface="Times New Roman" panose="02020603050405020304" pitchFamily="18" charset="0"/>
                        </a:rPr>
                        <a:t>Crosscutting Priority-1</a:t>
                      </a:r>
                      <a:r>
                        <a:rPr lang="en-ZA" sz="2400" b="1" dirty="0">
                          <a:effectLst/>
                          <a:latin typeface="Cambria" panose="02040503050406030204" pitchFamily="18" charset="0"/>
                          <a:ea typeface="Times New Roman" panose="02020603050405020304" pitchFamily="18" charset="0"/>
                          <a:cs typeface="Times New Roman" panose="02020603050405020304" pitchFamily="18" charset="0"/>
                        </a:rPr>
                        <a:t>:</a:t>
                      </a:r>
                    </a:p>
                    <a:p>
                      <a:pPr marL="0" marR="0" algn="just">
                        <a:lnSpc>
                          <a:spcPct val="100000"/>
                        </a:lnSpc>
                        <a:spcBef>
                          <a:spcPts val="0"/>
                        </a:spcBef>
                        <a:spcAft>
                          <a:spcPts val="0"/>
                        </a:spcAft>
                      </a:pPr>
                      <a:endParaRPr lang="en-US" sz="2400" dirty="0">
                        <a:effectLst/>
                        <a:latin typeface="Cambria" panose="02040503050406030204" pitchFamily="18" charset="0"/>
                        <a:ea typeface="Calibri" panose="020F0502020204030204" pitchFamily="34" charset="0"/>
                        <a:cs typeface="Mangal" panose="02040503050203030202" pitchFamily="18" charset="0"/>
                      </a:endParaRPr>
                    </a:p>
                    <a:p>
                      <a:pPr marL="0" marR="0" algn="just">
                        <a:lnSpc>
                          <a:spcPct val="100000"/>
                        </a:lnSpc>
                        <a:spcBef>
                          <a:spcPts val="0"/>
                        </a:spcBef>
                        <a:spcAft>
                          <a:spcPts val="645"/>
                        </a:spcAft>
                      </a:pPr>
                      <a:r>
                        <a:rPr lang="en-US"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Advocating for and supporting the Independence of SAI</a:t>
                      </a:r>
                      <a:endParaRPr lang="en-US" sz="2400" dirty="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73025" marR="73025" marT="0" marB="0" anchor="ctr"/>
                </a:tc>
                <a:tc>
                  <a:txBody>
                    <a:bodyPr/>
                    <a:lstStyle/>
                    <a:p>
                      <a:pPr marL="342900" marR="0" lvl="0" indent="-342900" algn="just">
                        <a:lnSpc>
                          <a:spcPct val="100000"/>
                        </a:lnSpc>
                        <a:spcBef>
                          <a:spcPts val="0"/>
                        </a:spcBef>
                        <a:spcAft>
                          <a:spcPts val="0"/>
                        </a:spcAft>
                        <a:buFont typeface="Symbol" panose="05050102010706020507" pitchFamily="18" charset="2"/>
                        <a:buChar char=""/>
                      </a:pP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Library on Independence of SAIs containing documents and links related to independence assessment tool kits created in Community Portal </a:t>
                      </a:r>
                      <a:endParaRPr lang="en-US" sz="2400" dirty="0">
                        <a:effectLst/>
                        <a:latin typeface="Cambria" panose="02040503050406030204" pitchFamily="18" charset="0"/>
                        <a:ea typeface="Calibri" panose="020F0502020204030204" pitchFamily="34" charset="0"/>
                        <a:cs typeface="Mangal" panose="02040503050203030202" pitchFamily="18" charset="0"/>
                      </a:endParaRPr>
                    </a:p>
                  </a:txBody>
                  <a:tcPr marL="73025" marR="73025" marT="0" marB="0" anchor="ct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6102491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322</TotalTime>
  <Words>1178</Words>
  <Application>Microsoft Macintosh PowerPoint</Application>
  <PresentationFormat>Custom</PresentationFormat>
  <Paragraphs>106</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Reporting Dash Board of KSC</vt:lpstr>
      <vt:lpstr>Background</vt:lpstr>
      <vt:lpstr>Accomplishments of KSC for PAR report of PFAC 3.1 - Develop and maintain expertise in the various fields of public-sector auditing </vt:lpstr>
      <vt:lpstr>Accomplishments of KSC for PAR report of PFAC 3.1 - Develop and maintain expertise in the various fields of public-sector auditing </vt:lpstr>
      <vt:lpstr>Accomplishments of KSC 3.2- Enable wide exchange of knowledge and experience among INTOSAI members  </vt:lpstr>
      <vt:lpstr>Accomplishments of KSC 3.2- Enable wide exchange of knowledge and experience among INTOSAI members  </vt:lpstr>
      <vt:lpstr>3.3- Working with the CBC, IDI, and other INTOSAI entities, facilitate continuous improvement of SAIs through knowledge sharing on the crosscutting lessons learned from the results of peer reviews and SAI PMF </vt:lpstr>
      <vt:lpstr>3.3- Working with the CBC, IDI, and other INTOSAI entities, facilitate continuous improvement of SAIs through knowledge sharing on the crosscutting lessons learned from the results of peer reviews and SAI PMF. </vt:lpstr>
      <vt:lpstr>Crosscutting Priorities  </vt:lpstr>
      <vt:lpstr>Crosscutting Priorities  </vt:lpstr>
      <vt:lpstr>Crosscutting Priorities (contd.)  </vt:lpstr>
      <vt:lpstr>Crosscutting Priorities (contd.)  </vt:lpstr>
      <vt:lpstr>Challenges  </vt:lpstr>
      <vt:lpstr>Discussion issues</vt:lpstr>
      <vt:lpstr>  THANK YOU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iCISA</dc:creator>
  <cp:lastModifiedBy>PK Tiwari</cp:lastModifiedBy>
  <cp:revision>43</cp:revision>
  <cp:lastPrinted>2018-08-16T03:56:07Z</cp:lastPrinted>
  <dcterms:created xsi:type="dcterms:W3CDTF">2017-08-15T02:16:39Z</dcterms:created>
  <dcterms:modified xsi:type="dcterms:W3CDTF">2018-08-18T14:10:46Z</dcterms:modified>
</cp:coreProperties>
</file>