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300" r:id="rId3"/>
    <p:sldId id="297" r:id="rId4"/>
    <p:sldId id="299" r:id="rId5"/>
    <p:sldId id="298" r:id="rId6"/>
    <p:sldId id="264" r:id="rId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440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70EF3F1-31EF-4D27-9757-D6B981A297FD}" type="datetimeFigureOut">
              <a:rPr lang="en-US" smtClean="0"/>
              <a:t>18/08/18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CDD71E-7988-440F-98E1-59A91E429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2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C24ED49-02FC-44CB-91DE-4044913672E2}" type="datetimeFigureOut">
              <a:rPr lang="en-US" smtClean="0"/>
              <a:t>18/08/18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47F457-FA4D-4105-89F7-C30A91C03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42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2392E-2043-4EF6-ADAC-292160E8F9AD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8297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2312"/>
            <a:ext cx="2743200" cy="365125"/>
          </a:xfrm>
        </p:spPr>
        <p:txBody>
          <a:bodyPr/>
          <a:lstStyle/>
          <a:p>
            <a:fld id="{C764DE79-268F-4C1A-8933-263129D2AF90}" type="datetimeFigureOut">
              <a:rPr lang="en-US" dirty="0"/>
              <a:t>18/08/18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492875"/>
            <a:ext cx="4293637" cy="365125"/>
          </a:xfrm>
        </p:spPr>
        <p:txBody>
          <a:bodyPr/>
          <a:lstStyle/>
          <a:p>
            <a:r>
              <a:rPr lang="en-US" dirty="0" smtClean="0"/>
              <a:t>INTOSAI Knowledge Sharing and Knowledge Services Committee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2313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4" name="Billede 5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55314" y="369957"/>
            <a:ext cx="1440160" cy="9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 userDrawn="1"/>
        </p:nvSpPr>
        <p:spPr>
          <a:xfrm>
            <a:off x="10431323" y="114336"/>
            <a:ext cx="14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200" baseline="0" dirty="0" smtClean="0">
                <a:solidFill>
                  <a:schemeClr val="tx2"/>
                </a:solidFill>
              </a:rPr>
              <a:t>INTOSAI</a:t>
            </a:r>
            <a:endParaRPr lang="en-US" sz="1200" b="1" kern="1200" spc="200" baseline="0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10255497" y="1355231"/>
            <a:ext cx="189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 smtClean="0">
                <a:solidFill>
                  <a:schemeClr val="tx2"/>
                </a:solidFill>
              </a:rPr>
              <a:t>Knowledge Sharing &amp; Knowledge Services Committee</a:t>
            </a:r>
            <a:endParaRPr lang="en-US" sz="800" b="1" kern="1200" spc="0" baseline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18/08/18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18/08/18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2601"/>
            <a:ext cx="2743200" cy="365125"/>
          </a:xfrm>
        </p:spPr>
        <p:txBody>
          <a:bodyPr/>
          <a:lstStyle/>
          <a:p>
            <a:fld id="{C764DE79-268F-4C1A-8933-263129D2AF90}" type="datetimeFigureOut">
              <a:rPr lang="en-US" dirty="0"/>
              <a:t>18/08/18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503436"/>
            <a:ext cx="4424265" cy="354563"/>
          </a:xfrm>
        </p:spPr>
        <p:txBody>
          <a:bodyPr/>
          <a:lstStyle/>
          <a:p>
            <a:r>
              <a:rPr lang="en-US" dirty="0" smtClean="0"/>
              <a:t>INTOSAI Knowledge Sharing and Knowledge Services Committee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4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4" name="Billede 5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55314" y="369957"/>
            <a:ext cx="1440160" cy="9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 userDrawn="1"/>
        </p:nvSpPr>
        <p:spPr>
          <a:xfrm>
            <a:off x="10431323" y="114336"/>
            <a:ext cx="14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200" baseline="0" dirty="0" smtClean="0">
                <a:solidFill>
                  <a:schemeClr val="tx2"/>
                </a:solidFill>
              </a:rPr>
              <a:t>INTOSAI</a:t>
            </a:r>
            <a:endParaRPr lang="en-US" sz="1200" b="1" kern="1200" spc="200" baseline="0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10255497" y="1355231"/>
            <a:ext cx="189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 smtClean="0">
                <a:solidFill>
                  <a:schemeClr val="tx2"/>
                </a:solidFill>
              </a:rPr>
              <a:t>Knowledge Sharing &amp; Knowledge Services Committee</a:t>
            </a:r>
            <a:endParaRPr lang="en-US" sz="800" b="1" kern="1200" spc="0" baseline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18/08/18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4" name="Billede 5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55314" y="369957"/>
            <a:ext cx="1440160" cy="9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 userDrawn="1"/>
        </p:nvSpPr>
        <p:spPr>
          <a:xfrm>
            <a:off x="10431323" y="114336"/>
            <a:ext cx="14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200" baseline="0" dirty="0" smtClean="0">
                <a:solidFill>
                  <a:schemeClr val="tx2"/>
                </a:solidFill>
              </a:rPr>
              <a:t>INTOSAI</a:t>
            </a:r>
            <a:endParaRPr lang="en-US" sz="1200" b="1" kern="1200" spc="200" baseline="0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10255497" y="1355231"/>
            <a:ext cx="189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 smtClean="0">
                <a:solidFill>
                  <a:schemeClr val="tx2"/>
                </a:solidFill>
              </a:rPr>
              <a:t>Knowledge Sharing &amp; Knowledge Services Committee</a:t>
            </a:r>
            <a:endParaRPr lang="en-US" sz="800" b="1" kern="1200" spc="0" baseline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18/08/18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5" name="Billede 5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55314" y="369957"/>
            <a:ext cx="1440160" cy="9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 userDrawn="1"/>
        </p:nvSpPr>
        <p:spPr>
          <a:xfrm>
            <a:off x="10431323" y="114336"/>
            <a:ext cx="14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200" baseline="0" dirty="0" smtClean="0">
                <a:solidFill>
                  <a:schemeClr val="tx2"/>
                </a:solidFill>
              </a:rPr>
              <a:t>INTOSAI</a:t>
            </a:r>
            <a:endParaRPr lang="en-US" sz="1200" b="1" kern="1200" spc="200" baseline="0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10255497" y="1355231"/>
            <a:ext cx="189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 smtClean="0">
                <a:solidFill>
                  <a:schemeClr val="tx2"/>
                </a:solidFill>
              </a:rPr>
              <a:t>Knowledge Sharing &amp; Knowledge Services Committee</a:t>
            </a:r>
            <a:endParaRPr lang="en-US" sz="800" b="1" kern="1200" spc="0" baseline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18/08/18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7" name="Billede 5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55314" y="369957"/>
            <a:ext cx="1440160" cy="9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 userDrawn="1"/>
        </p:nvSpPr>
        <p:spPr>
          <a:xfrm>
            <a:off x="10431323" y="114336"/>
            <a:ext cx="14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200" baseline="0" dirty="0" smtClean="0">
                <a:solidFill>
                  <a:schemeClr val="tx2"/>
                </a:solidFill>
              </a:rPr>
              <a:t>INTOSAI</a:t>
            </a:r>
            <a:endParaRPr lang="en-US" sz="1200" b="1" kern="1200" spc="200" baseline="0" dirty="0">
              <a:solidFill>
                <a:schemeClr val="tx2"/>
              </a:solidFill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10255497" y="1355231"/>
            <a:ext cx="189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 smtClean="0">
                <a:solidFill>
                  <a:schemeClr val="tx2"/>
                </a:solidFill>
              </a:rPr>
              <a:t>Knowledge Sharing &amp; Knowledge Services Committee</a:t>
            </a:r>
            <a:endParaRPr lang="en-US" sz="800" b="1" kern="1200" spc="0" baseline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18/08/18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3" name="Billede 5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55314" y="369957"/>
            <a:ext cx="1440160" cy="9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 userDrawn="1"/>
        </p:nvSpPr>
        <p:spPr>
          <a:xfrm>
            <a:off x="10431323" y="114336"/>
            <a:ext cx="14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200" baseline="0" dirty="0" smtClean="0">
                <a:solidFill>
                  <a:schemeClr val="tx2"/>
                </a:solidFill>
              </a:rPr>
              <a:t>INTOSAI</a:t>
            </a:r>
            <a:endParaRPr lang="en-US" sz="1200" b="1" kern="1200" spc="200" baseline="0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10255497" y="1355231"/>
            <a:ext cx="189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 smtClean="0">
                <a:solidFill>
                  <a:schemeClr val="tx2"/>
                </a:solidFill>
              </a:rPr>
              <a:t>Knowledge Sharing &amp; Knowledge Services Committee</a:t>
            </a:r>
            <a:endParaRPr lang="en-US" sz="800" b="1" kern="1200" spc="0" baseline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18/08/18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18/08/18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18/08/18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630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18/08/18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5551" y="6463037"/>
            <a:ext cx="43278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INTOSAI Knowledge Sharing and Knowledge Services Committee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216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2" name="Billede 5"/>
          <p:cNvPicPr/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455314" y="369957"/>
            <a:ext cx="1440160" cy="9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 userDrawn="1"/>
        </p:nvSpPr>
        <p:spPr>
          <a:xfrm>
            <a:off x="10431323" y="114336"/>
            <a:ext cx="14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200" baseline="0" dirty="0" smtClean="0">
                <a:solidFill>
                  <a:schemeClr val="tx2"/>
                </a:solidFill>
              </a:rPr>
              <a:t>INTOSAI</a:t>
            </a:r>
            <a:endParaRPr lang="en-US" sz="1200" b="1" kern="1200" spc="200" baseline="0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10255497" y="1355231"/>
            <a:ext cx="189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 smtClean="0">
                <a:solidFill>
                  <a:schemeClr val="tx2"/>
                </a:solidFill>
              </a:rPr>
              <a:t>Knowledge Sharing &amp; Knowledge Services Committee</a:t>
            </a:r>
            <a:endParaRPr lang="en-US" sz="800" b="1" kern="1200" spc="0" baseline="0" dirty="0">
              <a:solidFill>
                <a:schemeClr val="tx2"/>
              </a:solidFill>
            </a:endParaRPr>
          </a:p>
        </p:txBody>
      </p:sp>
      <p:pic>
        <p:nvPicPr>
          <p:cNvPr id="25" name="Picture 24" descr="D:\Misc files\Files\IA AD Amended Logo.jpg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29" y="175080"/>
            <a:ext cx="1577457" cy="170565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tosaicommunity.net/wgita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1" y="1907949"/>
            <a:ext cx="7772400" cy="824065"/>
          </a:xfrm>
        </p:spPr>
        <p:txBody>
          <a:bodyPr>
            <a:noAutofit/>
          </a:bodyPr>
          <a:lstStyle/>
          <a:p>
            <a:r>
              <a:rPr lang="en-IN" sz="4000" dirty="0"/>
              <a:t>W</a:t>
            </a:r>
            <a:r>
              <a:rPr lang="en-IN" sz="4000" dirty="0" smtClean="0"/>
              <a:t>orking Group on IT Audit</a:t>
            </a:r>
            <a:endParaRPr lang="en-IN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0066" y="5447309"/>
            <a:ext cx="6643734" cy="590310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chemeClr val="tx1"/>
                </a:solidFill>
              </a:rPr>
              <a:t>SAI-India</a:t>
            </a:r>
            <a:endParaRPr lang="en-IN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INTOSAI Knowledge Sharing and Knowledge Services Committee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DC91-BA8D-4035-9E2C-F9DC70487D2A}" type="slidenum">
              <a:rPr lang="en-IN" smtClean="0"/>
              <a:pPr/>
              <a:t>1</a:t>
            </a:fld>
            <a:endParaRPr lang="en-IN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09801" y="3471864"/>
            <a:ext cx="7879557" cy="1541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latin typeface="Cambria" panose="02040503050406030204" pitchFamily="18" charset="0"/>
              </a:rPr>
              <a:t>10</a:t>
            </a:r>
            <a:r>
              <a:rPr lang="en-US" sz="3000" b="1" baseline="30000" dirty="0" smtClean="0">
                <a:latin typeface="Cambria" panose="02040503050406030204" pitchFamily="18" charset="0"/>
              </a:rPr>
              <a:t>th</a:t>
            </a:r>
            <a:r>
              <a:rPr lang="en-US" sz="3000" b="1" dirty="0" smtClean="0">
                <a:latin typeface="Cambria" panose="02040503050406030204" pitchFamily="18" charset="0"/>
              </a:rPr>
              <a:t> </a:t>
            </a:r>
            <a:r>
              <a:rPr lang="en-US" sz="3000" b="1" dirty="0">
                <a:latin typeface="Cambria" panose="02040503050406030204" pitchFamily="18" charset="0"/>
              </a:rPr>
              <a:t>Meeting of KSC Steering Committee</a:t>
            </a:r>
          </a:p>
          <a:p>
            <a:endParaRPr lang="en-US" sz="3000" b="1" dirty="0">
              <a:latin typeface="Cambria" panose="02040503050406030204" pitchFamily="18" charset="0"/>
            </a:endParaRPr>
          </a:p>
          <a:p>
            <a:r>
              <a:rPr lang="en-IN" sz="3000" b="1" dirty="0" smtClean="0">
                <a:latin typeface="Cambria" panose="02040503050406030204" pitchFamily="18" charset="0"/>
              </a:rPr>
              <a:t>Kampala</a:t>
            </a:r>
            <a:endParaRPr lang="en-IN" sz="3000" b="1" dirty="0">
              <a:latin typeface="Cambria" panose="02040503050406030204" pitchFamily="18" charset="0"/>
            </a:endParaRPr>
          </a:p>
          <a:p>
            <a:r>
              <a:rPr lang="en-IN" sz="3000" b="1" dirty="0">
                <a:latin typeface="Cambria" panose="02040503050406030204" pitchFamily="18" charset="0"/>
              </a:rPr>
              <a:t>(</a:t>
            </a:r>
            <a:r>
              <a:rPr lang="en-IN" sz="3000" b="1" dirty="0" smtClean="0">
                <a:latin typeface="Cambria" panose="02040503050406030204" pitchFamily="18" charset="0"/>
              </a:rPr>
              <a:t>20-24 </a:t>
            </a:r>
            <a:r>
              <a:rPr lang="en-IN" sz="3000" b="1" dirty="0">
                <a:latin typeface="Cambria" panose="02040503050406030204" pitchFamily="18" charset="0"/>
              </a:rPr>
              <a:t>August </a:t>
            </a:r>
            <a:r>
              <a:rPr lang="en-IN" sz="3000" b="1" dirty="0" smtClean="0">
                <a:latin typeface="Cambria" panose="02040503050406030204" pitchFamily="18" charset="0"/>
              </a:rPr>
              <a:t>2018)</a:t>
            </a:r>
            <a:endParaRPr lang="en-IN" sz="30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836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365125"/>
            <a:ext cx="97917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Cambria" panose="02040503050406030204" pitchFamily="18" charset="0"/>
              </a:rPr>
              <a:t>WGITA projects (2017-19)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799" y="1322389"/>
            <a:ext cx="11065934" cy="4525963"/>
          </a:xfrm>
        </p:spPr>
        <p:txBody>
          <a:bodyPr>
            <a:normAutofit/>
          </a:bodyPr>
          <a:lstStyle/>
          <a:p>
            <a:pPr latinLnBrk="1">
              <a:lnSpc>
                <a:spcPct val="120000"/>
              </a:lnSpc>
            </a:pPr>
            <a:r>
              <a:rPr lang="en-US" sz="2400" dirty="0">
                <a:latin typeface="Cambria" panose="02040503050406030204" pitchFamily="18" charset="0"/>
              </a:rPr>
              <a:t>WGITA Work Plan 2017-19 includes five projects</a:t>
            </a:r>
            <a:r>
              <a:rPr lang="en-US" dirty="0" smtClean="0">
                <a:latin typeface="Cambria" panose="02040503050406030204" pitchFamily="18" charset="0"/>
              </a:rPr>
              <a:t>:</a:t>
            </a:r>
          </a:p>
          <a:p>
            <a:pPr latinLnBrk="1">
              <a:lnSpc>
                <a:spcPct val="120000"/>
              </a:lnSpc>
            </a:pPr>
            <a:endParaRPr lang="en-US" dirty="0"/>
          </a:p>
          <a:p>
            <a:pPr latinLnBrk="1">
              <a:lnSpc>
                <a:spcPct val="120000"/>
              </a:lnSpc>
            </a:pPr>
            <a:endParaRPr lang="en-US" dirty="0">
              <a:latin typeface="Cambria" panose="02040503050406030204" pitchFamily="18" charset="0"/>
            </a:endParaRPr>
          </a:p>
          <a:p>
            <a:pPr lvl="1">
              <a:lnSpc>
                <a:spcPct val="120000"/>
              </a:lnSpc>
            </a:pPr>
            <a:endParaRPr lang="en-IN" dirty="0" smtClean="0"/>
          </a:p>
          <a:p>
            <a:pPr lvl="1">
              <a:lnSpc>
                <a:spcPct val="120000"/>
              </a:lnSpc>
            </a:pPr>
            <a:endParaRPr lang="en-IN" dirty="0"/>
          </a:p>
          <a:p>
            <a:pPr lvl="1">
              <a:lnSpc>
                <a:spcPct val="120000"/>
              </a:lnSpc>
            </a:pPr>
            <a:r>
              <a:rPr lang="en-IN" dirty="0" smtClean="0"/>
              <a:t>series</a:t>
            </a:r>
            <a:endParaRPr lang="en-US" dirty="0" smtClean="0">
              <a:latin typeface="Cambria" panose="02040503050406030204" pitchFamily="18" charset="0"/>
            </a:endParaRPr>
          </a:p>
          <a:p>
            <a:pPr latinLnBrk="1">
              <a:lnSpc>
                <a:spcPct val="120000"/>
              </a:lnSpc>
            </a:pPr>
            <a:endParaRPr lang="en-US" dirty="0">
              <a:latin typeface="Cambria" panose="020405030504060302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708327"/>
              </p:ext>
            </p:extLst>
          </p:nvPr>
        </p:nvGraphicFramePr>
        <p:xfrm>
          <a:off x="695324" y="1895475"/>
          <a:ext cx="105537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6850"/>
                <a:gridCol w="5276850"/>
              </a:tblGrid>
              <a:tr h="3619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mbria" panose="02040503050406030204" pitchFamily="18" charset="0"/>
                        </a:rPr>
                        <a:t>Name of the Project</a:t>
                      </a:r>
                      <a:endParaRPr lang="en-US" sz="20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mbria" panose="02040503050406030204" pitchFamily="18" charset="0"/>
                        </a:rPr>
                        <a:t>Nature of Deliverables</a:t>
                      </a:r>
                      <a:endParaRPr lang="en-US" sz="20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 smtClean="0">
                          <a:latin typeface="Cambria" panose="02040503050406030204" pitchFamily="18" charset="0"/>
                        </a:rPr>
                        <a:t>Updating the ISSAI 5300 on Information Systems audit and 5310 on Information Systems’ Security Audit including Cyber Security as GUIDs under IFPP (SAI India)</a:t>
                      </a:r>
                      <a:endParaRPr lang="en-US" sz="20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mbria" panose="02040503050406030204" pitchFamily="18" charset="0"/>
                        </a:rPr>
                        <a:t>Part of</a:t>
                      </a:r>
                      <a:r>
                        <a:rPr lang="en-US" sz="2000" baseline="0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000" dirty="0" smtClean="0">
                          <a:latin typeface="Cambria" panose="02040503050406030204" pitchFamily="18" charset="0"/>
                        </a:rPr>
                        <a:t> SDP 2017-19 of IFPP. Will result in two GUIDS in 5100 series in new IFPP framework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 smtClean="0">
                          <a:latin typeface="Cambria" panose="02040503050406030204" pitchFamily="18" charset="0"/>
                        </a:rPr>
                        <a:t>General Capacity Requirements for SAIs for conducting IT Audit (SAI South Africa)</a:t>
                      </a:r>
                      <a:endParaRPr lang="en-US" sz="20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mbria" panose="02040503050406030204" pitchFamily="18" charset="0"/>
                        </a:rPr>
                        <a:t>Non-IFPP Documents</a:t>
                      </a:r>
                      <a:r>
                        <a:rPr lang="en-US" sz="2000" baseline="0" dirty="0" smtClean="0">
                          <a:latin typeface="Cambria" panose="02040503050406030204" pitchFamily="18" charset="0"/>
                        </a:rPr>
                        <a:t> placed at Level 2 of QA.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Cambria" panose="02040503050406030204" pitchFamily="18" charset="0"/>
                        </a:rPr>
                        <a:t>Projects would be completed before the next INCOSAI in 2019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lvl="1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latin typeface="Cambria" panose="02040503050406030204" pitchFamily="18" charset="0"/>
                        </a:rPr>
                        <a:t>Data Analytics (Area: IT Audit Techniques) (SAI Indonesia)</a:t>
                      </a:r>
                      <a:endParaRPr lang="en-US" sz="2000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lvl="1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latin typeface="Cambria" panose="02040503050406030204" pitchFamily="18" charset="0"/>
                        </a:rPr>
                        <a:t>Documentation Requirements of an IT Audit including Audit Management System (Area: Audit process) (SAI Mexico)</a:t>
                      </a:r>
                      <a:endParaRPr lang="en-US" sz="20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 smtClean="0">
                          <a:latin typeface="Cambria" panose="02040503050406030204" pitchFamily="18" charset="0"/>
                        </a:rPr>
                        <a:t>Development of roadmap for future GUIDs in the 5100 series (SAI Pakistan)</a:t>
                      </a:r>
                      <a:endParaRPr lang="en-US" sz="20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mbria" panose="02040503050406030204" pitchFamily="18" charset="0"/>
                        </a:rPr>
                        <a:t>Roadmap for future GUIDs</a:t>
                      </a:r>
                      <a:r>
                        <a:rPr lang="en-US" sz="2000" baseline="0" dirty="0" smtClean="0">
                          <a:latin typeface="Cambria" panose="02040503050406030204" pitchFamily="18" charset="0"/>
                        </a:rPr>
                        <a:t> under 5100 series to be ready by December 2018</a:t>
                      </a:r>
                      <a:endParaRPr lang="en-US" sz="20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1230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80754" y="365125"/>
            <a:ext cx="9473045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Dissemination and exchange of knowledge</a:t>
            </a:r>
            <a:endParaRPr lang="en-US" sz="4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36863" y="1690688"/>
            <a:ext cx="7865658" cy="4538662"/>
          </a:xfrm>
        </p:spPr>
        <p:txBody>
          <a:bodyPr>
            <a:noAutofit/>
          </a:bodyPr>
          <a:lstStyle/>
          <a:p>
            <a:pPr algn="just"/>
            <a:r>
              <a:rPr lang="en-ZA" sz="2400" dirty="0" smtClean="0"/>
              <a:t>Working </a:t>
            </a:r>
            <a:r>
              <a:rPr lang="en-ZA" sz="2400" dirty="0"/>
              <a:t>Group </a:t>
            </a:r>
            <a:r>
              <a:rPr lang="en-ZA" sz="2400" dirty="0" smtClean="0"/>
              <a:t>webpage in the INTOSAI Community Portal is used </a:t>
            </a:r>
            <a:r>
              <a:rPr lang="en-ZA" sz="2400" dirty="0"/>
              <a:t>as information interchange </a:t>
            </a:r>
            <a:r>
              <a:rPr lang="en-ZA" sz="2400" dirty="0" smtClean="0"/>
              <a:t>platform</a:t>
            </a:r>
            <a:endParaRPr lang="en-ZA" sz="2400" dirty="0"/>
          </a:p>
          <a:p>
            <a:pPr marL="0" lvl="0" indent="0" algn="ctr">
              <a:buNone/>
            </a:pPr>
            <a:r>
              <a:rPr lang="en-ZA" sz="2400" dirty="0" smtClean="0"/>
              <a:t> </a:t>
            </a:r>
            <a:r>
              <a:rPr lang="en-ZA" sz="2400" u="sng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ZA" sz="2400" u="sng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</a:t>
            </a:r>
            <a:r>
              <a:rPr lang="en-ZA" sz="24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ttp</a:t>
            </a:r>
            <a:r>
              <a:rPr lang="en-ZA" sz="2400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://</a:t>
            </a:r>
            <a:r>
              <a:rPr lang="en-ZA" sz="24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www.intosaicommunity.net/wgita/</a:t>
            </a:r>
            <a:r>
              <a:rPr lang="en-ZA" sz="24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algn="just"/>
            <a:r>
              <a:rPr lang="en-ZA" sz="2400" dirty="0" smtClean="0"/>
              <a:t>Last WGITA meeting held in Sydney in April 2018: </a:t>
            </a:r>
          </a:p>
          <a:p>
            <a:pPr lvl="1" algn="just"/>
            <a:r>
              <a:rPr lang="en-ZA" sz="2400" dirty="0" smtClean="0"/>
              <a:t>Bhutan offered to maintain IT Audit Database </a:t>
            </a:r>
          </a:p>
          <a:p>
            <a:pPr lvl="1" algn="just"/>
            <a:r>
              <a:rPr lang="en-ZA" sz="2400" dirty="0" smtClean="0"/>
              <a:t>Georgia offered to host Webinar every six months</a:t>
            </a:r>
          </a:p>
          <a:p>
            <a:pPr lvl="1" algn="just">
              <a:lnSpc>
                <a:spcPct val="100000"/>
              </a:lnSpc>
            </a:pPr>
            <a:r>
              <a:rPr lang="en-ZA" sz="2400" dirty="0" smtClean="0"/>
              <a:t>Designated </a:t>
            </a:r>
            <a:r>
              <a:rPr lang="en-ZA" sz="2400" dirty="0"/>
              <a:t>International Centre for Information system and Audit (</a:t>
            </a:r>
            <a:r>
              <a:rPr lang="en-ZA" sz="2400" dirty="0" err="1"/>
              <a:t>iCISA</a:t>
            </a:r>
            <a:r>
              <a:rPr lang="en-ZA" sz="2400" dirty="0"/>
              <a:t>) of SAI India as Global Training Facility of WG. </a:t>
            </a:r>
            <a:endParaRPr lang="en-ZA" sz="2400" dirty="0" smtClean="0"/>
          </a:p>
          <a:p>
            <a:pPr lvl="2" algn="just">
              <a:lnSpc>
                <a:spcPct val="100000"/>
              </a:lnSpc>
            </a:pPr>
            <a:r>
              <a:rPr lang="en-ZA" dirty="0" smtClean="0"/>
              <a:t>Preparation of Global </a:t>
            </a:r>
            <a:r>
              <a:rPr lang="en-ZA" dirty="0"/>
              <a:t>Curriculum to commence in 2019</a:t>
            </a:r>
            <a:endParaRPr lang="en-US" dirty="0"/>
          </a:p>
          <a:p>
            <a:pPr lvl="1" algn="just"/>
            <a:endParaRPr lang="en-US" sz="2400" dirty="0" smtClean="0"/>
          </a:p>
          <a:p>
            <a:pPr lvl="1" algn="just"/>
            <a:endParaRPr lang="en-US" sz="2400" dirty="0"/>
          </a:p>
          <a:p>
            <a:pPr lvl="1" algn="just"/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3"/>
          <a:stretch/>
        </p:blipFill>
        <p:spPr>
          <a:xfrm>
            <a:off x="8646870" y="3960019"/>
            <a:ext cx="1510240" cy="2033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570" y="3929408"/>
            <a:ext cx="1577130" cy="19285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3626" y="1665214"/>
            <a:ext cx="1886969" cy="226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80754" y="365125"/>
            <a:ext cx="9473045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Dissemination and exchange of knowledge</a:t>
            </a:r>
            <a:endParaRPr lang="en-US" sz="4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86529" y="1933969"/>
            <a:ext cx="7258051" cy="383554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ZA" sz="2400" dirty="0" smtClean="0"/>
              <a:t>WGITA in the 27</a:t>
            </a:r>
            <a:r>
              <a:rPr lang="en-ZA" sz="2400" baseline="30000" dirty="0" smtClean="0"/>
              <a:t>th</a:t>
            </a:r>
            <a:r>
              <a:rPr lang="en-ZA" sz="2400" dirty="0" smtClean="0"/>
              <a:t> Annual meeting held in Sydney saw country paper presentation from   </a:t>
            </a:r>
            <a:r>
              <a:rPr lang="en-ZA" sz="2400" dirty="0" smtClean="0"/>
              <a:t>8 SAIs</a:t>
            </a:r>
            <a:r>
              <a:rPr lang="en-ZA" sz="2400" dirty="0" smtClean="0"/>
              <a:t>/ISACA.</a:t>
            </a:r>
          </a:p>
          <a:p>
            <a:pPr algn="just">
              <a:lnSpc>
                <a:spcPct val="100000"/>
              </a:lnSpc>
            </a:pPr>
            <a:r>
              <a:rPr lang="en-ZA" sz="2400" dirty="0" smtClean="0"/>
              <a:t>Seminar on </a:t>
            </a:r>
            <a:r>
              <a:rPr lang="en-GB" sz="2400" dirty="0"/>
              <a:t>“</a:t>
            </a:r>
            <a:r>
              <a:rPr lang="en-GB" sz="2400" i="1" dirty="0"/>
              <a:t>Embedding data assurance to drive audit efficiency and quality</a:t>
            </a:r>
            <a:r>
              <a:rPr lang="en-GB" sz="2400" i="1" dirty="0" smtClean="0"/>
              <a:t>”</a:t>
            </a:r>
            <a:r>
              <a:rPr lang="en-ZA" sz="2400" dirty="0" smtClean="0"/>
              <a:t> </a:t>
            </a:r>
            <a:r>
              <a:rPr lang="en-ZA" sz="2400" dirty="0" smtClean="0"/>
              <a:t>was held by ANAO, Australia in conjunction with WGITA Seminar</a:t>
            </a:r>
          </a:p>
          <a:p>
            <a:pPr algn="just">
              <a:lnSpc>
                <a:spcPct val="100000"/>
              </a:lnSpc>
            </a:pPr>
            <a:r>
              <a:rPr lang="en-ZA" sz="2400" dirty="0" smtClean="0"/>
              <a:t>WGITA </a:t>
            </a:r>
            <a:r>
              <a:rPr lang="en-ZA" sz="2400" dirty="0"/>
              <a:t>in coordination with GAO, USA holds triennial Performance Auditing Seminars on topical subjects related to IT </a:t>
            </a:r>
            <a:r>
              <a:rPr lang="en-ZA" sz="2400" dirty="0" smtClean="0"/>
              <a:t>Audit. Last PAS held in 2016.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3"/>
          <a:stretch/>
        </p:blipFill>
        <p:spPr>
          <a:xfrm>
            <a:off x="8569410" y="3929408"/>
            <a:ext cx="1510240" cy="2033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570" y="3929408"/>
            <a:ext cx="1577130" cy="19285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6992" y="1482579"/>
            <a:ext cx="1886969" cy="226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3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80755" y="365125"/>
            <a:ext cx="8520546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Stakeholder engagement for greater synergy</a:t>
            </a:r>
            <a:endParaRPr lang="en-US" sz="4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43973" y="1847674"/>
            <a:ext cx="7892776" cy="4740996"/>
          </a:xfrm>
        </p:spPr>
        <p:txBody>
          <a:bodyPr>
            <a:noAutofit/>
          </a:bodyPr>
          <a:lstStyle/>
          <a:p>
            <a:pPr lvl="0" algn="just">
              <a:lnSpc>
                <a:spcPct val="100000"/>
              </a:lnSpc>
              <a:spcBef>
                <a:spcPts val="600"/>
              </a:spcBef>
            </a:pPr>
            <a:r>
              <a:rPr lang="en-ZA" sz="2400" dirty="0"/>
              <a:t>WGITA in collaboration with the INTOSAI Development Initiative (IDI) </a:t>
            </a:r>
            <a:r>
              <a:rPr lang="en-ZA" sz="2400" dirty="0" smtClean="0"/>
              <a:t>developed </a:t>
            </a:r>
            <a:r>
              <a:rPr lang="en-ZA" sz="2400" dirty="0"/>
              <a:t>an IT Audit </a:t>
            </a:r>
            <a:r>
              <a:rPr lang="en-ZA" sz="2400" dirty="0" smtClean="0"/>
              <a:t>Handbook 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</a:pPr>
            <a:r>
              <a:rPr lang="en-ZA" sz="2200" dirty="0" smtClean="0"/>
              <a:t>Handbook available in the WGITA page of INTOSAI Community Portal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</a:pPr>
            <a:r>
              <a:rPr lang="en-ZA" sz="2200" dirty="0" smtClean="0"/>
              <a:t>Being continuously updated by standing team led by USA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</a:pPr>
            <a:r>
              <a:rPr lang="en-ZA" sz="2200" dirty="0" smtClean="0"/>
              <a:t>IDI in collaboration with WGITA will undertake QA evaluation of handbook as per IDI QA protocol</a:t>
            </a:r>
          </a:p>
          <a:p>
            <a:pPr lvl="0" algn="just">
              <a:lnSpc>
                <a:spcPct val="100000"/>
              </a:lnSpc>
              <a:spcBef>
                <a:spcPts val="600"/>
              </a:spcBef>
            </a:pPr>
            <a:r>
              <a:rPr lang="en-ZA" sz="2400" dirty="0" smtClean="0"/>
              <a:t>AFROSAI-E </a:t>
            </a:r>
            <a:r>
              <a:rPr lang="en-ZA" sz="2400" dirty="0"/>
              <a:t>and </a:t>
            </a:r>
            <a:r>
              <a:rPr lang="en-US" sz="2400" dirty="0"/>
              <a:t>Information Systems Audit and Control </a:t>
            </a:r>
            <a:r>
              <a:rPr lang="en-US" sz="2400" dirty="0" smtClean="0"/>
              <a:t>Association (</a:t>
            </a:r>
            <a:r>
              <a:rPr lang="en-ZA" sz="2400" dirty="0" smtClean="0"/>
              <a:t>ISACA) </a:t>
            </a:r>
            <a:r>
              <a:rPr lang="en-ZA" sz="2400" dirty="0" smtClean="0"/>
              <a:t>are observers </a:t>
            </a:r>
            <a:r>
              <a:rPr lang="en-ZA" sz="2400" dirty="0"/>
              <a:t>of WGITA and </a:t>
            </a:r>
            <a:r>
              <a:rPr lang="en-ZA" sz="2400" dirty="0" smtClean="0"/>
              <a:t>are involved </a:t>
            </a:r>
            <a:r>
              <a:rPr lang="en-ZA" sz="2400" dirty="0"/>
              <a:t>in various projects of </a:t>
            </a:r>
            <a:r>
              <a:rPr lang="en-ZA" sz="2400" dirty="0" smtClean="0"/>
              <a:t>WGITA </a:t>
            </a:r>
            <a:endParaRPr lang="en-ZA" sz="2400" dirty="0"/>
          </a:p>
          <a:p>
            <a:pPr lvl="1" algn="just">
              <a:lnSpc>
                <a:spcPct val="100000"/>
              </a:lnSpc>
              <a:spcBef>
                <a:spcPts val="600"/>
              </a:spcBef>
            </a:pPr>
            <a:r>
              <a:rPr lang="en-ZA" sz="2200" dirty="0"/>
              <a:t>Enables WGITA to get Regional perspective and guidance from a professional organization of International repute.</a:t>
            </a:r>
          </a:p>
          <a:p>
            <a:pPr lvl="0" algn="just">
              <a:lnSpc>
                <a:spcPct val="100000"/>
              </a:lnSpc>
            </a:pPr>
            <a:endParaRPr lang="en-US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0">
            <a:off x="9255154" y="1986045"/>
            <a:ext cx="1647855" cy="224177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99000" sy="99000" algn="ctr" rotWithShape="0">
              <a:srgbClr val="000000">
                <a:alpha val="6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upload.wikimedia.org/wikipedia/commons/thumb/0/06/ISACAnewTag.4c.tif/lossless-page1-1200px-ISACAnewTag.4c.ti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242" y="5049838"/>
            <a:ext cx="2429157" cy="75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58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597" y="1643052"/>
            <a:ext cx="8066117" cy="193142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Cambria" panose="02040503050406030204" pitchFamily="18" charset="0"/>
              </a:rPr>
              <a:t/>
            </a:r>
            <a:br>
              <a:rPr lang="en-US" sz="4000" b="1" dirty="0" smtClean="0">
                <a:latin typeface="Cambria" panose="02040503050406030204" pitchFamily="18" charset="0"/>
              </a:rPr>
            </a:br>
            <a:r>
              <a:rPr lang="en-US" sz="4000" b="1" dirty="0" smtClean="0">
                <a:latin typeface="Cambria" panose="02040503050406030204" pitchFamily="18" charset="0"/>
              </a:rPr>
              <a:t/>
            </a:r>
            <a:br>
              <a:rPr lang="en-US" sz="4000" b="1" dirty="0" smtClean="0">
                <a:latin typeface="Cambria" panose="02040503050406030204" pitchFamily="18" charset="0"/>
              </a:rPr>
            </a:br>
            <a:r>
              <a:rPr lang="en-US" sz="5000" b="1" dirty="0" smtClean="0">
                <a:latin typeface="Cambria" panose="02040503050406030204" pitchFamily="18" charset="0"/>
              </a:rPr>
              <a:t>THANK YOU</a:t>
            </a:r>
            <a:r>
              <a:rPr lang="en-IN" sz="4000" b="1" dirty="0" smtClean="0">
                <a:latin typeface="Cambria" panose="02040503050406030204" pitchFamily="18" charset="0"/>
              </a:rPr>
              <a:t/>
            </a:r>
            <a:br>
              <a:rPr lang="en-IN" sz="4000" b="1" dirty="0" smtClean="0">
                <a:latin typeface="Cambria" panose="02040503050406030204" pitchFamily="18" charset="0"/>
              </a:rPr>
            </a:br>
            <a:endParaRPr lang="en-IN" sz="4000" b="1" dirty="0">
              <a:latin typeface="Cambria" panose="020405030504060302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DC91-BA8D-4035-9E2C-F9DC70487D2A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418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735</TotalTime>
  <Words>455</Words>
  <Application>Microsoft Macintosh PowerPoint</Application>
  <PresentationFormat>Custom</PresentationFormat>
  <Paragraphs>49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Working Group on IT Audit</vt:lpstr>
      <vt:lpstr>WGITA projects (2017-19)</vt:lpstr>
      <vt:lpstr>Dissemination and exchange of knowledge</vt:lpstr>
      <vt:lpstr>Dissemination and exchange of knowledge</vt:lpstr>
      <vt:lpstr>Stakeholder engagement for greater synergy</vt:lpstr>
      <vt:lpstr>  THANK YOU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iCISA</dc:creator>
  <cp:lastModifiedBy>PK Tiwari</cp:lastModifiedBy>
  <cp:revision>71</cp:revision>
  <cp:lastPrinted>2018-08-08T06:58:01Z</cp:lastPrinted>
  <dcterms:created xsi:type="dcterms:W3CDTF">2017-08-15T02:16:39Z</dcterms:created>
  <dcterms:modified xsi:type="dcterms:W3CDTF">2018-08-18T13:45:29Z</dcterms:modified>
</cp:coreProperties>
</file>