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handoutMasterIdLst>
    <p:handoutMasterId r:id="rId13"/>
  </p:handoutMasterIdLst>
  <p:sldIdLst>
    <p:sldId id="257" r:id="rId2"/>
    <p:sldId id="286" r:id="rId3"/>
    <p:sldId id="288" r:id="rId4"/>
    <p:sldId id="278" r:id="rId5"/>
    <p:sldId id="279" r:id="rId6"/>
    <p:sldId id="280" r:id="rId7"/>
    <p:sldId id="284" r:id="rId8"/>
    <p:sldId id="290" r:id="rId9"/>
    <p:sldId id="285" r:id="rId10"/>
    <p:sldId id="264"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432"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6DB7460-978F-4285-BDAD-E49473D9FFE6}" type="datetimeFigureOut">
              <a:rPr lang="en-US" smtClean="0"/>
              <a:t>18/08/18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2E150F7-D532-4D38-AE68-161F97C6C31B}" type="slidenum">
              <a:rPr lang="en-US" smtClean="0"/>
              <a:t>‹#›</a:t>
            </a:fld>
            <a:endParaRPr lang="en-US"/>
          </a:p>
        </p:txBody>
      </p:sp>
    </p:spTree>
    <p:extLst>
      <p:ext uri="{BB962C8B-B14F-4D97-AF65-F5344CB8AC3E}">
        <p14:creationId xmlns:p14="http://schemas.microsoft.com/office/powerpoint/2010/main" val="2748847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C24ED49-02FC-44CB-91DE-4044913672E2}" type="datetimeFigureOut">
              <a:rPr lang="en-US" smtClean="0"/>
              <a:t>18/08/18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947F457-FA4D-4105-89F7-C30A91C03DBD}" type="slidenum">
              <a:rPr lang="en-US" smtClean="0"/>
              <a:t>‹#›</a:t>
            </a:fld>
            <a:endParaRPr lang="en-US"/>
          </a:p>
        </p:txBody>
      </p:sp>
    </p:spTree>
    <p:extLst>
      <p:ext uri="{BB962C8B-B14F-4D97-AF65-F5344CB8AC3E}">
        <p14:creationId xmlns:p14="http://schemas.microsoft.com/office/powerpoint/2010/main" val="331454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E52392E-2043-4EF6-ADAC-292160E8F9AD}" type="slidenum">
              <a:rPr lang="en-IN" smtClean="0"/>
              <a:pPr/>
              <a:t>1</a:t>
            </a:fld>
            <a:endParaRPr lang="en-IN"/>
          </a:p>
        </p:txBody>
      </p:sp>
    </p:spTree>
    <p:extLst>
      <p:ext uri="{BB962C8B-B14F-4D97-AF65-F5344CB8AC3E}">
        <p14:creationId xmlns:p14="http://schemas.microsoft.com/office/powerpoint/2010/main" val="2678297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7" Type="http://schemas.openxmlformats.org/officeDocument/2006/relationships/image" Target="../media/image8.jpeg"/><Relationship Id="rId8" Type="http://schemas.openxmlformats.org/officeDocument/2006/relationships/image" Target="../media/image9.png"/><Relationship Id="rId9" Type="http://schemas.openxmlformats.org/officeDocument/2006/relationships/image" Target="../media/image1.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7" Type="http://schemas.openxmlformats.org/officeDocument/2006/relationships/image" Target="../media/image8.jpeg"/><Relationship Id="rId8" Type="http://schemas.openxmlformats.org/officeDocument/2006/relationships/image" Target="../media/image9.png"/><Relationship Id="rId9" Type="http://schemas.openxmlformats.org/officeDocument/2006/relationships/image" Target="../media/image1.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7" Type="http://schemas.openxmlformats.org/officeDocument/2006/relationships/image" Target="../media/image8.jpeg"/><Relationship Id="rId8" Type="http://schemas.openxmlformats.org/officeDocument/2006/relationships/image" Target="../media/image9.png"/><Relationship Id="rId9" Type="http://schemas.openxmlformats.org/officeDocument/2006/relationships/image" Target="../media/image1.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7" Type="http://schemas.openxmlformats.org/officeDocument/2006/relationships/image" Target="../media/image8.jpeg"/><Relationship Id="rId8" Type="http://schemas.openxmlformats.org/officeDocument/2006/relationships/image" Target="../media/image9.png"/><Relationship Id="rId9" Type="http://schemas.openxmlformats.org/officeDocument/2006/relationships/image" Target="../media/image1.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482312"/>
            <a:ext cx="2743200" cy="365125"/>
          </a:xfrm>
        </p:spPr>
        <p:txBody>
          <a:bodyPr/>
          <a:lstStyle/>
          <a:p>
            <a:fld id="{C764DE79-268F-4C1A-8933-263129D2AF90}" type="datetimeFigureOut">
              <a:rPr lang="en-US" dirty="0"/>
              <a:t>18/08/18</a:t>
            </a:fld>
            <a:endParaRPr lang="en-US" dirty="0"/>
          </a:p>
        </p:txBody>
      </p:sp>
      <p:sp>
        <p:nvSpPr>
          <p:cNvPr id="5" name="Footer Placeholder 4"/>
          <p:cNvSpPr>
            <a:spLocks noGrp="1"/>
          </p:cNvSpPr>
          <p:nvPr>
            <p:ph type="ftr" sz="quarter" idx="11"/>
          </p:nvPr>
        </p:nvSpPr>
        <p:spPr>
          <a:xfrm>
            <a:off x="4038599" y="6492875"/>
            <a:ext cx="4293637" cy="365125"/>
          </a:xfrm>
        </p:spPr>
        <p:txBody>
          <a:bodyPr/>
          <a:lstStyle/>
          <a:p>
            <a:r>
              <a:rPr lang="en-US" dirty="0"/>
              <a:t>INTOSAI Knowledge Sharing and Knowledge Services Committee</a:t>
            </a:r>
          </a:p>
        </p:txBody>
      </p:sp>
      <p:sp>
        <p:nvSpPr>
          <p:cNvPr id="6" name="Slide Number Placeholder 5"/>
          <p:cNvSpPr>
            <a:spLocks noGrp="1"/>
          </p:cNvSpPr>
          <p:nvPr>
            <p:ph type="sldNum" sz="quarter" idx="12"/>
          </p:nvPr>
        </p:nvSpPr>
        <p:spPr>
          <a:xfrm>
            <a:off x="8610600" y="6482313"/>
            <a:ext cx="2743200" cy="365125"/>
          </a:xfrm>
        </p:spPr>
        <p:txBody>
          <a:bodyPr/>
          <a:lstStyle/>
          <a:p>
            <a:fld id="{48F63A3B-78C7-47BE-AE5E-E10140E04643}" type="slidenum">
              <a:rPr lang="en-US" dirty="0"/>
              <a:t>‹#›</a:t>
            </a:fld>
            <a:endParaRPr lang="en-US" dirty="0"/>
          </a:p>
        </p:txBody>
      </p:sp>
      <p:pic>
        <p:nvPicPr>
          <p:cNvPr id="24" name="Billede 5"/>
          <p:cNvPicPr/>
          <p:nvPr userDrawn="1"/>
        </p:nvPicPr>
        <p:blipFill>
          <a:blip r:embed="rId2" cstate="print"/>
          <a:srcRect/>
          <a:stretch>
            <a:fillRect/>
          </a:stretch>
        </p:blipFill>
        <p:spPr bwMode="auto">
          <a:xfrm>
            <a:off x="10455314" y="369957"/>
            <a:ext cx="1440160" cy="972180"/>
          </a:xfrm>
          <a:prstGeom prst="rect">
            <a:avLst/>
          </a:prstGeom>
          <a:noFill/>
          <a:ln w="9525">
            <a:noFill/>
            <a:miter lim="800000"/>
            <a:headEnd/>
            <a:tailEnd/>
          </a:ln>
        </p:spPr>
      </p:pic>
      <p:sp>
        <p:nvSpPr>
          <p:cNvPr id="25" name="TextBox 24"/>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6" name="TextBox 25"/>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18/08/18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18/08/18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62601"/>
            <a:ext cx="2743200" cy="365125"/>
          </a:xfrm>
        </p:spPr>
        <p:txBody>
          <a:bodyPr/>
          <a:lstStyle/>
          <a:p>
            <a:fld id="{C764DE79-268F-4C1A-8933-263129D2AF90}" type="datetimeFigureOut">
              <a:rPr lang="en-US" dirty="0"/>
              <a:t>18/08/18</a:t>
            </a:fld>
            <a:endParaRPr lang="en-US" dirty="0"/>
          </a:p>
        </p:txBody>
      </p:sp>
      <p:sp>
        <p:nvSpPr>
          <p:cNvPr id="5" name="Footer Placeholder 4"/>
          <p:cNvSpPr>
            <a:spLocks noGrp="1"/>
          </p:cNvSpPr>
          <p:nvPr>
            <p:ph type="ftr" sz="quarter" idx="11"/>
          </p:nvPr>
        </p:nvSpPr>
        <p:spPr>
          <a:xfrm>
            <a:off x="4038599" y="6503436"/>
            <a:ext cx="4424265" cy="354563"/>
          </a:xfrm>
        </p:spPr>
        <p:txBody>
          <a:bodyPr/>
          <a:lstStyle/>
          <a:p>
            <a:r>
              <a:rPr lang="en-US" dirty="0"/>
              <a:t>INTOSAI Knowledge Sharing and Knowledge Services Committee</a:t>
            </a:r>
          </a:p>
        </p:txBody>
      </p:sp>
      <p:sp>
        <p:nvSpPr>
          <p:cNvPr id="6" name="Slide Number Placeholder 5"/>
          <p:cNvSpPr>
            <a:spLocks noGrp="1"/>
          </p:cNvSpPr>
          <p:nvPr>
            <p:ph type="sldNum" sz="quarter" idx="12"/>
          </p:nvPr>
        </p:nvSpPr>
        <p:spPr>
          <a:xfrm>
            <a:off x="8610600" y="6492874"/>
            <a:ext cx="2743200" cy="365125"/>
          </a:xfrm>
        </p:spPr>
        <p:txBody>
          <a:bodyPr/>
          <a:lstStyle/>
          <a:p>
            <a:fld id="{48F63A3B-78C7-47BE-AE5E-E10140E04643}" type="slidenum">
              <a:rPr lang="en-US" dirty="0"/>
              <a:t>‹#›</a:t>
            </a:fld>
            <a:endParaRPr lang="en-US" dirty="0"/>
          </a:p>
        </p:txBody>
      </p:sp>
      <p:pic>
        <p:nvPicPr>
          <p:cNvPr id="24" name="Billede 5"/>
          <p:cNvPicPr/>
          <p:nvPr userDrawn="1"/>
        </p:nvPicPr>
        <p:blipFill>
          <a:blip r:embed="rId2" cstate="print"/>
          <a:srcRect/>
          <a:stretch>
            <a:fillRect/>
          </a:stretch>
        </p:blipFill>
        <p:spPr bwMode="auto">
          <a:xfrm>
            <a:off x="10455314" y="369957"/>
            <a:ext cx="1440160" cy="972180"/>
          </a:xfrm>
          <a:prstGeom prst="rect">
            <a:avLst/>
          </a:prstGeom>
          <a:noFill/>
          <a:ln w="9525">
            <a:noFill/>
            <a:miter lim="800000"/>
            <a:headEnd/>
            <a:tailEnd/>
          </a:ln>
        </p:spPr>
      </p:pic>
      <p:sp>
        <p:nvSpPr>
          <p:cNvPr id="25" name="TextBox 24"/>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6" name="TextBox 25"/>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18/08/18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grpSp>
        <p:nvGrpSpPr>
          <p:cNvPr id="9" name="Group 3"/>
          <p:cNvGrpSpPr>
            <a:grpSpLocks/>
          </p:cNvGrpSpPr>
          <p:nvPr userDrawn="1"/>
        </p:nvGrpSpPr>
        <p:grpSpPr bwMode="auto">
          <a:xfrm>
            <a:off x="296526" y="330238"/>
            <a:ext cx="1296144" cy="1309749"/>
            <a:chOff x="1812885" y="483445"/>
            <a:chExt cx="6004777" cy="6262809"/>
          </a:xfrm>
        </p:grpSpPr>
        <p:sp>
          <p:nvSpPr>
            <p:cNvPr id="10" name="Oval 9"/>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 name="Picture 6" descr="8.jpg"/>
            <p:cNvPicPr>
              <a:picLocks noChangeAspect="1"/>
            </p:cNvPicPr>
            <p:nvPr/>
          </p:nvPicPr>
          <p:blipFill>
            <a:blip r:embed="rId2"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3"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4" name="Picture 13" descr="6.jpg"/>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5"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6"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17" name="Oval 16"/>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8" name="4-Point Star 17"/>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9" name="Group 25"/>
            <p:cNvGrpSpPr>
              <a:grpSpLocks/>
            </p:cNvGrpSpPr>
            <p:nvPr/>
          </p:nvGrpSpPr>
          <p:grpSpPr bwMode="auto">
            <a:xfrm>
              <a:off x="1812885" y="4810648"/>
              <a:ext cx="6004777" cy="1935606"/>
              <a:chOff x="1812885" y="4810648"/>
              <a:chExt cx="6004777" cy="1935606"/>
            </a:xfrm>
          </p:grpSpPr>
          <p:pic>
            <p:nvPicPr>
              <p:cNvPr id="22" name="Picture 21" descr="4.jpg"/>
              <p:cNvPicPr>
                <a:picLocks noChangeAspect="1"/>
              </p:cNvPicPr>
              <p:nvPr/>
            </p:nvPicPr>
            <p:blipFill>
              <a:blip r:embed="rId5"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3" name="Picture 22" descr="4.jpg"/>
              <p:cNvPicPr>
                <a:picLocks noChangeAspect="1"/>
              </p:cNvPicPr>
              <p:nvPr/>
            </p:nvPicPr>
            <p:blipFill>
              <a:blip r:embed="rId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20" name="Picture 14" descr="asad.jpg"/>
            <p:cNvPicPr>
              <a:picLocks noChangeAspect="1"/>
            </p:cNvPicPr>
            <p:nvPr/>
          </p:nvPicPr>
          <p:blipFill>
            <a:blip r:embed="rId7"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1" name="Picture 3"/>
            <p:cNvPicPr>
              <a:picLocks noChangeAspect="1" noChangeArrowheads="1"/>
            </p:cNvPicPr>
            <p:nvPr/>
          </p:nvPicPr>
          <p:blipFill>
            <a:blip r:embed="rId8"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4" name="Billede 5"/>
          <p:cNvPicPr/>
          <p:nvPr userDrawn="1"/>
        </p:nvPicPr>
        <p:blipFill>
          <a:blip r:embed="rId9" cstate="print"/>
          <a:srcRect/>
          <a:stretch>
            <a:fillRect/>
          </a:stretch>
        </p:blipFill>
        <p:spPr bwMode="auto">
          <a:xfrm>
            <a:off x="10455314" y="369957"/>
            <a:ext cx="1440160" cy="972180"/>
          </a:xfrm>
          <a:prstGeom prst="rect">
            <a:avLst/>
          </a:prstGeom>
          <a:noFill/>
          <a:ln w="9525">
            <a:noFill/>
            <a:miter lim="800000"/>
            <a:headEnd/>
            <a:tailEnd/>
          </a:ln>
        </p:spPr>
      </p:pic>
      <p:sp>
        <p:nvSpPr>
          <p:cNvPr id="25" name="TextBox 24"/>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6" name="TextBox 25"/>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18/08/18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grpSp>
        <p:nvGrpSpPr>
          <p:cNvPr id="10" name="Group 3"/>
          <p:cNvGrpSpPr>
            <a:grpSpLocks/>
          </p:cNvGrpSpPr>
          <p:nvPr userDrawn="1"/>
        </p:nvGrpSpPr>
        <p:grpSpPr bwMode="auto">
          <a:xfrm>
            <a:off x="296526" y="330238"/>
            <a:ext cx="1296144" cy="1309749"/>
            <a:chOff x="1812885" y="483445"/>
            <a:chExt cx="6004777" cy="6262809"/>
          </a:xfrm>
        </p:grpSpPr>
        <p:sp>
          <p:nvSpPr>
            <p:cNvPr id="11" name="Oval 10"/>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6" descr="8.jpg"/>
            <p:cNvPicPr>
              <a:picLocks noChangeAspect="1"/>
            </p:cNvPicPr>
            <p:nvPr/>
          </p:nvPicPr>
          <p:blipFill>
            <a:blip r:embed="rId2"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5" name="Picture 14" descr="6.jpg"/>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6"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7"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18" name="Oval 17"/>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9" name="4-Point Star 18"/>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0" name="Group 25"/>
            <p:cNvGrpSpPr>
              <a:grpSpLocks/>
            </p:cNvGrpSpPr>
            <p:nvPr/>
          </p:nvGrpSpPr>
          <p:grpSpPr bwMode="auto">
            <a:xfrm>
              <a:off x="1812885" y="4810648"/>
              <a:ext cx="6004777" cy="1935606"/>
              <a:chOff x="1812885" y="4810648"/>
              <a:chExt cx="6004777" cy="1935606"/>
            </a:xfrm>
          </p:grpSpPr>
          <p:pic>
            <p:nvPicPr>
              <p:cNvPr id="23" name="Picture 22" descr="4.jpg"/>
              <p:cNvPicPr>
                <a:picLocks noChangeAspect="1"/>
              </p:cNvPicPr>
              <p:nvPr/>
            </p:nvPicPr>
            <p:blipFill>
              <a:blip r:embed="rId5"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4" name="Picture 23" descr="4.jpg"/>
              <p:cNvPicPr>
                <a:picLocks noChangeAspect="1"/>
              </p:cNvPicPr>
              <p:nvPr/>
            </p:nvPicPr>
            <p:blipFill>
              <a:blip r:embed="rId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21" name="Picture 14" descr="asad.jpg"/>
            <p:cNvPicPr>
              <a:picLocks noChangeAspect="1"/>
            </p:cNvPicPr>
            <p:nvPr/>
          </p:nvPicPr>
          <p:blipFill>
            <a:blip r:embed="rId7"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2" name="Picture 3"/>
            <p:cNvPicPr>
              <a:picLocks noChangeAspect="1" noChangeArrowheads="1"/>
            </p:cNvPicPr>
            <p:nvPr/>
          </p:nvPicPr>
          <p:blipFill>
            <a:blip r:embed="rId8"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5" name="Billede 5"/>
          <p:cNvPicPr/>
          <p:nvPr userDrawn="1"/>
        </p:nvPicPr>
        <p:blipFill>
          <a:blip r:embed="rId9" cstate="print"/>
          <a:srcRect/>
          <a:stretch>
            <a:fillRect/>
          </a:stretch>
        </p:blipFill>
        <p:spPr bwMode="auto">
          <a:xfrm>
            <a:off x="10455314" y="369957"/>
            <a:ext cx="1440160" cy="972180"/>
          </a:xfrm>
          <a:prstGeom prst="rect">
            <a:avLst/>
          </a:prstGeom>
          <a:noFill/>
          <a:ln w="9525">
            <a:noFill/>
            <a:miter lim="800000"/>
            <a:headEnd/>
            <a:tailEnd/>
          </a:ln>
        </p:spPr>
      </p:pic>
      <p:sp>
        <p:nvSpPr>
          <p:cNvPr id="26" name="TextBox 25"/>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7" name="TextBox 26"/>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18/08/18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grpSp>
        <p:nvGrpSpPr>
          <p:cNvPr id="12" name="Group 3"/>
          <p:cNvGrpSpPr>
            <a:grpSpLocks/>
          </p:cNvGrpSpPr>
          <p:nvPr userDrawn="1"/>
        </p:nvGrpSpPr>
        <p:grpSpPr bwMode="auto">
          <a:xfrm>
            <a:off x="296526" y="330238"/>
            <a:ext cx="1296144" cy="1309749"/>
            <a:chOff x="1812885" y="483445"/>
            <a:chExt cx="6004777" cy="6262809"/>
          </a:xfrm>
        </p:grpSpPr>
        <p:sp>
          <p:nvSpPr>
            <p:cNvPr id="13" name="Oval 12"/>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 name="Picture 6" descr="8.jpg"/>
            <p:cNvPicPr>
              <a:picLocks noChangeAspect="1"/>
            </p:cNvPicPr>
            <p:nvPr/>
          </p:nvPicPr>
          <p:blipFill>
            <a:blip r:embed="rId2"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7" name="Picture 16" descr="6.jpg"/>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8"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9"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20" name="Oval 19"/>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21" name="4-Point Star 20"/>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2" name="Group 25"/>
            <p:cNvGrpSpPr>
              <a:grpSpLocks/>
            </p:cNvGrpSpPr>
            <p:nvPr/>
          </p:nvGrpSpPr>
          <p:grpSpPr bwMode="auto">
            <a:xfrm>
              <a:off x="1812885" y="4810648"/>
              <a:ext cx="6004777" cy="1935606"/>
              <a:chOff x="1812885" y="4810648"/>
              <a:chExt cx="6004777" cy="1935606"/>
            </a:xfrm>
          </p:grpSpPr>
          <p:pic>
            <p:nvPicPr>
              <p:cNvPr id="25" name="Picture 24" descr="4.jpg"/>
              <p:cNvPicPr>
                <a:picLocks noChangeAspect="1"/>
              </p:cNvPicPr>
              <p:nvPr/>
            </p:nvPicPr>
            <p:blipFill>
              <a:blip r:embed="rId5"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6" name="Picture 25" descr="4.jpg"/>
              <p:cNvPicPr>
                <a:picLocks noChangeAspect="1"/>
              </p:cNvPicPr>
              <p:nvPr/>
            </p:nvPicPr>
            <p:blipFill>
              <a:blip r:embed="rId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23" name="Picture 14" descr="asad.jpg"/>
            <p:cNvPicPr>
              <a:picLocks noChangeAspect="1"/>
            </p:cNvPicPr>
            <p:nvPr/>
          </p:nvPicPr>
          <p:blipFill>
            <a:blip r:embed="rId7"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4" name="Picture 3"/>
            <p:cNvPicPr>
              <a:picLocks noChangeAspect="1" noChangeArrowheads="1"/>
            </p:cNvPicPr>
            <p:nvPr/>
          </p:nvPicPr>
          <p:blipFill>
            <a:blip r:embed="rId8"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7" name="Billede 5"/>
          <p:cNvPicPr/>
          <p:nvPr userDrawn="1"/>
        </p:nvPicPr>
        <p:blipFill>
          <a:blip r:embed="rId9" cstate="print"/>
          <a:srcRect/>
          <a:stretch>
            <a:fillRect/>
          </a:stretch>
        </p:blipFill>
        <p:spPr bwMode="auto">
          <a:xfrm>
            <a:off x="10455314" y="369957"/>
            <a:ext cx="1440160" cy="972180"/>
          </a:xfrm>
          <a:prstGeom prst="rect">
            <a:avLst/>
          </a:prstGeom>
          <a:noFill/>
          <a:ln w="9525">
            <a:noFill/>
            <a:miter lim="800000"/>
            <a:headEnd/>
            <a:tailEnd/>
          </a:ln>
        </p:spPr>
      </p:pic>
      <p:sp>
        <p:nvSpPr>
          <p:cNvPr id="28" name="TextBox 27"/>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9" name="TextBox 28"/>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18/08/18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grpSp>
        <p:nvGrpSpPr>
          <p:cNvPr id="8" name="Group 3"/>
          <p:cNvGrpSpPr>
            <a:grpSpLocks/>
          </p:cNvGrpSpPr>
          <p:nvPr userDrawn="1"/>
        </p:nvGrpSpPr>
        <p:grpSpPr bwMode="auto">
          <a:xfrm>
            <a:off x="296526" y="330238"/>
            <a:ext cx="1296144" cy="1309749"/>
            <a:chOff x="1812885" y="483445"/>
            <a:chExt cx="6004777" cy="6262809"/>
          </a:xfrm>
        </p:grpSpPr>
        <p:sp>
          <p:nvSpPr>
            <p:cNvPr id="9" name="Oval 8"/>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6" descr="8.jpg"/>
            <p:cNvPicPr>
              <a:picLocks noChangeAspect="1"/>
            </p:cNvPicPr>
            <p:nvPr/>
          </p:nvPicPr>
          <p:blipFill>
            <a:blip r:embed="rId2"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3" name="Picture 12" descr="6.jpg"/>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4"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x-none" sz="3600" kern="10" dirty="0">
                  <a:ln w="9525">
                    <a:noFill/>
                    <a:round/>
                    <a:headEnd/>
                    <a:tailEnd/>
                  </a:ln>
                  <a:solidFill>
                    <a:schemeClr val="bg2">
                      <a:lumMod val="25000"/>
                    </a:schemeClr>
                  </a:solidFill>
                  <a:latin typeface="Century Gothic"/>
                </a:rPr>
                <a:t>भारतीय लेखा </a:t>
              </a:r>
              <a:r>
                <a:rPr lang="x-none" sz="3600" dirty="0">
                  <a:solidFill>
                    <a:schemeClr val="bg2">
                      <a:lumMod val="25000"/>
                    </a:schemeClr>
                  </a:solidFill>
                  <a:latin typeface="+mn-lt"/>
                </a:rPr>
                <a:t>एव</a:t>
              </a:r>
              <a:r>
                <a:rPr lang="x-none"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5"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16" name="Oval 15"/>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7" name="4-Point Star 16"/>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8" name="Group 25"/>
            <p:cNvGrpSpPr>
              <a:grpSpLocks/>
            </p:cNvGrpSpPr>
            <p:nvPr/>
          </p:nvGrpSpPr>
          <p:grpSpPr bwMode="auto">
            <a:xfrm>
              <a:off x="1812885" y="4810648"/>
              <a:ext cx="6004777" cy="1935606"/>
              <a:chOff x="1812885" y="4810648"/>
              <a:chExt cx="6004777" cy="1935606"/>
            </a:xfrm>
          </p:grpSpPr>
          <p:pic>
            <p:nvPicPr>
              <p:cNvPr id="21" name="Picture 20" descr="4.jpg"/>
              <p:cNvPicPr>
                <a:picLocks noChangeAspect="1"/>
              </p:cNvPicPr>
              <p:nvPr/>
            </p:nvPicPr>
            <p:blipFill>
              <a:blip r:embed="rId5"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2" name="Picture 21" descr="4.jpg"/>
              <p:cNvPicPr>
                <a:picLocks noChangeAspect="1"/>
              </p:cNvPicPr>
              <p:nvPr/>
            </p:nvPicPr>
            <p:blipFill>
              <a:blip r:embed="rId6"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19" name="Picture 14" descr="asad.jpg"/>
            <p:cNvPicPr>
              <a:picLocks noChangeAspect="1"/>
            </p:cNvPicPr>
            <p:nvPr/>
          </p:nvPicPr>
          <p:blipFill>
            <a:blip r:embed="rId7"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0" name="Picture 3"/>
            <p:cNvPicPr>
              <a:picLocks noChangeAspect="1" noChangeArrowheads="1"/>
            </p:cNvPicPr>
            <p:nvPr/>
          </p:nvPicPr>
          <p:blipFill>
            <a:blip r:embed="rId8"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pic>
        <p:nvPicPr>
          <p:cNvPr id="23" name="Billede 5"/>
          <p:cNvPicPr/>
          <p:nvPr userDrawn="1"/>
        </p:nvPicPr>
        <p:blipFill>
          <a:blip r:embed="rId9" cstate="print"/>
          <a:srcRect/>
          <a:stretch>
            <a:fillRect/>
          </a:stretch>
        </p:blipFill>
        <p:spPr bwMode="auto">
          <a:xfrm>
            <a:off x="10455314" y="369957"/>
            <a:ext cx="1440160" cy="972180"/>
          </a:xfrm>
          <a:prstGeom prst="rect">
            <a:avLst/>
          </a:prstGeom>
          <a:noFill/>
          <a:ln w="9525">
            <a:noFill/>
            <a:miter lim="800000"/>
            <a:headEnd/>
            <a:tailEnd/>
          </a:ln>
        </p:spPr>
      </p:pic>
      <p:sp>
        <p:nvSpPr>
          <p:cNvPr id="24" name="TextBox 23"/>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5" name="TextBox 24"/>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18/08/18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18/08/18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18/08/18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303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18/08/18</a:t>
            </a:fld>
            <a:endParaRPr lang="en-US" dirty="0"/>
          </a:p>
        </p:txBody>
      </p:sp>
      <p:sp>
        <p:nvSpPr>
          <p:cNvPr id="5" name="Footer Placeholder 4"/>
          <p:cNvSpPr>
            <a:spLocks noGrp="1"/>
          </p:cNvSpPr>
          <p:nvPr>
            <p:ph type="ftr" sz="quarter" idx="3"/>
          </p:nvPr>
        </p:nvSpPr>
        <p:spPr>
          <a:xfrm>
            <a:off x="3825551" y="6463037"/>
            <a:ext cx="43278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INTOSAI Knowledge Sharing and Knowledge Services Committee</a:t>
            </a:r>
          </a:p>
          <a:p>
            <a:endParaRPr lang="en-US" dirty="0"/>
          </a:p>
        </p:txBody>
      </p:sp>
      <p:sp>
        <p:nvSpPr>
          <p:cNvPr id="6" name="Slide Number Placeholder 5"/>
          <p:cNvSpPr>
            <a:spLocks noGrp="1"/>
          </p:cNvSpPr>
          <p:nvPr>
            <p:ph type="sldNum" sz="quarter" idx="4"/>
          </p:nvPr>
        </p:nvSpPr>
        <p:spPr>
          <a:xfrm>
            <a:off x="8610600" y="642166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22" name="Billede 5"/>
          <p:cNvPicPr/>
          <p:nvPr userDrawn="1"/>
        </p:nvPicPr>
        <p:blipFill>
          <a:blip r:embed="rId13" cstate="print"/>
          <a:srcRect/>
          <a:stretch>
            <a:fillRect/>
          </a:stretch>
        </p:blipFill>
        <p:spPr bwMode="auto">
          <a:xfrm>
            <a:off x="10455314" y="369957"/>
            <a:ext cx="1440160" cy="972180"/>
          </a:xfrm>
          <a:prstGeom prst="rect">
            <a:avLst/>
          </a:prstGeom>
          <a:noFill/>
          <a:ln w="9525">
            <a:noFill/>
            <a:miter lim="800000"/>
            <a:headEnd/>
            <a:tailEnd/>
          </a:ln>
        </p:spPr>
      </p:pic>
      <p:sp>
        <p:nvSpPr>
          <p:cNvPr id="23" name="TextBox 22"/>
          <p:cNvSpPr txBox="1"/>
          <p:nvPr userDrawn="1"/>
        </p:nvSpPr>
        <p:spPr>
          <a:xfrm>
            <a:off x="10431323" y="114336"/>
            <a:ext cx="1459905" cy="276999"/>
          </a:xfrm>
          <a:prstGeom prst="rect">
            <a:avLst/>
          </a:prstGeom>
          <a:noFill/>
        </p:spPr>
        <p:txBody>
          <a:bodyPr wrap="square" rtlCol="0">
            <a:spAutoFit/>
          </a:bodyPr>
          <a:lstStyle/>
          <a:p>
            <a:pPr algn="ctr"/>
            <a:r>
              <a:rPr lang="en-US" sz="1200" b="1" kern="1200" spc="200" baseline="0" dirty="0">
                <a:solidFill>
                  <a:schemeClr val="tx2"/>
                </a:solidFill>
              </a:rPr>
              <a:t>INTOSAI</a:t>
            </a:r>
          </a:p>
        </p:txBody>
      </p:sp>
      <p:sp>
        <p:nvSpPr>
          <p:cNvPr id="24" name="TextBox 23"/>
          <p:cNvSpPr txBox="1"/>
          <p:nvPr userDrawn="1"/>
        </p:nvSpPr>
        <p:spPr>
          <a:xfrm>
            <a:off x="10255497" y="1355231"/>
            <a:ext cx="1895299" cy="338554"/>
          </a:xfrm>
          <a:prstGeom prst="rect">
            <a:avLst/>
          </a:prstGeom>
          <a:noFill/>
        </p:spPr>
        <p:txBody>
          <a:bodyPr wrap="square" rtlCol="0">
            <a:spAutoFit/>
          </a:bodyPr>
          <a:lstStyle/>
          <a:p>
            <a:pPr algn="ctr"/>
            <a:r>
              <a:rPr lang="en-US" sz="800" b="1" kern="1200" spc="0" baseline="0" dirty="0">
                <a:solidFill>
                  <a:schemeClr val="tx2"/>
                </a:solidFill>
              </a:rPr>
              <a:t>Knowledge Sharing &amp; Knowledge Services Committee</a:t>
            </a:r>
          </a:p>
        </p:txBody>
      </p:sp>
      <p:pic>
        <p:nvPicPr>
          <p:cNvPr id="25" name="Picture 2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16989" y="255293"/>
            <a:ext cx="1372820" cy="128425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Cambria" panose="02040503050406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tosaicommunity.ne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3174" y="1960337"/>
            <a:ext cx="7772400" cy="824065"/>
          </a:xfrm>
        </p:spPr>
        <p:txBody>
          <a:bodyPr>
            <a:noAutofit/>
          </a:bodyPr>
          <a:lstStyle/>
          <a:p>
            <a:r>
              <a:rPr lang="en-IN" sz="4000" dirty="0"/>
              <a:t>Emerging Issues </a:t>
            </a:r>
            <a:endParaRPr lang="en-IN" sz="4000" b="1" dirty="0"/>
          </a:p>
        </p:txBody>
      </p:sp>
      <p:sp>
        <p:nvSpPr>
          <p:cNvPr id="3" name="Subtitle 2"/>
          <p:cNvSpPr>
            <a:spLocks noGrp="1"/>
          </p:cNvSpPr>
          <p:nvPr>
            <p:ph type="subTitle" idx="1"/>
          </p:nvPr>
        </p:nvSpPr>
        <p:spPr>
          <a:xfrm>
            <a:off x="4710066" y="5447309"/>
            <a:ext cx="6643734" cy="590310"/>
          </a:xfrm>
        </p:spPr>
        <p:txBody>
          <a:bodyPr>
            <a:noAutofit/>
          </a:bodyPr>
          <a:lstStyle/>
          <a:p>
            <a:pPr algn="r"/>
            <a:r>
              <a:rPr lang="en-US" sz="2800" b="1" dirty="0">
                <a:solidFill>
                  <a:schemeClr val="tx1"/>
                </a:solidFill>
              </a:rPr>
              <a:t>SAI India</a:t>
            </a:r>
            <a:endParaRPr lang="en-IN" sz="2800" b="1" dirty="0"/>
          </a:p>
        </p:txBody>
      </p:sp>
      <p:sp>
        <p:nvSpPr>
          <p:cNvPr id="4" name="Footer Placeholder 3"/>
          <p:cNvSpPr>
            <a:spLocks noGrp="1"/>
          </p:cNvSpPr>
          <p:nvPr>
            <p:ph type="ftr" sz="quarter" idx="11"/>
          </p:nvPr>
        </p:nvSpPr>
        <p:spPr/>
        <p:txBody>
          <a:bodyPr/>
          <a:lstStyle/>
          <a:p>
            <a:r>
              <a:rPr lang="en-US" dirty="0"/>
              <a:t>INTOSAI Knowledge Sharing and Knowledge Services Committee</a:t>
            </a:r>
          </a:p>
        </p:txBody>
      </p:sp>
      <p:sp>
        <p:nvSpPr>
          <p:cNvPr id="5" name="Slide Number Placeholder 4"/>
          <p:cNvSpPr>
            <a:spLocks noGrp="1"/>
          </p:cNvSpPr>
          <p:nvPr>
            <p:ph type="sldNum" sz="quarter" idx="12"/>
          </p:nvPr>
        </p:nvSpPr>
        <p:spPr/>
        <p:txBody>
          <a:bodyPr/>
          <a:lstStyle/>
          <a:p>
            <a:fld id="{14B7DC91-BA8D-4035-9E2C-F9DC70487D2A}" type="slidenum">
              <a:rPr lang="en-IN" smtClean="0"/>
              <a:pPr/>
              <a:t>1</a:t>
            </a:fld>
            <a:endParaRPr lang="en-IN"/>
          </a:p>
        </p:txBody>
      </p:sp>
      <p:sp>
        <p:nvSpPr>
          <p:cNvPr id="6" name="Title 1"/>
          <p:cNvSpPr txBox="1">
            <a:spLocks/>
          </p:cNvSpPr>
          <p:nvPr/>
        </p:nvSpPr>
        <p:spPr>
          <a:xfrm>
            <a:off x="2209801" y="3471864"/>
            <a:ext cx="7879557" cy="1541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sz="3000" b="1" dirty="0">
              <a:latin typeface="Cambria" panose="02040503050406030204" pitchFamily="18" charset="0"/>
            </a:endParaRPr>
          </a:p>
        </p:txBody>
      </p:sp>
      <p:sp>
        <p:nvSpPr>
          <p:cNvPr id="22" name="Title 1"/>
          <p:cNvSpPr txBox="1">
            <a:spLocks/>
          </p:cNvSpPr>
          <p:nvPr/>
        </p:nvSpPr>
        <p:spPr>
          <a:xfrm>
            <a:off x="2000358" y="3576639"/>
            <a:ext cx="7879557" cy="1541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latin typeface="Cambria" panose="02040503050406030204" pitchFamily="18" charset="0"/>
              </a:rPr>
              <a:t>10</a:t>
            </a:r>
            <a:r>
              <a:rPr lang="en-US" sz="3000" b="1" baseline="30000" dirty="0">
                <a:latin typeface="Cambria" panose="02040503050406030204" pitchFamily="18" charset="0"/>
              </a:rPr>
              <a:t>th</a:t>
            </a:r>
            <a:r>
              <a:rPr lang="en-US" sz="3000" b="1" dirty="0">
                <a:latin typeface="Cambria" panose="02040503050406030204" pitchFamily="18" charset="0"/>
              </a:rPr>
              <a:t> Meeting of KSC Steering Committee</a:t>
            </a:r>
          </a:p>
          <a:p>
            <a:endParaRPr lang="en-US" sz="3000" b="1" dirty="0">
              <a:latin typeface="Cambria" panose="02040503050406030204" pitchFamily="18" charset="0"/>
            </a:endParaRPr>
          </a:p>
          <a:p>
            <a:r>
              <a:rPr lang="en-IN" sz="3000" b="1" dirty="0">
                <a:latin typeface="Cambria" panose="02040503050406030204" pitchFamily="18" charset="0"/>
              </a:rPr>
              <a:t>Kampala</a:t>
            </a:r>
          </a:p>
          <a:p>
            <a:r>
              <a:rPr lang="en-IN" sz="3000" b="1" dirty="0">
                <a:latin typeface="Cambria" panose="02040503050406030204" pitchFamily="18" charset="0"/>
              </a:rPr>
              <a:t>(20-24 August 2018)</a:t>
            </a:r>
          </a:p>
        </p:txBody>
      </p:sp>
    </p:spTree>
    <p:extLst>
      <p:ext uri="{BB962C8B-B14F-4D97-AF65-F5344CB8AC3E}">
        <p14:creationId xmlns:p14="http://schemas.microsoft.com/office/powerpoint/2010/main" val="1998836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597" y="1643052"/>
            <a:ext cx="8066117" cy="1931422"/>
          </a:xfrm>
        </p:spPr>
        <p:txBody>
          <a:bodyPr>
            <a:noAutofit/>
          </a:bodyPr>
          <a:lstStyle/>
          <a:p>
            <a:pPr algn="ctr"/>
            <a:r>
              <a:rPr lang="en-US" sz="4000" b="1" dirty="0">
                <a:latin typeface="Cambria" panose="02040503050406030204" pitchFamily="18" charset="0"/>
              </a:rPr>
              <a:t/>
            </a:r>
            <a:br>
              <a:rPr lang="en-US" sz="4000" b="1" dirty="0">
                <a:latin typeface="Cambria" panose="02040503050406030204" pitchFamily="18" charset="0"/>
              </a:rPr>
            </a:br>
            <a:r>
              <a:rPr lang="en-US" sz="4000" b="1" dirty="0">
                <a:latin typeface="Cambria" panose="02040503050406030204" pitchFamily="18" charset="0"/>
              </a:rPr>
              <a:t/>
            </a:r>
            <a:br>
              <a:rPr lang="en-US" sz="4000" b="1" dirty="0">
                <a:latin typeface="Cambria" panose="02040503050406030204" pitchFamily="18" charset="0"/>
              </a:rPr>
            </a:br>
            <a:r>
              <a:rPr lang="en-US" sz="5000" b="1" dirty="0">
                <a:latin typeface="Cambria" panose="02040503050406030204" pitchFamily="18" charset="0"/>
              </a:rPr>
              <a:t>THANK YOU</a:t>
            </a:r>
            <a:r>
              <a:rPr lang="en-IN" sz="4000" b="1" dirty="0">
                <a:latin typeface="Cambria" panose="02040503050406030204" pitchFamily="18" charset="0"/>
              </a:rPr>
              <a:t/>
            </a:r>
            <a:br>
              <a:rPr lang="en-IN" sz="4000" b="1" dirty="0">
                <a:latin typeface="Cambria" panose="02040503050406030204" pitchFamily="18" charset="0"/>
              </a:rPr>
            </a:br>
            <a:endParaRPr lang="en-IN" sz="4000" b="1" dirty="0">
              <a:latin typeface="Cambria" panose="02040503050406030204" pitchFamily="18" charset="0"/>
            </a:endParaRPr>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10</a:t>
            </a:fld>
            <a:endParaRPr lang="en-IN"/>
          </a:p>
        </p:txBody>
      </p:sp>
    </p:spTree>
    <p:extLst>
      <p:ext uri="{BB962C8B-B14F-4D97-AF65-F5344CB8AC3E}">
        <p14:creationId xmlns:p14="http://schemas.microsoft.com/office/powerpoint/2010/main" val="174418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428625"/>
            <a:ext cx="8391525" cy="958304"/>
          </a:xfrm>
        </p:spPr>
        <p:txBody>
          <a:bodyPr>
            <a:noAutofit/>
          </a:bodyPr>
          <a:lstStyle/>
          <a:p>
            <a:r>
              <a:rPr lang="en-IN" sz="3200" dirty="0"/>
              <a:t>Supervisory Committee on Emerging Issues</a:t>
            </a:r>
            <a:endParaRPr lang="en-US" sz="3200" dirty="0"/>
          </a:p>
        </p:txBody>
      </p:sp>
      <p:sp>
        <p:nvSpPr>
          <p:cNvPr id="3" name="Content Placeholder 2"/>
          <p:cNvSpPr>
            <a:spLocks noGrp="1"/>
          </p:cNvSpPr>
          <p:nvPr>
            <p:ph idx="1"/>
          </p:nvPr>
        </p:nvSpPr>
        <p:spPr>
          <a:xfrm>
            <a:off x="554679" y="1685925"/>
            <a:ext cx="11056296" cy="4924425"/>
          </a:xfrm>
        </p:spPr>
        <p:txBody>
          <a:bodyPr>
            <a:normAutofit lnSpcReduction="10000"/>
          </a:bodyPr>
          <a:lstStyle/>
          <a:p>
            <a:r>
              <a:rPr lang="en-US" dirty="0" smtClean="0"/>
              <a:t>Need to respond to changes, challenges and emerging issues of international dimensions</a:t>
            </a:r>
          </a:p>
          <a:p>
            <a:r>
              <a:rPr lang="en-US" dirty="0" smtClean="0"/>
              <a:t>SCEI established </a:t>
            </a:r>
            <a:r>
              <a:rPr lang="en-US" dirty="0"/>
              <a:t>in </a:t>
            </a:r>
            <a:r>
              <a:rPr lang="en-US" dirty="0" smtClean="0"/>
              <a:t>2012 at 63 meeting of GB in Chengdu, China. </a:t>
            </a:r>
          </a:p>
          <a:p>
            <a:r>
              <a:rPr lang="en-US" dirty="0" smtClean="0"/>
              <a:t>To report under chairmanship of INTOSAI chair directly to GB</a:t>
            </a:r>
            <a:endParaRPr lang="en-US" dirty="0"/>
          </a:p>
          <a:p>
            <a:r>
              <a:rPr lang="en-US" dirty="0"/>
              <a:t>INTOSAI Strategic Plan 2017-2022 entrusts following </a:t>
            </a:r>
            <a:r>
              <a:rPr lang="en-US" dirty="0" smtClean="0"/>
              <a:t>responsibilities to SCEI:</a:t>
            </a:r>
            <a:endParaRPr lang="en-US" dirty="0"/>
          </a:p>
          <a:p>
            <a:pPr lvl="1"/>
            <a:r>
              <a:rPr lang="en-US" dirty="0"/>
              <a:t>Preparing the Governing Board and other INTOSAI stakeholders for emerging issues</a:t>
            </a:r>
          </a:p>
          <a:p>
            <a:pPr lvl="1"/>
            <a:r>
              <a:rPr lang="en-US" dirty="0"/>
              <a:t>Undertaking enterprise risk management function on behalf of the Governing Board of INTOSAI</a:t>
            </a:r>
          </a:p>
          <a:p>
            <a:r>
              <a:rPr lang="en-IN" dirty="0"/>
              <a:t>Chaired by SAI UAE.</a:t>
            </a:r>
          </a:p>
        </p:txBody>
      </p:sp>
    </p:spTree>
    <p:extLst>
      <p:ext uri="{BB962C8B-B14F-4D97-AF65-F5344CB8AC3E}">
        <p14:creationId xmlns:p14="http://schemas.microsoft.com/office/powerpoint/2010/main" val="124519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428625"/>
            <a:ext cx="8391525" cy="958304"/>
          </a:xfrm>
        </p:spPr>
        <p:txBody>
          <a:bodyPr>
            <a:noAutofit/>
          </a:bodyPr>
          <a:lstStyle/>
          <a:p>
            <a:r>
              <a:rPr lang="en-IN" sz="3200" dirty="0"/>
              <a:t>Expert Group - SCEI</a:t>
            </a:r>
            <a:endParaRPr lang="en-US" sz="3200" dirty="0"/>
          </a:p>
        </p:txBody>
      </p:sp>
      <p:sp>
        <p:nvSpPr>
          <p:cNvPr id="3" name="Content Placeholder 2"/>
          <p:cNvSpPr>
            <a:spLocks noGrp="1"/>
          </p:cNvSpPr>
          <p:nvPr>
            <p:ph idx="1"/>
          </p:nvPr>
        </p:nvSpPr>
        <p:spPr>
          <a:xfrm>
            <a:off x="1015999" y="1769533"/>
            <a:ext cx="9829801" cy="4840817"/>
          </a:xfrm>
        </p:spPr>
        <p:txBody>
          <a:bodyPr>
            <a:normAutofit fontScale="77500" lnSpcReduction="20000"/>
          </a:bodyPr>
          <a:lstStyle/>
          <a:p>
            <a:pPr>
              <a:lnSpc>
                <a:spcPct val="120000"/>
              </a:lnSpc>
            </a:pPr>
            <a:r>
              <a:rPr lang="en-US" dirty="0"/>
              <a:t>Expert group, within SCEI members to provide independent assessment of issues raised and provide recommendations on proposed solutions</a:t>
            </a:r>
          </a:p>
          <a:p>
            <a:pPr>
              <a:lnSpc>
                <a:spcPct val="120000"/>
              </a:lnSpc>
            </a:pPr>
            <a:r>
              <a:rPr lang="en-US" dirty="0"/>
              <a:t>Members of Expert Group: </a:t>
            </a:r>
          </a:p>
          <a:p>
            <a:pPr marL="1371600" indent="-515938">
              <a:buFont typeface="+mj-lt"/>
              <a:buAutoNum type="arabicPeriod"/>
            </a:pPr>
            <a:r>
              <a:rPr lang="en-US" dirty="0">
                <a:latin typeface="Times New Roman" panose="02020603050405020304" pitchFamily="18" charset="0"/>
                <a:cs typeface="Times New Roman" panose="02020603050405020304" pitchFamily="18" charset="0"/>
              </a:rPr>
              <a:t>Austria</a:t>
            </a:r>
          </a:p>
          <a:p>
            <a:pPr marL="1371600" indent="-515938">
              <a:buFont typeface="+mj-lt"/>
              <a:buAutoNum type="arabicPeriod"/>
            </a:pPr>
            <a:r>
              <a:rPr lang="en-US" dirty="0">
                <a:latin typeface="Times New Roman" panose="02020603050405020304" pitchFamily="18" charset="0"/>
                <a:cs typeface="Times New Roman" panose="02020603050405020304" pitchFamily="18" charset="0"/>
              </a:rPr>
              <a:t>India </a:t>
            </a:r>
          </a:p>
          <a:p>
            <a:pPr marL="1371600" indent="-515938">
              <a:buFont typeface="+mj-lt"/>
              <a:buAutoNum type="arabicPeriod"/>
            </a:pPr>
            <a:r>
              <a:rPr lang="en-US" dirty="0">
                <a:latin typeface="Times New Roman" panose="02020603050405020304" pitchFamily="18" charset="0"/>
                <a:cs typeface="Times New Roman" panose="02020603050405020304" pitchFamily="18" charset="0"/>
              </a:rPr>
              <a:t>Norway</a:t>
            </a:r>
          </a:p>
          <a:p>
            <a:pPr marL="1371600" indent="-515938">
              <a:buFont typeface="+mj-lt"/>
              <a:buAutoNum type="arabicPeriod"/>
            </a:pPr>
            <a:r>
              <a:rPr lang="en-US" dirty="0">
                <a:latin typeface="Times New Roman" panose="02020603050405020304" pitchFamily="18" charset="0"/>
                <a:cs typeface="Times New Roman" panose="02020603050405020304" pitchFamily="18" charset="0"/>
              </a:rPr>
              <a:t>USA</a:t>
            </a:r>
          </a:p>
          <a:p>
            <a:pPr marL="1371600" indent="-515938">
              <a:buFont typeface="+mj-lt"/>
              <a:buAutoNum type="arabicPeriod"/>
            </a:pPr>
            <a:r>
              <a:rPr lang="en-US" dirty="0">
                <a:latin typeface="Times New Roman" panose="02020603050405020304" pitchFamily="18" charset="0"/>
                <a:cs typeface="Times New Roman" panose="02020603050405020304" pitchFamily="18" charset="0"/>
              </a:rPr>
              <a:t>Brazil</a:t>
            </a:r>
          </a:p>
          <a:p>
            <a:pPr marL="1371600" indent="-515938">
              <a:buFont typeface="+mj-lt"/>
              <a:buAutoNum type="arabicPeriod"/>
            </a:pPr>
            <a:r>
              <a:rPr lang="en-US" dirty="0">
                <a:latin typeface="Times New Roman" panose="02020603050405020304" pitchFamily="18" charset="0"/>
                <a:cs typeface="Times New Roman" panose="02020603050405020304" pitchFamily="18" charset="0"/>
              </a:rPr>
              <a:t>Spain </a:t>
            </a:r>
          </a:p>
          <a:p>
            <a:pPr marL="1371600" indent="-515938">
              <a:buFont typeface="+mj-lt"/>
              <a:buAutoNum type="arabicPeriod"/>
            </a:pPr>
            <a:r>
              <a:rPr lang="en-US" dirty="0">
                <a:latin typeface="Times New Roman" panose="02020603050405020304" pitchFamily="18" charset="0"/>
                <a:cs typeface="Times New Roman" panose="02020603050405020304" pitchFamily="18" charset="0"/>
              </a:rPr>
              <a:t>Tunisia</a:t>
            </a:r>
          </a:p>
          <a:p>
            <a:pPr marL="1371600" indent="-515938">
              <a:buFont typeface="+mj-lt"/>
              <a:buAutoNum type="arabicPeriod"/>
            </a:pPr>
            <a:r>
              <a:rPr lang="en-US" dirty="0">
                <a:latin typeface="Times New Roman" panose="02020603050405020304" pitchFamily="18" charset="0"/>
                <a:cs typeface="Times New Roman" panose="02020603050405020304" pitchFamily="18" charset="0"/>
              </a:rPr>
              <a:t>Chile </a:t>
            </a:r>
          </a:p>
          <a:p>
            <a:pPr marL="1371600" indent="-515938">
              <a:buFont typeface="+mj-lt"/>
              <a:buAutoNum type="arabicPeriod"/>
            </a:pPr>
            <a:r>
              <a:rPr lang="en-US" dirty="0">
                <a:latin typeface="Times New Roman" panose="02020603050405020304" pitchFamily="18" charset="0"/>
                <a:cs typeface="Times New Roman" panose="02020603050405020304" pitchFamily="18" charset="0"/>
              </a:rPr>
              <a:t>South Africa  </a:t>
            </a:r>
          </a:p>
          <a:p>
            <a:endParaRPr lang="en-US" dirty="0"/>
          </a:p>
          <a:p>
            <a:endParaRPr lang="en-IN" dirty="0"/>
          </a:p>
        </p:txBody>
      </p:sp>
    </p:spTree>
    <p:extLst>
      <p:ext uri="{BB962C8B-B14F-4D97-AF65-F5344CB8AC3E}">
        <p14:creationId xmlns:p14="http://schemas.microsoft.com/office/powerpoint/2010/main" val="4253688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832" y="562669"/>
            <a:ext cx="8229600" cy="850106"/>
          </a:xfrm>
        </p:spPr>
        <p:txBody>
          <a:bodyPr>
            <a:normAutofit/>
          </a:bodyPr>
          <a:lstStyle/>
          <a:p>
            <a:r>
              <a:rPr lang="en-US" sz="3600" dirty="0"/>
              <a:t>Definition</a:t>
            </a:r>
            <a:endParaRPr lang="en-IN" sz="2700" dirty="0"/>
          </a:p>
        </p:txBody>
      </p:sp>
      <p:sp>
        <p:nvSpPr>
          <p:cNvPr id="3" name="Content Placeholder 2"/>
          <p:cNvSpPr>
            <a:spLocks noGrp="1"/>
          </p:cNvSpPr>
          <p:nvPr>
            <p:ph idx="1"/>
          </p:nvPr>
        </p:nvSpPr>
        <p:spPr>
          <a:xfrm>
            <a:off x="1176867" y="1952526"/>
            <a:ext cx="9787466" cy="3059742"/>
          </a:xfrm>
        </p:spPr>
        <p:txBody>
          <a:bodyPr>
            <a:noAutofit/>
          </a:bodyPr>
          <a:lstStyle/>
          <a:p>
            <a:pPr marL="0" indent="0">
              <a:buNone/>
            </a:pPr>
            <a:r>
              <a:rPr lang="en-US" sz="2800" dirty="0"/>
              <a:t>Emerging issues are external developments that will fundamentally:</a:t>
            </a:r>
          </a:p>
          <a:p>
            <a:r>
              <a:rPr lang="en-US" sz="2800" dirty="0"/>
              <a:t> impact the audit practice in the future, or</a:t>
            </a:r>
          </a:p>
          <a:p>
            <a:r>
              <a:rPr lang="en-US" sz="2800" dirty="0"/>
              <a:t> affect the reputation of SAIs/INTOSAI</a:t>
            </a:r>
          </a:p>
          <a:p>
            <a:pPr marL="457200" lvl="1" indent="0" algn="just">
              <a:buNone/>
            </a:pPr>
            <a:endParaRPr lang="en-US" dirty="0"/>
          </a:p>
          <a:p>
            <a:pPr marL="0" indent="0" algn="just">
              <a:buNone/>
            </a:pPr>
            <a:endParaRPr lang="en-US" sz="3200" dirty="0"/>
          </a:p>
        </p:txBody>
      </p:sp>
      <p:sp>
        <p:nvSpPr>
          <p:cNvPr id="4" name="Footer Placeholder 3"/>
          <p:cNvSpPr>
            <a:spLocks noGrp="1"/>
          </p:cNvSpPr>
          <p:nvPr>
            <p:ph type="ftr" sz="quarter" idx="11"/>
          </p:nvPr>
        </p:nvSpPr>
        <p:spPr>
          <a:xfrm>
            <a:off x="4648200" y="6675757"/>
            <a:ext cx="2895600" cy="45719"/>
          </a:xfrm>
        </p:spPr>
        <p:txBody>
          <a:bodyPr/>
          <a:lstStyle/>
          <a:p>
            <a:endParaRPr lang="en-IN" dirty="0"/>
          </a:p>
        </p:txBody>
      </p:sp>
    </p:spTree>
    <p:extLst>
      <p:ext uri="{BB962C8B-B14F-4D97-AF65-F5344CB8AC3E}">
        <p14:creationId xmlns:p14="http://schemas.microsoft.com/office/powerpoint/2010/main" val="1734094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6618" y="621747"/>
            <a:ext cx="8032174" cy="850106"/>
          </a:xfrm>
        </p:spPr>
        <p:txBody>
          <a:bodyPr>
            <a:noAutofit/>
          </a:bodyPr>
          <a:lstStyle/>
          <a:p>
            <a:r>
              <a:rPr lang="en-US" sz="3600" dirty="0" smtClean="0"/>
              <a:t>Examples of emerging issues</a:t>
            </a:r>
            <a:endParaRPr lang="en-IN" sz="3600" dirty="0"/>
          </a:p>
        </p:txBody>
      </p:sp>
      <p:sp>
        <p:nvSpPr>
          <p:cNvPr id="3" name="Content Placeholder 2"/>
          <p:cNvSpPr>
            <a:spLocks noGrp="1"/>
          </p:cNvSpPr>
          <p:nvPr>
            <p:ph idx="1"/>
          </p:nvPr>
        </p:nvSpPr>
        <p:spPr>
          <a:xfrm>
            <a:off x="1159933" y="1708113"/>
            <a:ext cx="9423400" cy="5022143"/>
          </a:xfrm>
        </p:spPr>
        <p:txBody>
          <a:bodyPr>
            <a:noAutofit/>
          </a:bodyPr>
          <a:lstStyle/>
          <a:p>
            <a:r>
              <a:rPr lang="en-US" sz="2800" dirty="0"/>
              <a:t>IT, e.g. big data, internal controls, need for data scientists</a:t>
            </a:r>
          </a:p>
          <a:p>
            <a:r>
              <a:rPr lang="en-US" sz="2800" dirty="0"/>
              <a:t>International corruption</a:t>
            </a:r>
          </a:p>
          <a:p>
            <a:r>
              <a:rPr lang="en-US" sz="2800" dirty="0"/>
              <a:t>Migrant crisis</a:t>
            </a:r>
          </a:p>
          <a:p>
            <a:r>
              <a:rPr lang="en-US" sz="2800" dirty="0"/>
              <a:t>Climate change</a:t>
            </a:r>
          </a:p>
          <a:p>
            <a:r>
              <a:rPr lang="en-US" sz="2800" dirty="0"/>
              <a:t>SDGs</a:t>
            </a:r>
          </a:p>
          <a:p>
            <a:endParaRPr lang="en-US" sz="2800" dirty="0"/>
          </a:p>
          <a:p>
            <a:pPr lvl="0" algn="just"/>
            <a:endParaRPr lang="en-US" sz="2800" dirty="0"/>
          </a:p>
          <a:p>
            <a:pPr lvl="0" algn="just"/>
            <a:endParaRPr lang="en-US" sz="2800" dirty="0"/>
          </a:p>
        </p:txBody>
      </p:sp>
      <p:sp>
        <p:nvSpPr>
          <p:cNvPr id="4" name="Footer Placeholder 3"/>
          <p:cNvSpPr>
            <a:spLocks noGrp="1"/>
          </p:cNvSpPr>
          <p:nvPr>
            <p:ph type="ftr" sz="quarter" idx="11"/>
          </p:nvPr>
        </p:nvSpPr>
        <p:spPr>
          <a:xfrm>
            <a:off x="4648200" y="6356351"/>
            <a:ext cx="2895600" cy="365125"/>
          </a:xfrm>
        </p:spPr>
        <p:txBody>
          <a:bodyPr/>
          <a:lstStyle/>
          <a:p>
            <a:endParaRPr lang="en-IN" dirty="0"/>
          </a:p>
        </p:txBody>
      </p:sp>
    </p:spTree>
    <p:extLst>
      <p:ext uri="{BB962C8B-B14F-4D97-AF65-F5344CB8AC3E}">
        <p14:creationId xmlns:p14="http://schemas.microsoft.com/office/powerpoint/2010/main" val="8608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0" y="623739"/>
            <a:ext cx="7969324" cy="850106"/>
          </a:xfrm>
        </p:spPr>
        <p:txBody>
          <a:bodyPr>
            <a:normAutofit/>
          </a:bodyPr>
          <a:lstStyle/>
          <a:p>
            <a:r>
              <a:rPr lang="en-IN" sz="4000" dirty="0"/>
              <a:t>Categorisation of Responses</a:t>
            </a:r>
          </a:p>
        </p:txBody>
      </p:sp>
      <p:sp>
        <p:nvSpPr>
          <p:cNvPr id="3" name="Content Placeholder 2"/>
          <p:cNvSpPr>
            <a:spLocks noGrp="1"/>
          </p:cNvSpPr>
          <p:nvPr>
            <p:ph idx="1"/>
          </p:nvPr>
        </p:nvSpPr>
        <p:spPr>
          <a:xfrm>
            <a:off x="456838" y="1576292"/>
            <a:ext cx="10414361" cy="4740212"/>
          </a:xfrm>
        </p:spPr>
        <p:txBody>
          <a:bodyPr>
            <a:noAutofit/>
          </a:bodyPr>
          <a:lstStyle/>
          <a:p>
            <a:pPr fontAlgn="t"/>
            <a:r>
              <a:rPr lang="en-US" sz="2800" b="1" dirty="0"/>
              <a:t>Immediate response </a:t>
            </a:r>
            <a:r>
              <a:rPr lang="en-US" sz="2800" b="1" dirty="0" smtClean="0"/>
              <a:t>: </a:t>
            </a:r>
            <a:r>
              <a:rPr lang="en-US" sz="2800" dirty="0" smtClean="0"/>
              <a:t>To </a:t>
            </a:r>
            <a:r>
              <a:rPr lang="en-US" sz="2800" dirty="0"/>
              <a:t>be coordinated by the General Secretariat in conjunction with the SCEI.</a:t>
            </a:r>
          </a:p>
          <a:p>
            <a:pPr fontAlgn="t"/>
            <a:r>
              <a:rPr lang="en-US" sz="2800" b="1" dirty="0"/>
              <a:t>Strategic Response : </a:t>
            </a:r>
            <a:r>
              <a:rPr lang="en-US" sz="2800" dirty="0"/>
              <a:t>To be brought to the attention of the GB and any other relevant stakeholders through the Annual Submission of the SCEI to the GB.</a:t>
            </a:r>
          </a:p>
          <a:p>
            <a:pPr fontAlgn="t"/>
            <a:r>
              <a:rPr lang="en-US" sz="2800" b="1" dirty="0"/>
              <a:t>Outreach opportunities: </a:t>
            </a:r>
            <a:r>
              <a:rPr lang="en-US" sz="2800" dirty="0"/>
              <a:t>To prepare key publications for outreach opportunities as determined and prepared by the expert group and approved by the SCEI membership and submitted to the GB for approval as part of the annual GB submission.</a:t>
            </a:r>
          </a:p>
        </p:txBody>
      </p:sp>
      <p:sp>
        <p:nvSpPr>
          <p:cNvPr id="4" name="Footer Placeholder 3"/>
          <p:cNvSpPr>
            <a:spLocks noGrp="1"/>
          </p:cNvSpPr>
          <p:nvPr>
            <p:ph type="ftr" sz="quarter" idx="11"/>
          </p:nvPr>
        </p:nvSpPr>
        <p:spPr>
          <a:xfrm>
            <a:off x="4648200" y="6356351"/>
            <a:ext cx="2895600" cy="365125"/>
          </a:xfrm>
        </p:spPr>
        <p:txBody>
          <a:bodyPr/>
          <a:lstStyle/>
          <a:p>
            <a:endParaRPr lang="en-IN" dirty="0"/>
          </a:p>
        </p:txBody>
      </p:sp>
    </p:spTree>
    <p:extLst>
      <p:ext uri="{BB962C8B-B14F-4D97-AF65-F5344CB8AC3E}">
        <p14:creationId xmlns:p14="http://schemas.microsoft.com/office/powerpoint/2010/main" val="3399827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5307" y="674689"/>
            <a:ext cx="8448560" cy="773013"/>
          </a:xfrm>
        </p:spPr>
        <p:txBody>
          <a:bodyPr>
            <a:normAutofit fontScale="90000"/>
          </a:bodyPr>
          <a:lstStyle/>
          <a:p>
            <a:r>
              <a:rPr lang="en-US" sz="4000" dirty="0">
                <a:latin typeface="Times New Roman" panose="02020603050405020304" pitchFamily="18" charset="0"/>
                <a:cs typeface="Times New Roman" panose="02020603050405020304" pitchFamily="18" charset="0"/>
              </a:rPr>
              <a:t>Circulation of Templates through KSC Portal</a:t>
            </a:r>
            <a:endParaRPr lang="en-IN" sz="4000" dirty="0"/>
          </a:p>
        </p:txBody>
      </p:sp>
      <p:sp>
        <p:nvSpPr>
          <p:cNvPr id="3" name="Content Placeholder 2"/>
          <p:cNvSpPr>
            <a:spLocks noGrp="1"/>
          </p:cNvSpPr>
          <p:nvPr>
            <p:ph idx="1"/>
          </p:nvPr>
        </p:nvSpPr>
        <p:spPr>
          <a:xfrm>
            <a:off x="631536" y="2202424"/>
            <a:ext cx="10442863" cy="3233175"/>
          </a:xfrm>
        </p:spPr>
        <p:txBody>
          <a:bodyPr>
            <a:noAutofit/>
          </a:bodyPr>
          <a:lstStyle/>
          <a:p>
            <a:pPr lvl="0"/>
            <a:r>
              <a:rPr lang="en-US" sz="3200" dirty="0"/>
              <a:t>SCEI has devised two templates for collecting the emerging issues and risks from various INTOSAI Organs</a:t>
            </a:r>
          </a:p>
          <a:p>
            <a:pPr lvl="0"/>
            <a:r>
              <a:rPr lang="en-US" sz="3200" dirty="0"/>
              <a:t>The templates are posted in the INTOSAI Community Portal (</a:t>
            </a:r>
            <a:r>
              <a:rPr lang="en-US" sz="3200" u="sng" dirty="0">
                <a:hlinkClick r:id="rId2"/>
              </a:rPr>
              <a:t>www.intosaicommunity.net</a:t>
            </a:r>
            <a:r>
              <a:rPr lang="en-US" sz="3200" dirty="0"/>
              <a:t>) </a:t>
            </a:r>
          </a:p>
        </p:txBody>
      </p:sp>
      <p:sp>
        <p:nvSpPr>
          <p:cNvPr id="4" name="Footer Placeholder 3"/>
          <p:cNvSpPr>
            <a:spLocks noGrp="1"/>
          </p:cNvSpPr>
          <p:nvPr>
            <p:ph type="ftr" sz="quarter" idx="11"/>
          </p:nvPr>
        </p:nvSpPr>
        <p:spPr>
          <a:xfrm>
            <a:off x="4648200" y="6356351"/>
            <a:ext cx="2895600" cy="365125"/>
          </a:xfrm>
        </p:spPr>
        <p:txBody>
          <a:bodyPr/>
          <a:lstStyle/>
          <a:p>
            <a:endParaRPr lang="en-IN" dirty="0"/>
          </a:p>
        </p:txBody>
      </p:sp>
    </p:spTree>
    <p:extLst>
      <p:ext uri="{BB962C8B-B14F-4D97-AF65-F5344CB8AC3E}">
        <p14:creationId xmlns:p14="http://schemas.microsoft.com/office/powerpoint/2010/main" val="148010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5307" y="674689"/>
            <a:ext cx="8448560" cy="773013"/>
          </a:xfrm>
        </p:spPr>
        <p:txBody>
          <a:bodyPr>
            <a:normAutofit/>
          </a:bodyPr>
          <a:lstStyle/>
          <a:p>
            <a:r>
              <a:rPr lang="en-US" sz="4000">
                <a:latin typeface="Times New Roman" panose="02020603050405020304" pitchFamily="18" charset="0"/>
                <a:cs typeface="Times New Roman" panose="02020603050405020304" pitchFamily="18" charset="0"/>
              </a:rPr>
              <a:t>Templates in </a:t>
            </a:r>
            <a:r>
              <a:rPr lang="en-US" sz="4000" dirty="0">
                <a:latin typeface="Times New Roman" panose="02020603050405020304" pitchFamily="18" charset="0"/>
                <a:cs typeface="Times New Roman" panose="02020603050405020304" pitchFamily="18" charset="0"/>
              </a:rPr>
              <a:t>KSC Portal</a:t>
            </a:r>
            <a:endParaRPr lang="en-IN" sz="4000" dirty="0"/>
          </a:p>
        </p:txBody>
      </p:sp>
      <p:pic>
        <p:nvPicPr>
          <p:cNvPr id="5" name="Content Placeholder 4">
            <a:extLst>
              <a:ext uri="{FF2B5EF4-FFF2-40B4-BE49-F238E27FC236}">
                <a16:creationId xmlns="" xmlns:a16="http://schemas.microsoft.com/office/drawing/2014/main" id="{64B89E79-38DE-4061-B6E1-47DC2313A07B}"/>
              </a:ext>
            </a:extLst>
          </p:cNvPr>
          <p:cNvPicPr>
            <a:picLocks noGrp="1" noChangeAspect="1"/>
          </p:cNvPicPr>
          <p:nvPr>
            <p:ph idx="1"/>
          </p:nvPr>
        </p:nvPicPr>
        <p:blipFill>
          <a:blip r:embed="rId2"/>
          <a:stretch>
            <a:fillRect/>
          </a:stretch>
        </p:blipFill>
        <p:spPr>
          <a:xfrm>
            <a:off x="883920" y="1645921"/>
            <a:ext cx="10543320" cy="4988560"/>
          </a:xfrm>
          <a:prstGeom prst="rect">
            <a:avLst/>
          </a:prstGeom>
        </p:spPr>
      </p:pic>
      <p:sp>
        <p:nvSpPr>
          <p:cNvPr id="4" name="Footer Placeholder 3"/>
          <p:cNvSpPr>
            <a:spLocks noGrp="1"/>
          </p:cNvSpPr>
          <p:nvPr>
            <p:ph type="ftr" sz="quarter" idx="11"/>
          </p:nvPr>
        </p:nvSpPr>
        <p:spPr>
          <a:xfrm>
            <a:off x="4648200" y="6356351"/>
            <a:ext cx="2895600" cy="365125"/>
          </a:xfrm>
        </p:spPr>
        <p:txBody>
          <a:bodyPr/>
          <a:lstStyle/>
          <a:p>
            <a:endParaRPr lang="en-IN" dirty="0"/>
          </a:p>
        </p:txBody>
      </p:sp>
    </p:spTree>
    <p:extLst>
      <p:ext uri="{BB962C8B-B14F-4D97-AF65-F5344CB8AC3E}">
        <p14:creationId xmlns:p14="http://schemas.microsoft.com/office/powerpoint/2010/main" val="3730356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5307" y="674689"/>
            <a:ext cx="8229600" cy="773013"/>
          </a:xfrm>
        </p:spPr>
        <p:txBody>
          <a:bodyPr>
            <a:normAutofit/>
          </a:bodyPr>
          <a:lstStyle/>
          <a:p>
            <a:r>
              <a:rPr lang="en-IN" sz="4000" dirty="0"/>
              <a:t>Discussion questions</a:t>
            </a:r>
          </a:p>
        </p:txBody>
      </p:sp>
      <p:sp>
        <p:nvSpPr>
          <p:cNvPr id="3" name="Content Placeholder 2"/>
          <p:cNvSpPr>
            <a:spLocks noGrp="1"/>
          </p:cNvSpPr>
          <p:nvPr>
            <p:ph idx="1"/>
          </p:nvPr>
        </p:nvSpPr>
        <p:spPr>
          <a:xfrm>
            <a:off x="880534" y="1964267"/>
            <a:ext cx="9973734" cy="4148113"/>
          </a:xfrm>
        </p:spPr>
        <p:txBody>
          <a:bodyPr>
            <a:noAutofit/>
          </a:bodyPr>
          <a:lstStyle/>
          <a:p>
            <a:pPr lvl="0"/>
            <a:r>
              <a:rPr lang="en-US" sz="3200" dirty="0"/>
              <a:t>Exercise undertaken by Working Groups to scan for emerging areas. </a:t>
            </a:r>
            <a:endParaRPr lang="en-US" sz="3200" dirty="0" smtClean="0"/>
          </a:p>
          <a:p>
            <a:pPr lvl="0"/>
            <a:r>
              <a:rPr lang="en-US" sz="3200" dirty="0" smtClean="0"/>
              <a:t>Could </a:t>
            </a:r>
            <a:r>
              <a:rPr lang="en-US" sz="3200" dirty="0"/>
              <a:t>also act as feeder for topics for research projects for next KSC work Plan</a:t>
            </a:r>
          </a:p>
          <a:p>
            <a:pPr lvl="0"/>
            <a:r>
              <a:rPr lang="en-US" sz="3200" dirty="0"/>
              <a:t>Provide inputs in annex I and II circulated by SCEI on emerging issues and risks and </a:t>
            </a:r>
            <a:r>
              <a:rPr lang="en-US" sz="3200" dirty="0" smtClean="0"/>
              <a:t>post </a:t>
            </a:r>
            <a:r>
              <a:rPr lang="en-US" sz="3200" dirty="0"/>
              <a:t>in the INTOSAI Community Portal on regular basis.</a:t>
            </a:r>
          </a:p>
          <a:p>
            <a:pPr marL="342900" lvl="2" indent="-342900" algn="just"/>
            <a:endParaRPr lang="en-US" sz="2800" dirty="0"/>
          </a:p>
        </p:txBody>
      </p:sp>
      <p:sp>
        <p:nvSpPr>
          <p:cNvPr id="4" name="Footer Placeholder 3"/>
          <p:cNvSpPr>
            <a:spLocks noGrp="1"/>
          </p:cNvSpPr>
          <p:nvPr>
            <p:ph type="ftr" sz="quarter" idx="11"/>
          </p:nvPr>
        </p:nvSpPr>
        <p:spPr>
          <a:xfrm>
            <a:off x="4648200" y="6356351"/>
            <a:ext cx="2895600" cy="365125"/>
          </a:xfrm>
        </p:spPr>
        <p:txBody>
          <a:bodyPr/>
          <a:lstStyle/>
          <a:p>
            <a:endParaRPr lang="en-IN" dirty="0"/>
          </a:p>
        </p:txBody>
      </p:sp>
    </p:spTree>
    <p:extLst>
      <p:ext uri="{BB962C8B-B14F-4D97-AF65-F5344CB8AC3E}">
        <p14:creationId xmlns:p14="http://schemas.microsoft.com/office/powerpoint/2010/main" val="39476449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380</Words>
  <Application>Microsoft Macintosh PowerPoint</Application>
  <PresentationFormat>Custom</PresentationFormat>
  <Paragraphs>54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Emerging Issues </vt:lpstr>
      <vt:lpstr>Supervisory Committee on Emerging Issues</vt:lpstr>
      <vt:lpstr>Expert Group - SCEI</vt:lpstr>
      <vt:lpstr>Definition</vt:lpstr>
      <vt:lpstr>Examples of emerging issues</vt:lpstr>
      <vt:lpstr>Categorisation of Responses</vt:lpstr>
      <vt:lpstr>Circulation of Templates through KSC Portal</vt:lpstr>
      <vt:lpstr>Templates in KSC Portal</vt:lpstr>
      <vt:lpstr>Discussion questions</vt:lpstr>
      <vt:lpstr>  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iCISA</dc:creator>
  <cp:lastModifiedBy>PK Tiwari</cp:lastModifiedBy>
  <cp:revision>51</cp:revision>
  <cp:lastPrinted>2018-08-08T06:57:25Z</cp:lastPrinted>
  <dcterms:created xsi:type="dcterms:W3CDTF">2017-08-15T02:16:39Z</dcterms:created>
  <dcterms:modified xsi:type="dcterms:W3CDTF">2018-08-18T13:51:17Z</dcterms:modified>
</cp:coreProperties>
</file>