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86" r:id="rId3"/>
    <p:sldId id="278" r:id="rId4"/>
    <p:sldId id="279" r:id="rId5"/>
    <p:sldId id="280" r:id="rId6"/>
    <p:sldId id="284" r:id="rId7"/>
    <p:sldId id="285" r:id="rId8"/>
    <p:sldId id="281" r:id="rId9"/>
    <p:sldId id="287" r:id="rId10"/>
    <p:sldId id="282" r:id="rId11"/>
    <p:sldId id="264" r:id="rId12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32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15C0C8-92E6-4B22-B728-611AE3287C16}" type="datetimeFigureOut">
              <a:rPr lang="en-US" smtClean="0"/>
              <a:t>18/08/18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040543-49C0-4B64-98EC-A83CE566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47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C24ED49-02FC-44CB-91DE-4044913672E2}" type="datetimeFigureOut">
              <a:rPr lang="en-US" smtClean="0"/>
              <a:t>18/08/18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47F457-FA4D-4105-89F7-C30A91C0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4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2392E-2043-4EF6-ADAC-292160E8F9AD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8297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2312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18/08/18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492875"/>
            <a:ext cx="4293637" cy="365125"/>
          </a:xfrm>
        </p:spPr>
        <p:txBody>
          <a:bodyPr/>
          <a:lstStyle/>
          <a:p>
            <a:r>
              <a:rPr lang="en-US" dirty="0"/>
              <a:t>INTOSAI Knowledge Sharing and Knowledge Services Committee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2313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Billede 5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>
                <a:solidFill>
                  <a:schemeClr val="tx2"/>
                </a:solidFill>
              </a:rPr>
              <a:t>INTOSAI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>
                <a:solidFill>
                  <a:schemeClr val="tx2"/>
                </a:solidFill>
              </a:rPr>
              <a:t>Knowledge Sharing &amp; Knowledge Services Committee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18/08/18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18/08/18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2601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18/08/18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503436"/>
            <a:ext cx="4424265" cy="354563"/>
          </a:xfrm>
        </p:spPr>
        <p:txBody>
          <a:bodyPr/>
          <a:lstStyle/>
          <a:p>
            <a:r>
              <a:rPr lang="en-US" dirty="0"/>
              <a:t>INTOSAI Knowledge Sharing and Knowledge Services Committee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4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Billede 5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>
                <a:solidFill>
                  <a:schemeClr val="tx2"/>
                </a:solidFill>
              </a:rPr>
              <a:t>INTOSAI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>
                <a:solidFill>
                  <a:schemeClr val="tx2"/>
                </a:solidFill>
              </a:rPr>
              <a:t>Knowledge Sharing &amp; Knowledge Services Committee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18/08/18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9" name="Group 3"/>
          <p:cNvGrpSpPr>
            <a:grpSpLocks/>
          </p:cNvGrpSpPr>
          <p:nvPr userDrawn="1"/>
        </p:nvGrpSpPr>
        <p:grpSpPr bwMode="auto">
          <a:xfrm>
            <a:off x="296526" y="330238"/>
            <a:ext cx="1296144" cy="1309749"/>
            <a:chOff x="1812885" y="483445"/>
            <a:chExt cx="6004777" cy="6262809"/>
          </a:xfrm>
        </p:grpSpPr>
        <p:sp>
          <p:nvSpPr>
            <p:cNvPr id="10" name="Oval 9"/>
            <p:cNvSpPr/>
            <p:nvPr/>
          </p:nvSpPr>
          <p:spPr>
            <a:xfrm>
              <a:off x="1982140" y="483445"/>
              <a:ext cx="5563249" cy="5564385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688584" y="1143496"/>
              <a:ext cx="4187152" cy="4190556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2" name="Picture 6" descr="8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l="22330" r="21359" b="28105"/>
            <a:stretch>
              <a:fillRect/>
            </a:stretch>
          </p:blipFill>
          <p:spPr bwMode="auto">
            <a:xfrm flipH="1">
              <a:off x="2590597" y="1321645"/>
              <a:ext cx="441960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916634"/>
              <a:ext cx="1828800" cy="19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6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b="1286"/>
            <a:stretch>
              <a:fillRect/>
            </a:stretch>
          </p:blipFill>
          <p:spPr>
            <a:xfrm>
              <a:off x="4306112" y="1499621"/>
              <a:ext cx="990600" cy="1519804"/>
            </a:xfrm>
            <a:prstGeom prst="rect">
              <a:avLst/>
            </a:prstGeom>
          </p:spPr>
        </p:pic>
        <p:sp>
          <p:nvSpPr>
            <p:cNvPr id="15" name="WordArt 6"/>
            <p:cNvSpPr>
              <a:spLocks noChangeArrowheads="1" noChangeShapeType="1" noTextEdit="1"/>
            </p:cNvSpPr>
            <p:nvPr/>
          </p:nvSpPr>
          <p:spPr bwMode="auto">
            <a:xfrm rot="17626964">
              <a:off x="2203579" y="1206106"/>
              <a:ext cx="4389120" cy="384048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562266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x-none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भारतीय लेखा </a:t>
              </a:r>
              <a:r>
                <a:rPr lang="x-none" sz="36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एव</a:t>
              </a:r>
              <a:r>
                <a:rPr lang="x-none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लेखा परीक्षा विभाग</a:t>
              </a:r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   </a:t>
              </a:r>
            </a:p>
          </p:txBody>
        </p:sp>
        <p:sp>
          <p:nvSpPr>
            <p:cNvPr id="16" name="WordArt 6"/>
            <p:cNvSpPr>
              <a:spLocks noChangeArrowheads="1" noChangeShapeType="1" noTextEdit="1"/>
            </p:cNvSpPr>
            <p:nvPr/>
          </p:nvSpPr>
          <p:spPr bwMode="auto">
            <a:xfrm rot="4033083">
              <a:off x="2894117" y="1130047"/>
              <a:ext cx="4466581" cy="40269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41012"/>
                </a:avLst>
              </a:prstTxWarp>
            </a:bodyPr>
            <a:lstStyle/>
            <a:p>
              <a:pPr algn="ctr"/>
              <a:r>
                <a:rPr lang="en-US" sz="4000" kern="10">
                  <a:ln w="9525">
                    <a:solidFill>
                      <a:srgbClr val="4A452A"/>
                    </a:solidFill>
                    <a:round/>
                    <a:headEnd/>
                    <a:tailEnd/>
                  </a:ln>
                  <a:solidFill>
                    <a:srgbClr val="4A452A"/>
                  </a:solidFill>
                  <a:latin typeface="Times New Roman"/>
                  <a:cs typeface="Times New Roman"/>
                </a:rPr>
                <a:t>    INDIAN AUDIT  AND  ACCOUNTS  DEPARTMENT</a:t>
              </a: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 flipH="1" flipV="1">
              <a:off x="2249806" y="2716531"/>
              <a:ext cx="45719" cy="45719"/>
            </a:xfrm>
            <a:prstGeom prst="ellipse">
              <a:avLst/>
            </a:prstGeom>
            <a:solidFill>
              <a:srgbClr val="4A452A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8" name="4-Point Star 17"/>
            <p:cNvSpPr/>
            <p:nvPr/>
          </p:nvSpPr>
          <p:spPr>
            <a:xfrm>
              <a:off x="4638662" y="682995"/>
              <a:ext cx="301713" cy="307000"/>
            </a:xfrm>
            <a:prstGeom prst="star4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9" name="Group 25"/>
            <p:cNvGrpSpPr>
              <a:grpSpLocks/>
            </p:cNvGrpSpPr>
            <p:nvPr/>
          </p:nvGrpSpPr>
          <p:grpSpPr bwMode="auto">
            <a:xfrm>
              <a:off x="1812885" y="4810648"/>
              <a:ext cx="6004777" cy="1935606"/>
              <a:chOff x="1812885" y="4810648"/>
              <a:chExt cx="6004777" cy="1935606"/>
            </a:xfrm>
          </p:grpSpPr>
          <p:pic>
            <p:nvPicPr>
              <p:cNvPr id="22" name="Picture 21" descr="4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7293229">
                <a:off x="2584799" y="4059263"/>
                <a:ext cx="1915077" cy="3458906"/>
              </a:xfrm>
              <a:prstGeom prst="rect">
                <a:avLst/>
              </a:prstGeom>
            </p:spPr>
          </p:pic>
          <p:pic>
            <p:nvPicPr>
              <p:cNvPr id="23" name="Picture 22" descr="4.jp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5075991" flipV="1">
                <a:off x="5147827" y="4055891"/>
                <a:ext cx="1915077" cy="3424592"/>
              </a:xfrm>
              <a:prstGeom prst="rect">
                <a:avLst/>
              </a:prstGeom>
            </p:spPr>
          </p:pic>
        </p:grpSp>
        <p:pic>
          <p:nvPicPr>
            <p:cNvPr id="20" name="Picture 14" descr="asad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010004"/>
                </a:clrFrom>
                <a:clrTo>
                  <a:srgbClr val="010004">
                    <a:alpha val="0"/>
                  </a:srgbClr>
                </a:clrTo>
              </a:clrChange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4419600" y="4067175"/>
              <a:ext cx="805534" cy="4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4F1E1E"/>
                </a:clrFrom>
                <a:clrTo>
                  <a:srgbClr val="4F1E1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8150" y="3040936"/>
              <a:ext cx="1088048" cy="89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Billede 5"/>
          <p:cNvPicPr/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>
                <a:solidFill>
                  <a:schemeClr val="tx2"/>
                </a:solidFill>
              </a:rPr>
              <a:t>INTOSAI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>
                <a:solidFill>
                  <a:schemeClr val="tx2"/>
                </a:solidFill>
              </a:rPr>
              <a:t>Knowledge Sharing &amp; Knowledge Services Committee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18/08/18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10" name="Group 3"/>
          <p:cNvGrpSpPr>
            <a:grpSpLocks/>
          </p:cNvGrpSpPr>
          <p:nvPr userDrawn="1"/>
        </p:nvGrpSpPr>
        <p:grpSpPr bwMode="auto">
          <a:xfrm>
            <a:off x="296526" y="330238"/>
            <a:ext cx="1296144" cy="1309749"/>
            <a:chOff x="1812885" y="483445"/>
            <a:chExt cx="6004777" cy="6262809"/>
          </a:xfrm>
        </p:grpSpPr>
        <p:sp>
          <p:nvSpPr>
            <p:cNvPr id="11" name="Oval 10"/>
            <p:cNvSpPr/>
            <p:nvPr/>
          </p:nvSpPr>
          <p:spPr>
            <a:xfrm>
              <a:off x="1982140" y="483445"/>
              <a:ext cx="5563249" cy="5564385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688584" y="1143496"/>
              <a:ext cx="4187152" cy="4190556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3" name="Picture 6" descr="8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l="22330" r="21359" b="28105"/>
            <a:stretch>
              <a:fillRect/>
            </a:stretch>
          </p:blipFill>
          <p:spPr bwMode="auto">
            <a:xfrm flipH="1">
              <a:off x="2590597" y="1321645"/>
              <a:ext cx="441960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916634"/>
              <a:ext cx="1828800" cy="19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6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b="1286"/>
            <a:stretch>
              <a:fillRect/>
            </a:stretch>
          </p:blipFill>
          <p:spPr>
            <a:xfrm>
              <a:off x="4306112" y="1499621"/>
              <a:ext cx="990600" cy="1519804"/>
            </a:xfrm>
            <a:prstGeom prst="rect">
              <a:avLst/>
            </a:prstGeom>
          </p:spPr>
        </p:pic>
        <p:sp>
          <p:nvSpPr>
            <p:cNvPr id="16" name="WordArt 6"/>
            <p:cNvSpPr>
              <a:spLocks noChangeArrowheads="1" noChangeShapeType="1" noTextEdit="1"/>
            </p:cNvSpPr>
            <p:nvPr/>
          </p:nvSpPr>
          <p:spPr bwMode="auto">
            <a:xfrm rot="17626964">
              <a:off x="2203579" y="1206106"/>
              <a:ext cx="4389120" cy="384048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562266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x-none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भारतीय लेखा </a:t>
              </a:r>
              <a:r>
                <a:rPr lang="x-none" sz="36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एव</a:t>
              </a:r>
              <a:r>
                <a:rPr lang="x-none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लेखा परीक्षा विभाग</a:t>
              </a:r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   </a:t>
              </a:r>
            </a:p>
          </p:txBody>
        </p:sp>
        <p:sp>
          <p:nvSpPr>
            <p:cNvPr id="17" name="WordArt 6"/>
            <p:cNvSpPr>
              <a:spLocks noChangeArrowheads="1" noChangeShapeType="1" noTextEdit="1"/>
            </p:cNvSpPr>
            <p:nvPr/>
          </p:nvSpPr>
          <p:spPr bwMode="auto">
            <a:xfrm rot="4033083">
              <a:off x="2894117" y="1130047"/>
              <a:ext cx="4466581" cy="40269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41012"/>
                </a:avLst>
              </a:prstTxWarp>
            </a:bodyPr>
            <a:lstStyle/>
            <a:p>
              <a:pPr algn="ctr"/>
              <a:r>
                <a:rPr lang="en-US" sz="4000" kern="10">
                  <a:ln w="9525">
                    <a:solidFill>
                      <a:srgbClr val="4A452A"/>
                    </a:solidFill>
                    <a:round/>
                    <a:headEnd/>
                    <a:tailEnd/>
                  </a:ln>
                  <a:solidFill>
                    <a:srgbClr val="4A452A"/>
                  </a:solidFill>
                  <a:latin typeface="Times New Roman"/>
                  <a:cs typeface="Times New Roman"/>
                </a:rPr>
                <a:t>    INDIAN AUDIT  AND  ACCOUNTS  DEPARTMENT</a:t>
              </a: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 flipH="1" flipV="1">
              <a:off x="2249806" y="2716531"/>
              <a:ext cx="45719" cy="45719"/>
            </a:xfrm>
            <a:prstGeom prst="ellipse">
              <a:avLst/>
            </a:prstGeom>
            <a:solidFill>
              <a:srgbClr val="4A452A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9" name="4-Point Star 18"/>
            <p:cNvSpPr/>
            <p:nvPr/>
          </p:nvSpPr>
          <p:spPr>
            <a:xfrm>
              <a:off x="4638662" y="682995"/>
              <a:ext cx="301713" cy="307000"/>
            </a:xfrm>
            <a:prstGeom prst="star4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0" name="Group 25"/>
            <p:cNvGrpSpPr>
              <a:grpSpLocks/>
            </p:cNvGrpSpPr>
            <p:nvPr/>
          </p:nvGrpSpPr>
          <p:grpSpPr bwMode="auto">
            <a:xfrm>
              <a:off x="1812885" y="4810648"/>
              <a:ext cx="6004777" cy="1935606"/>
              <a:chOff x="1812885" y="4810648"/>
              <a:chExt cx="6004777" cy="1935606"/>
            </a:xfrm>
          </p:grpSpPr>
          <p:pic>
            <p:nvPicPr>
              <p:cNvPr id="23" name="Picture 22" descr="4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7293229">
                <a:off x="2584799" y="4059263"/>
                <a:ext cx="1915077" cy="3458906"/>
              </a:xfrm>
              <a:prstGeom prst="rect">
                <a:avLst/>
              </a:prstGeom>
            </p:spPr>
          </p:pic>
          <p:pic>
            <p:nvPicPr>
              <p:cNvPr id="24" name="Picture 23" descr="4.jp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5075991" flipV="1">
                <a:off x="5147827" y="4055891"/>
                <a:ext cx="1915077" cy="3424592"/>
              </a:xfrm>
              <a:prstGeom prst="rect">
                <a:avLst/>
              </a:prstGeom>
            </p:spPr>
          </p:pic>
        </p:grpSp>
        <p:pic>
          <p:nvPicPr>
            <p:cNvPr id="21" name="Picture 14" descr="asad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010004"/>
                </a:clrFrom>
                <a:clrTo>
                  <a:srgbClr val="010004">
                    <a:alpha val="0"/>
                  </a:srgbClr>
                </a:clrTo>
              </a:clrChange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4419600" y="4067175"/>
              <a:ext cx="805534" cy="4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4F1E1E"/>
                </a:clrFrom>
                <a:clrTo>
                  <a:srgbClr val="4F1E1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8150" y="3040936"/>
              <a:ext cx="1088048" cy="89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" name="Billede 5"/>
          <p:cNvPicPr/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>
                <a:solidFill>
                  <a:schemeClr val="tx2"/>
                </a:solidFill>
              </a:rPr>
              <a:t>INTOSAI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>
                <a:solidFill>
                  <a:schemeClr val="tx2"/>
                </a:solidFill>
              </a:rPr>
              <a:t>Knowledge Sharing &amp; Knowledge Services Committee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18/08/18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12" name="Group 3"/>
          <p:cNvGrpSpPr>
            <a:grpSpLocks/>
          </p:cNvGrpSpPr>
          <p:nvPr userDrawn="1"/>
        </p:nvGrpSpPr>
        <p:grpSpPr bwMode="auto">
          <a:xfrm>
            <a:off x="296526" y="330238"/>
            <a:ext cx="1296144" cy="1309749"/>
            <a:chOff x="1812885" y="483445"/>
            <a:chExt cx="6004777" cy="6262809"/>
          </a:xfrm>
        </p:grpSpPr>
        <p:sp>
          <p:nvSpPr>
            <p:cNvPr id="13" name="Oval 12"/>
            <p:cNvSpPr/>
            <p:nvPr/>
          </p:nvSpPr>
          <p:spPr>
            <a:xfrm>
              <a:off x="1982140" y="483445"/>
              <a:ext cx="5563249" cy="5564385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688584" y="1143496"/>
              <a:ext cx="4187152" cy="4190556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5" name="Picture 6" descr="8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l="22330" r="21359" b="28105"/>
            <a:stretch>
              <a:fillRect/>
            </a:stretch>
          </p:blipFill>
          <p:spPr bwMode="auto">
            <a:xfrm flipH="1">
              <a:off x="2590597" y="1321645"/>
              <a:ext cx="441960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916634"/>
              <a:ext cx="1828800" cy="19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6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b="1286"/>
            <a:stretch>
              <a:fillRect/>
            </a:stretch>
          </p:blipFill>
          <p:spPr>
            <a:xfrm>
              <a:off x="4306112" y="1499621"/>
              <a:ext cx="990600" cy="1519804"/>
            </a:xfrm>
            <a:prstGeom prst="rect">
              <a:avLst/>
            </a:prstGeom>
          </p:spPr>
        </p:pic>
        <p:sp>
          <p:nvSpPr>
            <p:cNvPr id="18" name="WordArt 6"/>
            <p:cNvSpPr>
              <a:spLocks noChangeArrowheads="1" noChangeShapeType="1" noTextEdit="1"/>
            </p:cNvSpPr>
            <p:nvPr/>
          </p:nvSpPr>
          <p:spPr bwMode="auto">
            <a:xfrm rot="17626964">
              <a:off x="2203579" y="1206106"/>
              <a:ext cx="4389120" cy="384048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562266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x-none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भारतीय लेखा </a:t>
              </a:r>
              <a:r>
                <a:rPr lang="x-none" sz="36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एव</a:t>
              </a:r>
              <a:r>
                <a:rPr lang="x-none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लेखा परीक्षा विभाग</a:t>
              </a:r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   </a:t>
              </a:r>
            </a:p>
          </p:txBody>
        </p:sp>
        <p:sp>
          <p:nvSpPr>
            <p:cNvPr id="19" name="WordArt 6"/>
            <p:cNvSpPr>
              <a:spLocks noChangeArrowheads="1" noChangeShapeType="1" noTextEdit="1"/>
            </p:cNvSpPr>
            <p:nvPr/>
          </p:nvSpPr>
          <p:spPr bwMode="auto">
            <a:xfrm rot="4033083">
              <a:off x="2894117" y="1130047"/>
              <a:ext cx="4466581" cy="40269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41012"/>
                </a:avLst>
              </a:prstTxWarp>
            </a:bodyPr>
            <a:lstStyle/>
            <a:p>
              <a:pPr algn="ctr"/>
              <a:r>
                <a:rPr lang="en-US" sz="4000" kern="10">
                  <a:ln w="9525">
                    <a:solidFill>
                      <a:srgbClr val="4A452A"/>
                    </a:solidFill>
                    <a:round/>
                    <a:headEnd/>
                    <a:tailEnd/>
                  </a:ln>
                  <a:solidFill>
                    <a:srgbClr val="4A452A"/>
                  </a:solidFill>
                  <a:latin typeface="Times New Roman"/>
                  <a:cs typeface="Times New Roman"/>
                </a:rPr>
                <a:t>    INDIAN AUDIT  AND  ACCOUNTS  DEPARTMENT</a:t>
              </a: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 flipH="1" flipV="1">
              <a:off x="2249806" y="2716531"/>
              <a:ext cx="45719" cy="45719"/>
            </a:xfrm>
            <a:prstGeom prst="ellipse">
              <a:avLst/>
            </a:prstGeom>
            <a:solidFill>
              <a:srgbClr val="4A452A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" name="4-Point Star 20"/>
            <p:cNvSpPr/>
            <p:nvPr/>
          </p:nvSpPr>
          <p:spPr>
            <a:xfrm>
              <a:off x="4638662" y="682995"/>
              <a:ext cx="301713" cy="307000"/>
            </a:xfrm>
            <a:prstGeom prst="star4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2" name="Group 25"/>
            <p:cNvGrpSpPr>
              <a:grpSpLocks/>
            </p:cNvGrpSpPr>
            <p:nvPr/>
          </p:nvGrpSpPr>
          <p:grpSpPr bwMode="auto">
            <a:xfrm>
              <a:off x="1812885" y="4810648"/>
              <a:ext cx="6004777" cy="1935606"/>
              <a:chOff x="1812885" y="4810648"/>
              <a:chExt cx="6004777" cy="1935606"/>
            </a:xfrm>
          </p:grpSpPr>
          <p:pic>
            <p:nvPicPr>
              <p:cNvPr id="25" name="Picture 24" descr="4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7293229">
                <a:off x="2584799" y="4059263"/>
                <a:ext cx="1915077" cy="3458906"/>
              </a:xfrm>
              <a:prstGeom prst="rect">
                <a:avLst/>
              </a:prstGeom>
            </p:spPr>
          </p:pic>
          <p:pic>
            <p:nvPicPr>
              <p:cNvPr id="26" name="Picture 25" descr="4.jp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5075991" flipV="1">
                <a:off x="5147827" y="4055891"/>
                <a:ext cx="1915077" cy="3424592"/>
              </a:xfrm>
              <a:prstGeom prst="rect">
                <a:avLst/>
              </a:prstGeom>
            </p:spPr>
          </p:pic>
        </p:grpSp>
        <p:pic>
          <p:nvPicPr>
            <p:cNvPr id="23" name="Picture 14" descr="asad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010004"/>
                </a:clrFrom>
                <a:clrTo>
                  <a:srgbClr val="010004">
                    <a:alpha val="0"/>
                  </a:srgbClr>
                </a:clrTo>
              </a:clrChange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4419600" y="4067175"/>
              <a:ext cx="805534" cy="4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4F1E1E"/>
                </a:clrFrom>
                <a:clrTo>
                  <a:srgbClr val="4F1E1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8150" y="3040936"/>
              <a:ext cx="1088048" cy="89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Billede 5"/>
          <p:cNvPicPr/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>
                <a:solidFill>
                  <a:schemeClr val="tx2"/>
                </a:solidFill>
              </a:rPr>
              <a:t>INTOSAI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>
                <a:solidFill>
                  <a:schemeClr val="tx2"/>
                </a:solidFill>
              </a:rPr>
              <a:t>Knowledge Sharing &amp; Knowledge Services Committee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18/08/18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8" name="Group 3"/>
          <p:cNvGrpSpPr>
            <a:grpSpLocks/>
          </p:cNvGrpSpPr>
          <p:nvPr userDrawn="1"/>
        </p:nvGrpSpPr>
        <p:grpSpPr bwMode="auto">
          <a:xfrm>
            <a:off x="296526" y="330238"/>
            <a:ext cx="1296144" cy="1309749"/>
            <a:chOff x="1812885" y="483445"/>
            <a:chExt cx="6004777" cy="6262809"/>
          </a:xfrm>
        </p:grpSpPr>
        <p:sp>
          <p:nvSpPr>
            <p:cNvPr id="9" name="Oval 8"/>
            <p:cNvSpPr/>
            <p:nvPr/>
          </p:nvSpPr>
          <p:spPr>
            <a:xfrm>
              <a:off x="1982140" y="483445"/>
              <a:ext cx="5563249" cy="5564385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688584" y="1143496"/>
              <a:ext cx="4187152" cy="4190556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1" name="Picture 6" descr="8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l="22330" r="21359" b="28105"/>
            <a:stretch>
              <a:fillRect/>
            </a:stretch>
          </p:blipFill>
          <p:spPr bwMode="auto">
            <a:xfrm flipH="1">
              <a:off x="2590597" y="1321645"/>
              <a:ext cx="441960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916634"/>
              <a:ext cx="1828800" cy="19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6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b="1286"/>
            <a:stretch>
              <a:fillRect/>
            </a:stretch>
          </p:blipFill>
          <p:spPr>
            <a:xfrm>
              <a:off x="4306112" y="1499621"/>
              <a:ext cx="990600" cy="1519804"/>
            </a:xfrm>
            <a:prstGeom prst="rect">
              <a:avLst/>
            </a:prstGeom>
          </p:spPr>
        </p:pic>
        <p:sp>
          <p:nvSpPr>
            <p:cNvPr id="14" name="WordArt 6"/>
            <p:cNvSpPr>
              <a:spLocks noChangeArrowheads="1" noChangeShapeType="1" noTextEdit="1"/>
            </p:cNvSpPr>
            <p:nvPr/>
          </p:nvSpPr>
          <p:spPr bwMode="auto">
            <a:xfrm rot="17626964">
              <a:off x="2203579" y="1206106"/>
              <a:ext cx="4389120" cy="384048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562266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x-none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भारतीय लेखा </a:t>
              </a:r>
              <a:r>
                <a:rPr lang="x-none" sz="36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एव</a:t>
              </a:r>
              <a:r>
                <a:rPr lang="x-none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लेखा परीक्षा विभाग</a:t>
              </a:r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   </a:t>
              </a:r>
            </a:p>
          </p:txBody>
        </p:sp>
        <p:sp>
          <p:nvSpPr>
            <p:cNvPr id="15" name="WordArt 6"/>
            <p:cNvSpPr>
              <a:spLocks noChangeArrowheads="1" noChangeShapeType="1" noTextEdit="1"/>
            </p:cNvSpPr>
            <p:nvPr/>
          </p:nvSpPr>
          <p:spPr bwMode="auto">
            <a:xfrm rot="4033083">
              <a:off x="2894117" y="1130047"/>
              <a:ext cx="4466581" cy="40269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41012"/>
                </a:avLst>
              </a:prstTxWarp>
            </a:bodyPr>
            <a:lstStyle/>
            <a:p>
              <a:pPr algn="ctr"/>
              <a:r>
                <a:rPr lang="en-US" sz="4000" kern="10">
                  <a:ln w="9525">
                    <a:solidFill>
                      <a:srgbClr val="4A452A"/>
                    </a:solidFill>
                    <a:round/>
                    <a:headEnd/>
                    <a:tailEnd/>
                  </a:ln>
                  <a:solidFill>
                    <a:srgbClr val="4A452A"/>
                  </a:solidFill>
                  <a:latin typeface="Times New Roman"/>
                  <a:cs typeface="Times New Roman"/>
                </a:rPr>
                <a:t>    INDIAN AUDIT  AND  ACCOUNTS  DEPARTMENT</a:t>
              </a: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 flipH="1" flipV="1">
              <a:off x="2249806" y="2716531"/>
              <a:ext cx="45719" cy="45719"/>
            </a:xfrm>
            <a:prstGeom prst="ellipse">
              <a:avLst/>
            </a:prstGeom>
            <a:solidFill>
              <a:srgbClr val="4A452A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7" name="4-Point Star 16"/>
            <p:cNvSpPr/>
            <p:nvPr/>
          </p:nvSpPr>
          <p:spPr>
            <a:xfrm>
              <a:off x="4638662" y="682995"/>
              <a:ext cx="301713" cy="307000"/>
            </a:xfrm>
            <a:prstGeom prst="star4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8" name="Group 25"/>
            <p:cNvGrpSpPr>
              <a:grpSpLocks/>
            </p:cNvGrpSpPr>
            <p:nvPr/>
          </p:nvGrpSpPr>
          <p:grpSpPr bwMode="auto">
            <a:xfrm>
              <a:off x="1812885" y="4810648"/>
              <a:ext cx="6004777" cy="1935606"/>
              <a:chOff x="1812885" y="4810648"/>
              <a:chExt cx="6004777" cy="1935606"/>
            </a:xfrm>
          </p:grpSpPr>
          <p:pic>
            <p:nvPicPr>
              <p:cNvPr id="21" name="Picture 20" descr="4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7293229">
                <a:off x="2584799" y="4059263"/>
                <a:ext cx="1915077" cy="3458906"/>
              </a:xfrm>
              <a:prstGeom prst="rect">
                <a:avLst/>
              </a:prstGeom>
            </p:spPr>
          </p:pic>
          <p:pic>
            <p:nvPicPr>
              <p:cNvPr id="22" name="Picture 21" descr="4.jp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5075991" flipV="1">
                <a:off x="5147827" y="4055891"/>
                <a:ext cx="1915077" cy="3424592"/>
              </a:xfrm>
              <a:prstGeom prst="rect">
                <a:avLst/>
              </a:prstGeom>
            </p:spPr>
          </p:pic>
        </p:grpSp>
        <p:pic>
          <p:nvPicPr>
            <p:cNvPr id="19" name="Picture 14" descr="asad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010004"/>
                </a:clrFrom>
                <a:clrTo>
                  <a:srgbClr val="010004">
                    <a:alpha val="0"/>
                  </a:srgbClr>
                </a:clrTo>
              </a:clrChange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4419600" y="4067175"/>
              <a:ext cx="805534" cy="4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4F1E1E"/>
                </a:clrFrom>
                <a:clrTo>
                  <a:srgbClr val="4F1E1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8150" y="3040936"/>
              <a:ext cx="1088048" cy="89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Billede 5"/>
          <p:cNvPicPr/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>
                <a:solidFill>
                  <a:schemeClr val="tx2"/>
                </a:solidFill>
              </a:rPr>
              <a:t>INTOSAI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>
                <a:solidFill>
                  <a:schemeClr val="tx2"/>
                </a:solidFill>
              </a:rPr>
              <a:t>Knowledge Sharing &amp; Knowledge Services Committee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18/08/18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18/08/18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18/08/18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630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18/08/18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5551" y="6463037"/>
            <a:ext cx="4327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INTOSAI Knowledge Sharing and Knowledge Services Committee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216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Billede 5"/>
          <p:cNvPicPr/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>
                <a:solidFill>
                  <a:schemeClr val="tx2"/>
                </a:solidFill>
              </a:rPr>
              <a:t>INTOSAI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>
                <a:solidFill>
                  <a:schemeClr val="tx2"/>
                </a:solidFill>
              </a:rPr>
              <a:t>Knowledge Sharing &amp; Knowledge Services Committee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9" y="255293"/>
            <a:ext cx="1372820" cy="12842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osaiportal.org/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tosaicommunity.net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3174" y="1960337"/>
            <a:ext cx="7772400" cy="824065"/>
          </a:xfrm>
        </p:spPr>
        <p:txBody>
          <a:bodyPr>
            <a:noAutofit/>
          </a:bodyPr>
          <a:lstStyle/>
          <a:p>
            <a:r>
              <a:rPr lang="en-IN" sz="4000" dirty="0"/>
              <a:t>INTOSAI Community Portal</a:t>
            </a:r>
            <a:endParaRPr lang="en-IN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0066" y="5447309"/>
            <a:ext cx="6643734" cy="590310"/>
          </a:xfrm>
        </p:spPr>
        <p:txBody>
          <a:bodyPr>
            <a:noAutofit/>
          </a:bodyPr>
          <a:lstStyle/>
          <a:p>
            <a:pPr algn="r"/>
            <a:r>
              <a:rPr lang="en-US" sz="2800" b="1" dirty="0">
                <a:solidFill>
                  <a:schemeClr val="tx1"/>
                </a:solidFill>
              </a:rPr>
              <a:t>SAI India</a:t>
            </a:r>
            <a:endParaRPr lang="en-IN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INTOSAI Knowledge Sharing and Knowledge Services Committee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DC91-BA8D-4035-9E2C-F9DC70487D2A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09801" y="3471864"/>
            <a:ext cx="7879557" cy="1541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sz="3000" b="1" dirty="0">
              <a:latin typeface="Cambria" panose="02040503050406030204" pitchFamily="18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000358" y="3576639"/>
            <a:ext cx="7879557" cy="1541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Cambria" panose="02040503050406030204" pitchFamily="18" charset="0"/>
              </a:rPr>
              <a:t>10</a:t>
            </a:r>
            <a:r>
              <a:rPr lang="en-US" sz="3000" b="1" baseline="30000" dirty="0">
                <a:latin typeface="Cambria" panose="02040503050406030204" pitchFamily="18" charset="0"/>
              </a:rPr>
              <a:t>th</a:t>
            </a:r>
            <a:r>
              <a:rPr lang="en-US" sz="3000" b="1" dirty="0">
                <a:latin typeface="Cambria" panose="02040503050406030204" pitchFamily="18" charset="0"/>
              </a:rPr>
              <a:t> Meeting of KSC Steering Committee</a:t>
            </a:r>
          </a:p>
          <a:p>
            <a:endParaRPr lang="en-US" sz="3000" b="1" dirty="0">
              <a:latin typeface="Cambria" panose="02040503050406030204" pitchFamily="18" charset="0"/>
            </a:endParaRPr>
          </a:p>
          <a:p>
            <a:r>
              <a:rPr lang="en-IN" sz="3000" b="1" dirty="0">
                <a:latin typeface="Cambria" panose="02040503050406030204" pitchFamily="18" charset="0"/>
              </a:rPr>
              <a:t>Kampala</a:t>
            </a:r>
          </a:p>
          <a:p>
            <a:r>
              <a:rPr lang="en-IN" sz="3000" b="1" dirty="0">
                <a:latin typeface="Cambria" panose="02040503050406030204" pitchFamily="18" charset="0"/>
              </a:rPr>
              <a:t>(20-24 August 2018)</a:t>
            </a:r>
          </a:p>
        </p:txBody>
      </p:sp>
    </p:spTree>
    <p:extLst>
      <p:ext uri="{BB962C8B-B14F-4D97-AF65-F5344CB8AC3E}">
        <p14:creationId xmlns:p14="http://schemas.microsoft.com/office/powerpoint/2010/main" val="1998836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096" y="335784"/>
            <a:ext cx="8483489" cy="884028"/>
          </a:xfrm>
        </p:spPr>
        <p:txBody>
          <a:bodyPr>
            <a:normAutofit/>
          </a:bodyPr>
          <a:lstStyle/>
          <a:p>
            <a:r>
              <a:rPr lang="en-US" sz="4000"/>
              <a:t>Discussion points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507" y="1607036"/>
            <a:ext cx="10576329" cy="5169488"/>
          </a:xfrm>
        </p:spPr>
        <p:txBody>
          <a:bodyPr>
            <a:noAutofit/>
          </a:bodyPr>
          <a:lstStyle/>
          <a:p>
            <a:pPr lvl="0" algn="just"/>
            <a:r>
              <a:rPr lang="en-US" sz="2800" dirty="0" smtClean="0"/>
              <a:t>Increased use of VC facilities</a:t>
            </a:r>
          </a:p>
          <a:p>
            <a:pPr lvl="1" algn="just"/>
            <a:r>
              <a:rPr lang="en-US" sz="2600" dirty="0" smtClean="0"/>
              <a:t>Experience of </a:t>
            </a:r>
            <a:r>
              <a:rPr lang="en-US" sz="2600" dirty="0" err="1" smtClean="0"/>
              <a:t>Caribsai</a:t>
            </a:r>
            <a:r>
              <a:rPr lang="en-US" sz="2600" dirty="0" smtClean="0"/>
              <a:t>, </a:t>
            </a:r>
            <a:r>
              <a:rPr lang="en-US" sz="2600" dirty="0" err="1" smtClean="0"/>
              <a:t>Afrosai</a:t>
            </a:r>
            <a:r>
              <a:rPr lang="en-US" sz="2600" dirty="0" smtClean="0"/>
              <a:t> and </a:t>
            </a:r>
            <a:r>
              <a:rPr lang="en-US" sz="2600" dirty="0" err="1" smtClean="0"/>
              <a:t>Arabosai</a:t>
            </a:r>
            <a:endParaRPr lang="en-US" sz="2600" dirty="0" smtClean="0"/>
          </a:p>
          <a:p>
            <a:pPr lvl="0" algn="just"/>
            <a:r>
              <a:rPr lang="en-US" sz="2800" dirty="0" smtClean="0"/>
              <a:t>Forwarding </a:t>
            </a:r>
            <a:r>
              <a:rPr lang="en-US" sz="2800" dirty="0"/>
              <a:t>the contents of the webpages as per the templates chosen by the Working group.</a:t>
            </a:r>
            <a:endParaRPr lang="en-IN" sz="2800" dirty="0"/>
          </a:p>
          <a:p>
            <a:pPr lvl="0" algn="just"/>
            <a:r>
              <a:rPr lang="en-US" sz="2800" dirty="0"/>
              <a:t>Identification </a:t>
            </a:r>
            <a:r>
              <a:rPr lang="en-US" sz="2800" dirty="0" smtClean="0"/>
              <a:t>of Manager </a:t>
            </a:r>
            <a:r>
              <a:rPr lang="en-US" sz="2800" dirty="0"/>
              <a:t>of content management of WG Website in English? </a:t>
            </a:r>
            <a:endParaRPr lang="en-US" sz="2800" dirty="0" smtClean="0"/>
          </a:p>
          <a:p>
            <a:pPr lvl="1" algn="just"/>
            <a:r>
              <a:rPr lang="en-US" sz="2600" dirty="0" smtClean="0"/>
              <a:t>Manager </a:t>
            </a:r>
            <a:r>
              <a:rPr lang="en-US" sz="2600" dirty="0"/>
              <a:t>to be focal point for knowledge centric activities in the KSC main page pertaining to working group domain and the (for example, Q &amp; A etc.)</a:t>
            </a:r>
            <a:endParaRPr lang="en-IN" sz="2600" dirty="0"/>
          </a:p>
          <a:p>
            <a:pPr lvl="0" algn="just"/>
            <a:r>
              <a:rPr lang="en-US" sz="2800" dirty="0"/>
              <a:t>Identification of member/s to manage webinars and audit databases</a:t>
            </a:r>
            <a:endParaRPr lang="en-IN" sz="2800" dirty="0"/>
          </a:p>
          <a:p>
            <a:pPr lvl="0" algn="just"/>
            <a:r>
              <a:rPr lang="en-US" sz="2800" dirty="0" smtClean="0"/>
              <a:t>Use </a:t>
            </a:r>
            <a:r>
              <a:rPr lang="en-US" sz="2800" dirty="0"/>
              <a:t>CoP in the INTOSAI Community Portal for </a:t>
            </a:r>
            <a:r>
              <a:rPr lang="en-US" sz="2800" dirty="0" smtClean="0"/>
              <a:t>WG/PG activities</a:t>
            </a:r>
            <a:r>
              <a:rPr lang="en-US" sz="2800" dirty="0"/>
              <a:t>.</a:t>
            </a:r>
          </a:p>
          <a:p>
            <a:pPr marL="571500" lvl="1" indent="-457200" algn="just">
              <a:buFont typeface="Wingdings" charset="2"/>
              <a:buChar char="Ø"/>
            </a:pPr>
            <a:endParaRPr lang="en-US" u="sng" dirty="0"/>
          </a:p>
          <a:p>
            <a:pPr marL="342900" lvl="1" algn="just">
              <a:buNone/>
            </a:pPr>
            <a:endParaRPr lang="en-US" dirty="0"/>
          </a:p>
          <a:p>
            <a:pPr marL="342900"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7724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7" y="1643052"/>
            <a:ext cx="8066117" cy="193142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Cambria" panose="02040503050406030204" pitchFamily="18" charset="0"/>
              </a:rPr>
              <a:t/>
            </a:r>
            <a:br>
              <a:rPr lang="en-US" sz="4000" b="1" dirty="0">
                <a:latin typeface="Cambria" panose="02040503050406030204" pitchFamily="18" charset="0"/>
              </a:rPr>
            </a:br>
            <a:r>
              <a:rPr lang="en-US" sz="4000" b="1" dirty="0">
                <a:latin typeface="Cambria" panose="02040503050406030204" pitchFamily="18" charset="0"/>
              </a:rPr>
              <a:t/>
            </a:r>
            <a:br>
              <a:rPr lang="en-US" sz="4000" b="1" dirty="0">
                <a:latin typeface="Cambria" panose="02040503050406030204" pitchFamily="18" charset="0"/>
              </a:rPr>
            </a:br>
            <a:r>
              <a:rPr lang="en-US" sz="5000" b="1" dirty="0">
                <a:latin typeface="Cambria" panose="02040503050406030204" pitchFamily="18" charset="0"/>
              </a:rPr>
              <a:t>THANK YOU</a:t>
            </a:r>
            <a:r>
              <a:rPr lang="en-IN" sz="4000" b="1" dirty="0">
                <a:latin typeface="Cambria" panose="02040503050406030204" pitchFamily="18" charset="0"/>
              </a:rPr>
              <a:t/>
            </a:r>
            <a:br>
              <a:rPr lang="en-IN" sz="4000" b="1" dirty="0">
                <a:latin typeface="Cambria" panose="02040503050406030204" pitchFamily="18" charset="0"/>
              </a:rPr>
            </a:br>
            <a:endParaRPr lang="en-IN" sz="4000" b="1" dirty="0">
              <a:latin typeface="Cambria" panose="020405030504060302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DC91-BA8D-4035-9E2C-F9DC70487D2A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418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428625"/>
            <a:ext cx="8391525" cy="958304"/>
          </a:xfrm>
        </p:spPr>
        <p:txBody>
          <a:bodyPr>
            <a:noAutofit/>
          </a:bodyPr>
          <a:lstStyle/>
          <a:p>
            <a:r>
              <a:rPr lang="en-IN" sz="3200" dirty="0"/>
              <a:t>INTOSAI Community  Portal</a:t>
            </a:r>
            <a:br>
              <a:rPr lang="en-IN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679" y="1685925"/>
            <a:ext cx="11056296" cy="4924425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Initiative of KSC and IDI</a:t>
            </a:r>
          </a:p>
          <a:p>
            <a:r>
              <a:rPr lang="en-IN" dirty="0"/>
              <a:t>Single window on the activities of KSC &amp; its 11 Working Groups</a:t>
            </a:r>
          </a:p>
          <a:p>
            <a:r>
              <a:rPr lang="en-IN" dirty="0"/>
              <a:t>Main features</a:t>
            </a:r>
          </a:p>
          <a:p>
            <a:pPr lvl="1"/>
            <a:r>
              <a:rPr lang="en-IN" dirty="0"/>
              <a:t>Register on the portal</a:t>
            </a:r>
          </a:p>
          <a:p>
            <a:pPr lvl="1"/>
            <a:r>
              <a:rPr lang="en-IN" dirty="0"/>
              <a:t>Request a video conference</a:t>
            </a:r>
          </a:p>
          <a:p>
            <a:pPr lvl="1"/>
            <a:r>
              <a:rPr lang="en-IN" dirty="0"/>
              <a:t>Write a blog</a:t>
            </a:r>
          </a:p>
          <a:p>
            <a:pPr lvl="1"/>
            <a:r>
              <a:rPr lang="en-IN" dirty="0"/>
              <a:t>Start a chat</a:t>
            </a:r>
          </a:p>
          <a:p>
            <a:pPr lvl="1"/>
            <a:r>
              <a:rPr lang="en-IN" dirty="0"/>
              <a:t>Participate in Community of Practice</a:t>
            </a:r>
          </a:p>
          <a:p>
            <a:pPr lvl="1"/>
            <a:r>
              <a:rPr lang="en-IN" dirty="0"/>
              <a:t>Article for Library</a:t>
            </a:r>
          </a:p>
          <a:p>
            <a:pPr lvl="1"/>
            <a:r>
              <a:rPr lang="en-IN" dirty="0"/>
              <a:t>Post an exposure draft</a:t>
            </a:r>
          </a:p>
          <a:p>
            <a:pPr lvl="1"/>
            <a:r>
              <a:rPr lang="en-IN" dirty="0"/>
              <a:t>Post an event in the Calendar</a:t>
            </a:r>
          </a:p>
          <a:p>
            <a:pPr lvl="1"/>
            <a:r>
              <a:rPr lang="en-IN" dirty="0"/>
              <a:t>Post a video/ photo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45199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832" y="562669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IN" sz="4000" dirty="0"/>
              <a:t>INTOSAI Community  Portal</a:t>
            </a:r>
            <a:br>
              <a:rPr lang="en-IN" sz="4000" dirty="0"/>
            </a:br>
            <a:r>
              <a:rPr lang="en-US" sz="2700" dirty="0"/>
              <a:t>(</a:t>
            </a:r>
            <a:r>
              <a:rPr lang="en-US" sz="2700" u="sng" dirty="0">
                <a:hlinkClick r:id="rId2"/>
              </a:rPr>
              <a:t>www.intosaicommunity.net</a:t>
            </a:r>
            <a:r>
              <a:rPr lang="en-US" sz="2700" dirty="0"/>
              <a:t> or </a:t>
            </a:r>
            <a:r>
              <a:rPr lang="en-US" sz="2700" u="sng" dirty="0">
                <a:hlinkClick r:id="rId3"/>
              </a:rPr>
              <a:t>www.intosaiportal.org</a:t>
            </a:r>
            <a:r>
              <a:rPr lang="en-US" sz="2700" dirty="0"/>
              <a:t> )</a:t>
            </a:r>
            <a:endParaRPr lang="en-IN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135" y="1952525"/>
            <a:ext cx="5474532" cy="4905475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Central repository of information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Information on Working Groups</a:t>
            </a:r>
          </a:p>
          <a:p>
            <a:pPr lvl="0"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Separate page for SCEI</a:t>
            </a:r>
          </a:p>
          <a:p>
            <a:pPr lvl="0"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Hosts Communities of Practice (closed groups) to facilitate virtual meetings</a:t>
            </a:r>
          </a:p>
          <a:p>
            <a:pPr lvl="0"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Provision for polls, surveys, news</a:t>
            </a:r>
          </a:p>
          <a:p>
            <a:pPr lvl="0"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Exposure Drafts</a:t>
            </a:r>
          </a:p>
          <a:p>
            <a:pPr marL="457200" lvl="1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6675757"/>
            <a:ext cx="2895600" cy="45719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24" t="8999" r="1904" b="5523"/>
          <a:stretch/>
        </p:blipFill>
        <p:spPr>
          <a:xfrm>
            <a:off x="6473537" y="2057400"/>
            <a:ext cx="5372100" cy="386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94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6618" y="621747"/>
            <a:ext cx="8032174" cy="850106"/>
          </a:xfrm>
        </p:spPr>
        <p:txBody>
          <a:bodyPr>
            <a:noAutofit/>
          </a:bodyPr>
          <a:lstStyle/>
          <a:p>
            <a:r>
              <a:rPr lang="en-IN" sz="3600" dirty="0"/>
              <a:t>Auditor Centric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147" y="1708113"/>
            <a:ext cx="5794940" cy="5022143"/>
          </a:xfrm>
        </p:spPr>
        <p:txBody>
          <a:bodyPr>
            <a:noAutofit/>
          </a:bodyPr>
          <a:lstStyle/>
          <a:p>
            <a:pPr marL="342900" lvl="2" indent="-342900" algn="just"/>
            <a:r>
              <a:rPr lang="en-US" sz="3200" dirty="0"/>
              <a:t>To cater to needs of field practitioner of public auditing</a:t>
            </a:r>
          </a:p>
          <a:p>
            <a:pPr marL="342900" lvl="2" indent="-342900" algn="just"/>
            <a:r>
              <a:rPr lang="en-US" sz="3200" dirty="0"/>
              <a:t>Knowledge Centre: access to guidance, compendiums and best practices </a:t>
            </a:r>
          </a:p>
          <a:p>
            <a:pPr marL="342900" lvl="2" indent="-342900" algn="just"/>
            <a:r>
              <a:rPr lang="en-US" sz="3200" dirty="0"/>
              <a:t>Provision for Q &amp; A: Auditors may seek and provide answers on different areas of public auditing</a:t>
            </a:r>
          </a:p>
          <a:p>
            <a:pPr lvl="0" algn="just"/>
            <a:endParaRPr lang="en-US" sz="2800" dirty="0"/>
          </a:p>
          <a:p>
            <a:pPr lvl="0" algn="just"/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7986" r="1503" b="5388"/>
          <a:stretch/>
        </p:blipFill>
        <p:spPr>
          <a:xfrm>
            <a:off x="6307283" y="1976313"/>
            <a:ext cx="5600700" cy="380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8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623739"/>
            <a:ext cx="7969324" cy="850106"/>
          </a:xfrm>
        </p:spPr>
        <p:txBody>
          <a:bodyPr>
            <a:normAutofit/>
          </a:bodyPr>
          <a:lstStyle/>
          <a:p>
            <a:r>
              <a:rPr lang="en-IN" sz="4000" dirty="0"/>
              <a:t>Additional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39" y="1941701"/>
            <a:ext cx="5601062" cy="4262982"/>
          </a:xfrm>
        </p:spPr>
        <p:txBody>
          <a:bodyPr>
            <a:noAutofit/>
          </a:bodyPr>
          <a:lstStyle/>
          <a:p>
            <a:pPr lvl="0" algn="just"/>
            <a:r>
              <a:rPr lang="en-US" sz="3200" dirty="0"/>
              <a:t>Multilingual support– all INTOSAI languages</a:t>
            </a:r>
          </a:p>
          <a:p>
            <a:pPr algn="just"/>
            <a:r>
              <a:rPr lang="en-US" sz="3200" dirty="0"/>
              <a:t>In-</a:t>
            </a:r>
            <a:r>
              <a:rPr lang="en-US" sz="3200" dirty="0" smtClean="0"/>
              <a:t>built video </a:t>
            </a:r>
            <a:r>
              <a:rPr lang="en-US" sz="3200" dirty="0"/>
              <a:t>conference facility and recording of virtual meetings </a:t>
            </a:r>
          </a:p>
          <a:p>
            <a:pPr algn="just"/>
            <a:r>
              <a:rPr lang="en-US" sz="3200" dirty="0"/>
              <a:t>Webinars</a:t>
            </a:r>
          </a:p>
          <a:p>
            <a:pPr lvl="0" fontAlgn="base"/>
            <a:r>
              <a:rPr lang="en-US" sz="3200" dirty="0"/>
              <a:t>Multiple Chat forums</a:t>
            </a:r>
          </a:p>
          <a:p>
            <a:pPr lvl="0" fontAlgn="base"/>
            <a:r>
              <a:rPr lang="en-US" sz="3200" dirty="0"/>
              <a:t>Page for Head of SAI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7401" r="1228" b="5180"/>
          <a:stretch/>
        </p:blipFill>
        <p:spPr>
          <a:xfrm>
            <a:off x="6546273" y="1808484"/>
            <a:ext cx="5299364" cy="381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27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307" y="674689"/>
            <a:ext cx="8229600" cy="773013"/>
          </a:xfrm>
        </p:spPr>
        <p:txBody>
          <a:bodyPr>
            <a:normAutofit/>
          </a:bodyPr>
          <a:lstStyle/>
          <a:p>
            <a:r>
              <a:rPr lang="en-IN" sz="4000" dirty="0"/>
              <a:t>Communities of Practice (CoP)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337" y="1736758"/>
            <a:ext cx="5985164" cy="4882285"/>
          </a:xfrm>
        </p:spPr>
        <p:txBody>
          <a:bodyPr>
            <a:noAutofit/>
          </a:bodyPr>
          <a:lstStyle/>
          <a:p>
            <a:pPr marL="342900" lvl="2" indent="-342900" algn="just"/>
            <a:r>
              <a:rPr lang="en-US" sz="2800" dirty="0"/>
              <a:t>Closed group </a:t>
            </a:r>
          </a:p>
          <a:p>
            <a:pPr marL="342900" lvl="2" indent="-342900" algn="just"/>
            <a:r>
              <a:rPr lang="en-US" sz="2800" dirty="0"/>
              <a:t>Enable members to communicate among themselves and share documents, photos, videos within the group </a:t>
            </a:r>
          </a:p>
          <a:p>
            <a:pPr marL="342900" lvl="2" indent="-342900" algn="just"/>
            <a:r>
              <a:rPr lang="en-US" sz="2800" dirty="0"/>
              <a:t>Two categories of users: Manager and members </a:t>
            </a:r>
          </a:p>
          <a:p>
            <a:pPr marL="342900" lvl="2" indent="-342900"/>
            <a:r>
              <a:rPr lang="en-US" sz="2800" dirty="0"/>
              <a:t>Library in </a:t>
            </a:r>
            <a:r>
              <a:rPr lang="en-US" sz="2800" dirty="0" err="1"/>
              <a:t>CoP</a:t>
            </a:r>
            <a:r>
              <a:rPr lang="en-US" sz="2800" dirty="0"/>
              <a:t> keeps track of version changes of documents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9041" b="5754"/>
          <a:stretch/>
        </p:blipFill>
        <p:spPr>
          <a:xfrm>
            <a:off x="6533803" y="1932708"/>
            <a:ext cx="5322832" cy="38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04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307" y="674689"/>
            <a:ext cx="8229600" cy="773013"/>
          </a:xfrm>
        </p:spPr>
        <p:txBody>
          <a:bodyPr>
            <a:normAutofit/>
          </a:bodyPr>
          <a:lstStyle/>
          <a:p>
            <a:r>
              <a:rPr lang="en-IN" sz="4000" dirty="0"/>
              <a:t>Communities of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309" y="1605918"/>
            <a:ext cx="5815971" cy="5209075"/>
          </a:xfrm>
        </p:spPr>
        <p:txBody>
          <a:bodyPr>
            <a:noAutofit/>
          </a:bodyPr>
          <a:lstStyle/>
          <a:p>
            <a:pPr marL="342900" lvl="2" indent="-342900" algn="just"/>
            <a:r>
              <a:rPr lang="en-US" sz="2800" b="1" dirty="0"/>
              <a:t>Manager</a:t>
            </a:r>
            <a:r>
              <a:rPr lang="en-US" sz="2800" dirty="0"/>
              <a:t> </a:t>
            </a:r>
          </a:p>
          <a:p>
            <a:pPr marL="747713" lvl="3" indent="-290513" algn="just"/>
            <a:r>
              <a:rPr lang="en-US" sz="2800" dirty="0"/>
              <a:t>Add/delete members, documents, videos and photos</a:t>
            </a:r>
          </a:p>
          <a:p>
            <a:pPr marL="747713" lvl="3" indent="-290513" algn="just"/>
            <a:r>
              <a:rPr lang="en-US" sz="2800" dirty="0"/>
              <a:t>Create different discussion threads for members to interact</a:t>
            </a:r>
          </a:p>
          <a:p>
            <a:pPr marL="747713" lvl="3" indent="-290513" algn="just"/>
            <a:r>
              <a:rPr lang="en-US" sz="2800" dirty="0"/>
              <a:t>Monitor level of participation of members of the group </a:t>
            </a:r>
          </a:p>
          <a:p>
            <a:pPr marL="290513" lvl="2" indent="-290513"/>
            <a:r>
              <a:rPr lang="en-US" sz="2800" b="1" dirty="0"/>
              <a:t>Members </a:t>
            </a:r>
          </a:p>
          <a:p>
            <a:pPr marL="747713" lvl="3" indent="-290513"/>
            <a:r>
              <a:rPr lang="en-US" sz="2800" dirty="0"/>
              <a:t>Add documents, post videos, photos </a:t>
            </a:r>
          </a:p>
          <a:p>
            <a:pPr marL="747713" lvl="3" indent="-290513"/>
            <a:r>
              <a:rPr lang="en-US" sz="2800" dirty="0"/>
              <a:t>Chat within discussion threads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9041" b="5754"/>
          <a:stretch/>
        </p:blipFill>
        <p:spPr>
          <a:xfrm>
            <a:off x="6554585" y="1932708"/>
            <a:ext cx="5322832" cy="41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4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307" y="674689"/>
            <a:ext cx="8229600" cy="773013"/>
          </a:xfrm>
        </p:spPr>
        <p:txBody>
          <a:bodyPr>
            <a:normAutofit/>
          </a:bodyPr>
          <a:lstStyle/>
          <a:p>
            <a:r>
              <a:rPr lang="en-IN" sz="4000" dirty="0"/>
              <a:t>Administration of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854" y="2035617"/>
            <a:ext cx="6234545" cy="4212863"/>
          </a:xfrm>
        </p:spPr>
        <p:txBody>
          <a:bodyPr>
            <a:noAutofit/>
          </a:bodyPr>
          <a:lstStyle/>
          <a:p>
            <a:pPr lvl="0" algn="just"/>
            <a:r>
              <a:rPr lang="en-US" sz="2800" dirty="0"/>
              <a:t>Overall administration/maintenance by KSC secretariat</a:t>
            </a:r>
          </a:p>
          <a:p>
            <a:pPr algn="just"/>
            <a:r>
              <a:rPr lang="en-US" sz="2800" dirty="0"/>
              <a:t>Working Groups allotted  separate pages enabling adding of additional features/menus</a:t>
            </a:r>
          </a:p>
          <a:p>
            <a:pPr algn="just"/>
            <a:r>
              <a:rPr lang="en-US" sz="2800" dirty="0"/>
              <a:t>IDI responsible for outreach support</a:t>
            </a:r>
          </a:p>
          <a:p>
            <a:pPr algn="just"/>
            <a:r>
              <a:rPr lang="en-US" sz="2800" dirty="0"/>
              <a:t>Currently in testing phase (beta version)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4" t="8999" r="1904" b="5523"/>
          <a:stretch/>
        </p:blipFill>
        <p:spPr>
          <a:xfrm>
            <a:off x="6972300" y="1969317"/>
            <a:ext cx="4894119" cy="386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93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096" y="335784"/>
            <a:ext cx="8483489" cy="884028"/>
          </a:xfrm>
        </p:spPr>
        <p:txBody>
          <a:bodyPr>
            <a:normAutofit/>
          </a:bodyPr>
          <a:lstStyle/>
          <a:p>
            <a:r>
              <a:rPr lang="en-US" sz="4000" dirty="0"/>
              <a:t>Way forward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842" y="1323975"/>
            <a:ext cx="9935485" cy="5377083"/>
          </a:xfrm>
        </p:spPr>
        <p:txBody>
          <a:bodyPr>
            <a:noAutofit/>
          </a:bodyPr>
          <a:lstStyle/>
          <a:p>
            <a:pPr marL="114300" lvl="1" indent="0">
              <a:buNone/>
            </a:pPr>
            <a:endParaRPr lang="en-IN" dirty="0"/>
          </a:p>
          <a:p>
            <a:pPr marL="571500" lvl="1" indent="-457200">
              <a:buFont typeface="Wingdings" charset="2"/>
              <a:buChar char="Ø"/>
            </a:pPr>
            <a:r>
              <a:rPr lang="en-GB" dirty="0"/>
              <a:t>KSC Secretariat to manage the contents in portal in all languages of INTOSAI</a:t>
            </a:r>
          </a:p>
          <a:p>
            <a:pPr marL="571500" lvl="1" indent="-457200">
              <a:buFont typeface="Wingdings" charset="2"/>
              <a:buChar char="Ø"/>
            </a:pPr>
            <a:r>
              <a:rPr lang="en-GB" dirty="0"/>
              <a:t>KSC Secretariat to handle  initial process of migration will be handled by KSC Secretariat</a:t>
            </a:r>
          </a:p>
          <a:p>
            <a:pPr marL="571500" lvl="1" indent="-457200">
              <a:buFont typeface="Wingdings" charset="2"/>
              <a:buChar char="Ø"/>
            </a:pPr>
            <a:r>
              <a:rPr lang="en-GB" dirty="0"/>
              <a:t>Working groups required to manage the contents of their webpages in English</a:t>
            </a:r>
          </a:p>
          <a:p>
            <a:pPr marL="571500" lvl="1" indent="-457200">
              <a:buFont typeface="Wingdings" charset="2"/>
              <a:buChar char="Ø"/>
            </a:pPr>
            <a:r>
              <a:rPr lang="en-GB" dirty="0"/>
              <a:t>Translation of all static contents undertaken by KSC</a:t>
            </a:r>
          </a:p>
          <a:p>
            <a:pPr marL="571500" lvl="1" indent="-457200">
              <a:buFont typeface="Wingdings" charset="2"/>
              <a:buChar char="Ø"/>
            </a:pPr>
            <a:r>
              <a:rPr lang="en-GB" dirty="0"/>
              <a:t>Assistance sought for translation of non-static contents like Guidance, Good Practices, Library, Events etc.  </a:t>
            </a:r>
          </a:p>
          <a:p>
            <a:pPr marL="571500" lvl="1" indent="-457200">
              <a:buFont typeface="Wingdings" charset="2"/>
              <a:buChar char="Ø"/>
            </a:pPr>
            <a:r>
              <a:rPr lang="en-GB" dirty="0"/>
              <a:t>Assistance for quality assurance on Translation</a:t>
            </a:r>
          </a:p>
          <a:p>
            <a:pPr marL="571500" lvl="1" indent="-457200">
              <a:buFont typeface="Wingdings" charset="2"/>
              <a:buChar char="Ø"/>
            </a:pPr>
            <a:r>
              <a:rPr lang="en-GB" dirty="0"/>
              <a:t>Encourage use of Webinar and VC facility </a:t>
            </a:r>
            <a:endParaRPr lang="en-US" dirty="0"/>
          </a:p>
          <a:p>
            <a:pPr marL="342900" lvl="1">
              <a:buNone/>
            </a:pPr>
            <a:endParaRPr lang="en-US" dirty="0"/>
          </a:p>
          <a:p>
            <a:pPr marL="34290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0717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492</Words>
  <Application>Microsoft Macintosh PowerPoint</Application>
  <PresentationFormat>Custom</PresentationFormat>
  <Paragraphs>77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INTOSAI Community Portal</vt:lpstr>
      <vt:lpstr>INTOSAI Community  Portal </vt:lpstr>
      <vt:lpstr>INTOSAI Community  Portal (www.intosaicommunity.net or www.intosaiportal.org )</vt:lpstr>
      <vt:lpstr>Auditor Centric</vt:lpstr>
      <vt:lpstr>Additional features</vt:lpstr>
      <vt:lpstr>Communities of Practice (CoP)</vt:lpstr>
      <vt:lpstr>Communities of Practice</vt:lpstr>
      <vt:lpstr>Administration of Portal</vt:lpstr>
      <vt:lpstr>Way forward</vt:lpstr>
      <vt:lpstr>Discussion points</vt:lpstr>
      <vt:lpstr>  THANK YOU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iCISA</dc:creator>
  <cp:lastModifiedBy>PK Tiwari</cp:lastModifiedBy>
  <cp:revision>46</cp:revision>
  <cp:lastPrinted>2018-08-16T03:53:57Z</cp:lastPrinted>
  <dcterms:created xsi:type="dcterms:W3CDTF">2017-08-15T02:16:39Z</dcterms:created>
  <dcterms:modified xsi:type="dcterms:W3CDTF">2018-08-18T13:57:27Z</dcterms:modified>
</cp:coreProperties>
</file>