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8" r:id="rId3"/>
    <p:sldId id="301" r:id="rId4"/>
    <p:sldId id="295" r:id="rId5"/>
    <p:sldId id="291" r:id="rId6"/>
    <p:sldId id="298" r:id="rId7"/>
    <p:sldId id="299" r:id="rId8"/>
    <p:sldId id="297" r:id="rId9"/>
    <p:sldId id="300" r:id="rId10"/>
    <p:sldId id="304" r:id="rId11"/>
    <p:sldId id="302" r:id="rId12"/>
    <p:sldId id="303" r:id="rId13"/>
    <p:sldId id="294" r:id="rId14"/>
    <p:sldId id="290" r:id="rId15"/>
    <p:sldId id="296" r:id="rId16"/>
    <p:sldId id="264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4B60"/>
    <a:srgbClr val="573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/>
    <p:restoredTop sz="94704"/>
  </p:normalViewPr>
  <p:slideViewPr>
    <p:cSldViewPr snapToGrid="0">
      <p:cViewPr varScale="1">
        <p:scale>
          <a:sx n="105" d="100"/>
          <a:sy n="105" d="100"/>
        </p:scale>
        <p:origin x="930" y="114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-71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81A3C8-A47A-4CD9-86A8-794F1B0833E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9EAA59-F795-46AF-9F8D-97FF5F619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5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24ED49-02FC-44CB-91DE-4044913672E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47F457-FA4D-4105-89F7-C30A91C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4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2392E-2043-4EF6-ADAC-292160E8F9AD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829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2312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492875"/>
            <a:ext cx="4293637" cy="365125"/>
          </a:xfrm>
        </p:spPr>
        <p:txBody>
          <a:bodyPr/>
          <a:lstStyle/>
          <a:p>
            <a:r>
              <a:rPr lang="en-US"/>
              <a:t>INTOSAI Knowledge Sharing and Knowledge Services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2313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4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62601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503436"/>
            <a:ext cx="4424265" cy="354563"/>
          </a:xfrm>
        </p:spPr>
        <p:txBody>
          <a:bodyPr/>
          <a:lstStyle/>
          <a:p>
            <a:r>
              <a:rPr lang="en-US"/>
              <a:t>INTOSAI Knowledge Sharing and Knowledge Services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4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4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5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7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3" name="Billed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63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5551" y="6463037"/>
            <a:ext cx="4327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INTOSAI Knowledge Sharing and Knowledge Services Committee</a:t>
            </a:r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216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2" name="Billede 5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55314" y="369957"/>
            <a:ext cx="1440160" cy="97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10431323" y="114336"/>
            <a:ext cx="145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1200" spc="200" baseline="0">
                <a:solidFill>
                  <a:schemeClr val="tx2"/>
                </a:solidFill>
              </a:rPr>
              <a:t>INTOSAI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255497" y="1355231"/>
            <a:ext cx="18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kern="1200" spc="0" baseline="0">
                <a:solidFill>
                  <a:schemeClr val="tx2"/>
                </a:solidFill>
              </a:rPr>
              <a:t>Knowledge Sharing &amp; Knowledge Services Committee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" y="79051"/>
            <a:ext cx="1372820" cy="12842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osaicommunity.ne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osaicommunity.ne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osaicommunity.net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osaicommunity.net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osaicommunity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73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843" y="803705"/>
            <a:ext cx="4603089" cy="3034857"/>
          </a:xfrm>
        </p:spPr>
        <p:txBody>
          <a:bodyPr anchor="b">
            <a:normAutofit/>
          </a:bodyPr>
          <a:lstStyle/>
          <a:p>
            <a:pPr algn="r"/>
            <a:r>
              <a:rPr lang="en-IN" sz="2800" b="0" dirty="0">
                <a:solidFill>
                  <a:srgbClr val="FFFFFF"/>
                </a:solidFill>
                <a:latin typeface="Calibri" panose="020F0502020204030204" pitchFamily="34" charset="0"/>
              </a:rPr>
              <a:t>Agenda Item 7</a:t>
            </a:r>
            <a:br>
              <a:rPr lang="en-IN" sz="2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IN" sz="1800" b="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IN" sz="2200" b="0" dirty="0">
                <a:solidFill>
                  <a:srgbClr val="FFFFFF"/>
                </a:solidFill>
                <a:latin typeface="Calibri" panose="020F0502020204030204" pitchFamily="34" charset="0"/>
              </a:rPr>
              <a:t>Update on INTOSAI Community Portal</a:t>
            </a:r>
            <a:endParaRPr lang="en-IN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2800" dirty="0" err="1">
                <a:solidFill>
                  <a:srgbClr val="FFFFFF"/>
                </a:solidFill>
                <a:latin typeface="American Typewriter Condensed L" panose="02090306020004020304" pitchFamily="18" charset="77"/>
              </a:rPr>
              <a:t>www.intosaicommunity.net</a:t>
            </a:r>
            <a:endParaRPr lang="en-US" sz="2800" dirty="0">
              <a:solidFill>
                <a:srgbClr val="FFFFFF"/>
              </a:solidFill>
              <a:latin typeface="American Typewriter Condensed L" panose="02090306020004020304" pitchFamily="18" charset="77"/>
            </a:endParaRPr>
          </a:p>
          <a:p>
            <a:pPr algn="r"/>
            <a:endParaRPr lang="en-US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endParaRPr lang="en-US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endParaRPr lang="en-US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endParaRPr lang="en-US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endParaRPr lang="en-US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holding a sign&#10;&#10;Description automatically generated">
            <a:extLst>
              <a:ext uri="{FF2B5EF4-FFF2-40B4-BE49-F238E27FC236}">
                <a16:creationId xmlns:a16="http://schemas.microsoft.com/office/drawing/2014/main" id="{D9671357-71DD-7144-A505-09364916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1581"/>
            <a:ext cx="5459470" cy="24158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91536" y="6356350"/>
            <a:ext cx="8622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B7DC91-BA8D-4035-9E2C-F9DC70487D2A}" type="slidenum">
              <a:rPr lang="en-IN" smtClean="0"/>
              <a:pPr>
                <a:spcAft>
                  <a:spcPts val="600"/>
                </a:spcAft>
              </a:pPr>
              <a:t>1</a:t>
            </a:fld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1" y="3471864"/>
            <a:ext cx="7879557" cy="154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3000" b="1">
              <a:latin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09800" y="2928836"/>
            <a:ext cx="7879557" cy="154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3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0D86DF-EBBF-EF4C-82EC-725BF05B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77"/>
          <a:stretch/>
        </p:blipFill>
        <p:spPr>
          <a:xfrm>
            <a:off x="821204" y="886339"/>
            <a:ext cx="10628376" cy="5440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338523"/>
            <a:ext cx="796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CoP</a:t>
            </a:r>
            <a:r>
              <a:rPr lang="en-US" sz="2400" dirty="0" smtClean="0"/>
              <a:t> on SDGs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5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461665"/>
          </a:xfrm>
        </p:spPr>
        <p:txBody>
          <a:bodyPr anchor="b">
            <a:normAutofit fontScale="90000"/>
          </a:bodyPr>
          <a:lstStyle/>
          <a:p>
            <a:r>
              <a:rPr lang="en-US" sz="2800" b="0" dirty="0">
                <a:solidFill>
                  <a:srgbClr val="7F4B60"/>
                </a:solidFill>
                <a:latin typeface="Calibri" panose="020F0502020204030204" pitchFamily="34" charset="0"/>
              </a:rPr>
              <a:t>Updates since last meeting </a:t>
            </a:r>
            <a:endParaRPr lang="en-IN" sz="2800" b="0" dirty="0">
              <a:solidFill>
                <a:srgbClr val="7F4B60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0EF2503-C7F5-684C-A9A1-E563DDC0A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1" r="1" b="22205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5528" y="1484026"/>
            <a:ext cx="700481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algn="just" defTabSz="914400">
              <a:spcAft>
                <a:spcPts val="6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SCEI Page &amp;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Good Practices Section restructured</a:t>
            </a:r>
          </a:p>
        </p:txBody>
      </p:sp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3CC31E80-FA67-614D-9901-6B4B0560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70" y="2524714"/>
            <a:ext cx="5295210" cy="39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015D7F-63A8-4ABB-8A20-7806C7703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1A8D27-202B-4B8A-9DC2-1379034547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32A719-8055-492B-9B72-3D654C09F0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F81162-7738-4BC8-BA5D-ADEFD7F2D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3042" y="-1044"/>
            <a:ext cx="6175647" cy="6859043"/>
          </a:xfrm>
          <a:prstGeom prst="rect">
            <a:avLst/>
          </a:prstGeom>
          <a:solidFill>
            <a:schemeClr val="bg1"/>
          </a:solidFill>
          <a:ln w="1206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8" y="555128"/>
            <a:ext cx="5465463" cy="1573475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0" dirty="0">
                <a:solidFill>
                  <a:srgbClr val="7F4B6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www.intosaicommunity.net</a:t>
            </a:r>
            <a:r>
              <a:rPr lang="en-US" sz="3700" b="0" dirty="0">
                <a:latin typeface="Calibri" panose="020F0502020204030204" pitchFamily="34" charset="0"/>
              </a:rPr>
              <a:t/>
            </a:r>
            <a:br>
              <a:rPr lang="en-US" sz="3700" b="0" dirty="0">
                <a:latin typeface="Calibri" panose="020F0502020204030204" pitchFamily="34" charset="0"/>
              </a:rPr>
            </a:br>
            <a:r>
              <a:rPr lang="en-US" sz="3700" b="0" dirty="0">
                <a:latin typeface="Calibri" panose="020F0502020204030204" pitchFamily="34" charset="0"/>
              </a:rPr>
              <a:t>Spreading the message</a:t>
            </a:r>
            <a:endParaRPr lang="en-IN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5848" y="2548329"/>
            <a:ext cx="5465463" cy="3752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2000" dirty="0">
                <a:latin typeface="Cambria"/>
                <a:ea typeface="Cambria" panose="02040503050406030204" pitchFamily="18" charset="0"/>
                <a:cs typeface="Calibri"/>
              </a:rPr>
              <a:t>WG project teams to </a:t>
            </a:r>
            <a:r>
              <a:rPr lang="en-US" sz="2000" dirty="0">
                <a:highlight>
                  <a:srgbClr val="FFFF00"/>
                </a:highlight>
                <a:latin typeface="Cambria"/>
                <a:ea typeface="Cambria" panose="02040503050406030204" pitchFamily="18" charset="0"/>
                <a:cs typeface="Calibri"/>
              </a:rPr>
              <a:t>take the lead </a:t>
            </a:r>
            <a:r>
              <a:rPr lang="en-US" sz="2000" dirty="0">
                <a:latin typeface="Cambria"/>
                <a:ea typeface="Cambria" panose="02040503050406030204" pitchFamily="18" charset="0"/>
                <a:cs typeface="Calibri"/>
              </a:rPr>
              <a:t>in usage of features and populate the knowledge resources with audit reports and SAI case studies</a:t>
            </a:r>
          </a:p>
          <a:p>
            <a:pPr marL="228600" lvl="2">
              <a:spcBef>
                <a:spcPts val="1000"/>
              </a:spcBef>
            </a:pPr>
            <a:endParaRPr lang="en-US" sz="2000" dirty="0">
              <a:latin typeface="Cambria"/>
              <a:ea typeface="Cambria" panose="02040503050406030204" pitchFamily="18" charset="0"/>
              <a:cs typeface="Calibri"/>
            </a:endParaRPr>
          </a:p>
          <a:p>
            <a:pPr marL="228600" lvl="2">
              <a:spcBef>
                <a:spcPts val="1000"/>
              </a:spcBef>
            </a:pPr>
            <a:r>
              <a:rPr lang="en-US" sz="2000" dirty="0">
                <a:highlight>
                  <a:srgbClr val="FFFF00"/>
                </a:highlight>
                <a:latin typeface="Cambria"/>
                <a:ea typeface="Cambria" panose="02040503050406030204" pitchFamily="18" charset="0"/>
                <a:cs typeface="Calibri"/>
              </a:rPr>
              <a:t>Support</a:t>
            </a:r>
            <a:r>
              <a:rPr lang="en-US" sz="2000" dirty="0">
                <a:latin typeface="Cambria"/>
                <a:ea typeface="Cambria" panose="02040503050406030204" pitchFamily="18" charset="0"/>
                <a:cs typeface="Calibri"/>
              </a:rPr>
              <a:t> of IDI and regional organisations sought to  help in popularizing usage</a:t>
            </a:r>
          </a:p>
          <a:p>
            <a:pPr marL="228600" lvl="2">
              <a:spcBef>
                <a:spcPts val="1000"/>
              </a:spcBef>
            </a:pPr>
            <a:endParaRPr lang="en-US" sz="2000" dirty="0">
              <a:latin typeface="Cambria"/>
              <a:ea typeface="Cambria" panose="02040503050406030204" pitchFamily="18" charset="0"/>
              <a:cs typeface="Calibri"/>
            </a:endParaRPr>
          </a:p>
          <a:p>
            <a:pPr marL="228600" lvl="2">
              <a:spcBef>
                <a:spcPts val="1000"/>
              </a:spcBef>
            </a:pPr>
            <a:r>
              <a:rPr lang="en-US" sz="2000" dirty="0">
                <a:latin typeface="Cambria"/>
                <a:cs typeface="Calibri"/>
              </a:rPr>
              <a:t>Request WGs to write to their member SAIs to </a:t>
            </a:r>
            <a:r>
              <a:rPr lang="en-US" sz="2000" dirty="0">
                <a:highlight>
                  <a:srgbClr val="FFFF00"/>
                </a:highlight>
                <a:latin typeface="Cambria"/>
                <a:cs typeface="Calibri"/>
              </a:rPr>
              <a:t>encourage</a:t>
            </a:r>
            <a:r>
              <a:rPr lang="en-US" sz="2000" dirty="0">
                <a:latin typeface="Cambria"/>
                <a:cs typeface="Calibri"/>
              </a:rPr>
              <a:t> their staff in using the features of the portal. </a:t>
            </a:r>
          </a:p>
          <a:p>
            <a:pPr marL="0" indent="0">
              <a:buNone/>
            </a:pPr>
            <a:endParaRPr lang="en-US" sz="2000" dirty="0"/>
          </a:p>
          <a:p>
            <a:pPr lvl="0"/>
            <a:endParaRPr lang="en-US" sz="1800" dirty="0"/>
          </a:p>
          <a:p>
            <a:pPr marL="0" lvl="0" indent="0">
              <a:buNone/>
            </a:pP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269029" y="3246438"/>
            <a:ext cx="3474720" cy="365125"/>
          </a:xfrm>
        </p:spPr>
        <p:txBody>
          <a:bodyPr>
            <a:normAutofit/>
          </a:bodyPr>
          <a:lstStyle/>
          <a:p>
            <a:endParaRPr lang="en-IN" sz="90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CCA929-7A61-4313-8A90-619CDF425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250F98-AE57-452A-8B22-1B78911F0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64315C-FCA9-40FE-892E-D4A5B3A5B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F9520B-E0CD-4FA7-91B5-7DC36B606C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5195"/>
            <a:ext cx="12192000" cy="5389511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65" y="1084729"/>
            <a:ext cx="9994378" cy="1388648"/>
          </a:xfrm>
        </p:spPr>
        <p:txBody>
          <a:bodyPr anchor="b">
            <a:normAutofit/>
          </a:bodyPr>
          <a:lstStyle/>
          <a:p>
            <a:r>
              <a:rPr lang="en-US" sz="3200" b="0" dirty="0">
                <a:solidFill>
                  <a:srgbClr val="7F4B6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www.intosaicommunity.net</a:t>
            </a:r>
            <a:r>
              <a:rPr lang="en-US" sz="4800" b="0" dirty="0">
                <a:latin typeface="Calibri" panose="020F0502020204030204" pitchFamily="34" charset="0"/>
              </a:rPr>
              <a:t/>
            </a:r>
            <a:br>
              <a:rPr lang="en-US" sz="4800" b="0" dirty="0">
                <a:latin typeface="Calibri" panose="020F0502020204030204" pitchFamily="34" charset="0"/>
              </a:rPr>
            </a:br>
            <a:r>
              <a:rPr lang="en-US" sz="4000" b="0" dirty="0">
                <a:latin typeface="Calibri" panose="020F0502020204030204" pitchFamily="34" charset="0"/>
              </a:rPr>
              <a:t>Spreading the message</a:t>
            </a:r>
            <a:endParaRPr lang="en-IN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965" y="2593299"/>
            <a:ext cx="9994378" cy="31799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WGs may encourage the Member SAIs and staff to use the portal and </a:t>
            </a:r>
            <a:r>
              <a:rPr lang="en-US" dirty="0">
                <a:highlight>
                  <a:srgbClr val="FFFF00"/>
                </a:highlight>
                <a:latin typeface="Cambria"/>
                <a:ea typeface="Cambria" panose="02040503050406030204" pitchFamily="18" charset="0"/>
                <a:cs typeface="Calibri"/>
              </a:rPr>
              <a:t>contribute</a:t>
            </a: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 content</a:t>
            </a:r>
          </a:p>
          <a:p>
            <a:pPr marL="228600" lvl="2">
              <a:spcBef>
                <a:spcPts val="1000"/>
              </a:spcBef>
            </a:pPr>
            <a:endParaRPr lang="en-US" dirty="0">
              <a:latin typeface="Cambria"/>
              <a:cs typeface="Calibri"/>
            </a:endParaRPr>
          </a:p>
          <a:p>
            <a:pPr marL="228600" lvl="2">
              <a:spcBef>
                <a:spcPts val="1000"/>
              </a:spcBef>
            </a:pP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WGs may provide quarterly articles for </a:t>
            </a:r>
            <a:r>
              <a:rPr lang="en-US" dirty="0">
                <a:highlight>
                  <a:srgbClr val="FFFF00"/>
                </a:highlight>
                <a:latin typeface="Cambria"/>
                <a:ea typeface="Cambria" panose="02040503050406030204" pitchFamily="18" charset="0"/>
                <a:cs typeface="Calibri"/>
              </a:rPr>
              <a:t>Blog</a:t>
            </a: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 Section and news items.</a:t>
            </a:r>
          </a:p>
          <a:p>
            <a:pPr marL="228600" lvl="2">
              <a:spcBef>
                <a:spcPts val="1000"/>
              </a:spcBef>
            </a:pPr>
            <a:endParaRPr lang="en-US" dirty="0">
              <a:latin typeface="Cambria"/>
              <a:ea typeface="Cambria" panose="02040503050406030204" pitchFamily="18" charset="0"/>
              <a:cs typeface="Calibri"/>
            </a:endParaRPr>
          </a:p>
          <a:p>
            <a:pPr marL="228600" lvl="2">
              <a:spcBef>
                <a:spcPts val="1000"/>
              </a:spcBef>
            </a:pP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WG Chair may contribute articles on important issues in the </a:t>
            </a:r>
            <a:r>
              <a:rPr lang="en-US" dirty="0">
                <a:highlight>
                  <a:srgbClr val="FFFF00"/>
                </a:highlight>
                <a:latin typeface="Cambria"/>
                <a:ea typeface="Cambria" panose="02040503050406030204" pitchFamily="18" charset="0"/>
                <a:cs typeface="Calibri"/>
              </a:rPr>
              <a:t>Desk of Head of SAIs </a:t>
            </a:r>
            <a:r>
              <a:rPr lang="en-US" dirty="0">
                <a:latin typeface="Cambria"/>
                <a:ea typeface="Cambria" panose="02040503050406030204" pitchFamily="18" charset="0"/>
                <a:cs typeface="Calibri"/>
              </a:rPr>
              <a:t>sections.</a:t>
            </a:r>
            <a:endParaRPr lang="en-US" dirty="0">
              <a:latin typeface="Cambria"/>
              <a:cs typeface="Calibri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  <a:p>
            <a:pPr lvl="0"/>
            <a:endParaRPr lang="en-US" sz="1800" dirty="0"/>
          </a:p>
          <a:p>
            <a:pPr marL="0" lvl="0" indent="0">
              <a:buNone/>
            </a:pP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269029" y="3246438"/>
            <a:ext cx="3474720" cy="365125"/>
          </a:xfrm>
        </p:spPr>
        <p:txBody>
          <a:bodyPr>
            <a:normAutofit/>
          </a:bodyPr>
          <a:lstStyle/>
          <a:p>
            <a:endParaRPr lang="en-IN" sz="90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31FC4-377C-447F-847F-505C87D8E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4" r="2199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200" b="0" dirty="0">
                <a:solidFill>
                  <a:srgbClr val="7F4B6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www.intosaicommunity.ne</a:t>
            </a:r>
            <a:r>
              <a:rPr lang="en-US" sz="2200" b="0" dirty="0">
                <a:solidFill>
                  <a:srgbClr val="7F4B6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n-US" sz="2200" b="0" dirty="0">
                <a:solidFill>
                  <a:srgbClr val="7F4B60"/>
                </a:solidFill>
                <a:latin typeface="Calibri" panose="020F0502020204030204" pitchFamily="34" charset="0"/>
              </a:rPr>
              <a:t> </a:t>
            </a:r>
            <a:r>
              <a:rPr lang="en-US" sz="2200" b="0" dirty="0">
                <a:latin typeface="Calibri" panose="020F0502020204030204" pitchFamily="34" charset="0"/>
              </a:rPr>
              <a:t> </a:t>
            </a:r>
            <a:br>
              <a:rPr lang="en-US" sz="2200" b="0" dirty="0">
                <a:latin typeface="Calibri" panose="020F0502020204030204" pitchFamily="34" charset="0"/>
              </a:rPr>
            </a:br>
            <a:r>
              <a:rPr lang="en-US" sz="2200" b="0" dirty="0">
                <a:latin typeface="Calibri" panose="020F0502020204030204" pitchFamily="34" charset="0"/>
              </a:rPr>
              <a:t>Road ahead</a:t>
            </a:r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1700" dirty="0">
                <a:ea typeface="Cambria" panose="02040503050406030204" pitchFamily="18" charset="0"/>
                <a:cs typeface="Calibri" panose="020F0502020204030204" pitchFamily="34" charset="0"/>
              </a:rPr>
              <a:t>Engage consultant for content management and user interaction</a:t>
            </a:r>
          </a:p>
          <a:p>
            <a:pPr marL="228600" lvl="2">
              <a:spcBef>
                <a:spcPts val="1000"/>
              </a:spcBef>
            </a:pPr>
            <a:r>
              <a:rPr lang="en-US" sz="1700" dirty="0">
                <a:ea typeface="Cambria" panose="02040503050406030204" pitchFamily="18" charset="0"/>
                <a:cs typeface="Calibri" panose="020F0502020204030204" pitchFamily="34" charset="0"/>
              </a:rPr>
              <a:t>Develop mobile app for user-specific experience</a:t>
            </a:r>
          </a:p>
          <a:p>
            <a:pPr marL="228600" lvl="2">
              <a:spcBef>
                <a:spcPts val="1000"/>
              </a:spcBef>
            </a:pPr>
            <a:r>
              <a:rPr lang="en-US" sz="1700" dirty="0">
                <a:ea typeface="Cambria" panose="02040503050406030204" pitchFamily="18" charset="0"/>
                <a:cs typeface="Calibri" panose="020F0502020204030204" pitchFamily="34" charset="0"/>
              </a:rPr>
              <a:t>Most importantly – we invite your kind suggestions.</a:t>
            </a:r>
          </a:p>
          <a:p>
            <a:pPr marL="0" lvl="2" indent="0">
              <a:buNone/>
            </a:pPr>
            <a:endParaRPr lang="en-US" sz="1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66391-B286-47BB-ABCC-C386EC6FF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200" b="0" dirty="0">
                <a:solidFill>
                  <a:srgbClr val="7F4B6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www.intosaicommunity.net</a:t>
            </a:r>
            <a:r>
              <a:rPr lang="en-US" sz="2200" b="0" dirty="0">
                <a:solidFill>
                  <a:srgbClr val="7F4B60"/>
                </a:solidFill>
                <a:latin typeface="+mj-lt"/>
              </a:rPr>
              <a:t>  </a:t>
            </a:r>
            <a:r>
              <a:rPr lang="en-US" sz="2200" b="0" dirty="0">
                <a:latin typeface="Calibri" panose="020F0502020204030204" pitchFamily="34" charset="0"/>
              </a:rPr>
              <a:t/>
            </a:r>
            <a:br>
              <a:rPr lang="en-US" sz="2200" b="0" dirty="0">
                <a:latin typeface="Calibri" panose="020F0502020204030204" pitchFamily="34" charset="0"/>
              </a:rPr>
            </a:br>
            <a:r>
              <a:rPr lang="en-US" sz="2200" b="0" dirty="0">
                <a:latin typeface="Calibri" panose="020F0502020204030204" pitchFamily="34" charset="0"/>
              </a:rPr>
              <a:t>Points for discussion</a:t>
            </a:r>
            <a:endParaRPr lang="en-US" sz="2200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3" y="2718054"/>
            <a:ext cx="4620631" cy="3610344"/>
          </a:xfrm>
        </p:spPr>
        <p:txBody>
          <a:bodyPr anchor="t"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2000" dirty="0">
                <a:ea typeface="Cambria" panose="02040503050406030204" pitchFamily="18" charset="0"/>
                <a:cs typeface="Calibri" panose="020F0502020204030204" pitchFamily="34" charset="0"/>
              </a:rPr>
              <a:t>Challenges in migration and using the facility</a:t>
            </a:r>
          </a:p>
          <a:p>
            <a:pPr marL="228600" lvl="2">
              <a:spcBef>
                <a:spcPts val="1000"/>
              </a:spcBef>
            </a:pPr>
            <a:r>
              <a:rPr lang="en-US" sz="2000" dirty="0">
                <a:ea typeface="Cambria" panose="02040503050406030204" pitchFamily="18" charset="0"/>
                <a:cs typeface="Calibri" panose="020F0502020204030204" pitchFamily="34" charset="0"/>
              </a:rPr>
              <a:t>Should WGs (already having independent websites) continue with their individual websites while providing a link in Community Portal. </a:t>
            </a:r>
          </a:p>
          <a:p>
            <a:pPr marL="228600" lvl="2">
              <a:spcBef>
                <a:spcPts val="1000"/>
              </a:spcBef>
            </a:pPr>
            <a:r>
              <a:rPr lang="en-US" sz="2000" dirty="0">
                <a:ea typeface="Cambria" panose="02040503050406030204" pitchFamily="18" charset="0"/>
                <a:cs typeface="Calibri" panose="020F0502020204030204" pitchFamily="34" charset="0"/>
              </a:rPr>
              <a:t>Suggestions for improvements</a:t>
            </a:r>
          </a:p>
          <a:p>
            <a:pPr marL="228600" lvl="2">
              <a:spcBef>
                <a:spcPts val="10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2">
              <a:spcBef>
                <a:spcPts val="10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buNone/>
            </a:pP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b="0" kern="1200" dirty="0">
                <a:solidFill>
                  <a:schemeClr val="tx1"/>
                </a:solidFill>
                <a:latin typeface="American Typewriter Condensed L" panose="02090306020004020304" pitchFamily="18" charset="77"/>
              </a:rPr>
              <a:t>THANK YOU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4B7DC91-BA8D-4035-9E2C-F9DC70487D2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73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0"/>
            <a:ext cx="3505495" cy="966159"/>
          </a:xfrm>
        </p:spPr>
        <p:txBody>
          <a:bodyPr>
            <a:normAutofit fontScale="90000"/>
          </a:bodyPr>
          <a:lstStyle/>
          <a:p>
            <a:r>
              <a:rPr lang="en-US" sz="3400" b="0" dirty="0">
                <a:latin typeface="Calibri" panose="020F0502020204030204" pitchFamily="34" charset="0"/>
              </a:rPr>
              <a:t/>
            </a:r>
            <a:br>
              <a:rPr lang="en-US" sz="3400" b="0" dirty="0">
                <a:latin typeface="Calibri" panose="020F0502020204030204" pitchFamily="34" charset="0"/>
              </a:rPr>
            </a:br>
            <a:r>
              <a:rPr lang="en-US" sz="3400" b="0" dirty="0">
                <a:latin typeface="Calibri" panose="020F0502020204030204" pitchFamily="34" charset="0"/>
              </a:rPr>
              <a:t/>
            </a:r>
            <a:br>
              <a:rPr lang="en-US" sz="3400" b="0" dirty="0">
                <a:latin typeface="Calibri" panose="020F0502020204030204" pitchFamily="34" charset="0"/>
              </a:rPr>
            </a:br>
            <a:r>
              <a:rPr lang="en-US" sz="3600" b="0" u="sng" dirty="0">
                <a:solidFill>
                  <a:schemeClr val="bg1"/>
                </a:solidFill>
                <a:latin typeface="Calibri" panose="020F0502020204030204" pitchFamily="34" charset="0"/>
              </a:rPr>
              <a:t>Website Migration</a:t>
            </a:r>
            <a:endParaRPr lang="en-IN" sz="3400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1483743"/>
            <a:ext cx="3505494" cy="474007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  <a:buNone/>
            </a:pPr>
            <a:endParaRPr lang="en-US" sz="2400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r>
              <a:rPr lang="en-US" sz="24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Consolidation of Working Group websites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endParaRPr lang="en-US" sz="2400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r>
              <a:rPr lang="en-US" sz="24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SAI India offers to engage its  nominees to Working Groups 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endParaRPr lang="en-US" sz="2400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r>
              <a:rPr lang="en-US" sz="24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Focal persons to successfully complete migration of all websites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</a:pPr>
            <a:endParaRPr lang="en-US" sz="2000" dirty="0">
              <a:ea typeface="Cambria" panose="02040503050406030204" pitchFamily="18" charset="0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2D79D2"/>
              </a:buClr>
              <a:buNone/>
            </a:pPr>
            <a:endParaRPr lang="en-US" sz="2000" dirty="0"/>
          </a:p>
          <a:p>
            <a:pPr marL="457200" lvl="1" indent="0">
              <a:buClr>
                <a:srgbClr val="2D79D2"/>
              </a:buClr>
              <a:buNone/>
            </a:pPr>
            <a:endParaRPr lang="en-US" sz="2000" dirty="0"/>
          </a:p>
          <a:p>
            <a:pPr marL="0" indent="0">
              <a:buClr>
                <a:srgbClr val="2D79D2"/>
              </a:buClr>
              <a:buNone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3D74E5-206A-314E-86D2-733EC239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001" b="-1"/>
          <a:stretch/>
        </p:blipFill>
        <p:spPr>
          <a:xfrm>
            <a:off x="5603316" y="1305278"/>
            <a:ext cx="5624423" cy="42441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340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8398" y="-4818940"/>
            <a:ext cx="167069" cy="105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92D7AE1-E7CA-9241-976C-467436F38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75" b="-1"/>
          <a:stretch/>
        </p:blipFill>
        <p:spPr>
          <a:xfrm>
            <a:off x="884132" y="825086"/>
            <a:ext cx="10515600" cy="50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b="0" dirty="0">
                <a:solidFill>
                  <a:srgbClr val="7F4B6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www.intosaicommunity.net</a:t>
            </a:r>
            <a:r>
              <a:rPr lang="en-US" sz="4800" b="0" dirty="0">
                <a:latin typeface="Calibri" panose="020F0502020204030204" pitchFamily="34" charset="0"/>
              </a:rPr>
              <a:t/>
            </a:r>
            <a:br>
              <a:rPr lang="en-US" sz="4800" b="0" dirty="0">
                <a:latin typeface="Calibri" panose="020F0502020204030204" pitchFamily="34" charset="0"/>
              </a:rPr>
            </a:br>
            <a:r>
              <a:rPr lang="en-US" sz="4800" b="0" dirty="0">
                <a:latin typeface="Calibri" panose="020F0502020204030204" pitchFamily="34" charset="0"/>
              </a:rPr>
              <a:t>Advantage in Migration</a:t>
            </a:r>
            <a:endParaRPr lang="en-IN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32" y="2704014"/>
            <a:ext cx="9942716" cy="3438166"/>
          </a:xfrm>
        </p:spPr>
        <p:txBody>
          <a:bodyPr anchor="ctr">
            <a:noAutofit/>
          </a:bodyPr>
          <a:lstStyle/>
          <a:p>
            <a:pPr marL="228600" lvl="2">
              <a:spcBef>
                <a:spcPts val="1000"/>
              </a:spcBef>
            </a:pP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Enables Portal to serve as </a:t>
            </a: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central repository of information </a:t>
            </a: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for the INTOSAI</a:t>
            </a:r>
          </a:p>
          <a:p>
            <a:pPr marL="228600" lvl="2">
              <a:spcBef>
                <a:spcPts val="1000"/>
              </a:spcBef>
            </a:pP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Single window for </a:t>
            </a: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accessing</a:t>
            </a: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 information</a:t>
            </a:r>
          </a:p>
          <a:p>
            <a:pPr marL="228600" lvl="2">
              <a:spcBef>
                <a:spcPts val="1000"/>
              </a:spcBef>
            </a:pP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Uniformity</a:t>
            </a: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 in structure  aids auditors in SAIs in accessing the required  information </a:t>
            </a: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faster </a:t>
            </a:r>
          </a:p>
          <a:p>
            <a:pPr marL="228600" lvl="2">
              <a:spcBef>
                <a:spcPts val="1000"/>
              </a:spcBef>
            </a:pP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Cost savings</a:t>
            </a:r>
          </a:p>
          <a:p>
            <a:pPr marL="228600" lvl="2">
              <a:spcBef>
                <a:spcPts val="1000"/>
              </a:spcBef>
            </a:pP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Ease</a:t>
            </a: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 in migration during transitioning of WG secretariat</a:t>
            </a:r>
          </a:p>
          <a:p>
            <a:pPr marL="228600" lvl="2">
              <a:spcBef>
                <a:spcPts val="1000"/>
              </a:spcBef>
            </a:pP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Assistance of KSC Secretariat in initial population</a:t>
            </a:r>
          </a:p>
          <a:p>
            <a:pPr marL="228600" lvl="2">
              <a:spcBef>
                <a:spcPts val="1000"/>
              </a:spcBef>
            </a:pPr>
            <a:r>
              <a:rPr lang="en-US" sz="1800" b="1" dirty="0">
                <a:ea typeface="Cambria" panose="02040503050406030204" pitchFamily="18" charset="0"/>
                <a:cs typeface="Calibri" panose="020F0502020204030204" pitchFamily="34" charset="0"/>
              </a:rPr>
              <a:t>Translation</a:t>
            </a: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 of Webpages in all INTOSAI languages</a:t>
            </a:r>
          </a:p>
          <a:p>
            <a:pPr marL="228600" lvl="2">
              <a:spcBef>
                <a:spcPts val="1000"/>
              </a:spcBef>
            </a:pPr>
            <a:r>
              <a:rPr lang="en-US" sz="1800" dirty="0">
                <a:ea typeface="Cambria" panose="02040503050406030204" pitchFamily="18" charset="0"/>
                <a:cs typeface="Calibri" panose="020F0502020204030204" pitchFamily="34" charset="0"/>
              </a:rPr>
              <a:t>Credentials to allow WG secretariats or any member designated by them to maintain their Webpage.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8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4800" b="0" dirty="0">
                <a:latin typeface="Calibri" panose="020F0502020204030204" pitchFamily="34" charset="0"/>
              </a:rPr>
              <a:t>         Updates since last meeting </a:t>
            </a:r>
            <a:endParaRPr lang="en-IN" sz="4800" b="0" dirty="0">
              <a:latin typeface="Calibri" panose="020F0502020204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person&#10;&#10;Description automatically generated">
            <a:extLst>
              <a:ext uri="{FF2B5EF4-FFF2-40B4-BE49-F238E27FC236}">
                <a16:creationId xmlns:a16="http://schemas.microsoft.com/office/drawing/2014/main" id="{2C6C4431-D37F-8B41-B8FC-AF7A1E64B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91" b="3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endParaRPr lang="en-US" sz="2000" dirty="0"/>
          </a:p>
          <a:p>
            <a:r>
              <a:rPr lang="en-US" sz="2400" dirty="0">
                <a:ea typeface="Cambria" panose="02040503050406030204" pitchFamily="18" charset="0"/>
                <a:cs typeface="Calibri" panose="020F0502020204030204" pitchFamily="34" charset="0"/>
              </a:rPr>
              <a:t>News Items </a:t>
            </a:r>
          </a:p>
          <a:p>
            <a:r>
              <a:rPr lang="en-US" sz="2400" dirty="0">
                <a:ea typeface="Cambria" panose="02040503050406030204" pitchFamily="18" charset="0"/>
                <a:cs typeface="Calibri" panose="020F0502020204030204" pitchFamily="34" charset="0"/>
              </a:rPr>
              <a:t>Calendar  </a:t>
            </a:r>
          </a:p>
          <a:p>
            <a:pPr marL="0" lv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2600" b="0" dirty="0">
                <a:solidFill>
                  <a:srgbClr val="7F4B60"/>
                </a:solidFill>
                <a:latin typeface="Calibri" panose="020F0502020204030204" pitchFamily="34" charset="0"/>
              </a:rPr>
              <a:t>Updates since last meeting </a:t>
            </a:r>
            <a:r>
              <a:rPr lang="en-US" sz="2600" b="0" dirty="0">
                <a:latin typeface="Calibri" panose="020F0502020204030204" pitchFamily="34" charset="0"/>
              </a:rPr>
              <a:t/>
            </a:r>
            <a:br>
              <a:rPr lang="en-US" sz="2600" b="0" dirty="0">
                <a:latin typeface="Calibri" panose="020F0502020204030204" pitchFamily="34" charset="0"/>
              </a:rPr>
            </a:br>
            <a:r>
              <a:rPr lang="en-US" sz="2600" dirty="0">
                <a:ea typeface="Cambria" panose="02040503050406030204" pitchFamily="18" charset="0"/>
                <a:cs typeface="Calibri" panose="020F0502020204030204" pitchFamily="34" charset="0"/>
              </a:rPr>
              <a:t>18 active Communities of Practice </a:t>
            </a:r>
            <a:br>
              <a:rPr lang="en-US" sz="2600" dirty="0"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IN" sz="2600" b="0" dirty="0">
              <a:latin typeface="Calibri" panose="020F050202020403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endParaRPr lang="en-US" sz="2000"/>
          </a:p>
          <a:p>
            <a:pPr lvl="0"/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8094" y="2177172"/>
            <a:ext cx="691224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algn="just" defTabSz="914400">
              <a:spcAft>
                <a:spcPts val="600"/>
              </a:spcAf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238FF43-1EE6-334C-AB3A-67729B8B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68" y="2267923"/>
            <a:ext cx="9356253" cy="4302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F466B-E647-394C-8739-9E7984A5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2800" b="0" dirty="0">
                <a:solidFill>
                  <a:srgbClr val="7F4B60"/>
                </a:solidFill>
                <a:latin typeface="Calibri" panose="020F0502020204030204" pitchFamily="34" charset="0"/>
              </a:rPr>
              <a:t>Updates since last meeting </a:t>
            </a:r>
            <a:r>
              <a:rPr lang="en-US" sz="2600" b="0" dirty="0">
                <a:latin typeface="Calibri" panose="020F0502020204030204" pitchFamily="34" charset="0"/>
              </a:rPr>
              <a:t/>
            </a:r>
            <a:br>
              <a:rPr lang="en-US" sz="2600" b="0" dirty="0">
                <a:latin typeface="Calibri" panose="020F0502020204030204" pitchFamily="34" charset="0"/>
              </a:rPr>
            </a:br>
            <a:r>
              <a:rPr lang="en-US" sz="2600" dirty="0">
                <a:ea typeface="Cambria" panose="02040503050406030204" pitchFamily="18" charset="0"/>
                <a:cs typeface="Calibri" panose="020F0502020204030204" pitchFamily="34" charset="0"/>
              </a:rPr>
              <a:t>18 active Communities of Practice </a:t>
            </a:r>
            <a:br>
              <a:rPr lang="en-US" sz="2600" dirty="0"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IN" sz="2600" b="0" dirty="0">
              <a:latin typeface="Calibri" panose="020F050202020403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endParaRPr lang="en-US" sz="2000"/>
          </a:p>
          <a:p>
            <a:pPr lvl="0"/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8094" y="2177172"/>
            <a:ext cx="691224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algn="just" defTabSz="914400">
              <a:spcAft>
                <a:spcPts val="600"/>
              </a:spcAf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632996-A3C7-444A-BE64-9BCA395C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08" y="2351286"/>
            <a:ext cx="10199920" cy="38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" y="969264"/>
            <a:ext cx="3438906" cy="541528"/>
          </a:xfrm>
        </p:spPr>
        <p:txBody>
          <a:bodyPr anchor="b">
            <a:normAutofit fontScale="90000"/>
          </a:bodyPr>
          <a:lstStyle/>
          <a:p>
            <a:r>
              <a:rPr lang="en-US" sz="2400" b="0" dirty="0">
                <a:solidFill>
                  <a:srgbClr val="7F4B60"/>
                </a:solidFill>
                <a:latin typeface="Calibri" panose="020F0502020204030204" pitchFamily="34" charset="0"/>
              </a:rPr>
              <a:t>Updates since last meeting </a:t>
            </a:r>
            <a:endParaRPr lang="en-IN" sz="2400" b="0" dirty="0">
              <a:solidFill>
                <a:srgbClr val="7F4B60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lvl="0"/>
            <a:endParaRPr lang="en-US" sz="1700"/>
          </a:p>
          <a:p>
            <a:pPr lvl="0"/>
            <a:endParaRPr lang="en-US" sz="1700"/>
          </a:p>
          <a:p>
            <a:pPr marL="0" indent="0">
              <a:buNone/>
            </a:pPr>
            <a:endParaRPr lang="en-US" sz="1700"/>
          </a:p>
        </p:txBody>
      </p:sp>
      <p:sp>
        <p:nvSpPr>
          <p:cNvPr id="5" name="Rectangle 4"/>
          <p:cNvSpPr/>
          <p:nvPr/>
        </p:nvSpPr>
        <p:spPr>
          <a:xfrm>
            <a:off x="424814" y="1510792"/>
            <a:ext cx="1139685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algn="just" defTabSz="914400">
              <a:spcAft>
                <a:spcPts val="6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Non-IFPP Documents developed under QA protocol uploaded.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848068B-3701-844C-80DA-4137EB9D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36" y="2059151"/>
            <a:ext cx="9692809" cy="45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6363 0.03665 L -0.1477 -0.35828" pathEditMode="relative" ptsTypes="AA">
                                      <p:cBhvr>
                                        <p:cTn id="9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477 -0.35828 L 0 0" pathEditMode="relative" ptsTypes="AA"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4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4800" b="0" dirty="0">
                <a:latin typeface="Calibri" panose="020F0502020204030204" pitchFamily="34" charset="0"/>
              </a:rPr>
              <a:t>Updates since last meeting </a:t>
            </a:r>
            <a:endParaRPr lang="en-IN" sz="4800" b="0" dirty="0">
              <a:latin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DEF391-231E-6745-85E4-1D3FFFD31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r="4389"/>
          <a:stretch/>
        </p:blipFill>
        <p:spPr>
          <a:xfrm>
            <a:off x="1254673" y="2197751"/>
            <a:ext cx="7441258" cy="41917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816" y="1510792"/>
            <a:ext cx="10697886" cy="9079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algn="just" defTabSz="914400">
              <a:spcAft>
                <a:spcPts val="6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Links to IFPP products, IDI GPGs, &amp; all other INTOSAI Organs, </a:t>
            </a:r>
            <a:r>
              <a:rPr lang="en-US" sz="2000" dirty="0">
                <a:ea typeface="Cambria" panose="02040503050406030204" pitchFamily="18" charset="0"/>
                <a:cs typeface="Calibri" panose="020F0502020204030204" pitchFamily="34" charset="0"/>
              </a:rPr>
              <a:t>articles by Heads of SAIs </a:t>
            </a:r>
            <a:endParaRPr lang="en-US" sz="2400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lvl="2" algn="just" defTabSz="914400">
              <a:spcAft>
                <a:spcPts val="600"/>
              </a:spcAf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386</Words>
  <Application>Microsoft Office PowerPoint</Application>
  <PresentationFormat>Widescreen</PresentationFormat>
  <Paragraphs>69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American Typewriter Condensed L</vt:lpstr>
      <vt:lpstr>Arial</vt:lpstr>
      <vt:lpstr>Calibri</vt:lpstr>
      <vt:lpstr>Calibri Light</vt:lpstr>
      <vt:lpstr>Cambria</vt:lpstr>
      <vt:lpstr>Office Theme</vt:lpstr>
      <vt:lpstr>Agenda Item 7         Update on INTOSAI Community Portal</vt:lpstr>
      <vt:lpstr>  Website Migration</vt:lpstr>
      <vt:lpstr>PowerPoint Presentation</vt:lpstr>
      <vt:lpstr>www.intosaicommunity.net Advantage in Migration</vt:lpstr>
      <vt:lpstr>         Updates since last meeting </vt:lpstr>
      <vt:lpstr>Updates since last meeting  18 active Communities of Practice  </vt:lpstr>
      <vt:lpstr>Updates since last meeting  18 active Communities of Practice  </vt:lpstr>
      <vt:lpstr>Updates since last meeting </vt:lpstr>
      <vt:lpstr>Updates since last meeting </vt:lpstr>
      <vt:lpstr>PowerPoint Presentation</vt:lpstr>
      <vt:lpstr>Updates since last meeting </vt:lpstr>
      <vt:lpstr>www.intosaicommunity.net Spreading the message</vt:lpstr>
      <vt:lpstr>www.intosaicommunity.net Spreading the message</vt:lpstr>
      <vt:lpstr>www.intosaicommunity.net   Road ahead</vt:lpstr>
      <vt:lpstr>www.intosaicommunity.net   Points for discussion</vt:lpstr>
      <vt:lpstr>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Item 7         Update on INTOSAI Community Portal</dc:title>
  <dc:creator>Kulwant Singh</dc:creator>
  <cp:lastModifiedBy>Vishnukanth P.B</cp:lastModifiedBy>
  <cp:revision>2</cp:revision>
  <dcterms:created xsi:type="dcterms:W3CDTF">2020-09-17T05:15:13Z</dcterms:created>
  <dcterms:modified xsi:type="dcterms:W3CDTF">2020-09-17T05:24:13Z</dcterms:modified>
</cp:coreProperties>
</file>