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259" r:id="rId3"/>
    <p:sldId id="282" r:id="rId4"/>
    <p:sldId id="262" r:id="rId5"/>
    <p:sldId id="284" r:id="rId6"/>
    <p:sldId id="278" r:id="rId7"/>
    <p:sldId id="286" r:id="rId8"/>
    <p:sldId id="287" r:id="rId9"/>
    <p:sldId id="279" r:id="rId10"/>
    <p:sldId id="288" r:id="rId11"/>
    <p:sldId id="276" r:id="rId12"/>
    <p:sldId id="265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FFC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E12F34-5F96-45CA-0BC6-E23F26A8D0D5}" v="2" dt="2020-09-15T10:38:46.0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62" d="100"/>
          <a:sy n="62" d="100"/>
        </p:scale>
        <p:origin x="28" y="3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shnukanth P.B" userId="S::vishnukanthpb@cag.gov.in::e796925a-910a-448d-a479-0030e7df104e" providerId="AD" clId="Web-{5CE12F34-5F96-45CA-0BC6-E23F26A8D0D5}"/>
    <pc:docChg chg="modSld">
      <pc:chgData name="Vishnukanth P.B" userId="S::vishnukanthpb@cag.gov.in::e796925a-910a-448d-a479-0030e7df104e" providerId="AD" clId="Web-{5CE12F34-5F96-45CA-0BC6-E23F26A8D0D5}" dt="2020-09-15T10:38:46.046" v="1" actId="20577"/>
      <pc:docMkLst>
        <pc:docMk/>
      </pc:docMkLst>
      <pc:sldChg chg="modSp">
        <pc:chgData name="Vishnukanth P.B" userId="S::vishnukanthpb@cag.gov.in::e796925a-910a-448d-a479-0030e7df104e" providerId="AD" clId="Web-{5CE12F34-5F96-45CA-0BC6-E23F26A8D0D5}" dt="2020-09-15T10:38:46.031" v="0" actId="20577"/>
        <pc:sldMkLst>
          <pc:docMk/>
          <pc:sldMk cId="4176388857" sldId="277"/>
        </pc:sldMkLst>
        <pc:spChg chg="mod">
          <ac:chgData name="Vishnukanth P.B" userId="S::vishnukanthpb@cag.gov.in::e796925a-910a-448d-a479-0030e7df104e" providerId="AD" clId="Web-{5CE12F34-5F96-45CA-0BC6-E23F26A8D0D5}" dt="2020-09-15T10:38:46.031" v="0" actId="20577"/>
          <ac:spMkLst>
            <pc:docMk/>
            <pc:sldMk cId="4176388857" sldId="277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2A3D0C-1644-4349-B6D5-3EFA1AD19F9A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C306F59-559D-433F-8949-94A3C0B1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35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24ED49-02FC-44CB-91DE-4044913672E2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947F457-FA4D-4105-89F7-C30A91C03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42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52392E-2043-4EF6-ADAC-292160E8F9AD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537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ambria" panose="020405030504060302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2312"/>
            <a:ext cx="2743200" cy="365125"/>
          </a:xfrm>
        </p:spPr>
        <p:txBody>
          <a:bodyPr/>
          <a:lstStyle/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492875"/>
            <a:ext cx="4293637" cy="365125"/>
          </a:xfrm>
        </p:spPr>
        <p:txBody>
          <a:bodyPr/>
          <a:lstStyle/>
          <a:p>
            <a:r>
              <a:rPr lang="en-US" dirty="0"/>
              <a:t>INTOSAI Knowledge Sharing and Knowledge Services Committee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82313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62601"/>
            <a:ext cx="2743200" cy="365125"/>
          </a:xfrm>
        </p:spPr>
        <p:txBody>
          <a:bodyPr/>
          <a:lstStyle/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503436"/>
            <a:ext cx="4424265" cy="354563"/>
          </a:xfrm>
        </p:spPr>
        <p:txBody>
          <a:bodyPr/>
          <a:lstStyle/>
          <a:p>
            <a:r>
              <a:rPr lang="en-US" dirty="0"/>
              <a:t>INTOSAI Knowledge Sharing and Knowledge Services Committee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92874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6303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25551" y="6463037"/>
            <a:ext cx="43278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INTOSAI Knowledge Sharing and Knowledge Services Committee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2166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Billede 5"/>
          <p:cNvPicPr/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647838" y="257095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 userDrawn="1"/>
        </p:nvSpPr>
        <p:spPr>
          <a:xfrm>
            <a:off x="10623847" y="1474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 dirty="0">
                <a:solidFill>
                  <a:schemeClr val="tx2"/>
                </a:solidFill>
              </a:rPr>
              <a:t>INTOSAI</a:t>
            </a:r>
          </a:p>
        </p:txBody>
      </p:sp>
      <p:sp>
        <p:nvSpPr>
          <p:cNvPr id="24" name="TextBox 23"/>
          <p:cNvSpPr txBox="1"/>
          <p:nvPr userDrawn="1"/>
        </p:nvSpPr>
        <p:spPr>
          <a:xfrm>
            <a:off x="10448021" y="1242369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 dirty="0">
                <a:solidFill>
                  <a:schemeClr val="tx2"/>
                </a:solidFill>
              </a:rPr>
              <a:t>Knowledge Sharing &amp; Knowledge Services Committee</a:t>
            </a: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" y="101056"/>
            <a:ext cx="1372820" cy="128425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tosaicommunity.net/sce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9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Freeform: Shape 11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Freeform: Shape 13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Freeform: Shape 15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angle 17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Freeform: Shape 19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21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Freeform: Shape 23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775" y="5732981"/>
            <a:ext cx="2857769" cy="623370"/>
          </a:xfrm>
        </p:spPr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1732" y="6356350"/>
            <a:ext cx="2568811" cy="365125"/>
          </a:xfrm>
        </p:spPr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14B7DC91-BA8D-4035-9E2C-F9DC70487D2A}" type="slidenum">
              <a:rPr kumimoji="0" lang="en-IN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Freeform: Shape 25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1220" y="1884807"/>
            <a:ext cx="8489559" cy="2150719"/>
          </a:xfrm>
          <a:noFill/>
        </p:spPr>
        <p:txBody>
          <a:bodyPr anchor="ctr">
            <a:normAutofit/>
          </a:bodyPr>
          <a:lstStyle/>
          <a:p>
            <a:r>
              <a:rPr lang="en-IN" sz="3600" dirty="0">
                <a:solidFill>
                  <a:srgbClr val="080808"/>
                </a:solidFill>
                <a:latin typeface="Calibri" panose="020F0502020204030204" pitchFamily="34" charset="0"/>
              </a:rPr>
              <a:t>Agenda Item 5</a:t>
            </a:r>
            <a:br>
              <a:rPr lang="en-IN" sz="3600" b="0" dirty="0">
                <a:solidFill>
                  <a:srgbClr val="080808"/>
                </a:solidFill>
                <a:latin typeface="Calibri" panose="020F0502020204030204" pitchFamily="34" charset="0"/>
              </a:rPr>
            </a:br>
            <a:br>
              <a:rPr lang="en-IN" sz="3200" b="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sz="3600" u="sng" dirty="0">
                <a:latin typeface="Calibri" panose="020F0502020204030204" pitchFamily="34" charset="0"/>
              </a:rPr>
              <a:t>I</a:t>
            </a:r>
            <a:r>
              <a:rPr lang="ru-RU" sz="3600" u="sng" dirty="0">
                <a:latin typeface="Calibri" panose="020F0502020204030204" pitchFamily="34" charset="0"/>
              </a:rPr>
              <a:t>mplementation of </a:t>
            </a:r>
            <a:r>
              <a:rPr lang="en-US" sz="3600" u="sng" dirty="0">
                <a:latin typeface="Calibri" panose="020F0502020204030204" pitchFamily="34" charset="0"/>
              </a:rPr>
              <a:t>C</a:t>
            </a:r>
            <a:r>
              <a:rPr lang="ru-RU" sz="3600" u="sng" dirty="0">
                <a:latin typeface="Calibri" panose="020F0502020204030204" pitchFamily="34" charset="0"/>
              </a:rPr>
              <a:t>rosscutting </a:t>
            </a:r>
            <a:r>
              <a:rPr lang="en-US" sz="3600" u="sng" dirty="0">
                <a:latin typeface="Calibri" panose="020F0502020204030204" pitchFamily="34" charset="0"/>
              </a:rPr>
              <a:t>P</a:t>
            </a:r>
            <a:r>
              <a:rPr lang="ru-RU" sz="3600" u="sng" dirty="0">
                <a:latin typeface="Calibri" panose="020F0502020204030204" pitchFamily="34" charset="0"/>
              </a:rPr>
              <a:t>riorities</a:t>
            </a:r>
            <a:r>
              <a:rPr lang="en-IN" sz="3600" u="sng" dirty="0">
                <a:latin typeface="Calibri" panose="020F0502020204030204" pitchFamily="34" charset="0"/>
              </a:rPr>
              <a:t> </a:t>
            </a:r>
            <a:r>
              <a:rPr lang="ru-RU" sz="3600" u="sng" dirty="0">
                <a:latin typeface="Calibri" panose="020F0502020204030204" pitchFamily="34" charset="0"/>
              </a:rPr>
              <a:t> </a:t>
            </a:r>
            <a:r>
              <a:rPr lang="en-US" sz="3600" u="sng" dirty="0">
                <a:latin typeface="Calibri" panose="020F0502020204030204" pitchFamily="34" charset="0"/>
              </a:rPr>
              <a:t>&amp; S</a:t>
            </a:r>
            <a:r>
              <a:rPr lang="ru-RU" sz="3600" u="sng" dirty="0">
                <a:latin typeface="Calibri" panose="020F0502020204030204" pitchFamily="34" charset="0"/>
              </a:rPr>
              <a:t>trategic </a:t>
            </a:r>
            <a:r>
              <a:rPr lang="en-US" sz="3600" u="sng" dirty="0">
                <a:latin typeface="Calibri" panose="020F0502020204030204" pitchFamily="34" charset="0"/>
              </a:rPr>
              <a:t>O</a:t>
            </a:r>
            <a:r>
              <a:rPr lang="ru-RU" sz="3600" u="sng" dirty="0">
                <a:latin typeface="Calibri" panose="020F0502020204030204" pitchFamily="34" charset="0"/>
              </a:rPr>
              <a:t>bjectives</a:t>
            </a:r>
            <a:endParaRPr lang="en-IN" sz="3600" u="sng" dirty="0">
              <a:latin typeface="Calibri" panose="020F0502020204030204" pitchFamily="34" charset="0"/>
            </a:endParaRPr>
          </a:p>
        </p:txBody>
      </p:sp>
      <p:sp>
        <p:nvSpPr>
          <p:cNvPr id="49" name="Freeform: Shape 27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angle 29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B23A68D-A42D-4804-9FB9-9ECB668AA9EF}"/>
              </a:ext>
            </a:extLst>
          </p:cNvPr>
          <p:cNvSpPr/>
          <p:nvPr/>
        </p:nvSpPr>
        <p:spPr>
          <a:xfrm>
            <a:off x="2945895" y="5675334"/>
            <a:ext cx="6959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INTOSAI Knowledge Sharing and Knowledge Services Committee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B59E34-012A-4046-8BA2-C62A226DC19C}"/>
              </a:ext>
            </a:extLst>
          </p:cNvPr>
          <p:cNvSpPr txBox="1"/>
          <p:nvPr/>
        </p:nvSpPr>
        <p:spPr>
          <a:xfrm>
            <a:off x="4545290" y="4371924"/>
            <a:ext cx="3324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ED7D31"/>
                </a:solidFill>
              </a:rPr>
              <a:t>Discussion Session</a:t>
            </a:r>
            <a:endParaRPr lang="en-IN" sz="2800" dirty="0">
              <a:solidFill>
                <a:srgbClr val="ED7D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353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2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461" y="2103153"/>
            <a:ext cx="3962061" cy="3454553"/>
          </a:xfrm>
        </p:spPr>
        <p:txBody>
          <a:bodyPr anchor="t">
            <a:normAutofit fontScale="90000"/>
          </a:bodyPr>
          <a:lstStyle/>
          <a:p>
            <a:r>
              <a:rPr lang="en-IN" sz="3600" dirty="0"/>
              <a:t>Crosscutting Activities –</a:t>
            </a:r>
            <a:br>
              <a:rPr lang="en-IN" sz="3600" dirty="0"/>
            </a:br>
            <a:br>
              <a:rPr lang="en-IN" sz="3600" dirty="0"/>
            </a:br>
            <a:r>
              <a:rPr lang="en-IN" sz="3600" dirty="0"/>
              <a:t>Regions Cooperation</a:t>
            </a:r>
            <a:br>
              <a:rPr lang="en-IN" sz="3600" dirty="0"/>
            </a:br>
            <a:r>
              <a:rPr lang="en-IN" sz="3600" dirty="0"/>
              <a:t> </a:t>
            </a:r>
            <a:br>
              <a:rPr lang="en-IN" sz="3600" dirty="0"/>
            </a:br>
            <a:endParaRPr lang="en-IN" sz="3600" dirty="0"/>
          </a:p>
        </p:txBody>
      </p:sp>
      <p:sp>
        <p:nvSpPr>
          <p:cNvPr id="36" name="Rectangle 24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26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Freeform: Shape 28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9" name="Rectangle 30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9934" y="1538817"/>
            <a:ext cx="7983212" cy="526922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b="1" dirty="0">
                <a:solidFill>
                  <a:srgbClr val="FFC090"/>
                </a:solidFill>
                <a:ea typeface="Cambria" panose="02040503050406030204" pitchFamily="18" charset="0"/>
              </a:rPr>
              <a:t>XXX OLACEFS General Assembly </a:t>
            </a:r>
            <a:r>
              <a:rPr lang="pt-BR" sz="2400" dirty="0">
                <a:ea typeface="Cambria" panose="02040503050406030204" pitchFamily="18" charset="0"/>
              </a:rPr>
              <a:t>is scheduled to be held from 26-30 October.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>
                <a:ea typeface="Cambria" panose="02040503050406030204" pitchFamily="18" charset="0"/>
              </a:rPr>
              <a:t>10th KSC SC sought support of KSC SC members in representing KSC in repsective Regions meetings.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pt-BR" sz="2400" dirty="0">
              <a:ea typeface="Cambria" panose="020405030504060302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>
                <a:solidFill>
                  <a:srgbClr val="ED7D31"/>
                </a:solidFill>
                <a:ea typeface="Cambria" panose="02040503050406030204" pitchFamily="18" charset="0"/>
              </a:rPr>
              <a:t>Request SAI Mexico  </a:t>
            </a:r>
            <a:r>
              <a:rPr lang="pt-BR" sz="2400" dirty="0">
                <a:ea typeface="Cambria" panose="02040503050406030204" pitchFamily="18" charset="0"/>
              </a:rPr>
              <a:t>to seek support of OLACEFS in KSC Activities at OLACEFS General Assembly.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BR" sz="2400" dirty="0">
              <a:ea typeface="Cambria" panose="02040503050406030204" pitchFamily="18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000" dirty="0">
                <a:ea typeface="Cambria" panose="02040503050406030204" pitchFamily="18" charset="0"/>
              </a:rPr>
              <a:t>Participation in KSC research Projects and WG activities,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000" dirty="0">
                <a:ea typeface="Cambria" panose="02040503050406030204" pitchFamily="18" charset="0"/>
              </a:rPr>
              <a:t>Assitance in translation of KSC documents in Spanish.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000" dirty="0">
                <a:ea typeface="Cambria" panose="02040503050406030204" pitchFamily="18" charset="0"/>
              </a:rPr>
              <a:t>KSC Secretariat ready to provide background support</a:t>
            </a:r>
            <a:r>
              <a:rPr lang="pt-BR" sz="2200" dirty="0">
                <a:ea typeface="Cambria" panose="020405030504060302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pt-BR" sz="2000" dirty="0">
              <a:latin typeface="Times New Roman" panose="02020603050405020304" pitchFamily="18" charset="0"/>
            </a:endParaRPr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32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pPr algn="ctr"/>
            <a:r>
              <a:rPr lang="en-IN" sz="4100" b="1" dirty="0">
                <a:solidFill>
                  <a:srgbClr val="FFFFFF"/>
                </a:solidFill>
              </a:rPr>
              <a:t>Approvals</a:t>
            </a:r>
            <a:br>
              <a:rPr lang="en-IN" sz="4100" b="1" dirty="0">
                <a:solidFill>
                  <a:srgbClr val="FFFFFF"/>
                </a:solidFill>
              </a:rPr>
            </a:br>
            <a:r>
              <a:rPr lang="en-IN" sz="4100" b="1" dirty="0">
                <a:solidFill>
                  <a:srgbClr val="FFFFFF"/>
                </a:solidFill>
              </a:rPr>
              <a:t>&amp;</a:t>
            </a:r>
            <a:br>
              <a:rPr lang="en-IN" sz="4100" b="1" dirty="0">
                <a:solidFill>
                  <a:srgbClr val="FFFFFF"/>
                </a:solidFill>
              </a:rPr>
            </a:br>
            <a:r>
              <a:rPr lang="en-IN" sz="4100" b="1" dirty="0">
                <a:solidFill>
                  <a:srgbClr val="FFFFFF"/>
                </a:solidFill>
              </a:rPr>
              <a:t>Discussions</a:t>
            </a:r>
          </a:p>
        </p:txBody>
      </p:sp>
      <p:sp>
        <p:nvSpPr>
          <p:cNvPr id="51" name="Arc 5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IN" sz="2800" b="1" u="sng" dirty="0">
                <a:solidFill>
                  <a:srgbClr val="ED7D31"/>
                </a:solidFill>
              </a:rPr>
              <a:t>Approval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IN" sz="2800" dirty="0"/>
              <a:t>Withdrawal of Research Project on “ Citizen Participation in Public Audit”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IN" sz="2800" dirty="0"/>
              <a:t>Approval of the Project proposal on “SAI Independence” subject to incorporation of suggestions of the members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IN" sz="28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IN" sz="2800" b="1" u="sng" dirty="0">
                <a:solidFill>
                  <a:srgbClr val="ED7D31"/>
                </a:solidFill>
              </a:rPr>
              <a:t>Discussions</a:t>
            </a: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IN" sz="2800" dirty="0"/>
              <a:t>Challenges any faced in the implementation of the Work Plan</a:t>
            </a: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IN" sz="2800" dirty="0"/>
              <a:t>Specific assistance from Chair and other members</a:t>
            </a:r>
          </a:p>
        </p:txBody>
      </p:sp>
    </p:spTree>
    <p:extLst>
      <p:ext uri="{BB962C8B-B14F-4D97-AF65-F5344CB8AC3E}">
        <p14:creationId xmlns:p14="http://schemas.microsoft.com/office/powerpoint/2010/main" val="1325101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Arc 56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IN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61155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IN" sz="4100">
                <a:solidFill>
                  <a:srgbClr val="FFFFFF"/>
                </a:solidFill>
              </a:rPr>
              <a:t>Crosscutting Activities – Research Projects</a:t>
            </a:r>
          </a:p>
        </p:txBody>
      </p:sp>
      <p:sp>
        <p:nvSpPr>
          <p:cNvPr id="40" name="Arc 39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7272" y="1090570"/>
            <a:ext cx="7186527" cy="5354842"/>
          </a:xfrm>
        </p:spPr>
        <p:txBody>
          <a:bodyPr anchor="ctr"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ea typeface="Cambria" panose="02040503050406030204" pitchFamily="18" charset="0"/>
              </a:rPr>
              <a:t>Crosscutting Research Projects - driven by KSC SC.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3200" dirty="0"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ea typeface="Cambria" panose="02040503050406030204" pitchFamily="18" charset="0"/>
              </a:rPr>
              <a:t>2 Projects -Work Plan 2020-22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3200" dirty="0">
              <a:ea typeface="Cambria" panose="02040503050406030204" pitchFamily="18" charset="0"/>
            </a:endParaRPr>
          </a:p>
          <a:p>
            <a:pPr marL="97155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000" dirty="0">
                <a:ea typeface="Cambria" panose="02040503050406030204" pitchFamily="18" charset="0"/>
              </a:rPr>
              <a:t>SAI Independence </a:t>
            </a:r>
            <a:r>
              <a:rPr lang="en-US" sz="3000" b="1" dirty="0">
                <a:solidFill>
                  <a:srgbClr val="ED7D31"/>
                </a:solidFill>
                <a:ea typeface="Cambria" panose="02040503050406030204" pitchFamily="18" charset="0"/>
              </a:rPr>
              <a:t>(</a:t>
            </a:r>
            <a:r>
              <a:rPr lang="pt-BR" sz="3000" b="1" dirty="0">
                <a:solidFill>
                  <a:srgbClr val="ED7D31"/>
                </a:solidFill>
                <a:ea typeface="Cambria" panose="02040503050406030204" pitchFamily="18" charset="0"/>
              </a:rPr>
              <a:t>SAI France)</a:t>
            </a:r>
            <a:r>
              <a:rPr lang="en-US" sz="3000" b="1" dirty="0">
                <a:solidFill>
                  <a:srgbClr val="ED7D31"/>
                </a:solidFill>
                <a:ea typeface="Cambria" panose="02040503050406030204" pitchFamily="18" charset="0"/>
              </a:rPr>
              <a:t> </a:t>
            </a:r>
          </a:p>
          <a:p>
            <a:pPr marL="97155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BR" sz="3000" dirty="0"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Audit Communication and Reporting of </a:t>
            </a:r>
            <a:r>
              <a:rPr lang="pt-BR" sz="3000" dirty="0">
                <a:ea typeface="Cambria" panose="02040503050406030204" pitchFamily="18" charset="0"/>
              </a:rPr>
              <a:t>Audit</a:t>
            </a:r>
            <a:r>
              <a:rPr lang="pt-BR" sz="3000" dirty="0"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Results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pt-BR" sz="3000" dirty="0">
              <a:effectLst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ea typeface="Cambria" panose="02040503050406030204" pitchFamily="18" charset="0"/>
              </a:rPr>
              <a:t>KSC Work Plan 2020-22 sought participation of all KSC SC members in Crosscutting Research Projects. 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500" u="sng" dirty="0"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1700" dirty="0">
              <a:ea typeface="Cambria" panose="0204050305040603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pt-BR" sz="17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931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Triangle 5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pt-BR" sz="2600">
                <a:ea typeface="Cambria" panose="02040503050406030204" pitchFamily="18" charset="0"/>
                <a:cs typeface="Times New Roman" panose="02020603050405020304" pitchFamily="18" charset="0"/>
              </a:rPr>
              <a:t>Audit Communication and Reporting of </a:t>
            </a:r>
            <a:r>
              <a:rPr lang="pt-BR" sz="2600">
                <a:ea typeface="Cambria" panose="02040503050406030204" pitchFamily="18" charset="0"/>
              </a:rPr>
              <a:t>Audit</a:t>
            </a:r>
            <a:r>
              <a:rPr lang="pt-BR" sz="2600">
                <a:ea typeface="Cambria" panose="02040503050406030204" pitchFamily="18" charset="0"/>
                <a:cs typeface="Times New Roman" panose="02020603050405020304" pitchFamily="18" charset="0"/>
              </a:rPr>
              <a:t> Results</a:t>
            </a:r>
            <a:br>
              <a:rPr lang="pt-BR" sz="2600"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IN" sz="2600"/>
              <a:t> 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t-BR" sz="2400">
                <a:ea typeface="Cambria" panose="02040503050406030204" pitchFamily="18" charset="0"/>
                <a:cs typeface="Times New Roman" panose="02020603050405020304" pitchFamily="18" charset="0"/>
              </a:rPr>
              <a:t>Efforts on to identify Project lead </a:t>
            </a:r>
            <a:r>
              <a:rPr lang="pt-BR" sz="2400"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on account of withdrawal of Costa Rica.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t-BR" sz="2400">
                <a:ea typeface="Cambria" panose="02040503050406030204" pitchFamily="18" charset="0"/>
                <a:cs typeface="Times New Roman" panose="02020603050405020304" pitchFamily="18" charset="0"/>
              </a:rPr>
              <a:t>Members interested are welcome to chair the Project</a:t>
            </a:r>
            <a:endParaRPr lang="en-US" sz="2400">
              <a:ea typeface="Cambria" panose="02040503050406030204" pitchFamily="18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2400"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</a:pPr>
            <a:endParaRPr lang="en-US" sz="2400">
              <a:ea typeface="Cambria" panose="020405030504060302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pt-BR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797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IN" sz="3400">
                <a:solidFill>
                  <a:srgbClr val="FFFFFF"/>
                </a:solidFill>
              </a:rPr>
              <a:t>SAI Independence </a:t>
            </a:r>
          </a:p>
        </p:txBody>
      </p:sp>
      <p:sp>
        <p:nvSpPr>
          <p:cNvPr id="52" name="Arc 5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IN" dirty="0"/>
              <a:t>Project led by </a:t>
            </a:r>
            <a:r>
              <a:rPr lang="en-IN" b="1" dirty="0">
                <a:solidFill>
                  <a:srgbClr val="ED7D31"/>
                </a:solidFill>
              </a:rPr>
              <a:t>SAI France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IN" dirty="0"/>
              <a:t>Project Team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IN" dirty="0"/>
              <a:t>Members: </a:t>
            </a:r>
            <a:r>
              <a:rPr lang="en-IN" u="sng" dirty="0">
                <a:solidFill>
                  <a:srgbClr val="ED7D31"/>
                </a:solidFill>
              </a:rPr>
              <a:t>Afghanistan, Austria, Bangladesh, Bhutan, France, Germany, Guatemala, IDI, Indonesia, India, Italy, Suriname, Turkey, Vatican City.</a:t>
            </a:r>
          </a:p>
        </p:txBody>
      </p:sp>
    </p:spTree>
    <p:extLst>
      <p:ext uri="{BB962C8B-B14F-4D97-AF65-F5344CB8AC3E}">
        <p14:creationId xmlns:p14="http://schemas.microsoft.com/office/powerpoint/2010/main" val="1141430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pPr algn="ctr"/>
            <a:r>
              <a:rPr lang="en-IN" sz="3400" dirty="0">
                <a:solidFill>
                  <a:srgbClr val="FFFFFF"/>
                </a:solidFill>
              </a:rPr>
              <a:t>SAI Independence</a:t>
            </a:r>
            <a:br>
              <a:rPr lang="en-IN" sz="3400" dirty="0">
                <a:solidFill>
                  <a:srgbClr val="FFFFFF"/>
                </a:solidFill>
              </a:rPr>
            </a:br>
            <a:br>
              <a:rPr lang="en-IN" sz="3400" dirty="0">
                <a:solidFill>
                  <a:srgbClr val="FFFFFF"/>
                </a:solidFill>
              </a:rPr>
            </a:br>
            <a:r>
              <a:rPr lang="en-IN" sz="3200" dirty="0">
                <a:solidFill>
                  <a:srgbClr val="FFFFFF"/>
                </a:solidFill>
              </a:rPr>
              <a:t>Project Proposal </a:t>
            </a:r>
            <a:endParaRPr lang="en-IN" sz="3400" dirty="0">
              <a:solidFill>
                <a:srgbClr val="FFFFFF"/>
              </a:solidFill>
            </a:endParaRPr>
          </a:p>
        </p:txBody>
      </p:sp>
      <p:sp>
        <p:nvSpPr>
          <p:cNvPr id="82" name="Arc 8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0153" y="1526033"/>
            <a:ext cx="6208822" cy="4936187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IN" sz="2600" dirty="0">
                <a:solidFill>
                  <a:srgbClr val="ED7D31"/>
                </a:solidFill>
              </a:rPr>
              <a:t>Project Objectives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en-GB" sz="2600" dirty="0">
                <a:effectLst/>
                <a:ea typeface="Cambria" panose="02040503050406030204" pitchFamily="18" charset="0"/>
                <a:cs typeface="Calibri" panose="020F0502020204030204" pitchFamily="34" charset="0"/>
              </a:rPr>
              <a:t>Provide insight on  threats to and  ways of improvement for SAIs Independence</a:t>
            </a:r>
            <a:endParaRPr lang="en-IN" sz="2600" dirty="0">
              <a:effectLst/>
              <a:ea typeface="Cambria" panose="02040503050406030204" pitchFamily="18" charset="0"/>
            </a:endParaRP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en-GB" sz="2600" dirty="0">
                <a:effectLst/>
                <a:ea typeface="Cambria" panose="02040503050406030204" pitchFamily="18" charset="0"/>
                <a:cs typeface="Calibri" panose="020F0502020204030204" pitchFamily="34" charset="0"/>
              </a:rPr>
              <a:t>Produce  guidance on SAI Independence focusing on mitigation actions to all kind of threats 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en-GB" sz="2600" dirty="0">
                <a:effectLst/>
                <a:ea typeface="Cambria" panose="02040503050406030204" pitchFamily="18" charset="0"/>
                <a:cs typeface="Calibri" panose="020F0502020204030204" pitchFamily="34" charset="0"/>
              </a:rPr>
              <a:t>Practical ways to develop independence</a:t>
            </a:r>
            <a:endParaRPr lang="en-IN" sz="2600" dirty="0">
              <a:effectLst/>
              <a:ea typeface="Cambria" panose="02040503050406030204" pitchFamily="18" charset="0"/>
            </a:endParaRP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en-GB" sz="2600" dirty="0">
                <a:effectLst/>
                <a:ea typeface="Cambria" panose="02040503050406030204" pitchFamily="18" charset="0"/>
                <a:cs typeface="Calibri" panose="020F0502020204030204" pitchFamily="34" charset="0"/>
              </a:rPr>
              <a:t>Provide documentation and suggestions </a:t>
            </a:r>
            <a:r>
              <a:rPr lang="en-GB" sz="2600" dirty="0">
                <a:ea typeface="Cambria" panose="02040503050406030204" pitchFamily="18" charset="0"/>
                <a:cs typeface="Calibri" panose="020F0502020204030204" pitchFamily="34" charset="0"/>
              </a:rPr>
              <a:t>in reviewing </a:t>
            </a:r>
            <a:r>
              <a:rPr lang="en-GB" sz="2600" i="1" dirty="0">
                <a:effectLst/>
                <a:ea typeface="Cambria" panose="02040503050406030204" pitchFamily="18" charset="0"/>
                <a:cs typeface="Calibri" panose="020F0502020204030204" pitchFamily="34" charset="0"/>
              </a:rPr>
              <a:t>GUID 9030 – Good practices related to SAI Independence </a:t>
            </a:r>
            <a:endParaRPr lang="en-GB" sz="2600" dirty="0">
              <a:effectLst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600" dirty="0">
                <a:solidFill>
                  <a:srgbClr val="ED7D31"/>
                </a:solidFill>
                <a:ea typeface="Cambria" panose="02040503050406030204" pitchFamily="18" charset="0"/>
                <a:cs typeface="Calibri" panose="020F0502020204030204" pitchFamily="34" charset="0"/>
              </a:rPr>
              <a:t>Placed at QA level 2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600" dirty="0">
                <a:solidFill>
                  <a:srgbClr val="ED7D31"/>
                </a:solidFill>
                <a:ea typeface="Cambria" panose="02040503050406030204" pitchFamily="18" charset="0"/>
                <a:cs typeface="Calibri" panose="020F0502020204030204" pitchFamily="34" charset="0"/>
              </a:rPr>
              <a:t>Aimed for completion by 2022 INCOSAI.</a:t>
            </a:r>
            <a:endParaRPr lang="en-IN" sz="2000" dirty="0">
              <a:solidFill>
                <a:srgbClr val="ED7D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807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PH" sz="3600" dirty="0">
                <a:solidFill>
                  <a:srgbClr val="ED7D31"/>
                </a:solidFill>
              </a:rPr>
              <a:t>Comments of members on Project proposal</a:t>
            </a:r>
            <a:endParaRPr lang="en-IN" sz="3600" dirty="0">
              <a:solidFill>
                <a:srgbClr val="ED7D3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IN" sz="2800" dirty="0"/>
              <a:t>In conjunction with reference made to P-10 Mexico Declaration and its guiding GUID 9030 in the draft project initiation document</a:t>
            </a:r>
            <a:r>
              <a:rPr lang="en-IN" sz="2800" u="sng" dirty="0"/>
              <a:t>, “Abu Dhabi Declaration” may be cited as an integral part </a:t>
            </a:r>
            <a:r>
              <a:rPr lang="en-IN" sz="2800" dirty="0"/>
              <a:t>of legal framework for promoting the independence of SAIs </a:t>
            </a:r>
            <a:r>
              <a:rPr lang="en-IN" sz="2800" b="1" dirty="0">
                <a:solidFill>
                  <a:srgbClr val="ED7D31"/>
                </a:solidFill>
              </a:rPr>
              <a:t>(SAI UAE)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IN" sz="2800" dirty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PH" sz="2800" dirty="0"/>
              <a:t>Include all activities to be performed at each stage of project implementation against </a:t>
            </a:r>
            <a:r>
              <a:rPr lang="en-PH" sz="2800" u="sng" dirty="0"/>
              <a:t>“Review schedule of the deliverable”</a:t>
            </a:r>
            <a:r>
              <a:rPr lang="en-PH" sz="2800" dirty="0"/>
              <a:t> of PID for clarity and monitoring of timelines </a:t>
            </a:r>
            <a:r>
              <a:rPr lang="en-PH" sz="2800" b="1" dirty="0">
                <a:solidFill>
                  <a:srgbClr val="ED7D31"/>
                </a:solidFill>
              </a:rPr>
              <a:t>(SAI Philippines)</a:t>
            </a:r>
          </a:p>
          <a:p>
            <a:pPr lvl="0">
              <a:spcBef>
                <a:spcPts val="0"/>
              </a:spcBef>
              <a:spcAft>
                <a:spcPts val="600"/>
              </a:spcAft>
            </a:pPr>
            <a:endParaRPr lang="en-PH" sz="28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PH" sz="2800" dirty="0"/>
              <a:t>May consider revising  format by showing activity; timeline; and deliverable at each stage of the activity. Activities may </a:t>
            </a:r>
            <a:r>
              <a:rPr lang="en-PH" sz="2800" u="sng" dirty="0"/>
              <a:t>include quality processes and pilot testing</a:t>
            </a:r>
            <a:r>
              <a:rPr lang="en-PH" sz="2800" dirty="0"/>
              <a:t>. </a:t>
            </a:r>
            <a:r>
              <a:rPr lang="en-PH" sz="2800" b="1" dirty="0">
                <a:solidFill>
                  <a:srgbClr val="ED7D31"/>
                </a:solidFill>
              </a:rPr>
              <a:t>(SAI Philippines)</a:t>
            </a:r>
          </a:p>
          <a:p>
            <a:pPr lvl="0"/>
            <a:endParaRPr lang="en-IN" sz="20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86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600" dirty="0">
                <a:solidFill>
                  <a:srgbClr val="FFFFFF"/>
                </a:solidFill>
              </a:rPr>
              <a:t>Research Project </a:t>
            </a: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>Citizen Participation in Public Audit</a:t>
            </a:r>
          </a:p>
        </p:txBody>
      </p:sp>
      <p:sp>
        <p:nvSpPr>
          <p:cNvPr id="82" name="Arc 8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0153" y="1526033"/>
            <a:ext cx="6208822" cy="4936187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KSC Work Plan 2017-19.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Led by SAI Guatemala.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To gather data on strategies used by SAIs in engaging with citizens/civil society in the Public Audit Process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Document best practices adopted by SAIs in engaging Civil Societies.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Unfortunately due to constraints of resource  personnel, project witnessed  considerable delays.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SAI Guatemala has proposed not to carry on with project.</a:t>
            </a:r>
          </a:p>
        </p:txBody>
      </p:sp>
    </p:spTree>
    <p:extLst>
      <p:ext uri="{BB962C8B-B14F-4D97-AF65-F5344CB8AC3E}">
        <p14:creationId xmlns:p14="http://schemas.microsoft.com/office/powerpoint/2010/main" val="3960661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600" dirty="0">
                <a:solidFill>
                  <a:srgbClr val="FFFFFF"/>
                </a:solidFill>
              </a:rPr>
              <a:t>Research Project </a:t>
            </a: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>Citizen Participation in Public Audit</a:t>
            </a:r>
          </a:p>
        </p:txBody>
      </p:sp>
      <p:sp>
        <p:nvSpPr>
          <p:cNvPr id="82" name="Arc 8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0153" y="1526033"/>
            <a:ext cx="6208822" cy="4936187"/>
          </a:xfrm>
        </p:spPr>
        <p:txBody>
          <a:bodyPr>
            <a:normAutofit/>
          </a:bodyPr>
          <a:lstStyle/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IN" sz="2600" dirty="0">
                <a:latin typeface="Cambria"/>
              </a:rPr>
              <a:t>CBC is gathering good practices in area of SAI –Civil Society Engagement and Cooperation. 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IN" sz="2600" dirty="0">
                <a:latin typeface="Cambria"/>
              </a:rPr>
              <a:t>KSC &amp; CBC secretariat coordinating for hosting in Good Practices section of ICP.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IN" sz="2800" dirty="0"/>
              <a:t>Seek approval of KSC SC for withdrawing the project in</a:t>
            </a:r>
            <a:r>
              <a:rPr lang="en-IN" sz="2600" dirty="0">
                <a:latin typeface="Cambria"/>
              </a:rPr>
              <a:t> view of </a:t>
            </a:r>
          </a:p>
          <a:p>
            <a:pPr lvl="1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IN" sz="2400" dirty="0"/>
              <a:t>Resource constraints</a:t>
            </a:r>
          </a:p>
          <a:p>
            <a:pPr lvl="1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IN" sz="2400" dirty="0"/>
              <a:t>Duplication of efforts </a:t>
            </a:r>
          </a:p>
        </p:txBody>
      </p:sp>
    </p:spTree>
    <p:extLst>
      <p:ext uri="{BB962C8B-B14F-4D97-AF65-F5344CB8AC3E}">
        <p14:creationId xmlns:p14="http://schemas.microsoft.com/office/powerpoint/2010/main" val="2896011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2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461" y="2103153"/>
            <a:ext cx="3962061" cy="3454553"/>
          </a:xfrm>
        </p:spPr>
        <p:txBody>
          <a:bodyPr anchor="t">
            <a:normAutofit/>
          </a:bodyPr>
          <a:lstStyle/>
          <a:p>
            <a:r>
              <a:rPr lang="en-IN" sz="3600" dirty="0"/>
              <a:t>Crosscutting Activities </a:t>
            </a:r>
            <a:br>
              <a:rPr lang="en-IN" sz="3600" dirty="0"/>
            </a:br>
            <a:r>
              <a:rPr lang="en-IN" sz="3600" dirty="0"/>
              <a:t> </a:t>
            </a:r>
            <a:br>
              <a:rPr lang="en-IN" sz="3600" dirty="0"/>
            </a:br>
            <a:r>
              <a:rPr lang="en-IN" sz="3600" dirty="0"/>
              <a:t>SCEI and IDI Initiatives</a:t>
            </a:r>
          </a:p>
        </p:txBody>
      </p:sp>
      <p:sp>
        <p:nvSpPr>
          <p:cNvPr id="36" name="Rectangle 24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26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Freeform: Shape 28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9" name="Rectangle 30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9934" y="1538817"/>
            <a:ext cx="7983212" cy="526922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ED7D31"/>
                </a:solidFill>
                <a:ea typeface="Cambria" panose="02040503050406030204" pitchFamily="18" charset="0"/>
              </a:rPr>
              <a:t>Expert Group for</a:t>
            </a:r>
            <a:r>
              <a:rPr lang="pt-BR" sz="2400" b="1" dirty="0">
                <a:solidFill>
                  <a:srgbClr val="ED7D31"/>
                </a:solidFill>
                <a:ea typeface="Cambria" panose="02040503050406030204" pitchFamily="18" charset="0"/>
              </a:rPr>
              <a:t> COVID-19  created by  SCEI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pt-BR" sz="2000" dirty="0">
                <a:ea typeface="Cambria" panose="02040503050406030204" pitchFamily="18" charset="0"/>
              </a:rPr>
              <a:t>Integrating and analyzing information on SAIs’ COVID-19 related efforts.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a typeface="Cambria" panose="02040503050406030204" pitchFamily="18" charset="0"/>
              </a:rPr>
              <a:t>Request support of members to actively participate in SCEI COVID-19 Initiative. Details available at </a:t>
            </a:r>
            <a:r>
              <a:rPr lang="en-US" sz="2000" dirty="0">
                <a:ea typeface="Cambria" panose="02040503050406030204" pitchFamily="18" charset="0"/>
                <a:hlinkClick r:id="rId2"/>
              </a:rPr>
              <a:t>https://www.intosaicommunity.net/scei/</a:t>
            </a:r>
            <a:endParaRPr lang="en-US" sz="2000" dirty="0">
              <a:ea typeface="Cambria" panose="02040503050406030204" pitchFamily="18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pt-BR" sz="2000" dirty="0"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t-BR" sz="2400" b="1" dirty="0">
                <a:solidFill>
                  <a:srgbClr val="ED7D31"/>
                </a:solidFill>
                <a:ea typeface="Cambria" panose="02040503050406030204" pitchFamily="18" charset="0"/>
              </a:rPr>
              <a:t>KSC is partnering with IDI and Regions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pt-BR" sz="2000" dirty="0">
                <a:ea typeface="Cambria" panose="02040503050406030204" pitchFamily="18" charset="0"/>
              </a:rPr>
              <a:t>To support cooperative audit of strong and resilient national public health systems.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pt-BR" sz="2000" dirty="0">
                <a:ea typeface="Cambria" panose="02040503050406030204" pitchFamily="18" charset="0"/>
              </a:rPr>
              <a:t>Members may widely dessiminate programme among their WG members and consider contributing their expertise to this programme. </a:t>
            </a:r>
          </a:p>
          <a:p>
            <a:pPr marL="0" indent="0">
              <a:spcBef>
                <a:spcPts val="0"/>
              </a:spcBef>
              <a:buNone/>
            </a:pPr>
            <a:endParaRPr lang="pt-BR" sz="2000" dirty="0">
              <a:latin typeface="Times New Roman" panose="02020603050405020304" pitchFamily="18" charset="0"/>
            </a:endParaRPr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918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686</Words>
  <Application>Microsoft Office PowerPoint</Application>
  <PresentationFormat>Widescreen</PresentationFormat>
  <Paragraphs>76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</vt:lpstr>
      <vt:lpstr>Times New Roman</vt:lpstr>
      <vt:lpstr>Office Theme</vt:lpstr>
      <vt:lpstr>Agenda Item 5  Implementation of Crosscutting Priorities  &amp; Strategic Objectives</vt:lpstr>
      <vt:lpstr>Crosscutting Activities – Research Projects</vt:lpstr>
      <vt:lpstr>Audit Communication and Reporting of Audit Results  </vt:lpstr>
      <vt:lpstr>SAI Independence </vt:lpstr>
      <vt:lpstr>SAI Independence  Project Proposal </vt:lpstr>
      <vt:lpstr>Comments of members on Project proposal</vt:lpstr>
      <vt:lpstr>Research Project  Citizen Participation in Public Audit</vt:lpstr>
      <vt:lpstr>Research Project  Citizen Participation in Public Audit</vt:lpstr>
      <vt:lpstr>Crosscutting Activities    SCEI and IDI Initiatives</vt:lpstr>
      <vt:lpstr>Crosscutting Activities –  Regions Cooperation   </vt:lpstr>
      <vt:lpstr>Approvals &amp; Discussions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Item 5  Implementation of Crosscutting Priorities  &amp; Strategic Objectives</dc:title>
  <dc:creator>Director</dc:creator>
  <cp:lastModifiedBy>Director</cp:lastModifiedBy>
  <cp:revision>4</cp:revision>
  <dcterms:created xsi:type="dcterms:W3CDTF">2020-09-16T14:23:01Z</dcterms:created>
  <dcterms:modified xsi:type="dcterms:W3CDTF">2020-09-16T14:53:39Z</dcterms:modified>
</cp:coreProperties>
</file>