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76" r:id="rId3"/>
    <p:sldId id="266" r:id="rId4"/>
    <p:sldId id="270" r:id="rId5"/>
    <p:sldId id="277" r:id="rId6"/>
    <p:sldId id="268" r:id="rId7"/>
    <p:sldId id="278" r:id="rId8"/>
    <p:sldId id="272" r:id="rId9"/>
    <p:sldId id="275" r:id="rId10"/>
    <p:sldId id="280" r:id="rId11"/>
    <p:sldId id="279" r:id="rId12"/>
    <p:sldId id="264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FFC301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8869D0-CD22-40ED-1A13-85C161A34802}" v="3" dt="2020-09-15T10:57:18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wrishankar  N" userId="S::gowrishankarn.ir@cag.gov.in::1d8bd976-2644-4114-b4ce-ac4f304c644c" providerId="AD" clId="Web-{D58869D0-CD22-40ED-1A13-85C161A34802}"/>
    <pc:docChg chg="modSld">
      <pc:chgData name="Gowrishankar  N" userId="S::gowrishankarn.ir@cag.gov.in::1d8bd976-2644-4114-b4ce-ac4f304c644c" providerId="AD" clId="Web-{D58869D0-CD22-40ED-1A13-85C161A34802}" dt="2020-09-15T10:57:18.333" v="1" actId="20577"/>
      <pc:docMkLst>
        <pc:docMk/>
      </pc:docMkLst>
      <pc:sldChg chg="modSp">
        <pc:chgData name="Gowrishankar  N" userId="S::gowrishankarn.ir@cag.gov.in::1d8bd976-2644-4114-b4ce-ac4f304c644c" providerId="AD" clId="Web-{D58869D0-CD22-40ED-1A13-85C161A34802}" dt="2020-09-15T10:57:18.333" v="1" actId="20577"/>
        <pc:sldMkLst>
          <pc:docMk/>
          <pc:sldMk cId="2859313772" sldId="268"/>
        </pc:sldMkLst>
        <pc:spChg chg="mod">
          <ac:chgData name="Gowrishankar  N" userId="S::gowrishankarn.ir@cag.gov.in::1d8bd976-2644-4114-b4ce-ac4f304c644c" providerId="AD" clId="Web-{D58869D0-CD22-40ED-1A13-85C161A34802}" dt="2020-09-15T10:57:18.333" v="1" actId="20577"/>
          <ac:spMkLst>
            <pc:docMk/>
            <pc:sldMk cId="2859313772" sldId="26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2A3D0C-1644-4349-B6D5-3EFA1AD19F9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306F59-559D-433F-8949-94A3C0B1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35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24ED49-02FC-44CB-91DE-4044913672E2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47F457-FA4D-4105-89F7-C30A91C0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4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52392E-2043-4EF6-ADAC-292160E8F9AD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537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2312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492875"/>
            <a:ext cx="4293637" cy="365125"/>
          </a:xfrm>
        </p:spPr>
        <p:txBody>
          <a:bodyPr/>
          <a:lstStyle/>
          <a:p>
            <a:r>
              <a:rPr lang="en-US" dirty="0"/>
              <a:t>INTOSAI Knowledge Sharing and Knowledge Services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82313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2312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492875"/>
            <a:ext cx="4293637" cy="365125"/>
          </a:xfrm>
        </p:spPr>
        <p:txBody>
          <a:bodyPr/>
          <a:lstStyle/>
          <a:p>
            <a:r>
              <a:rPr lang="en-US" dirty="0"/>
              <a:t>INTOSAI Knowledge Sharing and Knowledge Services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82313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959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62601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503436"/>
            <a:ext cx="4424265" cy="354563"/>
          </a:xfrm>
        </p:spPr>
        <p:txBody>
          <a:bodyPr/>
          <a:lstStyle/>
          <a:p>
            <a:r>
              <a:rPr lang="en-US" dirty="0"/>
              <a:t>INTOSAI Knowledge Sharing and Knowledge Services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92874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940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0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80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702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66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091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0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62601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503436"/>
            <a:ext cx="4424265" cy="354563"/>
          </a:xfrm>
        </p:spPr>
        <p:txBody>
          <a:bodyPr/>
          <a:lstStyle/>
          <a:p>
            <a:r>
              <a:rPr lang="en-US" dirty="0"/>
              <a:t>INTOSAI Knowledge Sharing and Knowledge Services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92874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221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66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54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0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551" y="6463037"/>
            <a:ext cx="43278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INTOSAI Knowledge Sharing and Knowledge Services Committee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216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Billede 5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47838" y="257095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 userDrawn="1"/>
        </p:nvSpPr>
        <p:spPr>
          <a:xfrm>
            <a:off x="10623847" y="1474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>
                <a:solidFill>
                  <a:schemeClr val="tx2"/>
                </a:solidFill>
              </a:rPr>
              <a:t>INTOSAI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0448021" y="1242369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>
                <a:solidFill>
                  <a:schemeClr val="tx2"/>
                </a:solidFill>
              </a:rPr>
              <a:t>Knowledge Sharing &amp; Knowledge Services Committee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4" y="0"/>
            <a:ext cx="1372820" cy="12842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0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551" y="6463037"/>
            <a:ext cx="43278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INTOSAI Knowledge Sharing and Knowledge Services Committee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216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Billede 5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47838" y="257095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 userDrawn="1"/>
        </p:nvSpPr>
        <p:spPr>
          <a:xfrm>
            <a:off x="10623847" y="1474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>
                <a:solidFill>
                  <a:schemeClr val="tx2"/>
                </a:solidFill>
              </a:rPr>
              <a:t>INTOSAI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0448021" y="1242369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>
                <a:solidFill>
                  <a:schemeClr val="tx2"/>
                </a:solidFill>
              </a:rPr>
              <a:t>Knowledge Sharing &amp; Knowledge Services Committee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101056"/>
            <a:ext cx="1372820" cy="128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81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picureanepistles.com/comment-redirect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oteinspector.com/images/investing/assets-coin-stacks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9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Freeform: Shape 11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: Shape 13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Freeform: Shape 15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17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Freeform: Shape 19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21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: Shape 23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75" y="5732981"/>
            <a:ext cx="2857769" cy="623370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1732" y="6356350"/>
            <a:ext cx="2568811" cy="365125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14B7DC91-BA8D-4035-9E2C-F9DC70487D2A}" type="slidenum">
              <a:rPr kumimoji="0" lang="en-IN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reeform: Shape 25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1220" y="1884807"/>
            <a:ext cx="8489559" cy="2150719"/>
          </a:xfrm>
          <a:noFill/>
        </p:spPr>
        <p:txBody>
          <a:bodyPr anchor="ctr">
            <a:normAutofit/>
          </a:bodyPr>
          <a:lstStyle/>
          <a:p>
            <a:r>
              <a:rPr lang="en-IN" sz="3600" dirty="0">
                <a:solidFill>
                  <a:srgbClr val="080808"/>
                </a:solidFill>
                <a:latin typeface="Calibri" panose="020F0502020204030204" pitchFamily="34" charset="0"/>
              </a:rPr>
              <a:t>Agenda Item 4</a:t>
            </a:r>
            <a:br>
              <a:rPr lang="en-IN" sz="3600" b="0" dirty="0">
                <a:solidFill>
                  <a:srgbClr val="080808"/>
                </a:solidFill>
                <a:latin typeface="Calibri" panose="020F0502020204030204" pitchFamily="34" charset="0"/>
              </a:rPr>
            </a:br>
            <a:br>
              <a:rPr lang="en-IN" sz="3200" b="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br>
              <a:rPr lang="en-IN" sz="3200" b="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sz="3600" b="0" u="sng" dirty="0">
                <a:latin typeface="Calibri" panose="020F0502020204030204" pitchFamily="34" charset="0"/>
              </a:rPr>
              <a:t>KSC Budget</a:t>
            </a:r>
            <a:endParaRPr lang="en-IN" sz="3600" u="sng" dirty="0">
              <a:latin typeface="Calibri" panose="020F0502020204030204" pitchFamily="34" charset="0"/>
            </a:endParaRPr>
          </a:p>
        </p:txBody>
      </p:sp>
      <p:sp>
        <p:nvSpPr>
          <p:cNvPr id="49" name="Freeform: Shape 27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29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23A68D-A42D-4804-9FB9-9ECB668AA9EF}"/>
              </a:ext>
            </a:extLst>
          </p:cNvPr>
          <p:cNvSpPr/>
          <p:nvPr/>
        </p:nvSpPr>
        <p:spPr>
          <a:xfrm>
            <a:off x="2945895" y="5675334"/>
            <a:ext cx="6959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INTOSAI Knowledge Sharing and Knowledge Services Committee</a:t>
            </a:r>
          </a:p>
        </p:txBody>
      </p:sp>
    </p:spTree>
    <p:extLst>
      <p:ext uri="{BB962C8B-B14F-4D97-AF65-F5344CB8AC3E}">
        <p14:creationId xmlns:p14="http://schemas.microsoft.com/office/powerpoint/2010/main" val="1508353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25C7A17-0AB5-4F40-B255-141AA5E43D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762B729-F900-4F35-9821-8F0931B4C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5" name="Graphic 14">
            <a:extLst>
              <a:ext uri="{FF2B5EF4-FFF2-40B4-BE49-F238E27FC236}">
                <a16:creationId xmlns:a16="http://schemas.microsoft.com/office/drawing/2014/main" id="{28DC658A-B0F6-46FC-ACE2-E243AD533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625986" y="3405049"/>
            <a:ext cx="2780732" cy="2784199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7" name="Graphic 14">
            <a:extLst>
              <a:ext uri="{FF2B5EF4-FFF2-40B4-BE49-F238E27FC236}">
                <a16:creationId xmlns:a16="http://schemas.microsoft.com/office/drawing/2014/main" id="{A98F7AA8-63CB-43D4-96CA-C60D2638FE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625986" y="627784"/>
            <a:ext cx="2780732" cy="2784199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46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1" y="685797"/>
            <a:ext cx="7939128" cy="2263779"/>
          </a:xfrm>
        </p:spPr>
        <p:txBody>
          <a:bodyPr anchor="t">
            <a:normAutofit/>
          </a:bodyPr>
          <a:lstStyle/>
          <a:p>
            <a:r>
              <a:rPr lang="en-US" sz="5000"/>
              <a:t>Discussions and Approvals</a:t>
            </a:r>
            <a:endParaRPr lang="en-IN" sz="500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29150B2-D91F-415C-9066-25D1E5235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558266"/>
            <a:ext cx="9396743" cy="3322080"/>
          </a:xfrm>
        </p:spPr>
        <p:txBody>
          <a:bodyPr>
            <a:normAutofit lnSpcReduction="10000"/>
          </a:bodyPr>
          <a:lstStyle/>
          <a:p>
            <a:pPr marL="628650" lvl="3" indent="-457200">
              <a:spcBef>
                <a:spcPts val="600"/>
              </a:spcBef>
              <a:spcAft>
                <a:spcPts val="600"/>
              </a:spcAft>
            </a:pPr>
            <a:r>
              <a:rPr lang="en-US" sz="2600" b="1" dirty="0">
                <a:solidFill>
                  <a:srgbClr val="ED7D31"/>
                </a:solidFill>
              </a:rPr>
              <a:t>Approval of transfer of Euro 4000 </a:t>
            </a:r>
          </a:p>
          <a:p>
            <a:pPr marL="1085850" lvl="4" indent="-457200"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WGEI and WGFACML based on their project proposal.</a:t>
            </a:r>
          </a:p>
          <a:p>
            <a:pPr marL="1085850" lvl="4" indent="-457200"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  <a:p>
            <a:pPr marL="628650" lvl="3" indent="-457200"/>
            <a:r>
              <a:rPr lang="en-US" sz="2600" b="1" dirty="0">
                <a:solidFill>
                  <a:srgbClr val="ED7D31"/>
                </a:solidFill>
              </a:rPr>
              <a:t>Amount earmarked for other working groups </a:t>
            </a:r>
          </a:p>
          <a:p>
            <a:pPr marL="1085850" lvl="4" indent="-457200"/>
            <a:r>
              <a:rPr lang="en-US" sz="2600" dirty="0"/>
              <a:t>to be carried forward  next year and</a:t>
            </a:r>
          </a:p>
          <a:p>
            <a:pPr marL="1085850" lvl="4" indent="-457200"/>
            <a:r>
              <a:rPr lang="en-US" sz="2600" dirty="0"/>
              <a:t>released based on the approval (if needed, written approval), of KSC SC members as and when the proposals are received.</a:t>
            </a:r>
          </a:p>
          <a:p>
            <a:pPr>
              <a:spcAft>
                <a:spcPts val="1000"/>
              </a:spcAft>
            </a:pPr>
            <a:endParaRPr lang="en-IN" sz="1800" dirty="0"/>
          </a:p>
        </p:txBody>
      </p:sp>
      <p:sp>
        <p:nvSpPr>
          <p:cNvPr id="81" name="Graphic 14">
            <a:extLst>
              <a:ext uri="{FF2B5EF4-FFF2-40B4-BE49-F238E27FC236}">
                <a16:creationId xmlns:a16="http://schemas.microsoft.com/office/drawing/2014/main" id="{DDAF221D-8B70-4DA2-8EC6-1B35600F8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06718" y="3405049"/>
            <a:ext cx="2780732" cy="2784199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46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3" name="Graphic 14">
            <a:extLst>
              <a:ext uri="{FF2B5EF4-FFF2-40B4-BE49-F238E27FC236}">
                <a16:creationId xmlns:a16="http://schemas.microsoft.com/office/drawing/2014/main" id="{16F72A90-B900-47B2-8B00-49749A6F07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06718" y="627785"/>
            <a:ext cx="2780732" cy="2784199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9F63C7E-A3F2-4E9B-9912-67021EF3B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47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0407" y="743447"/>
            <a:ext cx="3973385" cy="3692028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5200" b="1">
                <a:latin typeface="+mj-lt"/>
              </a:rPr>
            </a:br>
            <a:br>
              <a:rPr lang="en-US" sz="5200" b="1">
                <a:latin typeface="+mj-lt"/>
              </a:rPr>
            </a:br>
            <a:br>
              <a:rPr lang="en-US" sz="5200" b="1">
                <a:latin typeface="+mj-lt"/>
              </a:rPr>
            </a:br>
            <a:endParaRPr lang="en-US" sz="5200" b="1">
              <a:latin typeface="+mj-lt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F62B228-9D4A-4674-93FC-BAA608CAAF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1812" r="6614" b="-1"/>
          <a:stretch/>
        </p:blipFill>
        <p:spPr>
          <a:xfrm>
            <a:off x="84960" y="10"/>
            <a:ext cx="6992881" cy="68579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14B7DC91-BA8D-4035-9E2C-F9DC70487D2A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11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44185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91">
            <a:extLst>
              <a:ext uri="{FF2B5EF4-FFF2-40B4-BE49-F238E27FC236}">
                <a16:creationId xmlns:a16="http://schemas.microsoft.com/office/drawing/2014/main" id="{80DF40B2-80F7-4E71-B46C-284163F3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00055"/>
            <a:ext cx="3807187" cy="2576483"/>
          </a:xfrm>
        </p:spPr>
        <p:txBody>
          <a:bodyPr>
            <a:normAutofit/>
          </a:bodyPr>
          <a:lstStyle/>
          <a:p>
            <a:r>
              <a:rPr lang="en-US" sz="3200" b="1" dirty="0"/>
              <a:t>Allocation Received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270589"/>
            <a:ext cx="3799425" cy="438735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25% of INTOSAI’s revenue allotted to Strategic Goals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Shared equally among all goal chairs.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Total receipt till date : Euro 76,273 (net of bank commission and based on the present forex rate)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96" r="29803" b="-1"/>
          <a:stretch/>
        </p:blipFill>
        <p:spPr bwMode="auto">
          <a:xfrm>
            <a:off x="5010386" y="10"/>
            <a:ext cx="7181613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771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Triangle 46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4600" b="1"/>
              <a:t>Important Decisions so far</a:t>
            </a:r>
            <a:endParaRPr lang="en-IN" sz="4600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5260" y="1648869"/>
            <a:ext cx="4702848" cy="4582287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FFC301"/>
                </a:solidFill>
              </a:rPr>
              <a:t>9</a:t>
            </a:r>
            <a:r>
              <a:rPr lang="en-US" sz="2400" b="1" baseline="30000" dirty="0">
                <a:solidFill>
                  <a:srgbClr val="FFC301"/>
                </a:solidFill>
              </a:rPr>
              <a:t>th</a:t>
            </a:r>
            <a:r>
              <a:rPr lang="en-US" sz="2400" b="1" dirty="0">
                <a:solidFill>
                  <a:srgbClr val="FFC301"/>
                </a:solidFill>
              </a:rPr>
              <a:t> KSC SC decided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Hosting of Steering committee/annual meetings and translation of documents to continue as voluntary services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Utilization of funds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Knowledge dissemination and services activities.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Revamping and maintenance of INTOSAI Community Portal</a:t>
            </a:r>
          </a:p>
          <a:p>
            <a:pPr marL="0" indent="0"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406312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4600" b="1"/>
              <a:t>Important Decisions So far</a:t>
            </a:r>
            <a:endParaRPr lang="en-IN" sz="460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56" y="1628322"/>
            <a:ext cx="6077136" cy="425877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FFC000"/>
                </a:solidFill>
              </a:rPr>
              <a:t>10</a:t>
            </a:r>
            <a:r>
              <a:rPr lang="en-US" sz="2400" b="1" baseline="30000" dirty="0">
                <a:solidFill>
                  <a:srgbClr val="FFC000"/>
                </a:solidFill>
              </a:rPr>
              <a:t>th</a:t>
            </a:r>
            <a:r>
              <a:rPr lang="en-US" sz="2400" b="1" dirty="0">
                <a:solidFill>
                  <a:srgbClr val="FFC000"/>
                </a:solidFill>
              </a:rPr>
              <a:t> KSC SC </a:t>
            </a:r>
            <a:r>
              <a:rPr lang="en-US" sz="2400" dirty="0"/>
              <a:t>discussed possible usages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Organizing International Seminars/Workshops/Webinars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Global Training Facility of  WG to offer scholarship to most challenged SAIs.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To WGs representing KSC in Regional Organizations meetings.</a:t>
            </a:r>
            <a:endParaRPr lang="en-IN" sz="2400" dirty="0"/>
          </a:p>
          <a:p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1478736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4600"/>
              <a:t>Important Decisions so far</a:t>
            </a:r>
            <a:endParaRPr lang="en-IN" sz="4600" b="1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3227" y="584490"/>
            <a:ext cx="6760395" cy="550275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Cambria"/>
              </a:rPr>
              <a:t>11</a:t>
            </a:r>
            <a:r>
              <a:rPr lang="en-US" sz="1800" baseline="30000" dirty="0">
                <a:latin typeface="Cambria"/>
              </a:rPr>
              <a:t>th</a:t>
            </a:r>
            <a:r>
              <a:rPr lang="en-US" sz="1800" dirty="0">
                <a:latin typeface="Cambria"/>
              </a:rPr>
              <a:t> KSC SC approved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800" dirty="0">
              <a:latin typeface="Cambri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Cambria"/>
              </a:rPr>
              <a:t>Scheme for further allotment of Goal Chair allocation among WGs. </a:t>
            </a:r>
            <a:endParaRPr lang="en-US" sz="18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Cambria"/>
              </a:rPr>
              <a:t>Setting aside provision for Community Portal and other crosscutting priorities, funds to be divided equally among all WGs </a:t>
            </a:r>
            <a:endParaRPr lang="en-US" sz="18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Cambria"/>
              </a:rPr>
              <a:t>WG will utilize funds for  activities approved in KSC Work Plan in force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Cambria"/>
              </a:rPr>
              <a:t>Submission of proposal in prescribed template to Goal Chair. </a:t>
            </a:r>
            <a:endParaRPr lang="en-US" sz="18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Share not utilized by WG within the year of allotment, be carried forward to next year.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Cambria"/>
              </a:rPr>
              <a:t>Utilization certificate to be forwarded by WG chair to Goal Chair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Cambria"/>
              </a:rPr>
              <a:t>Consider allocation of  share on merit of each case.</a:t>
            </a:r>
          </a:p>
          <a:p>
            <a:pPr lvl="0"/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859313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80DF40B2-80F7-4E71-B46C-284163F3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-441437"/>
            <a:ext cx="6107131" cy="2228074"/>
          </a:xfrm>
        </p:spPr>
        <p:txBody>
          <a:bodyPr>
            <a:normAutofit/>
          </a:bodyPr>
          <a:lstStyle/>
          <a:p>
            <a:r>
              <a:rPr lang="en-US" sz="4000" dirty="0"/>
              <a:t>Project Proposal Format</a:t>
            </a:r>
            <a:endParaRPr lang="en-IN" sz="4000" b="1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835151" y="1702986"/>
            <a:ext cx="5911920" cy="5238666"/>
          </a:xfr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sz="2400" dirty="0"/>
              <a:t>Description of the area for which funding is requested (</a:t>
            </a:r>
            <a:r>
              <a:rPr lang="en-US" sz="2400" dirty="0"/>
              <a:t>Demonstrated </a:t>
            </a:r>
            <a:r>
              <a:rPr lang="en-US" sz="2400" b="1" dirty="0"/>
              <a:t>need</a:t>
            </a:r>
            <a:r>
              <a:rPr lang="en-US" sz="2400" dirty="0"/>
              <a:t> for projects and initiatives)</a:t>
            </a:r>
          </a:p>
          <a:p>
            <a:pPr lvl="0"/>
            <a:r>
              <a:rPr lang="en-GB" sz="2400" b="1" dirty="0"/>
              <a:t>Link</a:t>
            </a:r>
            <a:r>
              <a:rPr lang="en-GB" sz="2400" dirty="0"/>
              <a:t> it with the approved Working Group Work Plan commitments</a:t>
            </a:r>
            <a:endParaRPr lang="en-US" sz="2400" dirty="0"/>
          </a:p>
          <a:p>
            <a:pPr lvl="0"/>
            <a:r>
              <a:rPr lang="en-US" sz="2400" dirty="0"/>
              <a:t>Link with approved KSC  Work Plan </a:t>
            </a:r>
            <a:r>
              <a:rPr lang="en-US" sz="2400" b="1" dirty="0"/>
              <a:t>commitments</a:t>
            </a:r>
          </a:p>
          <a:p>
            <a:pPr lvl="0"/>
            <a:r>
              <a:rPr lang="en-US" sz="2400" dirty="0"/>
              <a:t>Description of anticipated </a:t>
            </a:r>
            <a:r>
              <a:rPr lang="en-US" sz="2400" b="1" dirty="0"/>
              <a:t>benefits </a:t>
            </a:r>
            <a:r>
              <a:rPr lang="en-US" sz="2400" dirty="0"/>
              <a:t>and timeframe for their accrual</a:t>
            </a:r>
          </a:p>
          <a:p>
            <a:pPr lvl="0"/>
            <a:r>
              <a:rPr lang="en-US" sz="2400" dirty="0"/>
              <a:t>Description of </a:t>
            </a:r>
            <a:r>
              <a:rPr lang="en-US" sz="2400" b="1" dirty="0"/>
              <a:t>feasibility and risks</a:t>
            </a:r>
          </a:p>
          <a:p>
            <a:pPr lvl="0"/>
            <a:r>
              <a:rPr lang="en-GB" sz="2400" dirty="0"/>
              <a:t>Estimated </a:t>
            </a:r>
            <a:r>
              <a:rPr lang="en-GB" sz="2400" b="1" dirty="0"/>
              <a:t>cost</a:t>
            </a:r>
            <a:r>
              <a:rPr lang="en-GB" sz="2400" dirty="0"/>
              <a:t> of the proposal (€)</a:t>
            </a:r>
            <a:endParaRPr lang="en-US" sz="2400" dirty="0"/>
          </a:p>
        </p:txBody>
      </p:sp>
      <p:pic>
        <p:nvPicPr>
          <p:cNvPr id="29" name="Picture 19">
            <a:extLst>
              <a:ext uri="{FF2B5EF4-FFF2-40B4-BE49-F238E27FC236}">
                <a16:creationId xmlns:a16="http://schemas.microsoft.com/office/drawing/2014/main" id="{6D737596-17AF-44B9-822D-9E14E610C6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101" r="-1" b="-1"/>
          <a:stretch/>
        </p:blipFill>
        <p:spPr>
          <a:xfrm>
            <a:off x="7818633" y="10"/>
            <a:ext cx="4373365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28614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Triangle 4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5600"/>
              <a:t>Fund at disposal</a:t>
            </a:r>
            <a:endParaRPr lang="en-IN" sz="560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marR="1270">
              <a:spcAft>
                <a:spcPts val="600"/>
              </a:spcAft>
            </a:pPr>
            <a:r>
              <a:rPr lang="en-US" sz="2400" dirty="0">
                <a:effectLst/>
                <a:ea typeface="Cambria" panose="02040503050406030204" pitchFamily="18" charset="0"/>
                <a:cs typeface="Arial" panose="020B0604020202020204" pitchFamily="34" charset="0"/>
              </a:rPr>
              <a:t>Euro 48587 –after </a:t>
            </a:r>
            <a:r>
              <a:rPr lang="en-US" sz="2400" dirty="0">
                <a:ea typeface="Cambria" panose="02040503050406030204" pitchFamily="18" charset="0"/>
                <a:cs typeface="Arial" panose="020B0604020202020204" pitchFamily="34" charset="0"/>
              </a:rPr>
              <a:t>provision for ICP</a:t>
            </a:r>
            <a:endParaRPr lang="en-US" sz="2400" dirty="0">
              <a:effectLst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R="1270">
              <a:spcAft>
                <a:spcPts val="600"/>
              </a:spcAft>
            </a:pPr>
            <a:r>
              <a:rPr lang="en-US" sz="2400" dirty="0">
                <a:effectLst/>
                <a:ea typeface="Cambria" panose="02040503050406030204" pitchFamily="18" charset="0"/>
                <a:cs typeface="Arial" panose="020B0604020202020204" pitchFamily="34" charset="0"/>
              </a:rPr>
              <a:t>Each </a:t>
            </a:r>
            <a:r>
              <a:rPr lang="en-US" sz="2400" dirty="0">
                <a:ea typeface="Cambria" panose="02040503050406030204" pitchFamily="18" charset="0"/>
                <a:cs typeface="Arial" panose="020B0604020202020204" pitchFamily="34" charset="0"/>
              </a:rPr>
              <a:t>WG can seek funds up to Euro 4000. </a:t>
            </a:r>
            <a:endParaRPr lang="en-IN" sz="2400" dirty="0">
              <a:effectLst/>
              <a:ea typeface="Cambria" panose="02040503050406030204" pitchFamily="18" charset="0"/>
              <a:cs typeface="Mangal" panose="02040503050203030202" pitchFamily="18" charset="0"/>
            </a:endParaRPr>
          </a:p>
          <a:p>
            <a:r>
              <a:rPr lang="en-IN" sz="2400" dirty="0">
                <a:ea typeface="Cambria" panose="02040503050406030204" pitchFamily="18" charset="0"/>
                <a:cs typeface="Arial" panose="020B0604020202020204" pitchFamily="34" charset="0"/>
              </a:rPr>
              <a:t>Received </a:t>
            </a:r>
            <a:r>
              <a:rPr lang="en-US" sz="2400" dirty="0">
                <a:ea typeface="Cambria" panose="02040503050406030204" pitchFamily="18" charset="0"/>
                <a:cs typeface="Arial" panose="020B0604020202020204" pitchFamily="34" charset="0"/>
              </a:rPr>
              <a:t>Project Proposals from WGEI </a:t>
            </a:r>
            <a:r>
              <a:rPr lang="en-US" sz="2400" b="1" dirty="0">
                <a:solidFill>
                  <a:srgbClr val="FFC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(SAI Uganda) </a:t>
            </a:r>
            <a:r>
              <a:rPr lang="en-US" sz="2400" dirty="0">
                <a:ea typeface="Cambria" panose="02040503050406030204" pitchFamily="18" charset="0"/>
                <a:cs typeface="Arial" panose="020B0604020202020204" pitchFamily="34" charset="0"/>
              </a:rPr>
              <a:t>and  WGFACML </a:t>
            </a:r>
            <a:r>
              <a:rPr lang="en-US" sz="2400" b="1" dirty="0">
                <a:solidFill>
                  <a:srgbClr val="FFC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(SAI Egypt).</a:t>
            </a:r>
            <a:endParaRPr lang="en-IN" sz="2400" b="1" dirty="0">
              <a:solidFill>
                <a:srgbClr val="FFC000"/>
              </a:solidFill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195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35177758-12DD-4CC9-902C-4B9C51CB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24" y="685801"/>
            <a:ext cx="5776976" cy="1716314"/>
          </a:xfrm>
        </p:spPr>
        <p:txBody>
          <a:bodyPr anchor="t">
            <a:normAutofit/>
          </a:bodyPr>
          <a:lstStyle/>
          <a:p>
            <a:r>
              <a:rPr lang="en-US" sz="5000" dirty="0"/>
              <a:t>Project Proposals: WGEI</a:t>
            </a:r>
            <a:endParaRPr lang="en-IN" sz="5000" dirty="0"/>
          </a:p>
        </p:txBody>
      </p:sp>
      <p:sp>
        <p:nvSpPr>
          <p:cNvPr id="39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1" name="Graphic 10" descr="List">
            <a:extLst>
              <a:ext uri="{FF2B5EF4-FFF2-40B4-BE49-F238E27FC236}">
                <a16:creationId xmlns:a16="http://schemas.microsoft.com/office/drawing/2014/main" id="{398BE104-7D09-4CD0-9B49-3127FB6C6C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8153" y="847287"/>
            <a:ext cx="4269997" cy="4269997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96128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7024" y="2575345"/>
            <a:ext cx="5776976" cy="349888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/>
              <a:t>Design and pilot an e-learning course on select Extractive Industries topics</a:t>
            </a:r>
            <a:endParaRPr lang="en-IN" sz="2400" dirty="0"/>
          </a:p>
          <a:p>
            <a:r>
              <a:rPr lang="en-GB" sz="2400" dirty="0"/>
              <a:t>Initiate and conduct collaborative/joint audits on extractive industries</a:t>
            </a:r>
          </a:p>
          <a:p>
            <a:r>
              <a:rPr lang="en-GB" sz="2400" dirty="0"/>
              <a:t>Estimated money – US $ 13000 (Euro 11000)</a:t>
            </a:r>
          </a:p>
          <a:p>
            <a:r>
              <a:rPr lang="en-GB" sz="2400" dirty="0"/>
              <a:t>Funding limited to Euro 4000</a:t>
            </a:r>
          </a:p>
          <a:p>
            <a:pPr>
              <a:spcAft>
                <a:spcPts val="1000"/>
              </a:spcAft>
            </a:pPr>
            <a:endParaRPr lang="en-IN" sz="18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45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35177758-12DD-4CC9-902C-4B9C51CB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24" y="685801"/>
            <a:ext cx="5776976" cy="1716314"/>
          </a:xfrm>
        </p:spPr>
        <p:txBody>
          <a:bodyPr anchor="t">
            <a:normAutofit/>
          </a:bodyPr>
          <a:lstStyle/>
          <a:p>
            <a:r>
              <a:rPr lang="en-US" sz="5000"/>
              <a:t>Project Proposals: WGFACML</a:t>
            </a:r>
            <a:endParaRPr lang="en-IN" sz="5000"/>
          </a:p>
        </p:txBody>
      </p:sp>
      <p:sp>
        <p:nvSpPr>
          <p:cNvPr id="39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1" name="Graphic 10" descr="List">
            <a:extLst>
              <a:ext uri="{FF2B5EF4-FFF2-40B4-BE49-F238E27FC236}">
                <a16:creationId xmlns:a16="http://schemas.microsoft.com/office/drawing/2014/main" id="{398BE104-7D09-4CD0-9B49-3127FB6C6C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8153" y="847287"/>
            <a:ext cx="4269997" cy="4269997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96128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7024" y="2575345"/>
            <a:ext cx="5776976" cy="3498885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sz="2400" dirty="0"/>
              <a:t>Conducting specialized courses, workshops, and webinars in field of fight against corruption and money laundering. </a:t>
            </a:r>
            <a:endParaRPr lang="en-GB" sz="2400" dirty="0"/>
          </a:p>
          <a:p>
            <a:pPr>
              <a:spcAft>
                <a:spcPts val="1000"/>
              </a:spcAft>
            </a:pPr>
            <a:r>
              <a:rPr lang="en-GB" sz="2400" dirty="0"/>
              <a:t>Funding requested- Euro 4000.</a:t>
            </a:r>
          </a:p>
          <a:p>
            <a:pPr>
              <a:spcAft>
                <a:spcPts val="1000"/>
              </a:spcAft>
            </a:pPr>
            <a:endParaRPr lang="en-IN" sz="18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54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454</Words>
  <Application>Microsoft Office PowerPoint</Application>
  <PresentationFormat>Widescreen</PresentationFormat>
  <Paragraphs>57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Helvetica Neue Medium</vt:lpstr>
      <vt:lpstr>Office Theme</vt:lpstr>
      <vt:lpstr>1_Office Theme</vt:lpstr>
      <vt:lpstr>Agenda Item 4   KSC Budget</vt:lpstr>
      <vt:lpstr>Allocation Received</vt:lpstr>
      <vt:lpstr>Important Decisions so far</vt:lpstr>
      <vt:lpstr>Important Decisions So far</vt:lpstr>
      <vt:lpstr>Important Decisions so far</vt:lpstr>
      <vt:lpstr>Project Proposal Format</vt:lpstr>
      <vt:lpstr>Fund at disposal</vt:lpstr>
      <vt:lpstr>Project Proposals: WGEI</vt:lpstr>
      <vt:lpstr>Project Proposals: WGFACML</vt:lpstr>
      <vt:lpstr>Discussions and Approvals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Item 4   KSC Budget</dc:title>
  <dc:creator>Director</dc:creator>
  <cp:lastModifiedBy>Director</cp:lastModifiedBy>
  <cp:revision>3</cp:revision>
  <dcterms:created xsi:type="dcterms:W3CDTF">2020-09-16T13:58:09Z</dcterms:created>
  <dcterms:modified xsi:type="dcterms:W3CDTF">2020-09-16T14:03:15Z</dcterms:modified>
</cp:coreProperties>
</file>