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44" r:id="rId2"/>
    <p:sldId id="457" r:id="rId3"/>
    <p:sldId id="458" r:id="rId4"/>
    <p:sldId id="459" r:id="rId5"/>
    <p:sldId id="460" r:id="rId6"/>
    <p:sldId id="461" r:id="rId7"/>
    <p:sldId id="4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76" autoAdjust="0"/>
    <p:restoredTop sz="76993" autoAdjust="0"/>
  </p:normalViewPr>
  <p:slideViewPr>
    <p:cSldViewPr snapToGrid="0">
      <p:cViewPr>
        <p:scale>
          <a:sx n="62" d="100"/>
          <a:sy n="62" d="100"/>
        </p:scale>
        <p:origin x="-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3FEDD-C8F8-496B-A52A-50F97C196EAA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EDEE2C84-4111-4E03-BBDF-29755505B48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Beijing Declaration SAIs “drive forward good governance nationally and globally in accordance with their respective mandates and legislative frameworks” (INCOSAI XXI, 2013 )</a:t>
          </a:r>
          <a:endParaRPr lang="zh-CN" dirty="0"/>
        </a:p>
      </dgm:t>
    </dgm:pt>
    <dgm:pt modelId="{FA395925-7A57-4814-A9CE-396012396684}" type="parTrans" cxnId="{E9BDD78D-8206-442A-9C3F-4210111A523D}">
      <dgm:prSet/>
      <dgm:spPr/>
      <dgm:t>
        <a:bodyPr/>
        <a:lstStyle/>
        <a:p>
          <a:endParaRPr lang="zh-CN" altLang="en-US"/>
        </a:p>
      </dgm:t>
    </dgm:pt>
    <dgm:pt modelId="{BDF915BC-9203-488D-A488-D132317040E9}" type="sibTrans" cxnId="{E9BDD78D-8206-442A-9C3F-4210111A523D}">
      <dgm:prSet/>
      <dgm:spPr/>
      <dgm:t>
        <a:bodyPr/>
        <a:lstStyle/>
        <a:p>
          <a:endParaRPr lang="zh-CN" altLang="en-US"/>
        </a:p>
      </dgm:t>
    </dgm:pt>
    <dgm:pt modelId="{94267A4D-A8DE-465C-ACFF-6655AD93BF6B}">
      <dgm:prSet/>
      <dgm:spPr/>
      <dgm:t>
        <a:bodyPr/>
        <a:lstStyle/>
        <a:p>
          <a:pPr rtl="0"/>
          <a:r>
            <a:rPr lang="en-US" dirty="0" smtClean="0"/>
            <a:t>UN  Resolution A/69/228  SAIs role:“Promoting and fostering the efficiency, accountability, effectiveness and transparency of public administration.”(2014)</a:t>
          </a:r>
          <a:endParaRPr lang="zh-CN" dirty="0"/>
        </a:p>
      </dgm:t>
    </dgm:pt>
    <dgm:pt modelId="{935038CB-6D96-4339-870B-B7A14073B47B}" type="parTrans" cxnId="{A8D9B043-A993-4670-BE12-9E6FEAC30306}">
      <dgm:prSet/>
      <dgm:spPr/>
      <dgm:t>
        <a:bodyPr/>
        <a:lstStyle/>
        <a:p>
          <a:endParaRPr lang="zh-CN" altLang="en-US"/>
        </a:p>
      </dgm:t>
    </dgm:pt>
    <dgm:pt modelId="{F5FF1120-8E6F-47DC-8BA9-C6D49DA271AD}" type="sibTrans" cxnId="{A8D9B043-A993-4670-BE12-9E6FEAC30306}">
      <dgm:prSet/>
      <dgm:spPr/>
      <dgm:t>
        <a:bodyPr/>
        <a:lstStyle/>
        <a:p>
          <a:endParaRPr lang="zh-CN" altLang="en-US"/>
        </a:p>
      </dgm:t>
    </dgm:pt>
    <dgm:pt modelId="{3A30BEB9-84DC-47AA-89F2-48CE93C9304B}">
      <dgm:prSet/>
      <dgm:spPr/>
      <dgm:t>
        <a:bodyPr/>
        <a:lstStyle/>
        <a:p>
          <a:pPr rtl="0"/>
          <a:r>
            <a:rPr lang="en-US" dirty="0" smtClean="0"/>
            <a:t>SAIs play a key role in promoting harmonious societies for sustainable development, by following up and reviewing the implementation of commitments.</a:t>
          </a:r>
          <a:endParaRPr lang="zh-CN" dirty="0"/>
        </a:p>
      </dgm:t>
    </dgm:pt>
    <dgm:pt modelId="{795ECE1B-9D99-4578-85A8-F19BEB32ACF5}" type="parTrans" cxnId="{FDEC9E2E-5ECD-43DC-BF7C-8276F347E1C2}">
      <dgm:prSet/>
      <dgm:spPr/>
      <dgm:t>
        <a:bodyPr/>
        <a:lstStyle/>
        <a:p>
          <a:endParaRPr lang="zh-CN" altLang="en-US"/>
        </a:p>
      </dgm:t>
    </dgm:pt>
    <dgm:pt modelId="{3B16E627-1BE9-4ECD-AC04-52515F5301B7}" type="sibTrans" cxnId="{FDEC9E2E-5ECD-43DC-BF7C-8276F347E1C2}">
      <dgm:prSet/>
      <dgm:spPr/>
      <dgm:t>
        <a:bodyPr/>
        <a:lstStyle/>
        <a:p>
          <a:endParaRPr lang="zh-CN" altLang="en-US"/>
        </a:p>
      </dgm:t>
    </dgm:pt>
    <dgm:pt modelId="{FFBF5418-F354-4D23-A4BE-1BDDB97CE808}" type="pres">
      <dgm:prSet presAssocID="{4843FEDD-C8F8-496B-A52A-50F97C196E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3AC7E8-D4E5-4911-9AC4-2B1464BF35CC}" type="pres">
      <dgm:prSet presAssocID="{EDEE2C84-4111-4E03-BBDF-29755505B4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C7027D-3EE2-4EDF-8C79-EE1F57A00321}" type="pres">
      <dgm:prSet presAssocID="{BDF915BC-9203-488D-A488-D132317040E9}" presName="spacer" presStyleCnt="0"/>
      <dgm:spPr/>
    </dgm:pt>
    <dgm:pt modelId="{79C3EEED-B1B6-4D41-AAD9-FC6648A6A586}" type="pres">
      <dgm:prSet presAssocID="{94267A4D-A8DE-465C-ACFF-6655AD93BF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477CC24-6FF2-4D5A-80CA-A0957EF27575}" type="pres">
      <dgm:prSet presAssocID="{F5FF1120-8E6F-47DC-8BA9-C6D49DA271AD}" presName="spacer" presStyleCnt="0"/>
      <dgm:spPr/>
    </dgm:pt>
    <dgm:pt modelId="{B4E58749-1926-4088-AF97-B2B441167C72}" type="pres">
      <dgm:prSet presAssocID="{3A30BEB9-84DC-47AA-89F2-48CE93C930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8D9B043-A993-4670-BE12-9E6FEAC30306}" srcId="{4843FEDD-C8F8-496B-A52A-50F97C196EAA}" destId="{94267A4D-A8DE-465C-ACFF-6655AD93BF6B}" srcOrd="1" destOrd="0" parTransId="{935038CB-6D96-4339-870B-B7A14073B47B}" sibTransId="{F5FF1120-8E6F-47DC-8BA9-C6D49DA271AD}"/>
    <dgm:cxn modelId="{A4558FE4-FFBA-4B7C-BD32-3BEB4B178FA1}" type="presOf" srcId="{94267A4D-A8DE-465C-ACFF-6655AD93BF6B}" destId="{79C3EEED-B1B6-4D41-AAD9-FC6648A6A586}" srcOrd="0" destOrd="0" presId="urn:microsoft.com/office/officeart/2005/8/layout/vList2"/>
    <dgm:cxn modelId="{FC682DB7-3DDB-42D2-AF72-260143A42723}" type="presOf" srcId="{EDEE2C84-4111-4E03-BBDF-29755505B481}" destId="{DD3AC7E8-D4E5-4911-9AC4-2B1464BF35CC}" srcOrd="0" destOrd="0" presId="urn:microsoft.com/office/officeart/2005/8/layout/vList2"/>
    <dgm:cxn modelId="{068DF5D3-63CC-4F79-9202-C34F1F2F714C}" type="presOf" srcId="{4843FEDD-C8F8-496B-A52A-50F97C196EAA}" destId="{FFBF5418-F354-4D23-A4BE-1BDDB97CE808}" srcOrd="0" destOrd="0" presId="urn:microsoft.com/office/officeart/2005/8/layout/vList2"/>
    <dgm:cxn modelId="{E9BDD78D-8206-442A-9C3F-4210111A523D}" srcId="{4843FEDD-C8F8-496B-A52A-50F97C196EAA}" destId="{EDEE2C84-4111-4E03-BBDF-29755505B481}" srcOrd="0" destOrd="0" parTransId="{FA395925-7A57-4814-A9CE-396012396684}" sibTransId="{BDF915BC-9203-488D-A488-D132317040E9}"/>
    <dgm:cxn modelId="{68AC68B7-6C9B-47A7-B9B6-DB07039B5DBA}" type="presOf" srcId="{3A30BEB9-84DC-47AA-89F2-48CE93C9304B}" destId="{B4E58749-1926-4088-AF97-B2B441167C72}" srcOrd="0" destOrd="0" presId="urn:microsoft.com/office/officeart/2005/8/layout/vList2"/>
    <dgm:cxn modelId="{FDEC9E2E-5ECD-43DC-BF7C-8276F347E1C2}" srcId="{4843FEDD-C8F8-496B-A52A-50F97C196EAA}" destId="{3A30BEB9-84DC-47AA-89F2-48CE93C9304B}" srcOrd="2" destOrd="0" parTransId="{795ECE1B-9D99-4578-85A8-F19BEB32ACF5}" sibTransId="{3B16E627-1BE9-4ECD-AC04-52515F5301B7}"/>
    <dgm:cxn modelId="{924B0576-ED20-43C8-BBB4-885C6ADDC187}" type="presParOf" srcId="{FFBF5418-F354-4D23-A4BE-1BDDB97CE808}" destId="{DD3AC7E8-D4E5-4911-9AC4-2B1464BF35CC}" srcOrd="0" destOrd="0" presId="urn:microsoft.com/office/officeart/2005/8/layout/vList2"/>
    <dgm:cxn modelId="{17E34742-B292-46B0-8F10-1D81C04AFE86}" type="presParOf" srcId="{FFBF5418-F354-4D23-A4BE-1BDDB97CE808}" destId="{58C7027D-3EE2-4EDF-8C79-EE1F57A00321}" srcOrd="1" destOrd="0" presId="urn:microsoft.com/office/officeart/2005/8/layout/vList2"/>
    <dgm:cxn modelId="{C10797A4-1B99-4296-A989-ABA3A20B0D4F}" type="presParOf" srcId="{FFBF5418-F354-4D23-A4BE-1BDDB97CE808}" destId="{79C3EEED-B1B6-4D41-AAD9-FC6648A6A586}" srcOrd="2" destOrd="0" presId="urn:microsoft.com/office/officeart/2005/8/layout/vList2"/>
    <dgm:cxn modelId="{204EBE20-8457-4B38-A0DE-EB49B5F42970}" type="presParOf" srcId="{FFBF5418-F354-4D23-A4BE-1BDDB97CE808}" destId="{E477CC24-6FF2-4D5A-80CA-A0957EF27575}" srcOrd="3" destOrd="0" presId="urn:microsoft.com/office/officeart/2005/8/layout/vList2"/>
    <dgm:cxn modelId="{DDD386F5-5832-42B9-BCFD-426C4E765C28}" type="presParOf" srcId="{FFBF5418-F354-4D23-A4BE-1BDDB97CE808}" destId="{B4E58749-1926-4088-AF97-B2B441167C72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45CC9-79D0-4842-AD1B-0FD89E035B2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7C6C39A6-16BD-4967-B574-127B5C62207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dirty="0" smtClean="0"/>
            <a:t>New technology for data, including process, analytic, capture, search, sharing, storage, transfer, visualization,  updating and information privacy.</a:t>
          </a:r>
          <a:endParaRPr lang="zh-CN" dirty="0"/>
        </a:p>
      </dgm:t>
    </dgm:pt>
    <dgm:pt modelId="{49DF8993-39EE-4C05-90A1-9C5CED705E9E}" type="parTrans" cxnId="{98423155-93F6-460D-A1FD-27BCEA84FCB8}">
      <dgm:prSet/>
      <dgm:spPr/>
      <dgm:t>
        <a:bodyPr/>
        <a:lstStyle/>
        <a:p>
          <a:endParaRPr lang="zh-CN" altLang="en-US"/>
        </a:p>
      </dgm:t>
    </dgm:pt>
    <dgm:pt modelId="{2672A5B6-80E1-477E-934E-742FAF79535E}" type="sibTrans" cxnId="{98423155-93F6-460D-A1FD-27BCEA84FCB8}">
      <dgm:prSet/>
      <dgm:spPr/>
      <dgm:t>
        <a:bodyPr/>
        <a:lstStyle/>
        <a:p>
          <a:endParaRPr lang="zh-CN" altLang="en-US"/>
        </a:p>
      </dgm:t>
    </dgm:pt>
    <dgm:pt modelId="{F292E13C-37D3-49D5-ACA5-77773AE704E3}">
      <dgm:prSet/>
      <dgm:spPr/>
      <dgm:t>
        <a:bodyPr/>
        <a:lstStyle/>
        <a:p>
          <a:pPr rtl="0"/>
          <a:r>
            <a:rPr lang="en-US" dirty="0" smtClean="0"/>
            <a:t>Understanding and making the links between “real world” and “digital world”</a:t>
          </a:r>
          <a:endParaRPr lang="zh-CN" dirty="0"/>
        </a:p>
      </dgm:t>
    </dgm:pt>
    <dgm:pt modelId="{70F7656B-5B4A-47A1-85A2-0CBC403C54D9}" type="parTrans" cxnId="{0104CDA3-5041-49E2-8FAD-4FA252B0E5F8}">
      <dgm:prSet/>
      <dgm:spPr/>
      <dgm:t>
        <a:bodyPr/>
        <a:lstStyle/>
        <a:p>
          <a:endParaRPr lang="zh-CN" altLang="en-US"/>
        </a:p>
      </dgm:t>
    </dgm:pt>
    <dgm:pt modelId="{524FC685-BDAB-4F30-8EDB-678E8C3DF7F1}" type="sibTrans" cxnId="{0104CDA3-5041-49E2-8FAD-4FA252B0E5F8}">
      <dgm:prSet/>
      <dgm:spPr/>
      <dgm:t>
        <a:bodyPr/>
        <a:lstStyle/>
        <a:p>
          <a:endParaRPr lang="zh-CN" altLang="en-US"/>
        </a:p>
      </dgm:t>
    </dgm:pt>
    <dgm:pt modelId="{F5AF4C33-850D-4CC6-AC9B-2CE2FC5F2ED9}">
      <dgm:prSet/>
      <dgm:spPr/>
      <dgm:t>
        <a:bodyPr/>
        <a:lstStyle/>
        <a:p>
          <a:pPr rtl="0"/>
          <a:r>
            <a:rPr lang="en-US" dirty="0" smtClean="0"/>
            <a:t>Transforming audit methodology, standards and training as well as procedures.</a:t>
          </a:r>
          <a:endParaRPr lang="zh-CN" dirty="0"/>
        </a:p>
      </dgm:t>
    </dgm:pt>
    <dgm:pt modelId="{CDA2105E-3F86-435E-8C4A-9AE29E3A31AA}" type="parTrans" cxnId="{72E0AC18-0593-43CC-A218-8BF44588097B}">
      <dgm:prSet/>
      <dgm:spPr/>
      <dgm:t>
        <a:bodyPr/>
        <a:lstStyle/>
        <a:p>
          <a:endParaRPr lang="zh-CN" altLang="en-US"/>
        </a:p>
      </dgm:t>
    </dgm:pt>
    <dgm:pt modelId="{1D49EC6F-04E3-4346-A128-D53D41BCE888}" type="sibTrans" cxnId="{72E0AC18-0593-43CC-A218-8BF44588097B}">
      <dgm:prSet/>
      <dgm:spPr/>
      <dgm:t>
        <a:bodyPr/>
        <a:lstStyle/>
        <a:p>
          <a:endParaRPr lang="zh-CN" altLang="en-US"/>
        </a:p>
      </dgm:t>
    </dgm:pt>
    <dgm:pt modelId="{23A337C4-A902-432F-8A9B-5547B44194BA}" type="pres">
      <dgm:prSet presAssocID="{E2845CC9-79D0-4842-AD1B-0FD89E035B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899331D-1BB5-45CC-822E-8012B4B6D054}" type="pres">
      <dgm:prSet presAssocID="{7C6C39A6-16BD-4967-B574-127B5C6220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6D7CD0-C068-4A82-9FBC-67C1F6120F99}" type="pres">
      <dgm:prSet presAssocID="{2672A5B6-80E1-477E-934E-742FAF79535E}" presName="spacer" presStyleCnt="0"/>
      <dgm:spPr/>
    </dgm:pt>
    <dgm:pt modelId="{2DBB8168-307A-4DD1-A67E-716D0553A044}" type="pres">
      <dgm:prSet presAssocID="{F292E13C-37D3-49D5-ACA5-77773AE704E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FDA7F3-0324-4095-A4F4-ECC9B455E526}" type="pres">
      <dgm:prSet presAssocID="{524FC685-BDAB-4F30-8EDB-678E8C3DF7F1}" presName="spacer" presStyleCnt="0"/>
      <dgm:spPr/>
    </dgm:pt>
    <dgm:pt modelId="{E9D0C34C-5EB2-4678-AF1E-6AADBA7075CB}" type="pres">
      <dgm:prSet presAssocID="{F5AF4C33-850D-4CC6-AC9B-2CE2FC5F2E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D712DC5-7629-4C33-9B55-10113677C294}" type="presOf" srcId="{E2845CC9-79D0-4842-AD1B-0FD89E035B24}" destId="{23A337C4-A902-432F-8A9B-5547B44194BA}" srcOrd="0" destOrd="0" presId="urn:microsoft.com/office/officeart/2005/8/layout/vList2"/>
    <dgm:cxn modelId="{C4592D7B-B404-40BA-847B-5249A6860B58}" type="presOf" srcId="{F5AF4C33-850D-4CC6-AC9B-2CE2FC5F2ED9}" destId="{E9D0C34C-5EB2-4678-AF1E-6AADBA7075CB}" srcOrd="0" destOrd="0" presId="urn:microsoft.com/office/officeart/2005/8/layout/vList2"/>
    <dgm:cxn modelId="{98423155-93F6-460D-A1FD-27BCEA84FCB8}" srcId="{E2845CC9-79D0-4842-AD1B-0FD89E035B24}" destId="{7C6C39A6-16BD-4967-B574-127B5C622075}" srcOrd="0" destOrd="0" parTransId="{49DF8993-39EE-4C05-90A1-9C5CED705E9E}" sibTransId="{2672A5B6-80E1-477E-934E-742FAF79535E}"/>
    <dgm:cxn modelId="{9BCE176E-1B8E-46DD-A899-063731B94554}" type="presOf" srcId="{F292E13C-37D3-49D5-ACA5-77773AE704E3}" destId="{2DBB8168-307A-4DD1-A67E-716D0553A044}" srcOrd="0" destOrd="0" presId="urn:microsoft.com/office/officeart/2005/8/layout/vList2"/>
    <dgm:cxn modelId="{0104CDA3-5041-49E2-8FAD-4FA252B0E5F8}" srcId="{E2845CC9-79D0-4842-AD1B-0FD89E035B24}" destId="{F292E13C-37D3-49D5-ACA5-77773AE704E3}" srcOrd="1" destOrd="0" parTransId="{70F7656B-5B4A-47A1-85A2-0CBC403C54D9}" sibTransId="{524FC685-BDAB-4F30-8EDB-678E8C3DF7F1}"/>
    <dgm:cxn modelId="{810D4AAD-8F8A-4406-8DD5-B14ECA7E2E13}" type="presOf" srcId="{7C6C39A6-16BD-4967-B574-127B5C622075}" destId="{4899331D-1BB5-45CC-822E-8012B4B6D054}" srcOrd="0" destOrd="0" presId="urn:microsoft.com/office/officeart/2005/8/layout/vList2"/>
    <dgm:cxn modelId="{72E0AC18-0593-43CC-A218-8BF44588097B}" srcId="{E2845CC9-79D0-4842-AD1B-0FD89E035B24}" destId="{F5AF4C33-850D-4CC6-AC9B-2CE2FC5F2ED9}" srcOrd="2" destOrd="0" parTransId="{CDA2105E-3F86-435E-8C4A-9AE29E3A31AA}" sibTransId="{1D49EC6F-04E3-4346-A128-D53D41BCE888}"/>
    <dgm:cxn modelId="{AF50D467-E8B1-4FE5-9F7B-1079EA1F5109}" type="presParOf" srcId="{23A337C4-A902-432F-8A9B-5547B44194BA}" destId="{4899331D-1BB5-45CC-822E-8012B4B6D054}" srcOrd="0" destOrd="0" presId="urn:microsoft.com/office/officeart/2005/8/layout/vList2"/>
    <dgm:cxn modelId="{145A9771-4E2A-4293-BAB5-928BAB4ED672}" type="presParOf" srcId="{23A337C4-A902-432F-8A9B-5547B44194BA}" destId="{646D7CD0-C068-4A82-9FBC-67C1F6120F99}" srcOrd="1" destOrd="0" presId="urn:microsoft.com/office/officeart/2005/8/layout/vList2"/>
    <dgm:cxn modelId="{6F5DFA07-065C-4CA3-AF32-5180C4E9F547}" type="presParOf" srcId="{23A337C4-A902-432F-8A9B-5547B44194BA}" destId="{2DBB8168-307A-4DD1-A67E-716D0553A044}" srcOrd="2" destOrd="0" presId="urn:microsoft.com/office/officeart/2005/8/layout/vList2"/>
    <dgm:cxn modelId="{F36F5000-C2FF-4027-A5E0-F249AF7574F0}" type="presParOf" srcId="{23A337C4-A902-432F-8A9B-5547B44194BA}" destId="{7BFDA7F3-0324-4095-A4F4-ECC9B455E526}" srcOrd="3" destOrd="0" presId="urn:microsoft.com/office/officeart/2005/8/layout/vList2"/>
    <dgm:cxn modelId="{91CB2287-7521-49E2-94A0-04EBA10D0F99}" type="presParOf" srcId="{23A337C4-A902-432F-8A9B-5547B44194BA}" destId="{E9D0C34C-5EB2-4678-AF1E-6AADBA7075CB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BD8A88-B23F-467F-8E1C-8B8D2784785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DB46CC16-FE71-424A-BC38-BEFE90472C21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zh-CN" dirty="0" smtClean="0"/>
            <a:t>EUROSAI  Seminar on "Open Data" on 26-27 November</a:t>
          </a:r>
          <a:r>
            <a:rPr lang="en-US" dirty="0" smtClean="0"/>
            <a:t>, 2015</a:t>
          </a:r>
          <a:r>
            <a:rPr lang="zh-CN" dirty="0" smtClean="0"/>
            <a:t>. </a:t>
          </a:r>
          <a:endParaRPr lang="zh-CN" dirty="0"/>
        </a:p>
      </dgm:t>
    </dgm:pt>
    <dgm:pt modelId="{CC1C84D2-A685-41DD-AE7A-F88F1C68923D}" type="parTrans" cxnId="{F98D49C1-310E-4DA9-9DDE-37E40391B3A9}">
      <dgm:prSet/>
      <dgm:spPr/>
      <dgm:t>
        <a:bodyPr/>
        <a:lstStyle/>
        <a:p>
          <a:endParaRPr lang="zh-CN" altLang="en-US"/>
        </a:p>
      </dgm:t>
    </dgm:pt>
    <dgm:pt modelId="{A4B943D8-2776-46F0-88D1-7E8268D758BA}" type="sibTrans" cxnId="{F98D49C1-310E-4DA9-9DDE-37E40391B3A9}">
      <dgm:prSet/>
      <dgm:spPr/>
      <dgm:t>
        <a:bodyPr/>
        <a:lstStyle/>
        <a:p>
          <a:endParaRPr lang="zh-CN" altLang="en-US"/>
        </a:p>
      </dgm:t>
    </dgm:pt>
    <dgm:pt modelId="{C36F3449-2EE9-4F37-8AB2-6DFF186FBE8C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zh-CN" dirty="0" smtClean="0"/>
            <a:t>US-China </a:t>
          </a:r>
          <a:r>
            <a:rPr lang="en-US" dirty="0" smtClean="0"/>
            <a:t>S</a:t>
          </a:r>
          <a:r>
            <a:rPr lang="zh-CN" dirty="0" smtClean="0"/>
            <a:t>eminar</a:t>
          </a:r>
          <a:r>
            <a:rPr lang="en-US" dirty="0" smtClean="0"/>
            <a:t> on December, 2015</a:t>
          </a:r>
          <a:endParaRPr lang="zh-CN" dirty="0"/>
        </a:p>
      </dgm:t>
    </dgm:pt>
    <dgm:pt modelId="{00360364-902A-4E90-9652-43C4883FE9E9}" type="parTrans" cxnId="{0989B7A5-261F-43C9-AEE0-F261A6136005}">
      <dgm:prSet/>
      <dgm:spPr/>
      <dgm:t>
        <a:bodyPr/>
        <a:lstStyle/>
        <a:p>
          <a:endParaRPr lang="zh-CN" altLang="en-US"/>
        </a:p>
      </dgm:t>
    </dgm:pt>
    <dgm:pt modelId="{9ABFA6AA-B631-4B77-BB77-26915540722B}" type="sibTrans" cxnId="{0989B7A5-261F-43C9-AEE0-F261A6136005}">
      <dgm:prSet/>
      <dgm:spPr/>
      <dgm:t>
        <a:bodyPr/>
        <a:lstStyle/>
        <a:p>
          <a:endParaRPr lang="zh-CN" altLang="en-US"/>
        </a:p>
      </dgm:t>
    </dgm:pt>
    <dgm:pt modelId="{686F02F9-180F-488A-AB55-E1D884D3C358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zh-CN" dirty="0" smtClean="0"/>
            <a:t>FAC meeting held in GAO</a:t>
          </a:r>
          <a:r>
            <a:rPr lang="en-US" dirty="0" smtClean="0"/>
            <a:t>, </a:t>
          </a:r>
          <a:r>
            <a:rPr lang="zh-CN" dirty="0" smtClean="0"/>
            <a:t>July 2016</a:t>
          </a:r>
          <a:endParaRPr lang="zh-CN" dirty="0"/>
        </a:p>
      </dgm:t>
    </dgm:pt>
    <dgm:pt modelId="{A7B5B231-8E60-4845-A3AB-5FEC1688BAE4}" type="parTrans" cxnId="{97FFB116-55AD-4C0A-91F9-38BA3E38FC5D}">
      <dgm:prSet/>
      <dgm:spPr/>
      <dgm:t>
        <a:bodyPr/>
        <a:lstStyle/>
        <a:p>
          <a:endParaRPr lang="zh-CN" altLang="en-US"/>
        </a:p>
      </dgm:t>
    </dgm:pt>
    <dgm:pt modelId="{6E72B0C6-7B26-4F17-9656-D37F55C2A8A1}" type="sibTrans" cxnId="{97FFB116-55AD-4C0A-91F9-38BA3E38FC5D}">
      <dgm:prSet/>
      <dgm:spPr/>
      <dgm:t>
        <a:bodyPr/>
        <a:lstStyle/>
        <a:p>
          <a:endParaRPr lang="zh-CN" altLang="en-US"/>
        </a:p>
      </dgm:t>
    </dgm:pt>
    <dgm:pt modelId="{D6D6B937-AF02-4713-8666-4766A779E53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altLang="zh-CN" dirty="0" smtClean="0"/>
            <a:t>China-India Seminar on “Big Data” , 2015</a:t>
          </a:r>
          <a:endParaRPr lang="zh-CN" dirty="0"/>
        </a:p>
      </dgm:t>
    </dgm:pt>
    <dgm:pt modelId="{431E7E23-CC71-43EE-9040-AD7A9065FB72}" type="parTrans" cxnId="{2ED37059-F097-43D3-81AB-065D84BC10F8}">
      <dgm:prSet/>
      <dgm:spPr/>
    </dgm:pt>
    <dgm:pt modelId="{7A408D50-8DC1-421D-8AAA-0D6EF971BB50}" type="sibTrans" cxnId="{2ED37059-F097-43D3-81AB-065D84BC10F8}">
      <dgm:prSet/>
      <dgm:spPr/>
    </dgm:pt>
    <dgm:pt modelId="{5E7990D0-5088-4BCF-B1F2-54CB5D3F228A}" type="pres">
      <dgm:prSet presAssocID="{69BD8A88-B23F-467F-8E1C-8B8D278478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CA70E10-566A-496E-A1EE-CE61C2E1F99B}" type="pres">
      <dgm:prSet presAssocID="{DB46CC16-FE71-424A-BC38-BEFE90472C2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849A4A-6E0F-49EE-ACF8-A377A435AF9F}" type="pres">
      <dgm:prSet presAssocID="{A4B943D8-2776-46F0-88D1-7E8268D758BA}" presName="spacer" presStyleCnt="0"/>
      <dgm:spPr/>
    </dgm:pt>
    <dgm:pt modelId="{83D0CACB-7DF5-42F1-B8B5-FAEC001AFFCF}" type="pres">
      <dgm:prSet presAssocID="{C36F3449-2EE9-4F37-8AB2-6DFF186FBE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72F068-D679-4546-9328-FA75E0A90EA6}" type="pres">
      <dgm:prSet presAssocID="{9ABFA6AA-B631-4B77-BB77-26915540722B}" presName="spacer" presStyleCnt="0"/>
      <dgm:spPr/>
    </dgm:pt>
    <dgm:pt modelId="{8B37B2BA-69AB-4B57-BA9B-4AD3DF0F2E69}" type="pres">
      <dgm:prSet presAssocID="{D6D6B937-AF02-4713-8666-4766A779E5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63F695-989D-42D9-8D16-82CC4C69C2E3}" type="pres">
      <dgm:prSet presAssocID="{7A408D50-8DC1-421D-8AAA-0D6EF971BB50}" presName="spacer" presStyleCnt="0"/>
      <dgm:spPr/>
    </dgm:pt>
    <dgm:pt modelId="{60753CBB-FF27-4707-B7C1-A209E0354328}" type="pres">
      <dgm:prSet presAssocID="{686F02F9-180F-488A-AB55-E1D884D3C35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ED37059-F097-43D3-81AB-065D84BC10F8}" srcId="{69BD8A88-B23F-467F-8E1C-8B8D2784785F}" destId="{D6D6B937-AF02-4713-8666-4766A779E537}" srcOrd="2" destOrd="0" parTransId="{431E7E23-CC71-43EE-9040-AD7A9065FB72}" sibTransId="{7A408D50-8DC1-421D-8AAA-0D6EF971BB50}"/>
    <dgm:cxn modelId="{23030BEF-CBFB-4B34-A327-CDB02D1DE901}" type="presOf" srcId="{C36F3449-2EE9-4F37-8AB2-6DFF186FBE8C}" destId="{83D0CACB-7DF5-42F1-B8B5-FAEC001AFFCF}" srcOrd="0" destOrd="0" presId="urn:microsoft.com/office/officeart/2005/8/layout/vList2"/>
    <dgm:cxn modelId="{97FFB116-55AD-4C0A-91F9-38BA3E38FC5D}" srcId="{69BD8A88-B23F-467F-8E1C-8B8D2784785F}" destId="{686F02F9-180F-488A-AB55-E1D884D3C358}" srcOrd="3" destOrd="0" parTransId="{A7B5B231-8E60-4845-A3AB-5FEC1688BAE4}" sibTransId="{6E72B0C6-7B26-4F17-9656-D37F55C2A8A1}"/>
    <dgm:cxn modelId="{5D44F8FE-9E14-4FA1-BEB2-9EF6331913F7}" type="presOf" srcId="{DB46CC16-FE71-424A-BC38-BEFE90472C21}" destId="{1CA70E10-566A-496E-A1EE-CE61C2E1F99B}" srcOrd="0" destOrd="0" presId="urn:microsoft.com/office/officeart/2005/8/layout/vList2"/>
    <dgm:cxn modelId="{0989B7A5-261F-43C9-AEE0-F261A6136005}" srcId="{69BD8A88-B23F-467F-8E1C-8B8D2784785F}" destId="{C36F3449-2EE9-4F37-8AB2-6DFF186FBE8C}" srcOrd="1" destOrd="0" parTransId="{00360364-902A-4E90-9652-43C4883FE9E9}" sibTransId="{9ABFA6AA-B631-4B77-BB77-26915540722B}"/>
    <dgm:cxn modelId="{8E6FCB83-B6ED-434C-8A2C-2C4E3BC1B644}" type="presOf" srcId="{686F02F9-180F-488A-AB55-E1D884D3C358}" destId="{60753CBB-FF27-4707-B7C1-A209E0354328}" srcOrd="0" destOrd="0" presId="urn:microsoft.com/office/officeart/2005/8/layout/vList2"/>
    <dgm:cxn modelId="{F98D49C1-310E-4DA9-9DDE-37E40391B3A9}" srcId="{69BD8A88-B23F-467F-8E1C-8B8D2784785F}" destId="{DB46CC16-FE71-424A-BC38-BEFE90472C21}" srcOrd="0" destOrd="0" parTransId="{CC1C84D2-A685-41DD-AE7A-F88F1C68923D}" sibTransId="{A4B943D8-2776-46F0-88D1-7E8268D758BA}"/>
    <dgm:cxn modelId="{ADD6E79A-816F-4187-9B22-47D4AD59DDF6}" type="presOf" srcId="{D6D6B937-AF02-4713-8666-4766A779E537}" destId="{8B37B2BA-69AB-4B57-BA9B-4AD3DF0F2E69}" srcOrd="0" destOrd="0" presId="urn:microsoft.com/office/officeart/2005/8/layout/vList2"/>
    <dgm:cxn modelId="{140C217C-438D-4391-9898-191BD31C1615}" type="presOf" srcId="{69BD8A88-B23F-467F-8E1C-8B8D2784785F}" destId="{5E7990D0-5088-4BCF-B1F2-54CB5D3F228A}" srcOrd="0" destOrd="0" presId="urn:microsoft.com/office/officeart/2005/8/layout/vList2"/>
    <dgm:cxn modelId="{DEF078D3-D4B4-4BB3-969A-F4AEEFF762A4}" type="presParOf" srcId="{5E7990D0-5088-4BCF-B1F2-54CB5D3F228A}" destId="{1CA70E10-566A-496E-A1EE-CE61C2E1F99B}" srcOrd="0" destOrd="0" presId="urn:microsoft.com/office/officeart/2005/8/layout/vList2"/>
    <dgm:cxn modelId="{7AD70AF9-9EB1-4838-9034-2906EC8B7E02}" type="presParOf" srcId="{5E7990D0-5088-4BCF-B1F2-54CB5D3F228A}" destId="{AB849A4A-6E0F-49EE-ACF8-A377A435AF9F}" srcOrd="1" destOrd="0" presId="urn:microsoft.com/office/officeart/2005/8/layout/vList2"/>
    <dgm:cxn modelId="{8FF38A94-2036-4918-A0E2-540229DE2E1A}" type="presParOf" srcId="{5E7990D0-5088-4BCF-B1F2-54CB5D3F228A}" destId="{83D0CACB-7DF5-42F1-B8B5-FAEC001AFFCF}" srcOrd="2" destOrd="0" presId="urn:microsoft.com/office/officeart/2005/8/layout/vList2"/>
    <dgm:cxn modelId="{A6F41CE1-EE40-486F-ADE3-706CC5E83A45}" type="presParOf" srcId="{5E7990D0-5088-4BCF-B1F2-54CB5D3F228A}" destId="{3372F068-D679-4546-9328-FA75E0A90EA6}" srcOrd="3" destOrd="0" presId="urn:microsoft.com/office/officeart/2005/8/layout/vList2"/>
    <dgm:cxn modelId="{EDA07B1A-494A-4C86-8F79-B269472BD4CC}" type="presParOf" srcId="{5E7990D0-5088-4BCF-B1F2-54CB5D3F228A}" destId="{8B37B2BA-69AB-4B57-BA9B-4AD3DF0F2E69}" srcOrd="4" destOrd="0" presId="urn:microsoft.com/office/officeart/2005/8/layout/vList2"/>
    <dgm:cxn modelId="{E88D2571-1D5C-428D-8B6D-3C9FC71D0689}" type="presParOf" srcId="{5E7990D0-5088-4BCF-B1F2-54CB5D3F228A}" destId="{A463F695-989D-42D9-8D16-82CC4C69C2E3}" srcOrd="5" destOrd="0" presId="urn:microsoft.com/office/officeart/2005/8/layout/vList2"/>
    <dgm:cxn modelId="{CEF5B841-059A-4A0E-BC5D-FAF17AEFD0F0}" type="presParOf" srcId="{5E7990D0-5088-4BCF-B1F2-54CB5D3F228A}" destId="{60753CBB-FF27-4707-B7C1-A209E0354328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3FC7-67BC-4A7C-92CD-D94AC13A54BB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82ADF-7AE8-41A4-8FA6-BE7AE7DAAA2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8303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6925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75536-4F84-43DC-8358-4AEED344691A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49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82ADF-7AE8-41A4-8FA6-BE7AE7DAAA2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132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4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05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21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41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26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68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49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38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5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0070C0"/>
            </a:gs>
            <a:gs pos="51000">
              <a:schemeClr val="accent5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B134-4F83-4D42-858F-6D1A6F66654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7ABD-D8F5-4F01-AEE1-7B8D945540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0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组合 11"/>
          <p:cNvGrpSpPr>
            <a:grpSpLocks/>
          </p:cNvGrpSpPr>
          <p:nvPr/>
        </p:nvGrpSpPr>
        <p:grpSpPr bwMode="auto">
          <a:xfrm>
            <a:off x="0" y="1554480"/>
            <a:ext cx="9148744" cy="2990555"/>
            <a:chOff x="0" y="0"/>
            <a:chExt cx="12192000" cy="2952750"/>
          </a:xfrm>
        </p:grpSpPr>
        <p:sp>
          <p:nvSpPr>
            <p:cNvPr id="179" name="矩形 7"/>
            <p:cNvSpPr>
              <a:spLocks noChangeArrowheads="1"/>
            </p:cNvSpPr>
            <p:nvPr/>
          </p:nvSpPr>
          <p:spPr bwMode="auto">
            <a:xfrm>
              <a:off x="0" y="209550"/>
              <a:ext cx="12192000" cy="2514600"/>
            </a:xfrm>
            <a:prstGeom prst="rect">
              <a:avLst/>
            </a:prstGeom>
            <a:solidFill>
              <a:srgbClr val="FFFFFF">
                <a:alpha val="37999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35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0" name="矩形 8"/>
            <p:cNvSpPr>
              <a:spLocks noChangeArrowheads="1"/>
            </p:cNvSpPr>
            <p:nvPr/>
          </p:nvSpPr>
          <p:spPr bwMode="auto">
            <a:xfrm flipV="1">
              <a:off x="0" y="0"/>
              <a:ext cx="12192000" cy="133350"/>
            </a:xfrm>
            <a:prstGeom prst="rect">
              <a:avLst/>
            </a:prstGeom>
            <a:solidFill>
              <a:srgbClr val="FFFFFF">
                <a:alpha val="37999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35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1" name="矩形 10"/>
            <p:cNvSpPr>
              <a:spLocks noChangeArrowheads="1"/>
            </p:cNvSpPr>
            <p:nvPr/>
          </p:nvSpPr>
          <p:spPr bwMode="auto">
            <a:xfrm flipV="1">
              <a:off x="0" y="2819400"/>
              <a:ext cx="12192000" cy="133350"/>
            </a:xfrm>
            <a:prstGeom prst="rect">
              <a:avLst/>
            </a:prstGeom>
            <a:solidFill>
              <a:srgbClr val="FFFFFF">
                <a:alpha val="37999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135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3" name="Text Box 3"/>
          <p:cNvSpPr txBox="1">
            <a:spLocks noChangeArrowheads="1"/>
          </p:cNvSpPr>
          <p:nvPr/>
        </p:nvSpPr>
        <p:spPr bwMode="auto">
          <a:xfrm>
            <a:off x="538323" y="1614544"/>
            <a:ext cx="8067353" cy="2747531"/>
          </a:xfrm>
          <a:prstGeom prst="rect">
            <a:avLst/>
          </a:prstGeom>
          <a:noFill/>
        </p:spPr>
        <p:txBody>
          <a:bodyPr wrap="square" lIns="68564" tIns="34282" rIns="68564" bIns="34282">
            <a:spAutoFit/>
          </a:bodyPr>
          <a:lstStyle/>
          <a:p>
            <a:pPr algn="ctr" defTabSz="964113" eaLnBrk="0" hangingPunct="0">
              <a:lnSpc>
                <a:spcPct val="150000"/>
              </a:lnSpc>
              <a:defRPr/>
            </a:pPr>
            <a:r>
              <a:rPr lang="en-US" altLang="zh-CN" sz="4000" b="1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PROPOSAL TO </a:t>
            </a:r>
            <a:br>
              <a:rPr lang="en-US" altLang="zh-CN" sz="4000" b="1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CN" sz="4000" b="1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ESTABLISH WORKING GROUP ON BIG DATA</a:t>
            </a:r>
          </a:p>
        </p:txBody>
      </p:sp>
      <p:sp>
        <p:nvSpPr>
          <p:cNvPr id="185" name="文本框 64"/>
          <p:cNvSpPr txBox="1"/>
          <p:nvPr/>
        </p:nvSpPr>
        <p:spPr>
          <a:xfrm>
            <a:off x="2026920" y="4949901"/>
            <a:ext cx="505968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8th Meeting of the Steering Committee of INTOSAI Committee on Knowledge Sharing and Knowledge Services</a:t>
            </a:r>
          </a:p>
          <a:p>
            <a:pPr algn="ctr"/>
            <a:r>
              <a:rPr lang="en-US" altLang="zh-CN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  Mexico City, Mexico (7-9 September 2016)</a:t>
            </a:r>
          </a:p>
        </p:txBody>
      </p:sp>
    </p:spTree>
    <p:extLst>
      <p:ext uri="{BB962C8B-B14F-4D97-AF65-F5344CB8AC3E}">
        <p14:creationId xmlns:p14="http://schemas.microsoft.com/office/powerpoint/2010/main" xmlns="" val="187888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What is big data</a:t>
            </a:r>
            <a:endParaRPr lang="zh-CN" altLang="en-US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 fontAlgn="auto"/>
            <a:endParaRPr lang="en-US" noProof="1" smtClean="0"/>
          </a:p>
          <a:p>
            <a:pPr algn="just" fontAlgn="auto"/>
            <a:endParaRPr lang="en-US" noProof="1" smtClean="0"/>
          </a:p>
          <a:p>
            <a:pPr algn="just" fontAlgn="auto"/>
            <a:endParaRPr lang="en-US" noProof="1" smtClean="0"/>
          </a:p>
          <a:p>
            <a:pPr algn="just" fontAlgn="auto"/>
            <a:endParaRPr lang="en-US" noProof="1" smtClean="0"/>
          </a:p>
          <a:p>
            <a:pPr algn="just" fontAlgn="auto"/>
            <a:endParaRPr lang="en-US" noProof="1" smtClean="0"/>
          </a:p>
          <a:p>
            <a:pPr algn="just" fontAlgn="auto"/>
            <a:endParaRPr lang="en-US" noProof="1" smtClean="0"/>
          </a:p>
          <a:p>
            <a:pPr indent="-288925" algn="ctr" fontAlgn="auto">
              <a:buFont typeface="Arial" pitchFamily="34" charset="0"/>
              <a:buNone/>
            </a:pPr>
            <a:endParaRPr lang="en-US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3075" name="Picture 3" descr="big-data-word-clo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686800" cy="405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Roles of Auditors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08000" y="166052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SUSTAINABLE DEVELOPMENT GOALS</a:t>
            </a:r>
            <a:b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( 2030 Agenda for Sustainable Development )</a:t>
            </a:r>
          </a:p>
        </p:txBody>
      </p:sp>
      <p:pic>
        <p:nvPicPr>
          <p:cNvPr id="5122" name="内容占位符 3" descr="E_SDG_Icons-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71625"/>
            <a:ext cx="1420813" cy="1420813"/>
          </a:xfrm>
        </p:spPr>
      </p:pic>
      <p:pic>
        <p:nvPicPr>
          <p:cNvPr id="5123" name="图片 4" descr="E_SDG_Icons-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0100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图片 5" descr="E_SDG_Icons-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72063"/>
            <a:ext cx="142081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图片 6" descr="E_SDG_Icons-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4638" y="1571625"/>
            <a:ext cx="14208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图片 7" descr="E_SDG_Icons-0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4638" y="3340100"/>
            <a:ext cx="14208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图片 8" descr="E_SDG_Icons-1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35113" y="5072063"/>
            <a:ext cx="14192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图片 9" descr="E_SDG_Icons-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68638" y="5072063"/>
            <a:ext cx="14208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图片 10" descr="E_SDG_Icons-0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89275" y="3340100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图片 11" descr="E_SDG_Icons-0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89275" y="1571625"/>
            <a:ext cx="14208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图片 12" descr="E_SDG_Icons-0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33913" y="1571625"/>
            <a:ext cx="14208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图片 13" descr="E_SDG_Icons-1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33913" y="3340100"/>
            <a:ext cx="14208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图片 14" descr="E_SDG_Icons-1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5072063"/>
            <a:ext cx="14192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图片 15" descr="E_SDG_Icons-17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37275" y="5072063"/>
            <a:ext cx="142081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图片 16" descr="E_SDG_Icons-11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8550" y="3340100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图片 17" descr="E_SDG_Icons-05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178550" y="1571625"/>
            <a:ext cx="14208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图片 18" descr="E_SDG_Icons-12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723188" y="3340100"/>
            <a:ext cx="14208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图片 19" descr="E_SDG_Icons-18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672388" y="5075238"/>
            <a:ext cx="1471612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图片 20" descr="E_SDG_Icons-06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723188" y="1571625"/>
            <a:ext cx="14208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Challenges to SAIs 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Efforts in </a:t>
            </a:r>
            <a:r>
              <a:rPr lang="en-US" altLang="zh-CN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SAI </a:t>
            </a:r>
            <a:r>
              <a:rPr lang="en-US" altLang="zh-CN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Community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624840" y="1752600"/>
            <a:ext cx="7894320" cy="135636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Verdana" pitchFamily="34" charset="0"/>
              </a:rPr>
              <a:t>Thanks For </a:t>
            </a:r>
            <a:b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Verdana" pitchFamily="34" charset="0"/>
              </a:rPr>
            </a:br>
            <a:r>
              <a:rPr lang="en-US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Verdana" pitchFamily="34" charset="0"/>
              </a:rPr>
              <a:t>Your Attention and Support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042160" y="4297680"/>
            <a:ext cx="5013960" cy="161544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400" dirty="0" smtClean="0">
                <a:solidFill>
                  <a:prstClr val="white"/>
                </a:solidFill>
              </a:rPr>
              <a:t>QIN Ye </a:t>
            </a:r>
          </a:p>
          <a:p>
            <a:pPr lvl="0" algn="ctr"/>
            <a:r>
              <a:rPr lang="en-US" altLang="zh-CN" sz="2400" dirty="0" smtClean="0">
                <a:solidFill>
                  <a:prstClr val="white"/>
                </a:solidFill>
              </a:rPr>
              <a:t>Department of Electronic Data Audit,</a:t>
            </a:r>
          </a:p>
          <a:p>
            <a:pPr lvl="0" algn="ctr"/>
            <a:r>
              <a:rPr lang="en-US" altLang="zh-CN" sz="2400" dirty="0" smtClean="0">
                <a:solidFill>
                  <a:prstClr val="white"/>
                </a:solidFill>
              </a:rPr>
              <a:t>National  Audit office of China</a:t>
            </a:r>
          </a:p>
          <a:p>
            <a:pPr lvl="0" algn="ctr"/>
            <a:r>
              <a:rPr lang="en-US" altLang="zh-CN" sz="2400" dirty="0" smtClean="0">
                <a:solidFill>
                  <a:prstClr val="white"/>
                </a:solidFill>
              </a:rPr>
              <a:t>qinye@audit.gov.cn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2521</TotalTime>
  <Words>230</Words>
  <Application>Microsoft Office PowerPoint</Application>
  <PresentationFormat>全屏显示(4:3)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1_Office 主题</vt:lpstr>
      <vt:lpstr>幻灯片 1</vt:lpstr>
      <vt:lpstr>What is big data</vt:lpstr>
      <vt:lpstr>Roles of Auditors</vt:lpstr>
      <vt:lpstr>SUSTAINABLE DEVELOPMENT GOALS ( 2030 Agenda for Sustainable Development )</vt:lpstr>
      <vt:lpstr>Challenges to SAIs </vt:lpstr>
      <vt:lpstr>Efforts in SAI Community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秦晔</cp:lastModifiedBy>
  <cp:revision>376</cp:revision>
  <dcterms:created xsi:type="dcterms:W3CDTF">2015-09-17T03:10:35Z</dcterms:created>
  <dcterms:modified xsi:type="dcterms:W3CDTF">2016-09-05T07:52:36Z</dcterms:modified>
</cp:coreProperties>
</file>