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8" r:id="rId2"/>
    <p:sldId id="259" r:id="rId3"/>
    <p:sldId id="267" r:id="rId4"/>
    <p:sldId id="266" r:id="rId5"/>
    <p:sldId id="265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2A3D0C-1644-4349-B6D5-3EFA1AD19F9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306F59-559D-433F-8949-94A3C0B1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3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24ED49-02FC-44CB-91DE-4044913672E2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47F457-FA4D-4105-89F7-C30A91C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52392E-2043-4EF6-ADAC-292160E8F9A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537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2601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503436"/>
            <a:ext cx="4424265" cy="354563"/>
          </a:xfrm>
        </p:spPr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4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INTOSAI Knowledge Sharing and Knowledge Services Committee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Billede 5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47838" y="257095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10623847" y="1474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>
                <a:solidFill>
                  <a:schemeClr val="tx2"/>
                </a:solidFill>
              </a:rPr>
              <a:t>INTOSAI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448021" y="1242369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>
                <a:solidFill>
                  <a:schemeClr val="tx2"/>
                </a:solidFill>
              </a:rPr>
              <a:t>Knowledge Sharing &amp; Knowledge Services Committee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01056"/>
            <a:ext cx="1372820" cy="12842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9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11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13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: Shape 15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17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: Shape 19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21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23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75" y="5732981"/>
            <a:ext cx="2857769" cy="623370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1732" y="6356350"/>
            <a:ext cx="2568811" cy="365125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4B7DC91-BA8D-4035-9E2C-F9DC70487D2A}" type="slidenum">
              <a:rPr kumimoji="0" lang="en-IN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: Shape 25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1220" y="1884807"/>
            <a:ext cx="8489559" cy="2150719"/>
          </a:xfrm>
          <a:noFill/>
        </p:spPr>
        <p:txBody>
          <a:bodyPr anchor="ctr">
            <a:normAutofit fontScale="90000"/>
          </a:bodyPr>
          <a:lstStyle/>
          <a:p>
            <a:r>
              <a:rPr lang="en-IN" sz="3600" dirty="0">
                <a:solidFill>
                  <a:srgbClr val="080808"/>
                </a:solidFill>
                <a:latin typeface="Calibri" panose="020F0502020204030204" pitchFamily="34" charset="0"/>
              </a:rPr>
              <a:t>Agenda Item 3</a:t>
            </a:r>
            <a:br>
              <a:rPr lang="en-IN" sz="3600" b="0" dirty="0">
                <a:solidFill>
                  <a:srgbClr val="080808"/>
                </a:solidFill>
                <a:latin typeface="Calibri" panose="020F0502020204030204" pitchFamily="34" charset="0"/>
              </a:rPr>
            </a:br>
            <a:br>
              <a:rPr lang="en-IN" sz="3200" b="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IN" sz="3200" b="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sz="3600" u="sng" dirty="0">
                <a:latin typeface="Calibri" panose="020F0502020204030204" pitchFamily="34" charset="0"/>
              </a:rPr>
              <a:t>Progress of </a:t>
            </a:r>
            <a:br>
              <a:rPr lang="en-US" sz="3600" u="sng" dirty="0">
                <a:latin typeface="Calibri" panose="020F0502020204030204" pitchFamily="34" charset="0"/>
              </a:rPr>
            </a:br>
            <a:r>
              <a:rPr lang="en-US" sz="3600" u="sng" dirty="0">
                <a:latin typeface="Calibri" panose="020F0502020204030204" pitchFamily="34" charset="0"/>
              </a:rPr>
              <a:t>INTOSAI Strategic Plan (2023-28) </a:t>
            </a:r>
            <a:endParaRPr lang="en-IN" sz="3600" u="sng" dirty="0">
              <a:latin typeface="Calibri" panose="020F0502020204030204" pitchFamily="34" charset="0"/>
            </a:endParaRPr>
          </a:p>
        </p:txBody>
      </p:sp>
      <p:sp>
        <p:nvSpPr>
          <p:cNvPr id="49" name="Freeform: Shape 27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29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23A68D-A42D-4804-9FB9-9ECB668AA9EF}"/>
              </a:ext>
            </a:extLst>
          </p:cNvPr>
          <p:cNvSpPr/>
          <p:nvPr/>
        </p:nvSpPr>
        <p:spPr>
          <a:xfrm>
            <a:off x="2945895" y="5675334"/>
            <a:ext cx="6959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INTOSAI Knowledge Sharing and Knowledge Services Committee</a:t>
            </a:r>
          </a:p>
        </p:txBody>
      </p:sp>
    </p:spTree>
    <p:extLst>
      <p:ext uri="{BB962C8B-B14F-4D97-AF65-F5344CB8AC3E}">
        <p14:creationId xmlns:p14="http://schemas.microsoft.com/office/powerpoint/2010/main" val="150835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IN" sz="5100" dirty="0"/>
              <a:t>Task Force on Strategic Planning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259" y="1648870"/>
            <a:ext cx="5331457" cy="3560260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ea typeface="Cambria" panose="02040503050406030204" pitchFamily="18" charset="0"/>
              </a:rPr>
              <a:t>R</a:t>
            </a:r>
            <a:r>
              <a:rPr lang="ru-RU" sz="2400" dirty="0">
                <a:effectLst/>
                <a:ea typeface="Cambria" panose="02040503050406030204" pitchFamily="18" charset="0"/>
              </a:rPr>
              <a:t>e</a:t>
            </a:r>
            <a:r>
              <a:rPr lang="en-US" sz="2400" dirty="0">
                <a:effectLst/>
                <a:ea typeface="Cambria" panose="02040503050406030204" pitchFamily="18" charset="0"/>
              </a:rPr>
              <a:t>-</a:t>
            </a:r>
            <a:r>
              <a:rPr lang="ru-RU" sz="2400" dirty="0">
                <a:effectLst/>
                <a:ea typeface="Cambria" panose="02040503050406030204" pitchFamily="18" charset="0"/>
              </a:rPr>
              <a:t>established </a:t>
            </a:r>
            <a:r>
              <a:rPr lang="en-IN" sz="2400" dirty="0">
                <a:effectLst/>
                <a:ea typeface="Cambria" panose="02040503050406030204" pitchFamily="18" charset="0"/>
              </a:rPr>
              <a:t>by </a:t>
            </a:r>
            <a:r>
              <a:rPr lang="ru-RU" sz="2400" dirty="0">
                <a:effectLst/>
                <a:ea typeface="Cambria" panose="02040503050406030204" pitchFamily="18" charset="0"/>
              </a:rPr>
              <a:t> </a:t>
            </a:r>
            <a:r>
              <a:rPr lang="en-IN" sz="2400" dirty="0">
                <a:effectLst/>
                <a:ea typeface="Cambria" panose="02040503050406030204" pitchFamily="18" charset="0"/>
              </a:rPr>
              <a:t>72</a:t>
            </a:r>
            <a:r>
              <a:rPr lang="en-IN" sz="2400" baseline="30000" dirty="0">
                <a:ea typeface="Cambria" panose="02040503050406030204" pitchFamily="18" charset="0"/>
              </a:rPr>
              <a:t>nd</a:t>
            </a:r>
            <a:r>
              <a:rPr lang="ru-RU" sz="2400" dirty="0">
                <a:effectLst/>
                <a:ea typeface="Cambria" panose="02040503050406030204" pitchFamily="18" charset="0"/>
              </a:rPr>
              <a:t> G</a:t>
            </a:r>
            <a:r>
              <a:rPr lang="en-US" sz="2400" dirty="0">
                <a:effectLst/>
                <a:ea typeface="Cambria" panose="02040503050406030204" pitchFamily="18" charset="0"/>
              </a:rPr>
              <a:t>B </a:t>
            </a:r>
            <a:r>
              <a:rPr lang="ru-RU" sz="2400" dirty="0">
                <a:effectLst/>
                <a:ea typeface="Cambria" panose="02040503050406030204" pitchFamily="18" charset="0"/>
              </a:rPr>
              <a:t>in 20</a:t>
            </a:r>
            <a:r>
              <a:rPr lang="en-IN" sz="2400" dirty="0">
                <a:effectLst/>
                <a:ea typeface="Cambria" panose="02040503050406030204" pitchFamily="18" charset="0"/>
              </a:rPr>
              <a:t>19</a:t>
            </a:r>
            <a:r>
              <a:rPr lang="ru-RU" sz="2400" dirty="0">
                <a:effectLst/>
                <a:ea typeface="Cambria" panose="02040503050406030204" pitchFamily="18" charset="0"/>
              </a:rPr>
              <a:t> </a:t>
            </a:r>
            <a:endParaRPr lang="en-US" sz="2400" dirty="0">
              <a:effectLst/>
              <a:ea typeface="Cambria" panose="020405030504060302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ea typeface="Cambria" panose="02040503050406030204" pitchFamily="18" charset="0"/>
              </a:rPr>
              <a:t>T</a:t>
            </a:r>
            <a:r>
              <a:rPr lang="ru-RU" sz="2400" dirty="0">
                <a:effectLst/>
                <a:ea typeface="Cambria" panose="02040503050406030204" pitchFamily="18" charset="0"/>
              </a:rPr>
              <a:t>o develop the strategic plan for the period 20</a:t>
            </a:r>
            <a:r>
              <a:rPr lang="en-IN" sz="2400" dirty="0">
                <a:effectLst/>
                <a:ea typeface="Cambria" panose="02040503050406030204" pitchFamily="18" charset="0"/>
              </a:rPr>
              <a:t>23-28.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N" sz="2400" dirty="0">
                <a:effectLst/>
                <a:ea typeface="Cambria" panose="02040503050406030204" pitchFamily="18" charset="0"/>
              </a:rPr>
              <a:t>Task Force is Chaired by </a:t>
            </a:r>
            <a:r>
              <a:rPr lang="en-IN" sz="2400" dirty="0">
                <a:solidFill>
                  <a:schemeClr val="accent1">
                    <a:lumMod val="75000"/>
                  </a:schemeClr>
                </a:solidFill>
                <a:effectLst/>
                <a:ea typeface="Cambria" panose="02040503050406030204" pitchFamily="18" charset="0"/>
              </a:rPr>
              <a:t>SAI USA.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N" sz="2400" dirty="0">
                <a:ea typeface="Cambria" panose="02040503050406030204" pitchFamily="18" charset="0"/>
              </a:rPr>
              <a:t>Internal  &amp; External Scan survey to gather</a:t>
            </a:r>
            <a:r>
              <a:rPr lang="en-US" sz="2400" dirty="0">
                <a:ea typeface="Cambria" panose="02040503050406030204" pitchFamily="18" charset="0"/>
              </a:rPr>
              <a:t> inputs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a typeface="Cambria" panose="02040503050406030204" pitchFamily="18" charset="0"/>
              </a:rPr>
              <a:t> Understand existing strengths, challenges, opportunities, and emerging issues</a:t>
            </a:r>
          </a:p>
        </p:txBody>
      </p:sp>
    </p:spTree>
    <p:extLst>
      <p:ext uri="{BB962C8B-B14F-4D97-AF65-F5344CB8AC3E}">
        <p14:creationId xmlns:p14="http://schemas.microsoft.com/office/powerpoint/2010/main" val="167293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dirty="0">
                <a:ea typeface="Cambria" panose="02040503050406030204" pitchFamily="18" charset="0"/>
              </a:rPr>
              <a:t>Aimed</a:t>
            </a:r>
            <a:r>
              <a:rPr lang="en-US" sz="5200" kern="1200" dirty="0">
                <a:solidFill>
                  <a:schemeClr val="tx1"/>
                </a:solidFill>
                <a:ea typeface="Cambria" panose="02040503050406030204" pitchFamily="18" charset="0"/>
              </a:rPr>
              <a:t> Timelines</a:t>
            </a: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987341"/>
              </p:ext>
            </p:extLst>
          </p:nvPr>
        </p:nvGraphicFramePr>
        <p:xfrm>
          <a:off x="952500" y="1534160"/>
          <a:ext cx="10398248" cy="4836160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7554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 dirty="0">
                          <a:effectLst/>
                        </a:rPr>
                        <a:t>Task</a:t>
                      </a:r>
                      <a:endParaRPr lang="en-IN" sz="20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>
                          <a:effectLst/>
                        </a:rPr>
                        <a:t>Period</a:t>
                      </a:r>
                      <a:endParaRPr lang="en-IN" sz="2000" b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 dirty="0">
                          <a:effectLst/>
                        </a:rPr>
                        <a:t>TFSP Survey Administration</a:t>
                      </a:r>
                      <a:endParaRPr lang="en-IN" sz="20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 dirty="0">
                          <a:effectLst/>
                        </a:rPr>
                        <a:t>September –November 2020</a:t>
                      </a:r>
                      <a:endParaRPr lang="en-IN" sz="20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 dirty="0">
                          <a:effectLst/>
                        </a:rPr>
                        <a:t>Summarize and share  results of Internal &amp; External Scan finding with INTOSAI members</a:t>
                      </a:r>
                      <a:endParaRPr lang="en-IN" sz="20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 dirty="0">
                          <a:effectLst/>
                        </a:rPr>
                        <a:t>January – April 2021</a:t>
                      </a:r>
                      <a:endParaRPr lang="en-IN" sz="20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 dirty="0">
                          <a:effectLst/>
                        </a:rPr>
                        <a:t>Share draft Strategic goal plans, activities and objectives with INTOSAI members for initial review</a:t>
                      </a:r>
                      <a:endParaRPr lang="en-IN" sz="20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 dirty="0">
                          <a:effectLst/>
                        </a:rPr>
                        <a:t>May-June 2021</a:t>
                      </a:r>
                      <a:endParaRPr lang="en-IN" sz="20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1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 dirty="0">
                          <a:effectLst/>
                        </a:rPr>
                        <a:t>INTOSAI TFSP meeting </a:t>
                      </a:r>
                      <a:endParaRPr lang="en-IN" sz="20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 dirty="0">
                          <a:effectLst/>
                        </a:rPr>
                        <a:t>June 2021</a:t>
                      </a:r>
                      <a:endParaRPr lang="en-IN" sz="20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1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 dirty="0">
                          <a:effectLst/>
                        </a:rPr>
                        <a:t>Share draft of Strategic Plan with all INTOSAI members</a:t>
                      </a:r>
                      <a:endParaRPr lang="en-IN" sz="20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 dirty="0">
                          <a:effectLst/>
                        </a:rPr>
                        <a:t>March 2022</a:t>
                      </a:r>
                      <a:endParaRPr lang="en-IN" sz="20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1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 dirty="0">
                          <a:effectLst/>
                        </a:rPr>
                        <a:t>Issue  final draft Strategic Plan 2023-28</a:t>
                      </a:r>
                      <a:endParaRPr lang="en-IN" sz="20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0" dirty="0">
                          <a:effectLst/>
                        </a:rPr>
                        <a:t>September 2022</a:t>
                      </a:r>
                      <a:endParaRPr lang="en-IN" sz="20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6" marR="6567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82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3733" y="548464"/>
            <a:ext cx="6798541" cy="1675623"/>
          </a:xfrm>
        </p:spPr>
        <p:txBody>
          <a:bodyPr anchor="b">
            <a:normAutofit/>
          </a:bodyPr>
          <a:lstStyle/>
          <a:p>
            <a:r>
              <a:rPr lang="en-IN" sz="4000"/>
              <a:t>Expectations from Working Groups</a:t>
            </a:r>
            <a:endParaRPr lang="en-IN" sz="4000" dirty="0"/>
          </a:p>
        </p:txBody>
      </p:sp>
      <p:pic>
        <p:nvPicPr>
          <p:cNvPr id="14" name="Picture 13" descr="A flock of seagulls flying in the sky&#10;&#10;Description automatically generated">
            <a:extLst>
              <a:ext uri="{FF2B5EF4-FFF2-40B4-BE49-F238E27FC236}">
                <a16:creationId xmlns:a16="http://schemas.microsoft.com/office/drawing/2014/main" id="{1FBA50E8-0B2E-4C61-B22D-8C450A8578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54" r="29154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3734" y="2409830"/>
            <a:ext cx="6798539" cy="370521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N" sz="2000" b="1">
                <a:ea typeface="Cambria" panose="02040503050406030204" pitchFamily="18" charset="0"/>
              </a:rPr>
              <a:t>Actively participate </a:t>
            </a:r>
            <a:r>
              <a:rPr lang="en-IN" sz="2000">
                <a:ea typeface="Cambria" panose="02040503050406030204" pitchFamily="18" charset="0"/>
              </a:rPr>
              <a:t>in the TFSP survey process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N" sz="2000" b="1">
                <a:ea typeface="Cambria" panose="02040503050406030204" pitchFamily="18" charset="0"/>
              </a:rPr>
              <a:t>Encouraging</a:t>
            </a:r>
            <a:r>
              <a:rPr lang="en-IN" sz="2000">
                <a:ea typeface="Cambria" panose="02040503050406030204" pitchFamily="18" charset="0"/>
              </a:rPr>
              <a:t> Working Group members to provide their inputs.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ZA" sz="2000">
                <a:ea typeface="Cambria" panose="02040503050406030204" pitchFamily="18" charset="0"/>
              </a:rPr>
              <a:t>KSC Secretariat is also considering to float </a:t>
            </a:r>
            <a:r>
              <a:rPr lang="en-ZA" sz="2000" b="1">
                <a:ea typeface="Cambria" panose="02040503050406030204" pitchFamily="18" charset="0"/>
              </a:rPr>
              <a:t>an additional survey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ZA" sz="2000">
                <a:ea typeface="Cambria" panose="02040503050406030204" pitchFamily="18" charset="0"/>
              </a:rPr>
              <a:t>To gauge the </a:t>
            </a:r>
            <a:r>
              <a:rPr lang="en-IN" sz="2000">
                <a:ea typeface="Cambria" panose="02040503050406030204" pitchFamily="18" charset="0"/>
              </a:rPr>
              <a:t>satisfaction and seek suggestions for KSC  deliveries.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N" sz="2000">
                <a:ea typeface="Cambria" panose="02040503050406030204" pitchFamily="18" charset="0"/>
              </a:rPr>
              <a:t>Add to the Internal scan of TFSP in the formulation of the next Strategic Plan.</a:t>
            </a:r>
          </a:p>
          <a:p>
            <a:pPr marL="263525" lvl="1" indent="-263525">
              <a:spcBef>
                <a:spcPts val="0"/>
              </a:spcBef>
              <a:spcAft>
                <a:spcPts val="600"/>
              </a:spcAft>
            </a:pPr>
            <a:r>
              <a:rPr lang="en-IN" sz="2000">
                <a:effectLst/>
                <a:ea typeface="Cambria" panose="02040503050406030204" pitchFamily="18" charset="0"/>
              </a:rPr>
              <a:t>Contribute</a:t>
            </a:r>
            <a:r>
              <a:rPr lang="en-IN" sz="2000">
                <a:ea typeface="Cambria" panose="02040503050406030204" pitchFamily="18" charset="0"/>
              </a:rPr>
              <a:t> in formulation of survey questions </a:t>
            </a:r>
          </a:p>
          <a:p>
            <a:pPr marL="263525" lvl="1" indent="-263525">
              <a:spcBef>
                <a:spcPts val="0"/>
              </a:spcBef>
              <a:spcAft>
                <a:spcPts val="600"/>
              </a:spcAft>
            </a:pPr>
            <a:r>
              <a:rPr lang="en-IN" sz="2000">
                <a:ea typeface="Cambria" panose="02040503050406030204" pitchFamily="18" charset="0"/>
              </a:rPr>
              <a:t>Actively participate in the KSC survey</a:t>
            </a:r>
            <a:endParaRPr lang="en-IN" sz="2000">
              <a:effectLst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63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3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61155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220</Words>
  <Application>Microsoft Office PowerPoint</Application>
  <PresentationFormat>Widescreen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Office Theme</vt:lpstr>
      <vt:lpstr>Agenda Item 3   Progress of  INTOSAI Strategic Plan (2023-28) </vt:lpstr>
      <vt:lpstr>Task Force on Strategic Planning</vt:lpstr>
      <vt:lpstr>Aimed Timelines</vt:lpstr>
      <vt:lpstr>Expectations from Working Groups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Item 3   Progress of  INTOSAI Strategic Plan (2023-28) </dc:title>
  <dc:creator>Director</dc:creator>
  <cp:lastModifiedBy>Director</cp:lastModifiedBy>
  <cp:revision>1</cp:revision>
  <dcterms:created xsi:type="dcterms:W3CDTF">2020-09-16T13:28:11Z</dcterms:created>
  <dcterms:modified xsi:type="dcterms:W3CDTF">2020-09-16T13:29:44Z</dcterms:modified>
</cp:coreProperties>
</file>