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75" r:id="rId3"/>
    <p:sldId id="288" r:id="rId4"/>
    <p:sldId id="289" r:id="rId5"/>
    <p:sldId id="290" r:id="rId6"/>
    <p:sldId id="291" r:id="rId7"/>
    <p:sldId id="293" r:id="rId8"/>
    <p:sldId id="294" r:id="rId9"/>
    <p:sldId id="287" r:id="rId10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504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22B0D9-5888-4424-811D-80A6ED6D725D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53414DCB-7D69-41A9-A6BC-443D19E3CE82}">
      <dgm:prSet phldrT="[Text]" custT="1"/>
      <dgm:spPr/>
      <dgm:t>
        <a:bodyPr/>
        <a:lstStyle/>
        <a:p>
          <a:r>
            <a:rPr lang="en-IN" sz="2400" b="1" i="1" dirty="0"/>
            <a:t>Knowledge Development  </a:t>
          </a:r>
          <a:endParaRPr lang="en-IN" sz="2400" dirty="0"/>
        </a:p>
      </dgm:t>
    </dgm:pt>
    <dgm:pt modelId="{04BCC330-C6E2-4C72-A676-21D058748C97}" type="parTrans" cxnId="{CC8D5874-931A-4D67-9A8F-E78239AE53BC}">
      <dgm:prSet/>
      <dgm:spPr/>
      <dgm:t>
        <a:bodyPr/>
        <a:lstStyle/>
        <a:p>
          <a:endParaRPr lang="en-IN"/>
        </a:p>
      </dgm:t>
    </dgm:pt>
    <dgm:pt modelId="{8F943B0B-885A-4CDE-84E8-2F0AF4640777}" type="sibTrans" cxnId="{CC8D5874-931A-4D67-9A8F-E78239AE53BC}">
      <dgm:prSet/>
      <dgm:spPr/>
      <dgm:t>
        <a:bodyPr/>
        <a:lstStyle/>
        <a:p>
          <a:endParaRPr lang="en-IN"/>
        </a:p>
      </dgm:t>
    </dgm:pt>
    <dgm:pt modelId="{9D55545C-C0AE-419D-AE4B-6CB3A2F343D1}">
      <dgm:prSet phldrT="[Text]" custT="1"/>
      <dgm:spPr/>
      <dgm:t>
        <a:bodyPr/>
        <a:lstStyle/>
        <a:p>
          <a:r>
            <a:rPr lang="en-IN" sz="2400" b="1" i="1" dirty="0"/>
            <a:t>Knowledge </a:t>
          </a:r>
        </a:p>
        <a:p>
          <a:r>
            <a:rPr lang="en-IN" sz="2400" b="1" i="1" dirty="0"/>
            <a:t>Sharing</a:t>
          </a:r>
        </a:p>
      </dgm:t>
    </dgm:pt>
    <dgm:pt modelId="{338FE904-F112-4423-824F-C0BC0AC50797}" type="parTrans" cxnId="{14FDBEF5-62AA-426E-904B-D9C8417D9B97}">
      <dgm:prSet/>
      <dgm:spPr/>
      <dgm:t>
        <a:bodyPr/>
        <a:lstStyle/>
        <a:p>
          <a:endParaRPr lang="en-IN"/>
        </a:p>
      </dgm:t>
    </dgm:pt>
    <dgm:pt modelId="{DF39AE0F-79C5-4DD5-80E1-82314520A277}" type="sibTrans" cxnId="{14FDBEF5-62AA-426E-904B-D9C8417D9B97}">
      <dgm:prSet/>
      <dgm:spPr/>
      <dgm:t>
        <a:bodyPr/>
        <a:lstStyle/>
        <a:p>
          <a:endParaRPr lang="en-IN"/>
        </a:p>
      </dgm:t>
    </dgm:pt>
    <dgm:pt modelId="{43A3379D-B084-495A-87D0-C63C154B188B}">
      <dgm:prSet phldrT="[Text]" custT="1"/>
      <dgm:spPr/>
      <dgm:t>
        <a:bodyPr/>
        <a:lstStyle/>
        <a:p>
          <a:r>
            <a:rPr lang="en-IN" sz="2400" b="1" i="1" dirty="0"/>
            <a:t>Performance Assessment &amp; Verification</a:t>
          </a:r>
          <a:endParaRPr lang="en-IN" sz="2400" dirty="0"/>
        </a:p>
      </dgm:t>
    </dgm:pt>
    <dgm:pt modelId="{D8843020-077B-4486-A4FA-82ADD01EE18A}" type="parTrans" cxnId="{1F2065A4-BB8D-4BCB-948A-58EE09FC9AC7}">
      <dgm:prSet/>
      <dgm:spPr/>
      <dgm:t>
        <a:bodyPr/>
        <a:lstStyle/>
        <a:p>
          <a:endParaRPr lang="en-IN"/>
        </a:p>
      </dgm:t>
    </dgm:pt>
    <dgm:pt modelId="{E731476D-C91D-423E-AFBC-74CAE85099D7}" type="sibTrans" cxnId="{1F2065A4-BB8D-4BCB-948A-58EE09FC9AC7}">
      <dgm:prSet/>
      <dgm:spPr/>
      <dgm:t>
        <a:bodyPr/>
        <a:lstStyle/>
        <a:p>
          <a:endParaRPr lang="en-IN"/>
        </a:p>
      </dgm:t>
    </dgm:pt>
    <dgm:pt modelId="{E37E1B27-3A06-4940-9185-F8D253E4F644}">
      <dgm:prSet phldrT="[Text]" custT="1"/>
      <dgm:spPr/>
      <dgm:t>
        <a:bodyPr/>
        <a:lstStyle/>
        <a:p>
          <a:r>
            <a:rPr lang="en-IN" sz="2000" dirty="0"/>
            <a:t>SAI PMF</a:t>
          </a:r>
        </a:p>
      </dgm:t>
    </dgm:pt>
    <dgm:pt modelId="{7EE1616E-0308-42F7-A09B-15F801B83398}" type="parTrans" cxnId="{8060AAE8-2DEB-4C50-AA3B-994C07503B4B}">
      <dgm:prSet/>
      <dgm:spPr/>
      <dgm:t>
        <a:bodyPr/>
        <a:lstStyle/>
        <a:p>
          <a:endParaRPr lang="en-IN"/>
        </a:p>
      </dgm:t>
    </dgm:pt>
    <dgm:pt modelId="{A4F09181-66F9-4911-AF80-8B38058CE505}" type="sibTrans" cxnId="{8060AAE8-2DEB-4C50-AA3B-994C07503B4B}">
      <dgm:prSet/>
      <dgm:spPr/>
      <dgm:t>
        <a:bodyPr/>
        <a:lstStyle/>
        <a:p>
          <a:endParaRPr lang="en-IN"/>
        </a:p>
      </dgm:t>
    </dgm:pt>
    <dgm:pt modelId="{F428A068-12EB-425E-B8A2-99AEA5DA6C9A}">
      <dgm:prSet phldrT="[Text]" custT="1"/>
      <dgm:spPr/>
      <dgm:t>
        <a:bodyPr/>
        <a:lstStyle/>
        <a:p>
          <a:r>
            <a:rPr lang="en-IN" sz="2000" dirty="0"/>
            <a:t>Preparation of new ISSAI products</a:t>
          </a:r>
        </a:p>
      </dgm:t>
    </dgm:pt>
    <dgm:pt modelId="{83B668AA-F5AB-4989-A7B8-332799230908}" type="parTrans" cxnId="{E1371530-0B87-4B04-A153-6FBD4E736BB3}">
      <dgm:prSet/>
      <dgm:spPr/>
      <dgm:t>
        <a:bodyPr/>
        <a:lstStyle/>
        <a:p>
          <a:endParaRPr lang="en-IN"/>
        </a:p>
      </dgm:t>
    </dgm:pt>
    <dgm:pt modelId="{5FF1040B-0DE1-42D9-9E3D-C55F82ABAB0D}" type="sibTrans" cxnId="{E1371530-0B87-4B04-A153-6FBD4E736BB3}">
      <dgm:prSet/>
      <dgm:spPr/>
      <dgm:t>
        <a:bodyPr/>
        <a:lstStyle/>
        <a:p>
          <a:endParaRPr lang="en-IN"/>
        </a:p>
      </dgm:t>
    </dgm:pt>
    <dgm:pt modelId="{0A45E1E3-04AF-499D-835B-4E5D5F882530}">
      <dgm:prSet phldrT="[Text]" custT="1"/>
      <dgm:spPr/>
      <dgm:t>
        <a:bodyPr/>
        <a:lstStyle/>
        <a:p>
          <a:r>
            <a:rPr lang="en-IN" sz="2000" dirty="0"/>
            <a:t>IDI-KSC Knowledge Sharing Platform</a:t>
          </a:r>
        </a:p>
      </dgm:t>
    </dgm:pt>
    <dgm:pt modelId="{4F2E78BA-22EC-4BF7-A92D-95F28F04FE2C}" type="parTrans" cxnId="{EEBC5A0E-66EA-4BFC-8904-AE665EE0896B}">
      <dgm:prSet/>
      <dgm:spPr/>
      <dgm:t>
        <a:bodyPr/>
        <a:lstStyle/>
        <a:p>
          <a:endParaRPr lang="en-IN"/>
        </a:p>
      </dgm:t>
    </dgm:pt>
    <dgm:pt modelId="{2A0C7AD2-ED33-4DA8-9294-C1E912AF4791}" type="sibTrans" cxnId="{EEBC5A0E-66EA-4BFC-8904-AE665EE0896B}">
      <dgm:prSet/>
      <dgm:spPr/>
      <dgm:t>
        <a:bodyPr/>
        <a:lstStyle/>
        <a:p>
          <a:endParaRPr lang="en-IN"/>
        </a:p>
      </dgm:t>
    </dgm:pt>
    <dgm:pt modelId="{C70D3783-D3D9-44DE-9D31-4C57820034DC}">
      <dgm:prSet phldrT="[Text]" custT="1"/>
      <dgm:spPr/>
      <dgm:t>
        <a:bodyPr/>
        <a:lstStyle/>
        <a:p>
          <a:r>
            <a:rPr lang="en-IN" sz="2000" dirty="0"/>
            <a:t>Revision of ISSAI products </a:t>
          </a:r>
          <a:endParaRPr lang="en-IN" sz="2800" dirty="0"/>
        </a:p>
      </dgm:t>
    </dgm:pt>
    <dgm:pt modelId="{E53925FC-7899-4002-A523-45927AE002BF}" type="parTrans" cxnId="{D95FC183-4F92-493C-9AA3-861DAAEA6811}">
      <dgm:prSet/>
      <dgm:spPr/>
      <dgm:t>
        <a:bodyPr/>
        <a:lstStyle/>
        <a:p>
          <a:endParaRPr lang="en-IN"/>
        </a:p>
      </dgm:t>
    </dgm:pt>
    <dgm:pt modelId="{FA6D4D4E-A588-4B4D-ACD2-15A18112815C}" type="sibTrans" cxnId="{D95FC183-4F92-493C-9AA3-861DAAEA6811}">
      <dgm:prSet/>
      <dgm:spPr/>
      <dgm:t>
        <a:bodyPr/>
        <a:lstStyle/>
        <a:p>
          <a:endParaRPr lang="en-IN"/>
        </a:p>
      </dgm:t>
    </dgm:pt>
    <dgm:pt modelId="{2B9D4B13-B8BC-4AAF-957C-5F35E1B93B1A}">
      <dgm:prSet phldrT="[Text]" custT="1"/>
      <dgm:spPr/>
      <dgm:t>
        <a:bodyPr/>
        <a:lstStyle/>
        <a:p>
          <a:r>
            <a:rPr lang="en-IN" sz="2000" dirty="0"/>
            <a:t>Research Projects</a:t>
          </a:r>
        </a:p>
      </dgm:t>
    </dgm:pt>
    <dgm:pt modelId="{8B4D7F17-0AD7-41DF-9FCE-B3DFC443FD63}" type="parTrans" cxnId="{B9A9D289-B05C-4501-85AE-BDC840784A83}">
      <dgm:prSet/>
      <dgm:spPr/>
      <dgm:t>
        <a:bodyPr/>
        <a:lstStyle/>
        <a:p>
          <a:endParaRPr lang="en-IN"/>
        </a:p>
      </dgm:t>
    </dgm:pt>
    <dgm:pt modelId="{44A239BD-6157-4748-993D-F3BB83B38AD4}" type="sibTrans" cxnId="{B9A9D289-B05C-4501-85AE-BDC840784A83}">
      <dgm:prSet/>
      <dgm:spPr/>
      <dgm:t>
        <a:bodyPr/>
        <a:lstStyle/>
        <a:p>
          <a:endParaRPr lang="en-IN"/>
        </a:p>
      </dgm:t>
    </dgm:pt>
    <dgm:pt modelId="{1CB6EE14-3E31-4AA9-889D-CF16C05C95E6}">
      <dgm:prSet phldrT="[Text]" custT="1"/>
      <dgm:spPr/>
      <dgm:t>
        <a:bodyPr/>
        <a:lstStyle/>
        <a:p>
          <a:r>
            <a:rPr lang="en-IN" sz="2000" dirty="0"/>
            <a:t>Peer Review </a:t>
          </a:r>
        </a:p>
      </dgm:t>
    </dgm:pt>
    <dgm:pt modelId="{462AD24D-AD67-4F9E-935B-9AADEAC2D258}" type="parTrans" cxnId="{0A2B2D5C-EBB8-4CA3-A215-E9FBC58AAD88}">
      <dgm:prSet/>
      <dgm:spPr/>
      <dgm:t>
        <a:bodyPr/>
        <a:lstStyle/>
        <a:p>
          <a:endParaRPr lang="en-IN"/>
        </a:p>
      </dgm:t>
    </dgm:pt>
    <dgm:pt modelId="{BE41DD45-988E-4A5C-BFB5-BA33C960A246}" type="sibTrans" cxnId="{0A2B2D5C-EBB8-4CA3-A215-E9FBC58AAD88}">
      <dgm:prSet/>
      <dgm:spPr/>
      <dgm:t>
        <a:bodyPr/>
        <a:lstStyle/>
        <a:p>
          <a:endParaRPr lang="en-IN"/>
        </a:p>
      </dgm:t>
    </dgm:pt>
    <dgm:pt modelId="{A9494494-B756-49FC-9332-842BC4C6F899}" type="pres">
      <dgm:prSet presAssocID="{BD22B0D9-5888-4424-811D-80A6ED6D725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B89410B2-ADD3-41AB-B2BC-CF82D9A1180F}" type="pres">
      <dgm:prSet presAssocID="{53414DCB-7D69-41A9-A6BC-443D19E3CE82}" presName="composite" presStyleCnt="0"/>
      <dgm:spPr/>
    </dgm:pt>
    <dgm:pt modelId="{0DBF323A-DDCF-44B1-9E5E-A70AE0098B7C}" type="pres">
      <dgm:prSet presAssocID="{53414DCB-7D69-41A9-A6BC-443D19E3CE8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970062D-3A8F-416B-A444-56E31F520CAA}" type="pres">
      <dgm:prSet presAssocID="{53414DCB-7D69-41A9-A6BC-443D19E3CE8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D879A4E-805C-400C-8764-136D88BF2353}" type="pres">
      <dgm:prSet presAssocID="{8F943B0B-885A-4CDE-84E8-2F0AF4640777}" presName="space" presStyleCnt="0"/>
      <dgm:spPr/>
    </dgm:pt>
    <dgm:pt modelId="{798A83BD-5025-4D3C-AF42-71C2DA1BEA49}" type="pres">
      <dgm:prSet presAssocID="{9D55545C-C0AE-419D-AE4B-6CB3A2F343D1}" presName="composite" presStyleCnt="0"/>
      <dgm:spPr/>
    </dgm:pt>
    <dgm:pt modelId="{F9385295-B07D-4632-ACB2-F4583FDA35EF}" type="pres">
      <dgm:prSet presAssocID="{9D55545C-C0AE-419D-AE4B-6CB3A2F343D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67C083C-34D3-4150-A726-D694BE5B4213}" type="pres">
      <dgm:prSet presAssocID="{9D55545C-C0AE-419D-AE4B-6CB3A2F343D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023AB86-B535-47B4-80C9-42A84F84F653}" type="pres">
      <dgm:prSet presAssocID="{DF39AE0F-79C5-4DD5-80E1-82314520A277}" presName="space" presStyleCnt="0"/>
      <dgm:spPr/>
    </dgm:pt>
    <dgm:pt modelId="{4A9A8AE1-9D93-454B-91C0-645962B41EBD}" type="pres">
      <dgm:prSet presAssocID="{43A3379D-B084-495A-87D0-C63C154B188B}" presName="composite" presStyleCnt="0"/>
      <dgm:spPr/>
    </dgm:pt>
    <dgm:pt modelId="{7B22EB86-D552-4F08-BF9B-DEDD2FDDD017}" type="pres">
      <dgm:prSet presAssocID="{43A3379D-B084-495A-87D0-C63C154B188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27CF544-8463-4421-BC01-D81B2E828420}" type="pres">
      <dgm:prSet presAssocID="{43A3379D-B084-495A-87D0-C63C154B188B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02F9AC0E-3431-45A6-A7D8-FFD02AE77D2F}" type="presOf" srcId="{9D55545C-C0AE-419D-AE4B-6CB3A2F343D1}" destId="{F9385295-B07D-4632-ACB2-F4583FDA35EF}" srcOrd="0" destOrd="0" presId="urn:microsoft.com/office/officeart/2005/8/layout/hList1"/>
    <dgm:cxn modelId="{0A2B2D5C-EBB8-4CA3-A215-E9FBC58AAD88}" srcId="{43A3379D-B084-495A-87D0-C63C154B188B}" destId="{1CB6EE14-3E31-4AA9-889D-CF16C05C95E6}" srcOrd="1" destOrd="0" parTransId="{462AD24D-AD67-4F9E-935B-9AADEAC2D258}" sibTransId="{BE41DD45-988E-4A5C-BFB5-BA33C960A246}"/>
    <dgm:cxn modelId="{A67CDFFF-C0F7-4576-AAC9-7B29793BE6CD}" type="presOf" srcId="{53414DCB-7D69-41A9-A6BC-443D19E3CE82}" destId="{0DBF323A-DDCF-44B1-9E5E-A70AE0098B7C}" srcOrd="0" destOrd="0" presId="urn:microsoft.com/office/officeart/2005/8/layout/hList1"/>
    <dgm:cxn modelId="{7DE075B0-932F-46D0-8310-4357A8B3FCC6}" type="presOf" srcId="{C70D3783-D3D9-44DE-9D31-4C57820034DC}" destId="{E970062D-3A8F-416B-A444-56E31F520CAA}" srcOrd="0" destOrd="1" presId="urn:microsoft.com/office/officeart/2005/8/layout/hList1"/>
    <dgm:cxn modelId="{3E64B780-ED04-49C0-8FE7-D1394EA4A0AC}" type="presOf" srcId="{0A45E1E3-04AF-499D-835B-4E5D5F882530}" destId="{C67C083C-34D3-4150-A726-D694BE5B4213}" srcOrd="0" destOrd="0" presId="urn:microsoft.com/office/officeart/2005/8/layout/hList1"/>
    <dgm:cxn modelId="{1F2065A4-BB8D-4BCB-948A-58EE09FC9AC7}" srcId="{BD22B0D9-5888-4424-811D-80A6ED6D725D}" destId="{43A3379D-B084-495A-87D0-C63C154B188B}" srcOrd="2" destOrd="0" parTransId="{D8843020-077B-4486-A4FA-82ADD01EE18A}" sibTransId="{E731476D-C91D-423E-AFBC-74CAE85099D7}"/>
    <dgm:cxn modelId="{EEBC5A0E-66EA-4BFC-8904-AE665EE0896B}" srcId="{9D55545C-C0AE-419D-AE4B-6CB3A2F343D1}" destId="{0A45E1E3-04AF-499D-835B-4E5D5F882530}" srcOrd="0" destOrd="0" parTransId="{4F2E78BA-22EC-4BF7-A92D-95F28F04FE2C}" sibTransId="{2A0C7AD2-ED33-4DA8-9294-C1E912AF4791}"/>
    <dgm:cxn modelId="{E1371530-0B87-4B04-A153-6FBD4E736BB3}" srcId="{53414DCB-7D69-41A9-A6BC-443D19E3CE82}" destId="{F428A068-12EB-425E-B8A2-99AEA5DA6C9A}" srcOrd="0" destOrd="0" parTransId="{83B668AA-F5AB-4989-A7B8-332799230908}" sibTransId="{5FF1040B-0DE1-42D9-9E3D-C55F82ABAB0D}"/>
    <dgm:cxn modelId="{D95FC183-4F92-493C-9AA3-861DAAEA6811}" srcId="{53414DCB-7D69-41A9-A6BC-443D19E3CE82}" destId="{C70D3783-D3D9-44DE-9D31-4C57820034DC}" srcOrd="1" destOrd="0" parTransId="{E53925FC-7899-4002-A523-45927AE002BF}" sibTransId="{FA6D4D4E-A588-4B4D-ACD2-15A18112815C}"/>
    <dgm:cxn modelId="{61CB024F-901F-4B05-BC7D-8B475D428F25}" type="presOf" srcId="{1CB6EE14-3E31-4AA9-889D-CF16C05C95E6}" destId="{027CF544-8463-4421-BC01-D81B2E828420}" srcOrd="0" destOrd="1" presId="urn:microsoft.com/office/officeart/2005/8/layout/hList1"/>
    <dgm:cxn modelId="{8060AAE8-2DEB-4C50-AA3B-994C07503B4B}" srcId="{43A3379D-B084-495A-87D0-C63C154B188B}" destId="{E37E1B27-3A06-4940-9185-F8D253E4F644}" srcOrd="0" destOrd="0" parTransId="{7EE1616E-0308-42F7-A09B-15F801B83398}" sibTransId="{A4F09181-66F9-4911-AF80-8B38058CE505}"/>
    <dgm:cxn modelId="{7E1CBEBA-5A86-4F9C-A165-64B712C0025A}" type="presOf" srcId="{F428A068-12EB-425E-B8A2-99AEA5DA6C9A}" destId="{E970062D-3A8F-416B-A444-56E31F520CAA}" srcOrd="0" destOrd="0" presId="urn:microsoft.com/office/officeart/2005/8/layout/hList1"/>
    <dgm:cxn modelId="{14FDBEF5-62AA-426E-904B-D9C8417D9B97}" srcId="{BD22B0D9-5888-4424-811D-80A6ED6D725D}" destId="{9D55545C-C0AE-419D-AE4B-6CB3A2F343D1}" srcOrd="1" destOrd="0" parTransId="{338FE904-F112-4423-824F-C0BC0AC50797}" sibTransId="{DF39AE0F-79C5-4DD5-80E1-82314520A277}"/>
    <dgm:cxn modelId="{B9A9D289-B05C-4501-85AE-BDC840784A83}" srcId="{9D55545C-C0AE-419D-AE4B-6CB3A2F343D1}" destId="{2B9D4B13-B8BC-4AAF-957C-5F35E1B93B1A}" srcOrd="1" destOrd="0" parTransId="{8B4D7F17-0AD7-41DF-9FCE-B3DFC443FD63}" sibTransId="{44A239BD-6157-4748-993D-F3BB83B38AD4}"/>
    <dgm:cxn modelId="{85318E17-23D3-423B-9EA2-71ECBE06C555}" type="presOf" srcId="{2B9D4B13-B8BC-4AAF-957C-5F35E1B93B1A}" destId="{C67C083C-34D3-4150-A726-D694BE5B4213}" srcOrd="0" destOrd="1" presId="urn:microsoft.com/office/officeart/2005/8/layout/hList1"/>
    <dgm:cxn modelId="{CC8D5874-931A-4D67-9A8F-E78239AE53BC}" srcId="{BD22B0D9-5888-4424-811D-80A6ED6D725D}" destId="{53414DCB-7D69-41A9-A6BC-443D19E3CE82}" srcOrd="0" destOrd="0" parTransId="{04BCC330-C6E2-4C72-A676-21D058748C97}" sibTransId="{8F943B0B-885A-4CDE-84E8-2F0AF4640777}"/>
    <dgm:cxn modelId="{9E2A3143-ECBF-4A7A-B6FD-A597EEFC162A}" type="presOf" srcId="{E37E1B27-3A06-4940-9185-F8D253E4F644}" destId="{027CF544-8463-4421-BC01-D81B2E828420}" srcOrd="0" destOrd="0" presId="urn:microsoft.com/office/officeart/2005/8/layout/hList1"/>
    <dgm:cxn modelId="{B29859AD-7661-4AF7-BC67-53523C8E657B}" type="presOf" srcId="{BD22B0D9-5888-4424-811D-80A6ED6D725D}" destId="{A9494494-B756-49FC-9332-842BC4C6F899}" srcOrd="0" destOrd="0" presId="urn:microsoft.com/office/officeart/2005/8/layout/hList1"/>
    <dgm:cxn modelId="{278A4F01-7C79-4785-B36B-607365324139}" type="presOf" srcId="{43A3379D-B084-495A-87D0-C63C154B188B}" destId="{7B22EB86-D552-4F08-BF9B-DEDD2FDDD017}" srcOrd="0" destOrd="0" presId="urn:microsoft.com/office/officeart/2005/8/layout/hList1"/>
    <dgm:cxn modelId="{9BE03C83-12AB-47FF-874D-7A174B85E660}" type="presParOf" srcId="{A9494494-B756-49FC-9332-842BC4C6F899}" destId="{B89410B2-ADD3-41AB-B2BC-CF82D9A1180F}" srcOrd="0" destOrd="0" presId="urn:microsoft.com/office/officeart/2005/8/layout/hList1"/>
    <dgm:cxn modelId="{53AE8D7F-119A-4D9F-B97B-7AFD6B5C45FD}" type="presParOf" srcId="{B89410B2-ADD3-41AB-B2BC-CF82D9A1180F}" destId="{0DBF323A-DDCF-44B1-9E5E-A70AE0098B7C}" srcOrd="0" destOrd="0" presId="urn:microsoft.com/office/officeart/2005/8/layout/hList1"/>
    <dgm:cxn modelId="{40B6599E-5F20-478E-9CF9-2A5713D66197}" type="presParOf" srcId="{B89410B2-ADD3-41AB-B2BC-CF82D9A1180F}" destId="{E970062D-3A8F-416B-A444-56E31F520CAA}" srcOrd="1" destOrd="0" presId="urn:microsoft.com/office/officeart/2005/8/layout/hList1"/>
    <dgm:cxn modelId="{600E7432-7AD4-43AD-BBFB-11778E8BC92C}" type="presParOf" srcId="{A9494494-B756-49FC-9332-842BC4C6F899}" destId="{7D879A4E-805C-400C-8764-136D88BF2353}" srcOrd="1" destOrd="0" presId="urn:microsoft.com/office/officeart/2005/8/layout/hList1"/>
    <dgm:cxn modelId="{00E9754B-88D6-4565-AC60-D10DDCFEF7EA}" type="presParOf" srcId="{A9494494-B756-49FC-9332-842BC4C6F899}" destId="{798A83BD-5025-4D3C-AF42-71C2DA1BEA49}" srcOrd="2" destOrd="0" presId="urn:microsoft.com/office/officeart/2005/8/layout/hList1"/>
    <dgm:cxn modelId="{8A2D841E-C924-447C-9C13-E1049030E50F}" type="presParOf" srcId="{798A83BD-5025-4D3C-AF42-71C2DA1BEA49}" destId="{F9385295-B07D-4632-ACB2-F4583FDA35EF}" srcOrd="0" destOrd="0" presId="urn:microsoft.com/office/officeart/2005/8/layout/hList1"/>
    <dgm:cxn modelId="{63416A88-3747-4428-B516-3BD1E677B51F}" type="presParOf" srcId="{798A83BD-5025-4D3C-AF42-71C2DA1BEA49}" destId="{C67C083C-34D3-4150-A726-D694BE5B4213}" srcOrd="1" destOrd="0" presId="urn:microsoft.com/office/officeart/2005/8/layout/hList1"/>
    <dgm:cxn modelId="{B46A6073-E5B1-4424-B334-4D66BF97E433}" type="presParOf" srcId="{A9494494-B756-49FC-9332-842BC4C6F899}" destId="{A023AB86-B535-47B4-80C9-42A84F84F653}" srcOrd="3" destOrd="0" presId="urn:microsoft.com/office/officeart/2005/8/layout/hList1"/>
    <dgm:cxn modelId="{5704475E-0FC5-4A2C-BC91-77BFBDD06500}" type="presParOf" srcId="{A9494494-B756-49FC-9332-842BC4C6F899}" destId="{4A9A8AE1-9D93-454B-91C0-645962B41EBD}" srcOrd="4" destOrd="0" presId="urn:microsoft.com/office/officeart/2005/8/layout/hList1"/>
    <dgm:cxn modelId="{3470D44B-6440-4B22-AA60-9530C2942C22}" type="presParOf" srcId="{4A9A8AE1-9D93-454B-91C0-645962B41EBD}" destId="{7B22EB86-D552-4F08-BF9B-DEDD2FDDD017}" srcOrd="0" destOrd="0" presId="urn:microsoft.com/office/officeart/2005/8/layout/hList1"/>
    <dgm:cxn modelId="{CB234DC9-27F5-4301-BDF0-0076C629B83C}" type="presParOf" srcId="{4A9A8AE1-9D93-454B-91C0-645962B41EBD}" destId="{027CF544-8463-4421-BC01-D81B2E82842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184" cy="495936"/>
          </a:xfrm>
          <a:prstGeom prst="rect">
            <a:avLst/>
          </a:prstGeom>
        </p:spPr>
        <p:txBody>
          <a:bodyPr vert="horz" lIns="91111" tIns="45555" rIns="91111" bIns="455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908" y="0"/>
            <a:ext cx="2945184" cy="495936"/>
          </a:xfrm>
          <a:prstGeom prst="rect">
            <a:avLst/>
          </a:prstGeom>
        </p:spPr>
        <p:txBody>
          <a:bodyPr vert="horz" lIns="91111" tIns="45555" rIns="91111" bIns="45555" rtlCol="0"/>
          <a:lstStyle>
            <a:lvl1pPr algn="r">
              <a:defRPr sz="1200"/>
            </a:lvl1pPr>
          </a:lstStyle>
          <a:p>
            <a:fld id="{E3B4DAEB-CFD6-4BF5-BE21-3DB41590AC47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705"/>
            <a:ext cx="2945184" cy="495936"/>
          </a:xfrm>
          <a:prstGeom prst="rect">
            <a:avLst/>
          </a:prstGeom>
        </p:spPr>
        <p:txBody>
          <a:bodyPr vert="horz" lIns="91111" tIns="45555" rIns="91111" bIns="455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908" y="9430705"/>
            <a:ext cx="2945184" cy="495936"/>
          </a:xfrm>
          <a:prstGeom prst="rect">
            <a:avLst/>
          </a:prstGeom>
        </p:spPr>
        <p:txBody>
          <a:bodyPr vert="horz" lIns="91111" tIns="45555" rIns="91111" bIns="45555" rtlCol="0" anchor="b"/>
          <a:lstStyle>
            <a:lvl1pPr algn="r">
              <a:defRPr sz="1200"/>
            </a:lvl1pPr>
          </a:lstStyle>
          <a:p>
            <a:fld id="{321E2073-B367-4373-8A55-89E655548B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70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D77B6-4853-41BB-ABCA-677AB05DF109}" type="datetimeFigureOut">
              <a:rPr lang="en-IN" smtClean="0"/>
              <a:pPr/>
              <a:t>09-10-2015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2392E-2043-4EF6-ADAC-292160E8F9A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3858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2392E-2043-4EF6-ADAC-292160E8F9AD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4817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13" cstate="print"/>
          <a:srcRect l="64706" b="54306"/>
          <a:stretch>
            <a:fillRect/>
          </a:stretch>
        </p:blipFill>
        <p:spPr bwMode="auto">
          <a:xfrm>
            <a:off x="7315200" y="0"/>
            <a:ext cx="1828800" cy="1143000"/>
          </a:xfrm>
          <a:prstGeom prst="rect">
            <a:avLst/>
          </a:prstGeom>
          <a:noFill/>
        </p:spPr>
      </p:pic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76200" y="76200"/>
            <a:ext cx="1066800" cy="1066800"/>
            <a:chOff x="1812885" y="483445"/>
            <a:chExt cx="6004777" cy="6262809"/>
          </a:xfrm>
        </p:grpSpPr>
        <p:sp>
          <p:nvSpPr>
            <p:cNvPr id="9" name="Oval 8"/>
            <p:cNvSpPr/>
            <p:nvPr/>
          </p:nvSpPr>
          <p:spPr>
            <a:xfrm>
              <a:off x="1982140" y="483445"/>
              <a:ext cx="5563249" cy="5564385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688584" y="1143496"/>
              <a:ext cx="4187152" cy="4190556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1" name="Picture 6" descr="8.jpg"/>
            <p:cNvPicPr>
              <a:picLocks noChangeAspect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l="22330" r="21359" b="28105"/>
            <a:stretch>
              <a:fillRect/>
            </a:stretch>
          </p:blipFill>
          <p:spPr bwMode="auto">
            <a:xfrm flipH="1">
              <a:off x="2590597" y="1321645"/>
              <a:ext cx="4419600" cy="38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86200" y="2916634"/>
              <a:ext cx="1828800" cy="1961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6.jpg"/>
            <p:cNvPicPr>
              <a:picLocks noChangeAspect="1"/>
            </p:cNvPicPr>
            <p:nvPr/>
          </p:nvPicPr>
          <p:blipFill>
            <a:blip r:embed="rId1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b="1286"/>
            <a:stretch>
              <a:fillRect/>
            </a:stretch>
          </p:blipFill>
          <p:spPr>
            <a:xfrm>
              <a:off x="4306112" y="1499621"/>
              <a:ext cx="990600" cy="1519804"/>
            </a:xfrm>
            <a:prstGeom prst="rect">
              <a:avLst/>
            </a:prstGeom>
          </p:spPr>
        </p:pic>
        <p:sp>
          <p:nvSpPr>
            <p:cNvPr id="14" name="WordArt 6"/>
            <p:cNvSpPr>
              <a:spLocks noChangeArrowheads="1" noChangeShapeType="1" noTextEdit="1"/>
            </p:cNvSpPr>
            <p:nvPr/>
          </p:nvSpPr>
          <p:spPr bwMode="auto">
            <a:xfrm rot="17626964">
              <a:off x="2203579" y="1206106"/>
              <a:ext cx="4389120" cy="384048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562266"/>
                </a:avLst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भारतीय लेखा </a:t>
              </a:r>
              <a:r>
                <a:rPr lang="hi-IN" sz="36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एव</a:t>
              </a: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लेखा परीक्षा विभाग</a:t>
              </a:r>
              <a:r>
                <a:rPr lang="en-US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   </a:t>
              </a:r>
            </a:p>
          </p:txBody>
        </p:sp>
        <p:sp>
          <p:nvSpPr>
            <p:cNvPr id="15" name="WordArt 6"/>
            <p:cNvSpPr>
              <a:spLocks noChangeArrowheads="1" noChangeShapeType="1" noTextEdit="1"/>
            </p:cNvSpPr>
            <p:nvPr/>
          </p:nvSpPr>
          <p:spPr bwMode="auto">
            <a:xfrm rot="4033083">
              <a:off x="2894117" y="1130047"/>
              <a:ext cx="4466581" cy="402697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741012"/>
                </a:avLst>
              </a:prstTxWarp>
            </a:bodyPr>
            <a:lstStyle/>
            <a:p>
              <a:pPr algn="ctr"/>
              <a:r>
                <a:rPr lang="en-US" sz="4000" kern="10">
                  <a:ln w="9525">
                    <a:solidFill>
                      <a:srgbClr val="4A452A"/>
                    </a:solidFill>
                    <a:round/>
                    <a:headEnd/>
                    <a:tailEnd/>
                  </a:ln>
                  <a:solidFill>
                    <a:srgbClr val="4A452A"/>
                  </a:solidFill>
                  <a:latin typeface="Times New Roman"/>
                  <a:cs typeface="Times New Roman"/>
                </a:rPr>
                <a:t>    INDIAN AUDIT  AND  ACCOUNTS  DEPARTMENT</a:t>
              </a:r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 flipH="1" flipV="1">
              <a:off x="2249806" y="2716531"/>
              <a:ext cx="45719" cy="45719"/>
            </a:xfrm>
            <a:prstGeom prst="ellipse">
              <a:avLst/>
            </a:prstGeom>
            <a:solidFill>
              <a:srgbClr val="4A452A"/>
            </a:solidFill>
            <a:ln w="25400" algn="ctr">
              <a:noFill/>
              <a:round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4638662" y="682995"/>
              <a:ext cx="301713" cy="307000"/>
            </a:xfrm>
            <a:prstGeom prst="star4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8" name="Group 25"/>
            <p:cNvGrpSpPr>
              <a:grpSpLocks/>
            </p:cNvGrpSpPr>
            <p:nvPr/>
          </p:nvGrpSpPr>
          <p:grpSpPr bwMode="auto">
            <a:xfrm>
              <a:off x="1812885" y="4810648"/>
              <a:ext cx="6004777" cy="1935606"/>
              <a:chOff x="1812885" y="4810648"/>
              <a:chExt cx="6004777" cy="1935606"/>
            </a:xfrm>
          </p:grpSpPr>
          <p:pic>
            <p:nvPicPr>
              <p:cNvPr id="21" name="Picture 20" descr="4.jpg"/>
              <p:cNvPicPr>
                <a:picLocks noChangeAspect="1"/>
              </p:cNvPicPr>
              <p:nvPr/>
            </p:nvPicPr>
            <p:blipFill>
              <a:blip r:embed="rId1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7293229">
                <a:off x="2584799" y="4059263"/>
                <a:ext cx="1915077" cy="3458906"/>
              </a:xfrm>
              <a:prstGeom prst="rect">
                <a:avLst/>
              </a:prstGeom>
            </p:spPr>
          </p:pic>
          <p:pic>
            <p:nvPicPr>
              <p:cNvPr id="22" name="Picture 21" descr="4.jpg"/>
              <p:cNvPicPr>
                <a:picLocks noChangeAspect="1"/>
              </p:cNvPicPr>
              <p:nvPr/>
            </p:nvPicPr>
            <p:blipFill>
              <a:blip r:embed="rId1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5075991" flipV="1">
                <a:off x="5147827" y="4055891"/>
                <a:ext cx="1915077" cy="3424592"/>
              </a:xfrm>
              <a:prstGeom prst="rect">
                <a:avLst/>
              </a:prstGeom>
            </p:spPr>
          </p:pic>
        </p:grpSp>
        <p:pic>
          <p:nvPicPr>
            <p:cNvPr id="19" name="Picture 14" descr="asad.jpg"/>
            <p:cNvPicPr>
              <a:picLocks noChangeAspect="1"/>
            </p:cNvPicPr>
            <p:nvPr/>
          </p:nvPicPr>
          <p:blipFill>
            <a:blip r:embed="rId19" cstate="print">
              <a:clrChange>
                <a:clrFrom>
                  <a:srgbClr val="010004"/>
                </a:clrFrom>
                <a:clrTo>
                  <a:srgbClr val="010004">
                    <a:alpha val="0"/>
                  </a:srgbClr>
                </a:clrTo>
              </a:clrChange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419600" y="4067175"/>
              <a:ext cx="805534" cy="423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20" cstate="print">
              <a:clrChange>
                <a:clrFrom>
                  <a:srgbClr val="4F1E1E"/>
                </a:clrFrom>
                <a:clrTo>
                  <a:srgbClr val="4F1E1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48150" y="3040936"/>
              <a:ext cx="1088048" cy="890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68100"/>
            <a:ext cx="7772400" cy="1885962"/>
          </a:xfrm>
        </p:spPr>
        <p:txBody>
          <a:bodyPr>
            <a:normAutofit/>
          </a:bodyPr>
          <a:lstStyle/>
          <a:p>
            <a:r>
              <a:rPr lang="en-IN" sz="2800" b="1" dirty="0" smtClean="0"/>
              <a:t>Agenda Item No. 25</a:t>
            </a:r>
            <a:r>
              <a:rPr lang="en-IN" sz="3600" b="1" dirty="0" smtClean="0"/>
              <a:t/>
            </a:r>
            <a:br>
              <a:rPr lang="en-IN" sz="3600" b="1" dirty="0" smtClean="0"/>
            </a:br>
            <a:r>
              <a:rPr lang="en-IN" sz="3600" b="1" dirty="0" smtClean="0"/>
              <a:t>INTOSAI </a:t>
            </a:r>
            <a:r>
              <a:rPr lang="en-IN" sz="3600" b="1" dirty="0" smtClean="0"/>
              <a:t>Strategic Plan (2017-2022)</a:t>
            </a:r>
            <a:br>
              <a:rPr lang="en-IN" sz="3600" b="1" dirty="0" smtClean="0"/>
            </a:br>
            <a:r>
              <a:rPr lang="en-IN" sz="3200" b="1" dirty="0" smtClean="0"/>
              <a:t>Strategic objectives and goals of KSC (Goal 3)</a:t>
            </a:r>
            <a:endParaRPr lang="en-IN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3066" y="5301208"/>
            <a:ext cx="6643734" cy="590310"/>
          </a:xfrm>
        </p:spPr>
        <p:txBody>
          <a:bodyPr>
            <a:noAutofit/>
          </a:bodyPr>
          <a:lstStyle/>
          <a:p>
            <a:pPr algn="r"/>
            <a:r>
              <a:rPr lang="en-US" b="1" smtClean="0">
                <a:solidFill>
                  <a:schemeClr val="tx1"/>
                </a:solidFill>
              </a:rPr>
              <a:t>SAI-India</a:t>
            </a:r>
            <a:endParaRPr lang="en-IN" sz="24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Comptroller and Auditor General of India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3212976"/>
            <a:ext cx="7879557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/>
              <a:t>7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KSC Steering Committee Meeting</a:t>
            </a:r>
            <a:r>
              <a:rPr lang="en-US" sz="2400" b="1" dirty="0" smtClean="0"/>
              <a:t> </a:t>
            </a:r>
          </a:p>
          <a:p>
            <a:endParaRPr lang="en-US" sz="2400" b="1" dirty="0"/>
          </a:p>
          <a:p>
            <a:r>
              <a:rPr lang="en-IN" sz="2800" b="1" dirty="0" smtClean="0"/>
              <a:t>Washington D.C.</a:t>
            </a:r>
          </a:p>
          <a:p>
            <a:r>
              <a:rPr lang="en-IN" sz="2800" b="1" dirty="0" smtClean="0"/>
              <a:t>(15 and 16 October 2015)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308589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n-IN" sz="3600" b="1" dirty="0" smtClean="0"/>
              <a:t>Strategic Goal 3</a:t>
            </a:r>
            <a:br>
              <a:rPr lang="en-IN" sz="3600" b="1" dirty="0" smtClean="0"/>
            </a:br>
            <a:r>
              <a:rPr lang="en-IN" sz="3100" b="1" dirty="0" smtClean="0"/>
              <a:t>Knowledge sharing/knowledge Services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84784"/>
            <a:ext cx="7483660" cy="46085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IN" b="1" dirty="0" smtClean="0"/>
              <a:t>Encourage SAI cooperation, collaboration, and continuous improvement through</a:t>
            </a:r>
          </a:p>
          <a:p>
            <a:pPr marL="542925" indent="-357188" algn="just">
              <a:tabLst>
                <a:tab pos="542925" algn="l"/>
              </a:tabLst>
            </a:pPr>
            <a:r>
              <a:rPr lang="en-IN" sz="2800" dirty="0" smtClean="0"/>
              <a:t>Knowledge Development;</a:t>
            </a:r>
          </a:p>
          <a:p>
            <a:pPr marL="542925" indent="-357188" algn="just">
              <a:tabLst>
                <a:tab pos="542925" algn="l"/>
              </a:tabLst>
            </a:pPr>
            <a:r>
              <a:rPr lang="en-IN" sz="2800" dirty="0" smtClean="0"/>
              <a:t>Knowledge Sharing and; </a:t>
            </a:r>
          </a:p>
          <a:p>
            <a:pPr marL="542925" indent="-357188" algn="just">
              <a:tabLst>
                <a:tab pos="542925" algn="l"/>
              </a:tabLst>
            </a:pPr>
            <a:r>
              <a:rPr lang="en-IN" sz="2800" dirty="0" smtClean="0"/>
              <a:t>Performance Assessment &amp; Verification, </a:t>
            </a:r>
          </a:p>
          <a:p>
            <a:pPr marL="185737" indent="0" algn="just">
              <a:buNone/>
              <a:tabLst>
                <a:tab pos="542925" algn="l"/>
              </a:tabLst>
            </a:pPr>
            <a:r>
              <a:rPr lang="en-IN" sz="2800" dirty="0" smtClean="0"/>
              <a:t>including producing/revising INTOSAI products, providing benchmarks, conducting best practice studies, and performing research on issues of mutual interest and concern</a:t>
            </a:r>
            <a:endParaRPr lang="en-IN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Comptroller and Auditor General of India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8778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IN" sz="3600" b="1" dirty="0" smtClean="0"/>
              <a:t>KSC (Goal 3)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340768"/>
            <a:ext cx="7483660" cy="4536504"/>
          </a:xfrm>
        </p:spPr>
        <p:txBody>
          <a:bodyPr>
            <a:noAutofit/>
          </a:bodyPr>
          <a:lstStyle/>
          <a:p>
            <a:pPr algn="just"/>
            <a:r>
              <a:rPr lang="en-IN" sz="2800" dirty="0" smtClean="0"/>
              <a:t>Responsible </a:t>
            </a:r>
            <a:r>
              <a:rPr lang="en-IN" sz="2800" dirty="0"/>
              <a:t>for Knowledge Development, Knowledge Sharing and Performance Assessment &amp; </a:t>
            </a:r>
            <a:r>
              <a:rPr lang="en-IN" sz="2800" dirty="0" smtClean="0"/>
              <a:t>Verification</a:t>
            </a:r>
          </a:p>
          <a:p>
            <a:pPr algn="just"/>
            <a:r>
              <a:rPr lang="en-IN" sz="2800" dirty="0" smtClean="0"/>
              <a:t>KSC </a:t>
            </a:r>
            <a:r>
              <a:rPr lang="en-IN" sz="2800" dirty="0"/>
              <a:t>will </a:t>
            </a:r>
            <a:r>
              <a:rPr lang="en-IN" sz="2800" dirty="0" smtClean="0"/>
              <a:t>serve </a:t>
            </a:r>
            <a:r>
              <a:rPr lang="en-IN" sz="2800" dirty="0"/>
              <a:t>as </a:t>
            </a:r>
            <a:r>
              <a:rPr lang="en-IN" sz="2800" dirty="0" smtClean="0"/>
              <a:t>hub </a:t>
            </a:r>
            <a:r>
              <a:rPr lang="en-IN" sz="2800" dirty="0"/>
              <a:t>for INTOSAI’s efforts to share knowledge regarding SAIs’ efforts to support and evaluate </a:t>
            </a:r>
            <a:r>
              <a:rPr lang="en-IN" sz="2800" dirty="0" smtClean="0"/>
              <a:t>Sustainable </a:t>
            </a:r>
            <a:r>
              <a:rPr lang="en-IN" sz="2800" dirty="0"/>
              <a:t>Development goals within </a:t>
            </a:r>
            <a:r>
              <a:rPr lang="en-IN" sz="2800" dirty="0" smtClean="0"/>
              <a:t>context </a:t>
            </a:r>
            <a:r>
              <a:rPr lang="en-IN" sz="2800" dirty="0"/>
              <a:t>of varied audit </a:t>
            </a:r>
            <a:r>
              <a:rPr lang="en-IN" sz="2800" dirty="0" smtClean="0"/>
              <a:t>authority</a:t>
            </a:r>
            <a:endParaRPr lang="en-IN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Comptroller and Auditor General of India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9338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IN" sz="3600" b="1" dirty="0" smtClean="0"/>
              <a:t>Strategic Objectives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7848872" cy="48245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IN" sz="2700" dirty="0" smtClean="0"/>
              <a:t>Three </a:t>
            </a:r>
            <a:r>
              <a:rPr lang="en-IN" sz="2700" dirty="0"/>
              <a:t>strategic objectives (one for each function) have been identified </a:t>
            </a:r>
            <a:r>
              <a:rPr lang="en-IN" sz="2700" dirty="0" smtClean="0"/>
              <a:t>as there are </a:t>
            </a:r>
            <a:r>
              <a:rPr lang="en-IN" sz="2700" dirty="0"/>
              <a:t>three distinct functions under </a:t>
            </a:r>
            <a:r>
              <a:rPr lang="en-IN" sz="2700" dirty="0" smtClean="0"/>
              <a:t>KSC</a:t>
            </a:r>
          </a:p>
          <a:p>
            <a:pPr marL="442913" indent="-442913" algn="just"/>
            <a:r>
              <a:rPr lang="en-IN" sz="2700" dirty="0" smtClean="0"/>
              <a:t>Develop </a:t>
            </a:r>
            <a:r>
              <a:rPr lang="en-IN" sz="2700" dirty="0"/>
              <a:t>and maintain ISSAI standards and other ISSAI products for consideration by </a:t>
            </a:r>
            <a:r>
              <a:rPr lang="en-IN" sz="2700" dirty="0" smtClean="0"/>
              <a:t>Common Forum</a:t>
            </a:r>
          </a:p>
          <a:p>
            <a:pPr marL="442913" indent="-442913" algn="just"/>
            <a:r>
              <a:rPr lang="en-IN" sz="2700" dirty="0" smtClean="0"/>
              <a:t>Enable </a:t>
            </a:r>
            <a:r>
              <a:rPr lang="en-IN" sz="2700" dirty="0"/>
              <a:t>wide exchange of knowledge and experience among INTOSAI </a:t>
            </a:r>
            <a:r>
              <a:rPr lang="en-IN" sz="2700" dirty="0" smtClean="0"/>
              <a:t>members</a:t>
            </a:r>
          </a:p>
          <a:p>
            <a:pPr marL="442913" indent="-442913" algn="just"/>
            <a:r>
              <a:rPr lang="en-IN" sz="2700" dirty="0" smtClean="0"/>
              <a:t>Facilitate </a:t>
            </a:r>
            <a:r>
              <a:rPr lang="en-IN" sz="2700" dirty="0"/>
              <a:t>continuous improvement of member SAIs through self-assessment and internal and external verification </a:t>
            </a:r>
            <a:r>
              <a:rPr lang="en-IN" sz="2700" dirty="0" smtClean="0"/>
              <a:t>process</a:t>
            </a:r>
            <a:endParaRPr lang="en-IN" sz="27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Comptroller and Auditor General of India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3467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6120680" cy="850106"/>
          </a:xfrm>
        </p:spPr>
        <p:txBody>
          <a:bodyPr>
            <a:normAutofit fontScale="90000"/>
          </a:bodyPr>
          <a:lstStyle/>
          <a:p>
            <a:r>
              <a:rPr lang="en-IN" sz="3600" b="1" dirty="0"/>
              <a:t>Key Strategies to a</a:t>
            </a:r>
            <a:r>
              <a:rPr lang="en-IN" sz="3600" b="1" dirty="0" smtClean="0"/>
              <a:t>chieve Goal </a:t>
            </a:r>
            <a:r>
              <a:rPr lang="en-IN" sz="3600" b="1" dirty="0"/>
              <a:t>and </a:t>
            </a:r>
            <a:r>
              <a:rPr lang="en-IN" sz="3600" b="1" dirty="0" smtClean="0"/>
              <a:t>Objectives</a:t>
            </a:r>
            <a:endParaRPr lang="en-IN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Comptroller and Auditor General of India</a:t>
            </a:r>
            <a:endParaRPr lang="en-IN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003310"/>
              </p:ext>
            </p:extLst>
          </p:nvPr>
        </p:nvGraphicFramePr>
        <p:xfrm>
          <a:off x="755576" y="1628800"/>
          <a:ext cx="7704855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904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6768752" cy="850106"/>
          </a:xfrm>
        </p:spPr>
        <p:txBody>
          <a:bodyPr>
            <a:normAutofit fontScale="90000"/>
          </a:bodyPr>
          <a:lstStyle/>
          <a:p>
            <a:r>
              <a:rPr lang="en-IN" sz="3600" b="1" dirty="0"/>
              <a:t>Key Strategies to achieve Goal and Objectives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7848872" cy="5087590"/>
          </a:xfrm>
        </p:spPr>
        <p:txBody>
          <a:bodyPr>
            <a:noAutofit/>
          </a:bodyPr>
          <a:lstStyle/>
          <a:p>
            <a:pPr marL="442913" indent="-442913" algn="just"/>
            <a:r>
              <a:rPr lang="en-IN" sz="2600" dirty="0"/>
              <a:t>In addition to </a:t>
            </a:r>
            <a:r>
              <a:rPr lang="en-IN" sz="2600" dirty="0" smtClean="0"/>
              <a:t>existing </a:t>
            </a:r>
            <a:r>
              <a:rPr lang="en-IN" sz="2600" dirty="0"/>
              <a:t>Working Groups under KSC, </a:t>
            </a:r>
            <a:r>
              <a:rPr lang="en-IN" sz="2600" dirty="0" smtClean="0"/>
              <a:t> </a:t>
            </a:r>
            <a:r>
              <a:rPr lang="en-IN" sz="2600" dirty="0"/>
              <a:t>Performance Audit Subcommittee (PAS), Financial Audit Subcommittee (FAS), and Compliance Audit Subcommittee (CAS) would also now be under </a:t>
            </a:r>
            <a:r>
              <a:rPr lang="en-IN" sz="2600" dirty="0" smtClean="0"/>
              <a:t>KSC </a:t>
            </a:r>
            <a:r>
              <a:rPr lang="en-IN" sz="2600" dirty="0"/>
              <a:t>as they are also involved with knowledge </a:t>
            </a:r>
            <a:r>
              <a:rPr lang="en-IN" sz="2600" dirty="0" smtClean="0"/>
              <a:t>development </a:t>
            </a:r>
          </a:p>
          <a:p>
            <a:pPr marL="442913" indent="-442913" algn="just"/>
            <a:r>
              <a:rPr lang="en-IN" sz="2600" dirty="0" smtClean="0"/>
              <a:t>Implementation </a:t>
            </a:r>
            <a:r>
              <a:rPr lang="en-IN" sz="2600" dirty="0"/>
              <a:t>plan for </a:t>
            </a:r>
            <a:r>
              <a:rPr lang="en-IN" sz="2600" dirty="0" smtClean="0"/>
              <a:t>Strategic </a:t>
            </a:r>
            <a:r>
              <a:rPr lang="en-IN" sz="2600" dirty="0"/>
              <a:t>Plan includes a work plan with annual targets for development of new standards, guidelines, and other ISSAI products during </a:t>
            </a:r>
            <a:r>
              <a:rPr lang="en-IN" sz="2600" dirty="0" smtClean="0"/>
              <a:t>2017-2022</a:t>
            </a:r>
          </a:p>
          <a:p>
            <a:pPr marL="442913" indent="-442913" algn="just"/>
            <a:r>
              <a:rPr lang="en-IN" sz="2600" dirty="0" smtClean="0"/>
              <a:t>This </a:t>
            </a:r>
            <a:r>
              <a:rPr lang="en-IN" sz="2600" dirty="0"/>
              <a:t>work will be done in collaboration with </a:t>
            </a:r>
            <a:r>
              <a:rPr lang="en-IN" sz="2600" dirty="0" smtClean="0"/>
              <a:t>PSC </a:t>
            </a:r>
            <a:r>
              <a:rPr lang="en-IN" sz="2600" dirty="0"/>
              <a:t>and </a:t>
            </a:r>
            <a:r>
              <a:rPr lang="en-IN" sz="2600" dirty="0" smtClean="0"/>
              <a:t> </a:t>
            </a:r>
            <a:r>
              <a:rPr lang="en-IN" sz="2600" dirty="0"/>
              <a:t>Common </a:t>
            </a:r>
            <a:r>
              <a:rPr lang="en-IN" sz="2600" dirty="0" smtClean="0"/>
              <a:t>Forum</a:t>
            </a:r>
            <a:endParaRPr lang="en-IN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Comptroller and Auditor General of India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8396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6408712" cy="1066130"/>
          </a:xfrm>
        </p:spPr>
        <p:txBody>
          <a:bodyPr>
            <a:normAutofit/>
          </a:bodyPr>
          <a:lstStyle/>
          <a:p>
            <a:r>
              <a:rPr lang="en-IN" sz="3600" b="1" dirty="0" smtClean="0"/>
              <a:t>Present position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7848872" cy="4752528"/>
          </a:xfrm>
        </p:spPr>
        <p:txBody>
          <a:bodyPr>
            <a:noAutofit/>
          </a:bodyPr>
          <a:lstStyle/>
          <a:p>
            <a:pPr marL="442913" indent="-442913" algn="just"/>
            <a:r>
              <a:rPr lang="en-IN" sz="2800" dirty="0" smtClean="0"/>
              <a:t>KSC’s strategic objectives and goals were forwarded to the GAO (Chair of Task Force on Strategic Planning) for inclusion in the INTOSAI Strategic Plan (2017-2022)</a:t>
            </a:r>
          </a:p>
          <a:p>
            <a:pPr marL="442913" indent="-442913" algn="just"/>
            <a:r>
              <a:rPr lang="en-IN" sz="2800" dirty="0" smtClean="0"/>
              <a:t>Draft objectives and goals of KSC were shared  with other INTOSAI Goal Chairs (i.e. PSC and CBC</a:t>
            </a:r>
            <a:r>
              <a:rPr lang="en-IN" sz="2800" dirty="0"/>
              <a:t>) to take a united position on common </a:t>
            </a:r>
            <a:r>
              <a:rPr lang="en-IN" sz="2800" dirty="0" smtClean="0"/>
              <a:t>issues</a:t>
            </a:r>
          </a:p>
          <a:p>
            <a:pPr marL="442913" indent="-442913" algn="just"/>
            <a:r>
              <a:rPr lang="en-IN" sz="2800" dirty="0" smtClean="0"/>
              <a:t>GAO circulated current draft of INTOSAI Strategic Plan (2017-2022) for comments/ suggestions from members of Task Force</a:t>
            </a:r>
            <a:endParaRPr lang="en-IN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Comptroller and Auditor General of India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6696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6408712" cy="1066130"/>
          </a:xfrm>
        </p:spPr>
        <p:txBody>
          <a:bodyPr>
            <a:normAutofit fontScale="90000"/>
          </a:bodyPr>
          <a:lstStyle/>
          <a:p>
            <a:r>
              <a:rPr lang="en-IN" sz="3600" b="1" dirty="0" smtClean="0"/>
              <a:t>Proposal before the KSC Steering Committee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556792"/>
            <a:ext cx="7704856" cy="4680520"/>
          </a:xfrm>
        </p:spPr>
        <p:txBody>
          <a:bodyPr>
            <a:noAutofit/>
          </a:bodyPr>
          <a:lstStyle/>
          <a:p>
            <a:pPr marL="442913" indent="-442913" algn="just"/>
            <a:r>
              <a:rPr lang="en-IN" dirty="0" smtClean="0"/>
              <a:t>To take note of progress made so far </a:t>
            </a:r>
          </a:p>
          <a:p>
            <a:pPr marL="442913" indent="-442913" algn="just"/>
            <a:r>
              <a:rPr lang="en-IN" dirty="0" smtClean="0"/>
              <a:t>To approve the objectives and goals of  KSC (Goal 3)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Comptroller and Auditor General of India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276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066117" cy="4125925"/>
          </a:xfrm>
        </p:spPr>
        <p:txBody>
          <a:bodyPr/>
          <a:lstStyle/>
          <a:p>
            <a:pPr algn="ctr"/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THANK YOU</a:t>
            </a:r>
            <a:r>
              <a:rPr lang="en-IN" i="1" dirty="0" smtClean="0"/>
              <a:t/>
            </a:r>
            <a:br>
              <a:rPr lang="en-IN" i="1" dirty="0" smtClean="0"/>
            </a:br>
            <a:endParaRPr lang="en-IN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Comptroller and Auditor General of India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391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</Template>
  <TotalTime>841</TotalTime>
  <Words>457</Words>
  <Application>Microsoft Office PowerPoint</Application>
  <PresentationFormat>On-screen Show (4:3)</PresentationFormat>
  <Paragraphs>55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Mangal</vt:lpstr>
      <vt:lpstr>Times New Roman</vt:lpstr>
      <vt:lpstr>Master Slide</vt:lpstr>
      <vt:lpstr>Agenda Item No. 25 INTOSAI Strategic Plan (2017-2022) Strategic objectives and goals of KSC (Goal 3)</vt:lpstr>
      <vt:lpstr>Strategic Goal 3 Knowledge sharing/knowledge Services</vt:lpstr>
      <vt:lpstr>KSC (Goal 3)</vt:lpstr>
      <vt:lpstr>Strategic Objectives</vt:lpstr>
      <vt:lpstr>Key Strategies to achieve Goal and Objectives</vt:lpstr>
      <vt:lpstr>Key Strategies to achieve Goal and Objectives</vt:lpstr>
      <vt:lpstr>Present position</vt:lpstr>
      <vt:lpstr>Proposal before the KSC Steering Committee</vt:lpstr>
      <vt:lpstr>  THANK YOU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Satish Kumar</cp:lastModifiedBy>
  <cp:revision>193</cp:revision>
  <cp:lastPrinted>2015-10-09T07:58:37Z</cp:lastPrinted>
  <dcterms:created xsi:type="dcterms:W3CDTF">2012-08-17T10:28:19Z</dcterms:created>
  <dcterms:modified xsi:type="dcterms:W3CDTF">2015-10-09T08:20:09Z</dcterms:modified>
</cp:coreProperties>
</file>