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7" r:id="rId2"/>
    <p:sldId id="289" r:id="rId3"/>
    <p:sldId id="290" r:id="rId4"/>
    <p:sldId id="296" r:id="rId5"/>
    <p:sldId id="297" r:id="rId6"/>
    <p:sldId id="298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4ED49-02FC-44CB-91DE-4044913672E2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7F457-FA4D-4105-89F7-C30A91C03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2392E-2043-4EF6-ADAC-292160E8F9AD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829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82312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492875"/>
            <a:ext cx="4293637" cy="365125"/>
          </a:xfrm>
        </p:spPr>
        <p:txBody>
          <a:bodyPr/>
          <a:lstStyle/>
          <a:p>
            <a:r>
              <a:rPr lang="en-US" dirty="0" smtClean="0"/>
              <a:t>INTOSAI Knowledge Sharing and Knowledge Services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2313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Billede 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2601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9" y="6503436"/>
            <a:ext cx="4424265" cy="354563"/>
          </a:xfrm>
        </p:spPr>
        <p:txBody>
          <a:bodyPr/>
          <a:lstStyle/>
          <a:p>
            <a:r>
              <a:rPr lang="en-US" dirty="0" smtClean="0"/>
              <a:t>INTOSAI Knowledge Sharing and Knowledge Services Committee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4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Billede 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Billede 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5" name="Billede 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7" name="Billede 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3" name="Billede 5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630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25551" y="6463037"/>
            <a:ext cx="4327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INTOSAI Knowledge Sharing and Knowledge Services Committee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216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Billede 5"/>
          <p:cNvPicPr/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455314" y="369957"/>
            <a:ext cx="1440160" cy="97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 userDrawn="1"/>
        </p:nvSpPr>
        <p:spPr>
          <a:xfrm>
            <a:off x="10431323" y="114336"/>
            <a:ext cx="14599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kern="1200" spc="200" baseline="0" dirty="0" smtClean="0">
                <a:solidFill>
                  <a:schemeClr val="tx2"/>
                </a:solidFill>
              </a:rPr>
              <a:t>INTOSAI</a:t>
            </a:r>
            <a:endParaRPr lang="en-US" sz="1200" b="1" kern="1200" spc="200" baseline="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10255497" y="1355231"/>
            <a:ext cx="189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kern="1200" spc="0" baseline="0" dirty="0" smtClean="0">
                <a:solidFill>
                  <a:schemeClr val="tx2"/>
                </a:solidFill>
              </a:rPr>
              <a:t>Knowledge Sharing &amp; Knowledge Services Committee</a:t>
            </a:r>
            <a:endParaRPr lang="en-US" sz="800" b="1" kern="1200" spc="0" baseline="0" dirty="0">
              <a:solidFill>
                <a:schemeClr val="tx2"/>
              </a:solidFill>
            </a:endParaRPr>
          </a:p>
        </p:txBody>
      </p:sp>
      <p:pic>
        <p:nvPicPr>
          <p:cNvPr id="25" name="Picture 24" descr="D:\Misc files\Files\IA AD Amended Logo.jpg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29" y="175080"/>
            <a:ext cx="1577457" cy="170565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intosaiitaudit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1" y="1907949"/>
            <a:ext cx="7772400" cy="824065"/>
          </a:xfrm>
        </p:spPr>
        <p:txBody>
          <a:bodyPr>
            <a:noAutofit/>
          </a:bodyPr>
          <a:lstStyle/>
          <a:p>
            <a:r>
              <a:rPr lang="en-IN" sz="4000" dirty="0"/>
              <a:t>W</a:t>
            </a:r>
            <a:r>
              <a:rPr lang="en-IN" sz="4000" dirty="0" smtClean="0"/>
              <a:t>orking Group on IT Audit</a:t>
            </a:r>
            <a:endParaRPr lang="en-IN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0066" y="5447309"/>
            <a:ext cx="6643734" cy="590310"/>
          </a:xfrm>
        </p:spPr>
        <p:txBody>
          <a:bodyPr>
            <a:noAutofit/>
          </a:bodyPr>
          <a:lstStyle/>
          <a:p>
            <a:pPr algn="r"/>
            <a:r>
              <a:rPr lang="en-US" sz="2800" b="1" dirty="0" smtClean="0">
                <a:solidFill>
                  <a:schemeClr val="tx1"/>
                </a:solidFill>
              </a:rPr>
              <a:t>SAI-India</a:t>
            </a:r>
            <a:endParaRPr lang="en-IN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INTOSAI Knowledge Sharing and Knowledge Services Committee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C91-BA8D-4035-9E2C-F9DC70487D2A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09801" y="3471864"/>
            <a:ext cx="7879557" cy="1541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Cambria" panose="02040503050406030204" pitchFamily="18" charset="0"/>
              </a:rPr>
              <a:t>9</a:t>
            </a:r>
            <a:r>
              <a:rPr lang="en-US" sz="3000" b="1" baseline="30000" dirty="0">
                <a:latin typeface="Cambria" panose="02040503050406030204" pitchFamily="18" charset="0"/>
              </a:rPr>
              <a:t>th</a:t>
            </a:r>
            <a:r>
              <a:rPr lang="en-US" sz="3000" b="1" dirty="0">
                <a:latin typeface="Cambria" panose="02040503050406030204" pitchFamily="18" charset="0"/>
              </a:rPr>
              <a:t> Meeting of KSC Steering Committee</a:t>
            </a:r>
          </a:p>
          <a:p>
            <a:endParaRPr lang="en-US" sz="3000" b="1" dirty="0">
              <a:latin typeface="Cambria" panose="02040503050406030204" pitchFamily="18" charset="0"/>
            </a:endParaRPr>
          </a:p>
          <a:p>
            <a:r>
              <a:rPr lang="en-IN" sz="3000" b="1" dirty="0">
                <a:latin typeface="Cambria" panose="02040503050406030204" pitchFamily="18" charset="0"/>
              </a:rPr>
              <a:t>Bali</a:t>
            </a:r>
          </a:p>
          <a:p>
            <a:r>
              <a:rPr lang="en-IN" sz="3000" b="1" dirty="0">
                <a:latin typeface="Cambria" panose="02040503050406030204" pitchFamily="18" charset="0"/>
              </a:rPr>
              <a:t>(23-25 August 2017)</a:t>
            </a:r>
          </a:p>
        </p:txBody>
      </p:sp>
    </p:spTree>
    <p:extLst>
      <p:ext uri="{BB962C8B-B14F-4D97-AF65-F5344CB8AC3E}">
        <p14:creationId xmlns:p14="http://schemas.microsoft.com/office/powerpoint/2010/main" val="19988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600200" y="365125"/>
            <a:ext cx="881149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Projects in SDP which require WGITA 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54183" y="1930100"/>
            <a:ext cx="7503093" cy="4572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</a:rPr>
              <a:t>Under </a:t>
            </a:r>
            <a:r>
              <a:rPr lang="en-US" sz="2800" b="1" dirty="0">
                <a:latin typeface="Cambria" panose="02040503050406030204" pitchFamily="18" charset="0"/>
              </a:rPr>
              <a:t>Priority 2 (Guidance by 2019 to support ISSAI implementation)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mbria" panose="02040503050406030204" pitchFamily="18" charset="0"/>
              </a:rPr>
              <a:t>2.5 - Consolidated </a:t>
            </a:r>
            <a:r>
              <a:rPr lang="en-US" sz="2600" dirty="0">
                <a:latin typeface="Cambria" panose="02040503050406030204" pitchFamily="18" charset="0"/>
              </a:rPr>
              <a:t>and improved guidance on understanding </a:t>
            </a:r>
            <a:r>
              <a:rPr lang="en-US" sz="2600" dirty="0" smtClean="0">
                <a:latin typeface="Cambria" panose="02040503050406030204" pitchFamily="18" charset="0"/>
              </a:rPr>
              <a:t>internal </a:t>
            </a:r>
            <a:r>
              <a:rPr lang="en-US" sz="2600" dirty="0">
                <a:latin typeface="Cambria" panose="02040503050406030204" pitchFamily="18" charset="0"/>
              </a:rPr>
              <a:t>control in an audit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Cambria" panose="02040503050406030204" pitchFamily="18" charset="0"/>
              </a:rPr>
              <a:t>2.8</a:t>
            </a:r>
            <a:r>
              <a:rPr lang="en-US" sz="2600" dirty="0">
                <a:latin typeface="Cambria" panose="02040503050406030204" pitchFamily="18" charset="0"/>
              </a:rPr>
              <a:t>. -  Consolidating and aligning guidance on IT audit with ISSAI 100</a:t>
            </a:r>
          </a:p>
          <a:p>
            <a:pPr lvl="2" indent="-427038"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</a:rPr>
              <a:t>ISSAI </a:t>
            </a:r>
            <a:r>
              <a:rPr lang="en-US" sz="2400" dirty="0" smtClean="0">
                <a:latin typeface="Cambria" panose="02040503050406030204" pitchFamily="18" charset="0"/>
              </a:rPr>
              <a:t>5300</a:t>
            </a:r>
          </a:p>
          <a:p>
            <a:pPr lvl="2" indent="-427038"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Cambria" panose="02040503050406030204" pitchFamily="18" charset="0"/>
              </a:rPr>
              <a:t>ISSAI 5310 </a:t>
            </a:r>
            <a:endParaRPr lang="en-US" sz="2400" dirty="0">
              <a:latin typeface="Cambria" panose="02040503050406030204" pitchFamily="18" charset="0"/>
            </a:endParaRPr>
          </a:p>
          <a:p>
            <a:endParaRPr lang="en-US" dirty="0"/>
          </a:p>
          <a:p>
            <a:pPr lvl="3"/>
            <a:endParaRPr lang="en-US" dirty="0"/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012" y="2023618"/>
            <a:ext cx="3500014" cy="3881337"/>
          </a:xfrm>
          <a:prstGeom prst="round1Rect">
            <a:avLst>
              <a:gd name="adj" fmla="val 5636"/>
            </a:avLst>
          </a:prstGeom>
        </p:spPr>
      </p:pic>
    </p:spTree>
    <p:extLst>
      <p:ext uri="{BB962C8B-B14F-4D97-AF65-F5344CB8AC3E}">
        <p14:creationId xmlns:p14="http://schemas.microsoft.com/office/powerpoint/2010/main" val="262389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3326" y="365125"/>
            <a:ext cx="8291947" cy="1325563"/>
          </a:xfrm>
        </p:spPr>
        <p:txBody>
          <a:bodyPr>
            <a:normAutofit/>
          </a:bodyPr>
          <a:lstStyle/>
          <a:p>
            <a:r>
              <a:rPr lang="en-IN" sz="4000" dirty="0" smtClean="0"/>
              <a:t>Project 2.5 – Internal Control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lvl="2" indent="-361950"/>
            <a:r>
              <a:rPr lang="en-US" sz="3200" dirty="0">
                <a:latin typeface="Cambria" panose="02040503050406030204" pitchFamily="18" charset="0"/>
              </a:rPr>
              <a:t>Led by PSC: Internal Control Subcommittee; WGITA and WGPD desirable to co-opt</a:t>
            </a:r>
          </a:p>
          <a:p>
            <a:pPr marL="361950" lvl="2" indent="-361950"/>
            <a:r>
              <a:rPr lang="en-US" sz="3200" dirty="0">
                <a:latin typeface="Cambria" panose="02040503050406030204" pitchFamily="18" charset="0"/>
              </a:rPr>
              <a:t>Clarity on role awaited from </a:t>
            </a:r>
            <a:r>
              <a:rPr lang="en-US" sz="3200" dirty="0" smtClean="0">
                <a:latin typeface="Cambria" panose="02040503050406030204" pitchFamily="18" charset="0"/>
              </a:rPr>
              <a:t>FIPP</a:t>
            </a:r>
            <a:endParaRPr lang="en-IN" sz="3200" dirty="0" smtClean="0"/>
          </a:p>
          <a:p>
            <a:pPr marL="361950" lvl="2" indent="-361950"/>
            <a:r>
              <a:rPr lang="en-IN" sz="3200" dirty="0" smtClean="0">
                <a:latin typeface="Cambria" panose="02040503050406030204" pitchFamily="18" charset="0"/>
              </a:rPr>
              <a:t>Our proposal</a:t>
            </a:r>
          </a:p>
          <a:p>
            <a:pPr marL="715963" lvl="3" indent="-354013"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Cambria" panose="02040503050406030204" pitchFamily="18" charset="0"/>
              </a:rPr>
              <a:t>WGITA could co-opt as a project member</a:t>
            </a:r>
          </a:p>
          <a:p>
            <a:pPr marL="715963" lvl="3" indent="-354013">
              <a:buFont typeface="Arial" panose="020B0604020202020204" pitchFamily="34" charset="0"/>
              <a:buChar char="•"/>
            </a:pPr>
            <a:r>
              <a:rPr lang="en-IN" sz="2800" dirty="0" smtClean="0">
                <a:latin typeface="Cambria" panose="02040503050406030204" pitchFamily="18" charset="0"/>
              </a:rPr>
              <a:t>SAIs willing to participate (3-4 members desired); experience in internal controls in IT environment desirable</a:t>
            </a:r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8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0754" y="365125"/>
            <a:ext cx="9473045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Non-IFPP documents</a:t>
            </a:r>
            <a:endParaRPr lang="en-US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1144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>
                <a:latin typeface="Cambria" panose="02040503050406030204" pitchFamily="18" charset="0"/>
              </a:rPr>
              <a:t>Three Non-IFPP documents being developed: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Guidance on Data analytics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 guideline for establishing IT audit capacity in </a:t>
            </a:r>
            <a:r>
              <a:rPr lang="en-US" dirty="0" smtClean="0"/>
              <a:t>a SAI </a:t>
            </a:r>
            <a:r>
              <a:rPr lang="en-US" dirty="0"/>
              <a:t>environment. 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/>
              <a:t>Guideline </a:t>
            </a:r>
            <a:r>
              <a:rPr lang="en-US" dirty="0" smtClean="0"/>
              <a:t>on </a:t>
            </a:r>
            <a:r>
              <a:rPr lang="en-US" dirty="0"/>
              <a:t>documentation process of an </a:t>
            </a:r>
            <a:r>
              <a:rPr lang="en-US" dirty="0" smtClean="0"/>
              <a:t>IT audit 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>
                <a:latin typeface="Cambria" panose="02040503050406030204" pitchFamily="18" charset="0"/>
              </a:rPr>
              <a:t>All the above document fixed at Level 2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latin typeface="Cambria" panose="02040503050406030204" pitchFamily="18" charset="0"/>
              </a:rPr>
              <a:t>Level 2 of Quality assurance for public goods</a:t>
            </a:r>
          </a:p>
          <a:p>
            <a:pPr marL="800100" lvl="4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Cambria" panose="02040503050406030204" pitchFamily="18" charset="0"/>
              </a:rPr>
              <a:t>Level 2: Subjected </a:t>
            </a:r>
            <a:r>
              <a:rPr lang="en-GB" sz="2800" dirty="0">
                <a:latin typeface="Cambria" panose="02040503050406030204" pitchFamily="18" charset="0"/>
              </a:rPr>
              <a:t>to more limited but still extensive quality assurance process, such as </a:t>
            </a:r>
            <a:r>
              <a:rPr lang="en-GB" sz="2800" dirty="0" smtClean="0">
                <a:latin typeface="Cambria" panose="02040503050406030204" pitchFamily="18" charset="0"/>
              </a:rPr>
              <a:t>piloting/testing/comments </a:t>
            </a:r>
            <a:r>
              <a:rPr lang="en-GB" sz="2800" dirty="0">
                <a:latin typeface="Cambria" panose="02040503050406030204" pitchFamily="18" charset="0"/>
              </a:rPr>
              <a:t>by/from stakeholders outside </a:t>
            </a:r>
            <a:r>
              <a:rPr lang="en-GB" sz="2800" dirty="0" smtClean="0">
                <a:latin typeface="Cambria" panose="02040503050406030204" pitchFamily="18" charset="0"/>
              </a:rPr>
              <a:t> </a:t>
            </a:r>
            <a:r>
              <a:rPr lang="en-GB" sz="2800" dirty="0">
                <a:latin typeface="Cambria" panose="02040503050406030204" pitchFamily="18" charset="0"/>
              </a:rPr>
              <a:t>body or working group responsible for </a:t>
            </a:r>
            <a:r>
              <a:rPr lang="en-GB" sz="2800" dirty="0" smtClean="0">
                <a:latin typeface="Cambria" panose="02040503050406030204" pitchFamily="18" charset="0"/>
              </a:rPr>
              <a:t>development</a:t>
            </a:r>
          </a:p>
          <a:p>
            <a:pPr marL="342900" lvl="3" indent="-342900" algn="just">
              <a:lnSpc>
                <a:spcPct val="110000"/>
              </a:lnSpc>
            </a:pPr>
            <a:r>
              <a:rPr lang="en-ZA" sz="2800" dirty="0" smtClean="0"/>
              <a:t>Roadmap </a:t>
            </a:r>
            <a:r>
              <a:rPr lang="en-ZA" sz="2800" dirty="0"/>
              <a:t>for development of future pronouncements under ISSAI </a:t>
            </a:r>
            <a:r>
              <a:rPr lang="en-ZA" sz="2800" dirty="0" smtClean="0"/>
              <a:t>5300 being developed</a:t>
            </a:r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36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0754" y="365125"/>
            <a:ext cx="9473045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Dissemination and exchange of knowledge</a:t>
            </a:r>
            <a:endParaRPr lang="en-US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199" y="2127106"/>
            <a:ext cx="7258051" cy="3835544"/>
          </a:xfrm>
        </p:spPr>
        <p:txBody>
          <a:bodyPr>
            <a:normAutofit/>
          </a:bodyPr>
          <a:lstStyle/>
          <a:p>
            <a:pPr lvl="0"/>
            <a:r>
              <a:rPr lang="en-ZA" sz="2800" dirty="0"/>
              <a:t>The Working Group uses the website (</a:t>
            </a:r>
            <a:r>
              <a:rPr lang="en-ZA" sz="2800" dirty="0">
                <a:hlinkClick r:id="rId2" tooltip="http://www.intosaiitaudit.org/"/>
              </a:rPr>
              <a:t>www.intosaiitaudit.org</a:t>
            </a:r>
            <a:r>
              <a:rPr lang="en-ZA" sz="2800" dirty="0"/>
              <a:t>) as information interchange platform.</a:t>
            </a:r>
            <a:endParaRPr lang="en-US" sz="2800" dirty="0"/>
          </a:p>
          <a:p>
            <a:r>
              <a:rPr lang="en-ZA" sz="2800" dirty="0" smtClean="0"/>
              <a:t>Will be part of the revamped  </a:t>
            </a:r>
            <a:r>
              <a:rPr lang="en-ZA" sz="2800" dirty="0"/>
              <a:t>KSC-IDI Community Portal </a:t>
            </a:r>
            <a:endParaRPr lang="en-ZA" sz="2800" dirty="0" smtClean="0"/>
          </a:p>
          <a:p>
            <a:r>
              <a:rPr lang="en-ZA" sz="2800" dirty="0" smtClean="0"/>
              <a:t>WGITA </a:t>
            </a:r>
            <a:r>
              <a:rPr lang="en-ZA" sz="2800" dirty="0"/>
              <a:t>in coordination with GAO, USA holds triennial Performance Auditing Seminars on topical subjects related to IT Audit. </a:t>
            </a:r>
            <a:endParaRPr lang="en-US" sz="2800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1581" y="2022475"/>
            <a:ext cx="2812218" cy="316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880755" y="365125"/>
            <a:ext cx="8520546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Stakeholder engagement for greater synergy</a:t>
            </a:r>
            <a:endParaRPr lang="en-US"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28700" y="2076449"/>
            <a:ext cx="6899564" cy="4467225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10000"/>
              </a:lnSpc>
            </a:pPr>
            <a:r>
              <a:rPr lang="en-ZA" sz="2800" dirty="0"/>
              <a:t>WGITA in collaboration with the INTOSAI Development Initiative (IDI) </a:t>
            </a:r>
            <a:r>
              <a:rPr lang="en-ZA" sz="2800" dirty="0" smtClean="0"/>
              <a:t>developed </a:t>
            </a:r>
            <a:r>
              <a:rPr lang="en-ZA" sz="2800" dirty="0"/>
              <a:t>an IT Audit Handbook </a:t>
            </a:r>
            <a:endParaRPr lang="en-ZA" sz="2800" dirty="0" smtClean="0"/>
          </a:p>
          <a:p>
            <a:pPr lvl="0">
              <a:lnSpc>
                <a:spcPct val="110000"/>
              </a:lnSpc>
            </a:pPr>
            <a:r>
              <a:rPr lang="en-ZA" sz="2800" dirty="0" smtClean="0"/>
              <a:t>Handbook </a:t>
            </a:r>
            <a:r>
              <a:rPr lang="en-ZA" sz="2800" dirty="0" smtClean="0"/>
              <a:t>a </a:t>
            </a:r>
            <a:r>
              <a:rPr lang="en-ZA" sz="2800" dirty="0"/>
              <a:t>very useful resource for the entire INTOSAI community in conducting IT Audits and </a:t>
            </a:r>
            <a:r>
              <a:rPr lang="en-ZA" sz="2800" dirty="0" smtClean="0"/>
              <a:t>in </a:t>
            </a:r>
            <a:r>
              <a:rPr lang="en-ZA" sz="2800" dirty="0"/>
              <a:t>building capacity in this area</a:t>
            </a:r>
            <a:r>
              <a:rPr lang="en-ZA" sz="2800" dirty="0" smtClean="0"/>
              <a:t> being </a:t>
            </a:r>
            <a:r>
              <a:rPr lang="en-ZA" sz="2800" dirty="0" smtClean="0"/>
              <a:t>updated</a:t>
            </a:r>
          </a:p>
          <a:p>
            <a:pPr lvl="0">
              <a:lnSpc>
                <a:spcPct val="110000"/>
              </a:lnSpc>
            </a:pPr>
            <a:r>
              <a:rPr lang="en-ZA" sz="2800" dirty="0"/>
              <a:t>AFROSAI-E and ISACA </a:t>
            </a:r>
            <a:r>
              <a:rPr lang="en-ZA" sz="2800" dirty="0"/>
              <a:t> </a:t>
            </a:r>
            <a:r>
              <a:rPr lang="en-ZA" sz="2800" dirty="0"/>
              <a:t>observers of WGITA and </a:t>
            </a:r>
            <a:r>
              <a:rPr lang="en-ZA" sz="2800" dirty="0"/>
              <a:t>involved </a:t>
            </a:r>
            <a:r>
              <a:rPr lang="en-ZA" sz="2800" dirty="0"/>
              <a:t>in various projects of WGITA. </a:t>
            </a:r>
            <a:endParaRPr lang="en-ZA" sz="2800" dirty="0"/>
          </a:p>
          <a:p>
            <a:pPr lvl="0">
              <a:lnSpc>
                <a:spcPct val="110000"/>
              </a:lnSpc>
            </a:pPr>
            <a:r>
              <a:rPr lang="en-ZA" sz="2800" dirty="0"/>
              <a:t>Enables </a:t>
            </a:r>
            <a:r>
              <a:rPr lang="en-ZA" sz="2800" dirty="0"/>
              <a:t>WGITA to get Regional perspective and </a:t>
            </a:r>
            <a:r>
              <a:rPr lang="en-ZA" sz="2800" dirty="0"/>
              <a:t>guidance </a:t>
            </a:r>
            <a:r>
              <a:rPr lang="en-ZA" sz="2800" dirty="0"/>
              <a:t>from a professional organization of International repute.</a:t>
            </a:r>
            <a:endParaRPr lang="en-ZA" sz="2800" dirty="0"/>
          </a:p>
          <a:p>
            <a:pPr lvl="0"/>
            <a:endParaRPr lang="en-US" sz="2800" dirty="0">
              <a:latin typeface="Cambria" panose="020405030504060302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0">
            <a:off x="9381540" y="2184479"/>
            <a:ext cx="1401686" cy="206487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99000" sy="99000" algn="ctr" rotWithShape="0">
              <a:srgbClr val="000000">
                <a:alpha val="6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upload.wikimedia.org/wikipedia/commons/thumb/0/06/ISACAnewTag.4c.tif/lossless-page1-1200px-ISACAnewTag.4c.ti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242" y="5049838"/>
            <a:ext cx="2429157" cy="75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58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7" y="1643052"/>
            <a:ext cx="8066117" cy="193142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Cambria" panose="02040503050406030204" pitchFamily="18" charset="0"/>
              </a:rPr>
              <a:t/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4000" b="1" dirty="0" smtClean="0">
                <a:latin typeface="Cambria" panose="02040503050406030204" pitchFamily="18" charset="0"/>
              </a:rPr>
              <a:t/>
            </a:r>
            <a:br>
              <a:rPr lang="en-US" sz="4000" b="1" dirty="0" smtClean="0">
                <a:latin typeface="Cambria" panose="02040503050406030204" pitchFamily="18" charset="0"/>
              </a:rPr>
            </a:br>
            <a:r>
              <a:rPr lang="en-US" sz="5000" b="1" dirty="0" smtClean="0">
                <a:latin typeface="Cambria" panose="02040503050406030204" pitchFamily="18" charset="0"/>
              </a:rPr>
              <a:t>THANK YOU</a:t>
            </a:r>
            <a:r>
              <a:rPr lang="en-IN" sz="4000" b="1" dirty="0" smtClean="0">
                <a:latin typeface="Cambria" panose="02040503050406030204" pitchFamily="18" charset="0"/>
              </a:rPr>
              <a:t/>
            </a:r>
            <a:br>
              <a:rPr lang="en-IN" sz="4000" b="1" dirty="0" smtClean="0">
                <a:latin typeface="Cambria" panose="02040503050406030204" pitchFamily="18" charset="0"/>
              </a:rPr>
            </a:br>
            <a:endParaRPr lang="en-IN" sz="4000" b="1" dirty="0">
              <a:latin typeface="Cambria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7DC91-BA8D-4035-9E2C-F9DC70487D2A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41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628</TotalTime>
  <Words>335</Words>
  <Application>Microsoft Office PowerPoint</Application>
  <PresentationFormat>Widescreen</PresentationFormat>
  <Paragraphs>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Wingdings</vt:lpstr>
      <vt:lpstr>Office Theme</vt:lpstr>
      <vt:lpstr>Working Group on IT Audit</vt:lpstr>
      <vt:lpstr>Projects in SDP which require WGITA </vt:lpstr>
      <vt:lpstr>Project 2.5 – Internal Control</vt:lpstr>
      <vt:lpstr>Non-IFPP documents</vt:lpstr>
      <vt:lpstr>Dissemination and exchange of knowledge</vt:lpstr>
      <vt:lpstr>Stakeholder engagement for greater synergy</vt:lpstr>
      <vt:lpstr>  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iCISA</dc:creator>
  <cp:lastModifiedBy>iCISA</cp:lastModifiedBy>
  <cp:revision>55</cp:revision>
  <dcterms:created xsi:type="dcterms:W3CDTF">2017-08-15T02:16:39Z</dcterms:created>
  <dcterms:modified xsi:type="dcterms:W3CDTF">2017-08-16T01:35:18Z</dcterms:modified>
</cp:coreProperties>
</file>