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81" r:id="rId2"/>
    <p:sldId id="300" r:id="rId3"/>
    <p:sldId id="306" r:id="rId4"/>
    <p:sldId id="307" r:id="rId5"/>
    <p:sldId id="308" r:id="rId6"/>
    <p:sldId id="294" r:id="rId7"/>
  </p:sldIdLst>
  <p:sldSz cx="9144000" cy="6858000" type="screen4x3"/>
  <p:notesSz cx="6761163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68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504177-4E52-4B43-8CFB-A43AD61E8C22}" type="datetimeFigureOut">
              <a:rPr lang="en-IN" smtClean="0"/>
              <a:pPr/>
              <a:t>08-09-2016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31B192-B796-412B-856A-D030DB5EC77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738481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D89A-2BFA-4E38-A7B5-6CA3FC6775FD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4A58-FD73-47FC-B463-93343E3C1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D89A-2BFA-4E38-A7B5-6CA3FC6775FD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4A58-FD73-47FC-B463-93343E3C1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D89A-2BFA-4E38-A7B5-6CA3FC6775FD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4A58-FD73-47FC-B463-93343E3C1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D89A-2BFA-4E38-A7B5-6CA3FC6775FD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4A58-FD73-47FC-B463-93343E3C1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D89A-2BFA-4E38-A7B5-6CA3FC6775FD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4A58-FD73-47FC-B463-93343E3C1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D89A-2BFA-4E38-A7B5-6CA3FC6775FD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4A58-FD73-47FC-B463-93343E3C1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D89A-2BFA-4E38-A7B5-6CA3FC6775FD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4A58-FD73-47FC-B463-93343E3C1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D89A-2BFA-4E38-A7B5-6CA3FC6775FD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4A58-FD73-47FC-B463-93343E3C1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D89A-2BFA-4E38-A7B5-6CA3FC6775FD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4A58-FD73-47FC-B463-93343E3C1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D89A-2BFA-4E38-A7B5-6CA3FC6775FD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4A58-FD73-47FC-B463-93343E3C1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D89A-2BFA-4E38-A7B5-6CA3FC6775FD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4A58-FD73-47FC-B463-93343E3C1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ED89A-2BFA-4E38-A7B5-6CA3FC6775FD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84A58-FD73-47FC-B463-93343E3C10F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13" cstate="print"/>
          <a:srcRect l="64706" b="54306"/>
          <a:stretch>
            <a:fillRect/>
          </a:stretch>
        </p:blipFill>
        <p:spPr bwMode="auto">
          <a:xfrm>
            <a:off x="7315200" y="0"/>
            <a:ext cx="1828800" cy="1143000"/>
          </a:xfrm>
          <a:prstGeom prst="rect">
            <a:avLst/>
          </a:prstGeom>
          <a:noFill/>
        </p:spPr>
      </p:pic>
      <p:grpSp>
        <p:nvGrpSpPr>
          <p:cNvPr id="8" name="Group 3"/>
          <p:cNvGrpSpPr>
            <a:grpSpLocks/>
          </p:cNvGrpSpPr>
          <p:nvPr/>
        </p:nvGrpSpPr>
        <p:grpSpPr bwMode="auto">
          <a:xfrm>
            <a:off x="76200" y="76200"/>
            <a:ext cx="1066800" cy="1066800"/>
            <a:chOff x="1812885" y="483445"/>
            <a:chExt cx="6004777" cy="6262809"/>
          </a:xfrm>
        </p:grpSpPr>
        <p:sp>
          <p:nvSpPr>
            <p:cNvPr id="9" name="Oval 8"/>
            <p:cNvSpPr/>
            <p:nvPr/>
          </p:nvSpPr>
          <p:spPr>
            <a:xfrm>
              <a:off x="1982140" y="483445"/>
              <a:ext cx="5563249" cy="5564385"/>
            </a:xfrm>
            <a:prstGeom prst="ellipse">
              <a:avLst/>
            </a:prstGeom>
            <a:gradFill flip="none"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  <a:tileRect/>
            </a:gra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2688584" y="1143496"/>
              <a:ext cx="4187152" cy="4190556"/>
            </a:xfrm>
            <a:prstGeom prst="ellipse">
              <a:avLst/>
            </a:prstGeom>
            <a:gradFill flip="none"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  <a:tileRect/>
            </a:gra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11" name="Picture 6" descr="8.jpg"/>
            <p:cNvPicPr>
              <a:picLocks noChangeAspect="1"/>
            </p:cNvPicPr>
            <p:nvPr/>
          </p:nvPicPr>
          <p:blipFill>
            <a:blip r:embed="rId1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grayscl/>
            </a:blip>
            <a:srcRect l="22330" r="21359" b="28105"/>
            <a:stretch>
              <a:fillRect/>
            </a:stretch>
          </p:blipFill>
          <p:spPr bwMode="auto">
            <a:xfrm flipH="1">
              <a:off x="2590597" y="1321645"/>
              <a:ext cx="4419600" cy="381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1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886200" y="2916634"/>
              <a:ext cx="1828800" cy="1961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12" descr="6.jpg"/>
            <p:cNvPicPr>
              <a:picLocks noChangeAspect="1"/>
            </p:cNvPicPr>
            <p:nvPr/>
          </p:nvPicPr>
          <p:blipFill>
            <a:blip r:embed="rId1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D9C3A5">
                  <a:tint val="50000"/>
                  <a:satMod val="180000"/>
                </a:srgbClr>
              </a:duotone>
            </a:blip>
            <a:srcRect b="1286"/>
            <a:stretch>
              <a:fillRect/>
            </a:stretch>
          </p:blipFill>
          <p:spPr>
            <a:xfrm>
              <a:off x="4306112" y="1499621"/>
              <a:ext cx="990600" cy="1519804"/>
            </a:xfrm>
            <a:prstGeom prst="rect">
              <a:avLst/>
            </a:prstGeom>
          </p:spPr>
        </p:pic>
        <p:sp>
          <p:nvSpPr>
            <p:cNvPr id="14" name="WordArt 6"/>
            <p:cNvSpPr>
              <a:spLocks noChangeArrowheads="1" noChangeShapeType="1" noTextEdit="1"/>
            </p:cNvSpPr>
            <p:nvPr/>
          </p:nvSpPr>
          <p:spPr bwMode="auto">
            <a:xfrm rot="17626964">
              <a:off x="2203579" y="1206106"/>
              <a:ext cx="4389120" cy="3840480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1562266"/>
                </a:avLst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hi-IN" sz="3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2">
                      <a:lumMod val="25000"/>
                    </a:schemeClr>
                  </a:solidFill>
                  <a:latin typeface="Century Gothic"/>
                </a:rPr>
                <a:t>भारतीय लेखा </a:t>
              </a:r>
              <a:r>
                <a:rPr lang="hi-IN" sz="3600" dirty="0">
                  <a:solidFill>
                    <a:schemeClr val="bg2">
                      <a:lumMod val="25000"/>
                    </a:schemeClr>
                  </a:solidFill>
                  <a:latin typeface="+mn-lt"/>
                </a:rPr>
                <a:t>एव</a:t>
              </a:r>
              <a:r>
                <a:rPr lang="hi-IN" sz="3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2">
                      <a:lumMod val="25000"/>
                    </a:schemeClr>
                  </a:solidFill>
                  <a:latin typeface="Century Gothic"/>
                </a:rPr>
                <a:t> लेखा परीक्षा विभाग</a:t>
              </a:r>
              <a:r>
                <a:rPr lang="en-US" sz="3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2">
                      <a:lumMod val="25000"/>
                    </a:schemeClr>
                  </a:solidFill>
                  <a:latin typeface="Century Gothic"/>
                </a:rPr>
                <a:t>    </a:t>
              </a:r>
            </a:p>
          </p:txBody>
        </p:sp>
        <p:sp>
          <p:nvSpPr>
            <p:cNvPr id="15" name="WordArt 6"/>
            <p:cNvSpPr>
              <a:spLocks noChangeArrowheads="1" noChangeShapeType="1" noTextEdit="1"/>
            </p:cNvSpPr>
            <p:nvPr/>
          </p:nvSpPr>
          <p:spPr bwMode="auto">
            <a:xfrm rot="4033083">
              <a:off x="2894117" y="1130047"/>
              <a:ext cx="4466581" cy="4026975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1741012"/>
                </a:avLst>
              </a:prstTxWarp>
            </a:bodyPr>
            <a:lstStyle/>
            <a:p>
              <a:pPr algn="ctr"/>
              <a:r>
                <a:rPr lang="en-US" sz="4000" kern="10">
                  <a:ln w="9525">
                    <a:solidFill>
                      <a:srgbClr val="4A452A"/>
                    </a:solidFill>
                    <a:round/>
                    <a:headEnd/>
                    <a:tailEnd/>
                  </a:ln>
                  <a:solidFill>
                    <a:srgbClr val="4A452A"/>
                  </a:solidFill>
                  <a:latin typeface="Times New Roman"/>
                  <a:cs typeface="Times New Roman"/>
                </a:rPr>
                <a:t>    INDIAN AUDIT  AND  ACCOUNTS  DEPARTMENT</a:t>
              </a:r>
            </a:p>
          </p:txBody>
        </p:sp>
        <p:sp>
          <p:nvSpPr>
            <p:cNvPr id="16" name="Oval 15"/>
            <p:cNvSpPr>
              <a:spLocks noChangeArrowheads="1"/>
            </p:cNvSpPr>
            <p:nvPr/>
          </p:nvSpPr>
          <p:spPr bwMode="auto">
            <a:xfrm flipH="1" flipV="1">
              <a:off x="2249806" y="2716531"/>
              <a:ext cx="45719" cy="45719"/>
            </a:xfrm>
            <a:prstGeom prst="ellipse">
              <a:avLst/>
            </a:prstGeom>
            <a:solidFill>
              <a:srgbClr val="4A452A"/>
            </a:solidFill>
            <a:ln w="25400" algn="ctr">
              <a:noFill/>
              <a:round/>
              <a:headEnd/>
              <a:tailEnd/>
            </a:ln>
          </p:spPr>
          <p:txBody>
            <a:bodyPr rot="1080000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 dirty="0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17" name="4-Point Star 16"/>
            <p:cNvSpPr/>
            <p:nvPr/>
          </p:nvSpPr>
          <p:spPr>
            <a:xfrm>
              <a:off x="4638662" y="682995"/>
              <a:ext cx="301713" cy="307000"/>
            </a:xfrm>
            <a:prstGeom prst="star4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18" name="Group 25"/>
            <p:cNvGrpSpPr>
              <a:grpSpLocks/>
            </p:cNvGrpSpPr>
            <p:nvPr/>
          </p:nvGrpSpPr>
          <p:grpSpPr bwMode="auto">
            <a:xfrm>
              <a:off x="1812885" y="4810648"/>
              <a:ext cx="6004777" cy="1935606"/>
              <a:chOff x="1812885" y="4810648"/>
              <a:chExt cx="6004777" cy="1935606"/>
            </a:xfrm>
          </p:grpSpPr>
          <p:pic>
            <p:nvPicPr>
              <p:cNvPr id="21" name="Picture 20" descr="4.jpg"/>
              <p:cNvPicPr>
                <a:picLocks noChangeAspect="1"/>
              </p:cNvPicPr>
              <p:nvPr/>
            </p:nvPicPr>
            <p:blipFill>
              <a:blip r:embed="rId17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rgbClr val="006600">
                    <a:tint val="45000"/>
                    <a:satMod val="400000"/>
                  </a:srgbClr>
                </a:duotone>
              </a:blip>
              <a:stretch>
                <a:fillRect/>
              </a:stretch>
            </p:blipFill>
            <p:spPr>
              <a:xfrm rot="17293229">
                <a:off x="2584799" y="4059263"/>
                <a:ext cx="1915077" cy="3458906"/>
              </a:xfrm>
              <a:prstGeom prst="rect">
                <a:avLst/>
              </a:prstGeom>
            </p:spPr>
          </p:pic>
          <p:pic>
            <p:nvPicPr>
              <p:cNvPr id="22" name="Picture 21" descr="4.jpg"/>
              <p:cNvPicPr>
                <a:picLocks noChangeAspect="1"/>
              </p:cNvPicPr>
              <p:nvPr/>
            </p:nvPicPr>
            <p:blipFill>
              <a:blip r:embed="rId18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rgbClr val="006600">
                    <a:tint val="45000"/>
                    <a:satMod val="400000"/>
                  </a:srgbClr>
                </a:duotone>
              </a:blip>
              <a:stretch>
                <a:fillRect/>
              </a:stretch>
            </p:blipFill>
            <p:spPr>
              <a:xfrm rot="15075991" flipV="1">
                <a:off x="5147827" y="4055891"/>
                <a:ext cx="1915077" cy="3424592"/>
              </a:xfrm>
              <a:prstGeom prst="rect">
                <a:avLst/>
              </a:prstGeom>
            </p:spPr>
          </p:pic>
        </p:grpSp>
        <p:pic>
          <p:nvPicPr>
            <p:cNvPr id="19" name="Picture 14" descr="asad.jpg"/>
            <p:cNvPicPr>
              <a:picLocks noChangeAspect="1"/>
            </p:cNvPicPr>
            <p:nvPr/>
          </p:nvPicPr>
          <p:blipFill>
            <a:blip r:embed="rId19" cstate="print">
              <a:clrChange>
                <a:clrFrom>
                  <a:srgbClr val="010004"/>
                </a:clrFrom>
                <a:clrTo>
                  <a:srgbClr val="010004">
                    <a:alpha val="0"/>
                  </a:srgbClr>
                </a:clrTo>
              </a:clrChange>
              <a:grayscl/>
              <a:biLevel thresh="50000"/>
            </a:blip>
            <a:srcRect/>
            <a:stretch>
              <a:fillRect/>
            </a:stretch>
          </p:blipFill>
          <p:spPr bwMode="auto">
            <a:xfrm>
              <a:off x="4419600" y="4067175"/>
              <a:ext cx="805534" cy="423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" name="Picture 3"/>
            <p:cNvPicPr>
              <a:picLocks noChangeAspect="1" noChangeArrowheads="1"/>
            </p:cNvPicPr>
            <p:nvPr/>
          </p:nvPicPr>
          <p:blipFill>
            <a:blip r:embed="rId20" cstate="print">
              <a:clrChange>
                <a:clrFrom>
                  <a:srgbClr val="4F1E1E"/>
                </a:clrFrom>
                <a:clrTo>
                  <a:srgbClr val="4F1E1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48150" y="3040936"/>
              <a:ext cx="1088048" cy="8900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2727184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  <a:cs typeface="Calibri" pitchFamily="34" charset="0"/>
              </a:rPr>
              <a:t>Agenda Item No. 14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  <a:cs typeface="Calibri" pitchFamily="34" charset="0"/>
              </a:rPr>
              <a:t/>
            </a:r>
            <a:b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  <a:cs typeface="Calibri" pitchFamily="34" charset="0"/>
              </a:rPr>
            </a:b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  <a:cs typeface="Calibri" pitchFamily="34" charset="0"/>
              </a:rPr>
              <a:t>Draft Report of the Knowledge Sharing Committee (Goal 3) for Governing Board meeting and INCOSAI at Abu Dhabi</a:t>
            </a:r>
            <a:endParaRPr lang="en-IN" sz="4000" dirty="0">
              <a:solidFill>
                <a:schemeClr val="accent1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4869160"/>
            <a:ext cx="6400800" cy="697632"/>
          </a:xfrm>
        </p:spPr>
        <p:txBody>
          <a:bodyPr/>
          <a:lstStyle/>
          <a:p>
            <a:pPr algn="r"/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mbria" pitchFamily="18" charset="0"/>
              </a:rPr>
              <a:t>Chair: SAI India</a:t>
            </a:r>
            <a:endParaRPr lang="en-IN" b="1" dirty="0">
              <a:solidFill>
                <a:schemeClr val="accent1">
                  <a:lumMod val="60000"/>
                  <a:lumOff val="40000"/>
                </a:schemeClr>
              </a:solidFill>
              <a:latin typeface="Cambria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Comptroller and Auditor General of India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DC91-BA8D-4035-9E2C-F9DC70487D2A}" type="slidenum">
              <a:rPr lang="en-IN" smtClean="0"/>
              <a:pPr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8700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Contents of the Draft Report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IN" dirty="0" smtClean="0"/>
              <a:t>Background: goal and purpose of KSC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 smtClean="0"/>
              <a:t>Membership: No change in the constitution and membership since last GB meeting 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 smtClean="0"/>
              <a:t>KSC Meetings: 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IN" dirty="0" smtClean="0"/>
              <a:t>Main Committee meeting was held in Beijing in 2013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IN" dirty="0" smtClean="0"/>
              <a:t>Steering committee meetings in Cairo, Washington DC and Mexico City during 2014-16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 smtClean="0"/>
              <a:t>KSC strategic objectives and Goals: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IN" dirty="0" smtClean="0"/>
              <a:t>SAI India has shared strategic objectives and goals of KSC for inclusion in the INTOSAI Strategic Plan (2017-2022)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IN" dirty="0" smtClean="0"/>
              <a:t>Also shared with PSC and CBC to address common issues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 smtClean="0"/>
              <a:t>KSC Work Plan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IN" dirty="0" smtClean="0"/>
              <a:t>KSC Work Plan (2017-2019) has been developed – aligned with the new INTOSAI strategic plan</a:t>
            </a:r>
          </a:p>
          <a:p>
            <a:pPr marL="914400" lvl="1" indent="-514350">
              <a:buFont typeface="+mj-lt"/>
              <a:buAutoNum type="arabicPeriod"/>
            </a:pPr>
            <a:endParaRPr lang="en-IN" dirty="0" smtClean="0"/>
          </a:p>
          <a:p>
            <a:pPr marL="514350" indent="-514350">
              <a:buFont typeface="+mj-lt"/>
              <a:buAutoNum type="arabicPeriod"/>
            </a:pPr>
            <a:endParaRPr lang="en-IN" dirty="0" smtClean="0"/>
          </a:p>
          <a:p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dirty="0" smtClean="0"/>
              <a:t>Contents of the Draft Report (…cont)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518457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IN" sz="1800" b="1" dirty="0" smtClean="0"/>
              <a:t>6. Knowledge Development</a:t>
            </a:r>
          </a:p>
          <a:p>
            <a:r>
              <a:rPr lang="en-IN" sz="1800" b="1" dirty="0" smtClean="0"/>
              <a:t>6 ISSAIs and INTOSAI GOVs developed by Working Groups</a:t>
            </a:r>
          </a:p>
          <a:p>
            <a:pPr lvl="1">
              <a:buFont typeface="Arial" pitchFamily="34" charset="0"/>
              <a:buChar char="•"/>
            </a:pPr>
            <a:r>
              <a:rPr lang="en-IN" sz="1600" dirty="0" smtClean="0"/>
              <a:t>ISSAI-5300: Guidelines on IT Audits</a:t>
            </a:r>
          </a:p>
          <a:p>
            <a:pPr lvl="1">
              <a:buFont typeface="Arial" pitchFamily="34" charset="0"/>
              <a:buChar char="•"/>
            </a:pPr>
            <a:r>
              <a:rPr lang="en-IN" sz="1600" dirty="0" smtClean="0"/>
              <a:t>ISSAI-5700: Guideline for the Audit of Corruption Prevention in Government Agencies</a:t>
            </a:r>
          </a:p>
          <a:p>
            <a:pPr lvl="1">
              <a:buFont typeface="Arial" pitchFamily="34" charset="0"/>
              <a:buChar char="•"/>
            </a:pPr>
            <a:r>
              <a:rPr lang="en-IN" sz="1600" dirty="0" smtClean="0"/>
              <a:t>ISSAI-5450: Guidance on Auditing  Public Debt Information System</a:t>
            </a:r>
          </a:p>
          <a:p>
            <a:pPr lvl="1">
              <a:buFont typeface="Arial" pitchFamily="34" charset="0"/>
              <a:buChar char="•"/>
            </a:pPr>
            <a:r>
              <a:rPr lang="en-IN" sz="1600" dirty="0" smtClean="0"/>
              <a:t>INTOSAI GOV-9160: Enhancing Good Governance  for Public Assets: Guiding Principle for Implementation </a:t>
            </a:r>
          </a:p>
          <a:p>
            <a:pPr lvl="1">
              <a:buFont typeface="Arial" pitchFamily="34" charset="0"/>
              <a:buChar char="•"/>
            </a:pPr>
            <a:r>
              <a:rPr lang="en-IN" sz="1600" dirty="0" smtClean="0"/>
              <a:t>INTOSAI GOV on Public Debt Management office</a:t>
            </a:r>
          </a:p>
          <a:p>
            <a:pPr lvl="1">
              <a:buFont typeface="Arial" pitchFamily="34" charset="0"/>
              <a:buChar char="•"/>
            </a:pPr>
            <a:r>
              <a:rPr lang="en-IN" sz="1600" dirty="0" smtClean="0"/>
              <a:t>INTOSAI GOV on Evaluation</a:t>
            </a:r>
          </a:p>
          <a:p>
            <a:r>
              <a:rPr lang="en-IN" sz="1600" b="1" dirty="0" smtClean="0"/>
              <a:t>INTOSAI documents developed by WGs</a:t>
            </a:r>
          </a:p>
          <a:p>
            <a:pPr lvl="1">
              <a:buFont typeface="Arial" pitchFamily="34" charset="0"/>
              <a:buChar char="•"/>
            </a:pPr>
            <a:r>
              <a:rPr lang="en-IN" sz="1600" dirty="0" smtClean="0"/>
              <a:t>Guidance “Key National Indicators: Guidance for Supreme Audit Institutions”</a:t>
            </a:r>
          </a:p>
          <a:p>
            <a:pPr lvl="1">
              <a:buFont typeface="Arial" pitchFamily="34" charset="0"/>
              <a:buChar char="•"/>
            </a:pPr>
            <a:r>
              <a:rPr lang="en-IN" sz="1600" dirty="0" smtClean="0"/>
              <a:t>Guidance on Effective Practices of Cooperation between SAIs, the Legislature, the Judiciary and the Executive</a:t>
            </a:r>
          </a:p>
          <a:p>
            <a:pPr lvl="1">
              <a:buFont typeface="Arial" pitchFamily="34" charset="0"/>
              <a:buChar char="•"/>
            </a:pPr>
            <a:r>
              <a:rPr lang="en-IN" sz="1600" dirty="0" smtClean="0"/>
              <a:t>Practical guidelines </a:t>
            </a:r>
            <a:r>
              <a:rPr lang="en-IN" sz="1600" smtClean="0"/>
              <a:t>on Public </a:t>
            </a:r>
            <a:r>
              <a:rPr lang="en-IN" sz="1600" dirty="0" smtClean="0"/>
              <a:t>Procurement Audit</a:t>
            </a:r>
          </a:p>
          <a:p>
            <a:pPr lvl="1">
              <a:buFont typeface="Arial" pitchFamily="34" charset="0"/>
              <a:buChar char="•"/>
            </a:pPr>
            <a:r>
              <a:rPr lang="en-IN" sz="1600" dirty="0" smtClean="0"/>
              <a:t>SAI Performance Measurement Framework for assessing and monitoring SAI’s performance</a:t>
            </a:r>
          </a:p>
          <a:p>
            <a:r>
              <a:rPr lang="en-IN" sz="1600" b="1" dirty="0" smtClean="0"/>
              <a:t>International Journal of Government Auditing: </a:t>
            </a:r>
            <a:r>
              <a:rPr lang="en-IN" sz="1600" dirty="0" smtClean="0"/>
              <a:t>as the official publication of INTOSAI</a:t>
            </a:r>
            <a:endParaRPr lang="en-IN" sz="1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Contents of the Draft Report (…cont)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84784"/>
            <a:ext cx="8363272" cy="511256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IN" dirty="0" smtClean="0"/>
              <a:t>7. INTOSAI Community Portal developed in collaboration with IDI</a:t>
            </a:r>
          </a:p>
          <a:p>
            <a:pPr>
              <a:buNone/>
            </a:pPr>
            <a:r>
              <a:rPr lang="en-IN" dirty="0" smtClean="0"/>
              <a:t>8. Latest developments</a:t>
            </a:r>
          </a:p>
          <a:p>
            <a:pPr lvl="1">
              <a:buNone/>
            </a:pPr>
            <a:r>
              <a:rPr lang="en-IN" dirty="0" smtClean="0"/>
              <a:t>8.1  KSC and IDI cooperation on designing and delivering a Comprehensive programme on Auditing implementation of SDGs</a:t>
            </a:r>
          </a:p>
          <a:p>
            <a:pPr lvl="1">
              <a:buNone/>
            </a:pPr>
            <a:r>
              <a:rPr lang="en-IN" dirty="0" smtClean="0"/>
              <a:t>8.2 Research on issues of mutual interest and concern of member SAIs</a:t>
            </a:r>
          </a:p>
          <a:p>
            <a:pPr lvl="2"/>
            <a:r>
              <a:rPr lang="en-IN" dirty="0" smtClean="0"/>
              <a:t>KSC survey in December 2015 to identify interest of SAIs for carrying out research	</a:t>
            </a:r>
          </a:p>
          <a:p>
            <a:pPr lvl="2"/>
            <a:r>
              <a:rPr lang="en-IN" dirty="0" smtClean="0"/>
              <a:t>Responses received from 30 INTOSAI members: 9 members not in favour of carrying out research projects, Rest suggested 60 topics</a:t>
            </a:r>
          </a:p>
          <a:p>
            <a:pPr lvl="2"/>
            <a:r>
              <a:rPr lang="en-IN" dirty="0" smtClean="0"/>
              <a:t>Most popular topics</a:t>
            </a:r>
          </a:p>
          <a:p>
            <a:pPr lvl="3"/>
            <a:r>
              <a:rPr lang="en-IN" sz="2600" dirty="0" smtClean="0"/>
              <a:t>‘Big Data’, - new Working Group is planned</a:t>
            </a:r>
          </a:p>
          <a:p>
            <a:pPr lvl="3"/>
            <a:r>
              <a:rPr lang="en-IN" sz="2600" dirty="0" smtClean="0"/>
              <a:t>Auditing implementation of SDGs – KSC-IDI already undertaken capacity development programme</a:t>
            </a:r>
          </a:p>
          <a:p>
            <a:pPr lvl="3"/>
            <a:r>
              <a:rPr lang="en-IN" sz="2600" dirty="0" smtClean="0"/>
              <a:t>Data Analytics: Project included in Work Plan (2017-19) of WGITA</a:t>
            </a:r>
          </a:p>
          <a:p>
            <a:pPr lvl="3"/>
            <a:r>
              <a:rPr lang="en-IN" sz="2600" dirty="0" smtClean="0"/>
              <a:t>Auditing Emergency Preparedness’ – selected for research </a:t>
            </a:r>
          </a:p>
          <a:p>
            <a:pPr lvl="3"/>
            <a:r>
              <a:rPr lang="en-IN" sz="2600" dirty="0" smtClean="0"/>
              <a:t>‘Citizen participation in Public Audit’ – selected for research</a:t>
            </a:r>
            <a:endParaRPr lang="en-IN" sz="2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Contents of the Draft Report (…cont)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sz="2400" dirty="0" smtClean="0"/>
              <a:t>9. Update on review of ISSAIs on</a:t>
            </a:r>
          </a:p>
          <a:p>
            <a:pPr lvl="1">
              <a:buFont typeface="Arial" pitchFamily="34" charset="0"/>
              <a:buChar char="•"/>
            </a:pPr>
            <a:r>
              <a:rPr lang="en-IN" sz="2400" dirty="0" smtClean="0"/>
              <a:t>Audit of International Institutions</a:t>
            </a:r>
          </a:p>
          <a:p>
            <a:pPr lvl="1">
              <a:buFont typeface="Arial" pitchFamily="34" charset="0"/>
              <a:buChar char="•"/>
            </a:pPr>
            <a:r>
              <a:rPr lang="en-IN" sz="2400" dirty="0" smtClean="0"/>
              <a:t>Audit of Privatisation</a:t>
            </a:r>
          </a:p>
          <a:p>
            <a:pPr lvl="1">
              <a:buFont typeface="Arial" pitchFamily="34" charset="0"/>
              <a:buChar char="•"/>
            </a:pPr>
            <a:r>
              <a:rPr lang="en-IN" sz="2400" dirty="0" smtClean="0"/>
              <a:t>Environmental Auditing</a:t>
            </a:r>
          </a:p>
          <a:p>
            <a:pPr lvl="1">
              <a:buFont typeface="Arial" pitchFamily="34" charset="0"/>
              <a:buChar char="•"/>
            </a:pPr>
            <a:r>
              <a:rPr lang="en-IN" sz="2400" dirty="0" smtClean="0"/>
              <a:t>Pubic Debt</a:t>
            </a:r>
          </a:p>
          <a:p>
            <a:pPr>
              <a:buNone/>
            </a:pPr>
            <a:r>
              <a:rPr lang="en-IN" sz="2400" dirty="0" smtClean="0"/>
              <a:t>10. Thanking Goal Liaison, Working Groups and Task Forces for their sincere efforts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643050"/>
            <a:ext cx="8066117" cy="4125925"/>
          </a:xfrm>
        </p:spPr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400" dirty="0" smtClean="0">
                <a:latin typeface="Cambria" pitchFamily="18" charset="0"/>
              </a:rPr>
              <a:t>THANK You</a:t>
            </a:r>
            <a:r>
              <a:rPr lang="en-IN" sz="4400" dirty="0" smtClean="0">
                <a:latin typeface="Cambria" pitchFamily="18" charset="0"/>
              </a:rPr>
              <a:t/>
            </a:r>
            <a:br>
              <a:rPr lang="en-IN" sz="4400" dirty="0" smtClean="0">
                <a:latin typeface="Cambria" pitchFamily="18" charset="0"/>
              </a:rPr>
            </a:br>
            <a:endParaRPr lang="en-IN" sz="4400" dirty="0">
              <a:latin typeface="Cambria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Comptroller and Auditor General of India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DC91-BA8D-4035-9E2C-F9DC70487D2A}" type="slidenum">
              <a:rPr lang="en-IN" smtClean="0"/>
              <a:pPr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5829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ter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 Slide</Template>
  <TotalTime>1523</TotalTime>
  <Words>371</Words>
  <Application>Microsoft Office PowerPoint</Application>
  <PresentationFormat>On-screen Show (4:3)</PresentationFormat>
  <Paragraphs>55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Master Slide</vt:lpstr>
      <vt:lpstr>Agenda Item No. 14 Draft Report of the Knowledge Sharing Committee (Goal 3) for Governing Board meeting and INCOSAI at Abu Dhabi</vt:lpstr>
      <vt:lpstr>Contents of the Draft Report</vt:lpstr>
      <vt:lpstr>Contents of the Draft Report (…cont)</vt:lpstr>
      <vt:lpstr>Contents of the Draft Report (…cont)</vt:lpstr>
      <vt:lpstr>Contents of the Draft Report (…cont)</vt:lpstr>
      <vt:lpstr>  THANK You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Vijender</dc:creator>
  <cp:lastModifiedBy>DIR IR</cp:lastModifiedBy>
  <cp:revision>150</cp:revision>
  <cp:lastPrinted>2014-10-10T07:14:59Z</cp:lastPrinted>
  <dcterms:created xsi:type="dcterms:W3CDTF">2013-05-29T06:17:11Z</dcterms:created>
  <dcterms:modified xsi:type="dcterms:W3CDTF">2016-09-08T17:04:41Z</dcterms:modified>
</cp:coreProperties>
</file>