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95" r:id="rId3"/>
    <p:sldId id="296" r:id="rId4"/>
    <p:sldId id="288" r:id="rId5"/>
    <p:sldId id="287" r:id="rId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04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908" y="0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fld id="{E3B4DAEB-CFD6-4BF5-BE21-3DB41590AC47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705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908" y="9430705"/>
            <a:ext cx="2945184" cy="495936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fld id="{321E2073-B367-4373-8A55-89E655548B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70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8D77B6-4853-41BB-ABCA-677AB05DF109}" type="datetimeFigureOut">
              <a:rPr lang="en-IN" smtClean="0"/>
              <a:pPr/>
              <a:t>09-10-2015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2392E-2043-4EF6-ADAC-292160E8F9A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3858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2392E-2043-4EF6-ADAC-292160E8F9AD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4817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ED89A-2BFA-4E38-A7B5-6CA3FC6775FD}" type="datetimeFigureOut">
              <a:rPr lang="en-US" smtClean="0"/>
              <a:pPr/>
              <a:t>10/9/2015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84A58-FD73-47FC-B463-93343E3C10F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13" cstate="print"/>
          <a:srcRect l="64706" b="54306"/>
          <a:stretch>
            <a:fillRect/>
          </a:stretch>
        </p:blipFill>
        <p:spPr bwMode="auto">
          <a:xfrm>
            <a:off x="7315200" y="0"/>
            <a:ext cx="1828800" cy="1143000"/>
          </a:xfrm>
          <a:prstGeom prst="rect">
            <a:avLst/>
          </a:prstGeom>
          <a:noFill/>
        </p:spPr>
      </p:pic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76200" y="76200"/>
            <a:ext cx="1066800" cy="1066800"/>
            <a:chOff x="1812885" y="483445"/>
            <a:chExt cx="6004777" cy="6262809"/>
          </a:xfrm>
        </p:grpSpPr>
        <p:sp>
          <p:nvSpPr>
            <p:cNvPr id="9" name="Oval 8"/>
            <p:cNvSpPr/>
            <p:nvPr/>
          </p:nvSpPr>
          <p:spPr>
            <a:xfrm>
              <a:off x="1982140" y="483445"/>
              <a:ext cx="5563249" cy="5564385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688584" y="1143496"/>
              <a:ext cx="4187152" cy="4190556"/>
            </a:xfrm>
            <a:prstGeom prst="ellipse">
              <a:avLst/>
            </a:prstGeom>
            <a:gradFill flip="none"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  <a:tileRect/>
            </a:gra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1" name="Picture 6" descr="8.jpg"/>
            <p:cNvPicPr>
              <a:picLocks noChangeAspect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</a:blip>
            <a:srcRect l="22330" r="21359" b="28105"/>
            <a:stretch>
              <a:fillRect/>
            </a:stretch>
          </p:blipFill>
          <p:spPr bwMode="auto">
            <a:xfrm flipH="1">
              <a:off x="2590597" y="1321645"/>
              <a:ext cx="4419600" cy="381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2916634"/>
              <a:ext cx="1828800" cy="1961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6.jpg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rcRect b="1286"/>
            <a:stretch>
              <a:fillRect/>
            </a:stretch>
          </p:blipFill>
          <p:spPr>
            <a:xfrm>
              <a:off x="4306112" y="1499621"/>
              <a:ext cx="990600" cy="1519804"/>
            </a:xfrm>
            <a:prstGeom prst="rect">
              <a:avLst/>
            </a:prstGeom>
          </p:spPr>
        </p:pic>
        <p:sp>
          <p:nvSpPr>
            <p:cNvPr id="14" name="WordArt 6"/>
            <p:cNvSpPr>
              <a:spLocks noChangeArrowheads="1" noChangeShapeType="1" noTextEdit="1"/>
            </p:cNvSpPr>
            <p:nvPr/>
          </p:nvSpPr>
          <p:spPr bwMode="auto">
            <a:xfrm rot="17626964">
              <a:off x="2203579" y="1206106"/>
              <a:ext cx="4389120" cy="38404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562266"/>
                </a:avLst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भारतीय लेखा </a:t>
              </a:r>
              <a:r>
                <a:rPr lang="hi-IN" sz="3600" dirty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एव</a:t>
              </a:r>
              <a:r>
                <a:rPr lang="hi-IN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लेखा परीक्षा विभाग</a:t>
              </a:r>
              <a:r>
                <a:rPr lang="en-US" sz="3600" kern="10" dirty="0">
                  <a:ln w="9525">
                    <a:noFill/>
                    <a:round/>
                    <a:headEnd/>
                    <a:tailEnd/>
                  </a:ln>
                  <a:solidFill>
                    <a:schemeClr val="bg2">
                      <a:lumMod val="25000"/>
                    </a:schemeClr>
                  </a:solidFill>
                  <a:latin typeface="Century Gothic"/>
                </a:rPr>
                <a:t>    </a:t>
              </a:r>
            </a:p>
          </p:txBody>
        </p:sp>
        <p:sp>
          <p:nvSpPr>
            <p:cNvPr id="15" name="WordArt 6"/>
            <p:cNvSpPr>
              <a:spLocks noChangeArrowheads="1" noChangeShapeType="1" noTextEdit="1"/>
            </p:cNvSpPr>
            <p:nvPr/>
          </p:nvSpPr>
          <p:spPr bwMode="auto">
            <a:xfrm rot="4033083">
              <a:off x="2894117" y="1130047"/>
              <a:ext cx="4466581" cy="4026975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1741012"/>
                </a:avLst>
              </a:prstTxWarp>
            </a:bodyPr>
            <a:lstStyle/>
            <a:p>
              <a:pPr algn="ctr"/>
              <a:r>
                <a:rPr lang="en-US" sz="4000" kern="10">
                  <a:ln w="9525">
                    <a:solidFill>
                      <a:srgbClr val="4A452A"/>
                    </a:solidFill>
                    <a:round/>
                    <a:headEnd/>
                    <a:tailEnd/>
                  </a:ln>
                  <a:solidFill>
                    <a:srgbClr val="4A452A"/>
                  </a:solidFill>
                  <a:latin typeface="Times New Roman"/>
                  <a:cs typeface="Times New Roman"/>
                </a:rPr>
                <a:t>    INDIAN AUDIT  AND  ACCOUNTS  DEPARTMENT</a:t>
              </a: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 flipH="1" flipV="1">
              <a:off x="2249806" y="2716531"/>
              <a:ext cx="45719" cy="45719"/>
            </a:xfrm>
            <a:prstGeom prst="ellipse">
              <a:avLst/>
            </a:prstGeom>
            <a:solidFill>
              <a:srgbClr val="4A452A"/>
            </a:solidFill>
            <a:ln w="25400" algn="ctr">
              <a:noFill/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800" dirty="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17" name="4-Point Star 16"/>
            <p:cNvSpPr/>
            <p:nvPr/>
          </p:nvSpPr>
          <p:spPr>
            <a:xfrm>
              <a:off x="4638662" y="682995"/>
              <a:ext cx="301713" cy="307000"/>
            </a:xfrm>
            <a:prstGeom prst="star4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8" name="Group 25"/>
            <p:cNvGrpSpPr>
              <a:grpSpLocks/>
            </p:cNvGrpSpPr>
            <p:nvPr/>
          </p:nvGrpSpPr>
          <p:grpSpPr bwMode="auto">
            <a:xfrm>
              <a:off x="1812885" y="4810648"/>
              <a:ext cx="6004777" cy="1935606"/>
              <a:chOff x="1812885" y="4810648"/>
              <a:chExt cx="6004777" cy="1935606"/>
            </a:xfrm>
          </p:grpSpPr>
          <p:pic>
            <p:nvPicPr>
              <p:cNvPr id="21" name="Picture 20" descr="4.jpg"/>
              <p:cNvPicPr>
                <a:picLocks noChangeAspect="1"/>
              </p:cNvPicPr>
              <p:nvPr/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7293229">
                <a:off x="2584799" y="4059263"/>
                <a:ext cx="1915077" cy="3458906"/>
              </a:xfrm>
              <a:prstGeom prst="rect">
                <a:avLst/>
              </a:prstGeom>
            </p:spPr>
          </p:pic>
          <p:pic>
            <p:nvPicPr>
              <p:cNvPr id="22" name="Picture 21" descr="4.jpg"/>
              <p:cNvPicPr>
                <a:picLocks noChangeAspect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duotone>
                  <a:prstClr val="black"/>
                  <a:srgbClr val="006600">
                    <a:tint val="45000"/>
                    <a:satMod val="400000"/>
                  </a:srgbClr>
                </a:duotone>
              </a:blip>
              <a:stretch>
                <a:fillRect/>
              </a:stretch>
            </p:blipFill>
            <p:spPr>
              <a:xfrm rot="15075991" flipV="1">
                <a:off x="5147827" y="4055891"/>
                <a:ext cx="1915077" cy="3424592"/>
              </a:xfrm>
              <a:prstGeom prst="rect">
                <a:avLst/>
              </a:prstGeom>
            </p:spPr>
          </p:pic>
        </p:grpSp>
        <p:pic>
          <p:nvPicPr>
            <p:cNvPr id="19" name="Picture 14" descr="asad.jpg"/>
            <p:cNvPicPr>
              <a:picLocks noChangeAspect="1"/>
            </p:cNvPicPr>
            <p:nvPr/>
          </p:nvPicPr>
          <p:blipFill>
            <a:blip r:embed="rId19" cstate="print">
              <a:clrChange>
                <a:clrFrom>
                  <a:srgbClr val="010004"/>
                </a:clrFrom>
                <a:clrTo>
                  <a:srgbClr val="010004">
                    <a:alpha val="0"/>
                  </a:srgbClr>
                </a:clrTo>
              </a:clrChange>
              <a:grayscl/>
              <a:biLevel thresh="50000"/>
            </a:blip>
            <a:srcRect/>
            <a:stretch>
              <a:fillRect/>
            </a:stretch>
          </p:blipFill>
          <p:spPr bwMode="auto">
            <a:xfrm>
              <a:off x="4419600" y="4067175"/>
              <a:ext cx="805534" cy="423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3"/>
            <p:cNvPicPr>
              <a:picLocks noChangeAspect="1" noChangeArrowheads="1"/>
            </p:cNvPicPr>
            <p:nvPr/>
          </p:nvPicPr>
          <p:blipFill>
            <a:blip r:embed="rId20" cstate="print">
              <a:clrChange>
                <a:clrFrom>
                  <a:srgbClr val="4F1E1E"/>
                </a:clrFrom>
                <a:clrTo>
                  <a:srgbClr val="4F1E1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48150" y="3040936"/>
              <a:ext cx="1088048" cy="890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8100"/>
            <a:ext cx="7772400" cy="1885962"/>
          </a:xfrm>
        </p:spPr>
        <p:txBody>
          <a:bodyPr>
            <a:noAutofit/>
          </a:bodyPr>
          <a:lstStyle/>
          <a:p>
            <a:r>
              <a:rPr lang="en-IN" sz="2800" b="1" dirty="0"/>
              <a:t>Agenda Item No. </a:t>
            </a:r>
            <a:r>
              <a:rPr lang="en-IN" sz="2800" b="1" dirty="0" smtClean="0"/>
              <a:t>23</a:t>
            </a:r>
            <a:r>
              <a:rPr lang="en-IN" sz="3600" b="1" dirty="0" smtClean="0"/>
              <a:t/>
            </a:r>
            <a:br>
              <a:rPr lang="en-IN" sz="3600" b="1" dirty="0" smtClean="0"/>
            </a:br>
            <a:r>
              <a:rPr lang="en-IN" sz="3600" b="1" dirty="0" smtClean="0"/>
              <a:t>Report </a:t>
            </a:r>
            <a:r>
              <a:rPr lang="en-IN" sz="3600" b="1" dirty="0" smtClean="0"/>
              <a:t>on research projects on topics of mutual interest of member SAIs</a:t>
            </a:r>
            <a:endParaRPr lang="en-IN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3066" y="5301208"/>
            <a:ext cx="6643734" cy="590310"/>
          </a:xfrm>
        </p:spPr>
        <p:txBody>
          <a:bodyPr>
            <a:noAutofit/>
          </a:bodyPr>
          <a:lstStyle/>
          <a:p>
            <a:pPr algn="r"/>
            <a:r>
              <a:rPr lang="en-US" b="1" dirty="0" smtClean="0">
                <a:solidFill>
                  <a:schemeClr val="tx1"/>
                </a:solidFill>
              </a:rPr>
              <a:t>SAI INDIA</a:t>
            </a:r>
            <a:endParaRPr lang="en-IN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212976"/>
            <a:ext cx="7879557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7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KSC Steering Committee Meeting</a:t>
            </a:r>
            <a:r>
              <a:rPr lang="en-US" sz="2400" b="1" dirty="0" smtClean="0"/>
              <a:t> </a:t>
            </a:r>
          </a:p>
          <a:p>
            <a:endParaRPr lang="en-US" sz="2400" b="1" dirty="0"/>
          </a:p>
          <a:p>
            <a:r>
              <a:rPr lang="en-IN" sz="2800" b="1" dirty="0" smtClean="0"/>
              <a:t>Washington D.C.</a:t>
            </a:r>
          </a:p>
          <a:p>
            <a:r>
              <a:rPr lang="en-IN" sz="2800" b="1" dirty="0" smtClean="0"/>
              <a:t>(15 and 16 October 2015)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30858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119"/>
            <a:ext cx="8229600" cy="850106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Background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64" y="1268760"/>
            <a:ext cx="7848872" cy="4968552"/>
          </a:xfrm>
        </p:spPr>
        <p:txBody>
          <a:bodyPr>
            <a:noAutofit/>
          </a:bodyPr>
          <a:lstStyle/>
          <a:p>
            <a:pPr algn="just"/>
            <a:r>
              <a:rPr lang="en-US" sz="3000" dirty="0" smtClean="0"/>
              <a:t>One of the objectives of the KSC is to perform research </a:t>
            </a:r>
            <a:r>
              <a:rPr lang="en-US" sz="3000" dirty="0"/>
              <a:t>on issues of mutual interest and </a:t>
            </a:r>
            <a:r>
              <a:rPr lang="en-US" sz="3000" dirty="0" smtClean="0"/>
              <a:t>concern</a:t>
            </a:r>
          </a:p>
          <a:p>
            <a:pPr algn="just"/>
            <a:r>
              <a:rPr lang="en-US" sz="3000" dirty="0" smtClean="0"/>
              <a:t>Working Groups and Task Forces under KSC are carrying out researches on topics related to their areas of work viz. environmental audit, public debt, IT Audit, etc.</a:t>
            </a:r>
            <a:endParaRPr lang="en-US" sz="3000" dirty="0"/>
          </a:p>
          <a:p>
            <a:pPr algn="just"/>
            <a:r>
              <a:rPr lang="en-US" sz="3000" dirty="0"/>
              <a:t>Output of such work by working groups  is in the form of Standards/Guidelines and other products</a:t>
            </a:r>
            <a:endParaRPr lang="en-US" sz="3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3953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119"/>
            <a:ext cx="8229600" cy="850106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Background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848872" cy="4680520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At present  there is no research on cross-cutting issues (like audit of Millennium Development Goals, auditing development from gender perspective, auditing hosting of mega sporting events etc.)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4256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IN" sz="3600" b="1" dirty="0" smtClean="0"/>
              <a:t>Proposal of KSC 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170" y="1196752"/>
            <a:ext cx="7483660" cy="4536504"/>
          </a:xfrm>
        </p:spPr>
        <p:txBody>
          <a:bodyPr>
            <a:noAutofit/>
          </a:bodyPr>
          <a:lstStyle/>
          <a:p>
            <a:pPr algn="just"/>
            <a:r>
              <a:rPr lang="en-IN" sz="2800" dirty="0" smtClean="0"/>
              <a:t>Research on cross-cutting topics of mutual interest and concern of member SAIs to be taken up</a:t>
            </a:r>
          </a:p>
          <a:p>
            <a:pPr algn="just"/>
            <a:r>
              <a:rPr lang="en-IN" sz="2800" dirty="0" smtClean="0"/>
              <a:t>INTOSAI </a:t>
            </a:r>
            <a:r>
              <a:rPr lang="en-IN" sz="2800" dirty="0"/>
              <a:t>members will be contacted shortly to </a:t>
            </a:r>
            <a:r>
              <a:rPr lang="en-IN" sz="2800" dirty="0" smtClean="0"/>
              <a:t>identify topics for such research</a:t>
            </a:r>
          </a:p>
          <a:p>
            <a:pPr algn="just"/>
            <a:r>
              <a:rPr lang="en-IN" sz="2800" dirty="0" smtClean="0"/>
              <a:t>Employees of SAIs interested in conducting such research will be identified</a:t>
            </a:r>
          </a:p>
          <a:p>
            <a:pPr algn="just"/>
            <a:r>
              <a:rPr lang="en-US" sz="2800" dirty="0" smtClean="0"/>
              <a:t>Initially few proposals will be taken up for detailed research as a pilot</a:t>
            </a:r>
          </a:p>
          <a:p>
            <a:pPr algn="just"/>
            <a:r>
              <a:rPr lang="en-US" sz="2800" dirty="0" smtClean="0"/>
              <a:t>KSC will try to arrange nominal financial support for selected research proposals </a:t>
            </a:r>
            <a:endParaRPr lang="en-IN" sz="2800" dirty="0"/>
          </a:p>
          <a:p>
            <a:pPr algn="just"/>
            <a:endParaRPr lang="en-IN" sz="2800" dirty="0" smtClean="0"/>
          </a:p>
          <a:p>
            <a:pPr algn="just"/>
            <a:endParaRPr lang="en-IN" sz="3600" dirty="0" smtClean="0"/>
          </a:p>
          <a:p>
            <a:pPr algn="just"/>
            <a:endParaRPr lang="en-IN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IN" dirty="0" smtClean="0"/>
              <a:t>Comptroller and Auditor General of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933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643050"/>
            <a:ext cx="8066117" cy="4125925"/>
          </a:xfrm>
        </p:spPr>
        <p:txBody>
          <a:bodyPr/>
          <a:lstStyle/>
          <a:p>
            <a:pPr algn="ctr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THANK YOU</a:t>
            </a:r>
            <a:r>
              <a:rPr lang="en-IN" i="1" dirty="0" smtClean="0"/>
              <a:t/>
            </a:r>
            <a:br>
              <a:rPr lang="en-IN" i="1" dirty="0" smtClean="0"/>
            </a:br>
            <a:endParaRPr lang="en-IN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Comptroller and Auditor General of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7DC91-BA8D-4035-9E2C-F9DC70487D2A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39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</Template>
  <TotalTime>902</TotalTime>
  <Words>221</Words>
  <Application>Microsoft Office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Mangal</vt:lpstr>
      <vt:lpstr>Times New Roman</vt:lpstr>
      <vt:lpstr>Master Slide</vt:lpstr>
      <vt:lpstr>Agenda Item No. 23 Report on research projects on topics of mutual interest of member SAIs</vt:lpstr>
      <vt:lpstr>Background</vt:lpstr>
      <vt:lpstr>Background</vt:lpstr>
      <vt:lpstr>Proposal of KSC </vt:lpstr>
      <vt:lpstr>  THANK YOU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Satish Kumar</cp:lastModifiedBy>
  <cp:revision>206</cp:revision>
  <cp:lastPrinted>2015-10-09T08:20:43Z</cp:lastPrinted>
  <dcterms:created xsi:type="dcterms:W3CDTF">2012-08-17T10:28:19Z</dcterms:created>
  <dcterms:modified xsi:type="dcterms:W3CDTF">2015-10-09T08:20:44Z</dcterms:modified>
</cp:coreProperties>
</file>