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5" r:id="rId3"/>
    <p:sldId id="302" r:id="rId4"/>
    <p:sldId id="301" r:id="rId5"/>
    <p:sldId id="308" r:id="rId6"/>
    <p:sldId id="303" r:id="rId7"/>
    <p:sldId id="306" r:id="rId8"/>
    <p:sldId id="307" r:id="rId9"/>
    <p:sldId id="305" r:id="rId10"/>
    <p:sldId id="289" r:id="rId11"/>
    <p:sldId id="28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04" autoAdjust="0"/>
  </p:normalViewPr>
  <p:slideViewPr>
    <p:cSldViewPr>
      <p:cViewPr varScale="1">
        <p:scale>
          <a:sx n="66" d="100"/>
          <a:sy n="66" d="100"/>
        </p:scale>
        <p:origin x="-126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350" cy="464375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17" y="0"/>
            <a:ext cx="3037350" cy="464375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E3B4DAEB-CFD6-4BF5-BE21-3DB41590AC4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542"/>
            <a:ext cx="3037350" cy="46437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17" y="8830542"/>
            <a:ext cx="3037350" cy="46437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321E2073-B367-4373-8A55-89E655548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7B6-4853-41BB-ABCA-677AB05DF109}" type="datetimeFigureOut">
              <a:rPr lang="en-IN" smtClean="0"/>
              <a:pPr/>
              <a:t>06-09-2016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392E-2043-4EF6-ADAC-292160E8F9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8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8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145342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Agenda Item No. </a:t>
            </a:r>
            <a:r>
              <a:rPr lang="en-IN" sz="2800" b="1" smtClean="0"/>
              <a:t>23</a:t>
            </a: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Approval of ISSAIs/INTOSAI GOVs/INTOSAI Documents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066" y="5301208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SAI INDIA 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212976"/>
            <a:ext cx="7879557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KSC Steering Committee Meeting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IN" sz="2800" b="1" dirty="0" smtClean="0"/>
              <a:t>Mexico City</a:t>
            </a:r>
          </a:p>
          <a:p>
            <a:r>
              <a:rPr lang="en-IN" sz="2800" b="1" dirty="0" smtClean="0"/>
              <a:t>(7-9 September 2016)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858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408712" cy="994122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Proposals before KSC Steering Committee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/>
              <a:t>To approve the new and updated/reviewed ISSAIs/INTOSAI GOVs</a:t>
            </a:r>
          </a:p>
          <a:p>
            <a:pPr algn="just"/>
            <a:r>
              <a:rPr lang="en-IN" sz="2800" dirty="0" smtClean="0"/>
              <a:t>To approve the INTOSAI Documents</a:t>
            </a:r>
          </a:p>
          <a:p>
            <a:pPr algn="just"/>
            <a:r>
              <a:rPr lang="en-IN" sz="2800" dirty="0" smtClean="0"/>
              <a:t>To withdraw ISSAI 5420 on Public Debt</a:t>
            </a:r>
          </a:p>
          <a:p>
            <a:pPr algn="just"/>
            <a:r>
              <a:rPr lang="en-IN" sz="2800" dirty="0" smtClean="0"/>
              <a:t>To review/update ISSAI 5130 on Environmental Auditing after XXII INCOSAI in December 2016</a:t>
            </a:r>
          </a:p>
          <a:p>
            <a:pPr algn="just"/>
            <a:r>
              <a:rPr lang="en-IN" sz="2800" dirty="0" smtClean="0"/>
              <a:t>The nature of support to be extended in relation to Paris Declaration.</a:t>
            </a:r>
          </a:p>
          <a:p>
            <a:pPr algn="just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3346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9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New ISSAIs/INTOSAI GOVs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 smtClean="0"/>
              <a:t>Working </a:t>
            </a:r>
            <a:r>
              <a:rPr lang="en-IN" sz="2800" dirty="0"/>
              <a:t>Groups of KSC </a:t>
            </a:r>
            <a:r>
              <a:rPr lang="en-IN" sz="2800" dirty="0" smtClean="0"/>
              <a:t>developed following </a:t>
            </a:r>
            <a:r>
              <a:rPr lang="en-IN" sz="2800" dirty="0"/>
              <a:t>new ISSAIs/INTOSAI </a:t>
            </a:r>
            <a:r>
              <a:rPr lang="en-IN" sz="2800" dirty="0" smtClean="0"/>
              <a:t>GOVs:</a:t>
            </a:r>
            <a:endParaRPr lang="en-IN" sz="2600" dirty="0" smtClean="0"/>
          </a:p>
          <a:p>
            <a:pPr marL="800100" lvl="0" indent="-442913" algn="just"/>
            <a:r>
              <a:rPr lang="en-IN" sz="2200" dirty="0" smtClean="0"/>
              <a:t>ISSAI 5300: Guidelines on Information Technology Audits (</a:t>
            </a:r>
            <a:r>
              <a:rPr lang="en-IN" sz="2200" smtClean="0"/>
              <a:t>WGITA</a:t>
            </a:r>
            <a:r>
              <a:rPr lang="en-IN" sz="2200" smtClean="0"/>
              <a:t>)</a:t>
            </a:r>
            <a:endParaRPr lang="en-IN" sz="2200" dirty="0" smtClean="0"/>
          </a:p>
          <a:p>
            <a:pPr marL="800100" lvl="0" indent="-442913" algn="just"/>
            <a:r>
              <a:rPr lang="en-IN" sz="2200" dirty="0" smtClean="0"/>
              <a:t>ISSAI-5700</a:t>
            </a:r>
            <a:r>
              <a:rPr lang="en-IN" sz="2200" dirty="0"/>
              <a:t>: Guideline for the Audit of Corruption Prevention in Government Agencies (WGFACML)</a:t>
            </a:r>
          </a:p>
          <a:p>
            <a:pPr marL="800100" lvl="0" indent="-442913" algn="just"/>
            <a:r>
              <a:rPr lang="en-IN" sz="2200" dirty="0"/>
              <a:t>ISSAI-5450: Guidance on Auditing Public Debt Information System (WGPD)</a:t>
            </a:r>
          </a:p>
          <a:p>
            <a:pPr marL="800100" lvl="0" indent="-442913" algn="just"/>
            <a:r>
              <a:rPr lang="en-IN" sz="2200" dirty="0"/>
              <a:t>INTOSAI GOV-9160: Enhancing Good Governance for Public Assets: Guiding Principle for Implementation (WGFACML)</a:t>
            </a:r>
          </a:p>
          <a:p>
            <a:pPr marL="800100" lvl="0" indent="-442913" algn="just"/>
            <a:r>
              <a:rPr lang="en-IN" sz="2200" dirty="0"/>
              <a:t>INTOSAI GOV on Public Debt Management Office (WGPD)</a:t>
            </a:r>
          </a:p>
          <a:p>
            <a:pPr marL="800100" indent="-442913" algn="just"/>
            <a:r>
              <a:rPr lang="en-IN" sz="2200" dirty="0"/>
              <a:t>INTOSAI GOV on Evaluation (WGPE)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77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INTOSAI Documents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 smtClean="0"/>
              <a:t>Working </a:t>
            </a:r>
            <a:r>
              <a:rPr lang="en-IN" sz="2800" dirty="0"/>
              <a:t>Groups of </a:t>
            </a:r>
            <a:r>
              <a:rPr lang="en-IN" sz="2800" dirty="0" smtClean="0"/>
              <a:t>KSC has also developed following INTOSAI Documents:</a:t>
            </a:r>
            <a:endParaRPr lang="en-IN" sz="2600" dirty="0" smtClean="0"/>
          </a:p>
          <a:p>
            <a:pPr marL="900113" lvl="0" indent="-542925" algn="just"/>
            <a:r>
              <a:rPr lang="en-IN" sz="2400" dirty="0"/>
              <a:t>Guidance "Key National Indicators: Guidance for Supreme Audit Institutions" (WGKNI)</a:t>
            </a:r>
          </a:p>
          <a:p>
            <a:pPr marL="900113" lvl="0" indent="-542925" algn="just"/>
            <a:r>
              <a:rPr lang="en-US" sz="2400" dirty="0"/>
              <a:t>Guideline on Effective Practices of Cooperation between SAIs, the Legislature, the Judiciary and the Executive (WGVBS)</a:t>
            </a:r>
            <a:endParaRPr lang="en-IN" sz="2400" dirty="0"/>
          </a:p>
          <a:p>
            <a:pPr marL="900113" lvl="0" indent="-542925" algn="just"/>
            <a:r>
              <a:rPr lang="en-US" sz="2400" dirty="0"/>
              <a:t>A single, global Performance Measurement Framework for assessing and monitoring SAIs’ performance (SAI Performance Measurement Framework – SAI PMF) (WGVBS)</a:t>
            </a:r>
            <a:endParaRPr lang="en-IN" sz="2400" dirty="0"/>
          </a:p>
          <a:p>
            <a:pPr marL="900113" lvl="0" indent="-542925" algn="just"/>
            <a:r>
              <a:rPr lang="en-US" sz="2400" dirty="0"/>
              <a:t>Practical guidelines on Procurement Audit (TFPCA)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40760" cy="778098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Review of professional standards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58353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 smtClean="0"/>
              <a:t>ISSAIs </a:t>
            </a:r>
            <a:r>
              <a:rPr lang="en-IN" sz="2800" dirty="0"/>
              <a:t>on Audit of </a:t>
            </a:r>
            <a:r>
              <a:rPr lang="en-IN" sz="2800" dirty="0" smtClean="0"/>
              <a:t>Privatisation, Audit </a:t>
            </a:r>
            <a:r>
              <a:rPr lang="en-IN" sz="2800" dirty="0"/>
              <a:t>of International </a:t>
            </a:r>
            <a:r>
              <a:rPr lang="en-IN" sz="2800" dirty="0" smtClean="0"/>
              <a:t>Institutions, Public Debt and Environmental Auditing had </a:t>
            </a:r>
            <a:r>
              <a:rPr lang="en-IN" sz="2800" dirty="0"/>
              <a:t>become due for </a:t>
            </a:r>
            <a:r>
              <a:rPr lang="en-IN" sz="2800" dirty="0" smtClean="0"/>
              <a:t>review </a:t>
            </a:r>
            <a:r>
              <a:rPr lang="en-IN" sz="2800" dirty="0"/>
              <a:t>in </a:t>
            </a:r>
            <a:r>
              <a:rPr lang="en-IN" sz="2800" dirty="0" smtClean="0"/>
              <a:t>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05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ISSAIs on International </a:t>
            </a:r>
            <a:br>
              <a:rPr lang="en-US" b="1" dirty="0" smtClean="0"/>
            </a:br>
            <a:r>
              <a:rPr lang="en-US" b="1" dirty="0" smtClean="0"/>
              <a:t>Institutions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ISSAIs 5000 and 5010 on Audit of International Institution reviewed by a small group led by SAI-Norway</a:t>
            </a:r>
          </a:p>
          <a:p>
            <a:pPr algn="just"/>
            <a:r>
              <a:rPr lang="en-IN" dirty="0"/>
              <a:t>The  group decided to replace existing ISSAI 5010 and 5000 with revised ISSAI 5000 and a new INTOSAI GOV 9300, respectively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1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40760" cy="778098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ISSAIs on Privatisation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992888" cy="5087590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ISSAIs 5210, 5220, 5230 and 5240 on Audit of Privatisation reviewed by a group led by </a:t>
            </a:r>
            <a:r>
              <a:rPr lang="en-IN" sz="2800" dirty="0" smtClean="0"/>
              <a:t>SAI-Egypt.</a:t>
            </a:r>
          </a:p>
          <a:p>
            <a:pPr algn="just"/>
            <a:endParaRPr lang="en-IN" sz="2800" dirty="0" smtClean="0"/>
          </a:p>
          <a:p>
            <a:pPr algn="just"/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3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ISSAIs on Environmental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ISSAIs 5110, 5120, 5130 and 5140 on Environmental Auditing reviewed by INTOSAI Working Group on Environmental Auditing chaired by </a:t>
            </a:r>
            <a:r>
              <a:rPr lang="en-IN" dirty="0" smtClean="0"/>
              <a:t>SAI-Indonesia.</a:t>
            </a:r>
          </a:p>
          <a:p>
            <a:pPr algn="just"/>
            <a:r>
              <a:rPr lang="en-IN" dirty="0"/>
              <a:t>ISSAI 5130 on “Sustainable Development: The Role of SAIs” will be again taken up for review after the XXII INCOSAI as discussion will take place during INCOSAI on SDGs</a:t>
            </a:r>
          </a:p>
          <a:p>
            <a:endParaRPr lang="en-IN" dirty="0" smtClean="0"/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8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ISSAIs on Public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ISSAIs 5410, 5421, 5422 and 5430 on Public Debt reviewed by INTOSAI Working Group on Public Debt chaired by </a:t>
            </a:r>
            <a:r>
              <a:rPr lang="en-IN" dirty="0" smtClean="0"/>
              <a:t>SAI-Mexico.</a:t>
            </a:r>
          </a:p>
          <a:p>
            <a:pPr algn="just"/>
            <a:r>
              <a:rPr lang="en-IN" dirty="0"/>
              <a:t>Chair of Working Group on Public Debt (SAI-Mexico) decided to withdrawn ISSAI 5420 on “Public Debt: Management and Fiscal Vulnerability: Potential Roles for SAIs”</a:t>
            </a:r>
          </a:p>
          <a:p>
            <a:pPr algn="just"/>
            <a:r>
              <a:rPr lang="en-IN" dirty="0"/>
              <a:t>Useful contents of ISSAI 5420 has been included in ISSAI 5430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868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Paris Declaration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subgroup of WGVBS, </a:t>
            </a:r>
            <a:r>
              <a:rPr lang="en-US" sz="2800" i="1" dirty="0" smtClean="0"/>
              <a:t>Forum of Jurisdictional SAIs Network of General Prosecutors, </a:t>
            </a:r>
            <a:r>
              <a:rPr lang="en-US" sz="2800" dirty="0" smtClean="0"/>
              <a:t>released </a:t>
            </a:r>
            <a:r>
              <a:rPr lang="en-US" sz="2800" b="1" dirty="0" smtClean="0"/>
              <a:t>Paris Declaration</a:t>
            </a:r>
            <a:r>
              <a:rPr lang="en-US" sz="2800" dirty="0" smtClean="0"/>
              <a:t> which lists the values of SAIs with jurisdictional functions and engages those SAIs with Jurisdictional functions to share these values to promote their best practices. </a:t>
            </a:r>
          </a:p>
          <a:p>
            <a:r>
              <a:rPr lang="en-US" sz="2800" dirty="0" smtClean="0"/>
              <a:t>SAI Mexico , Chairman of WGVBS intends to sign the declaration in the XXII INCOSAI.</a:t>
            </a:r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6833075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1123</TotalTime>
  <Words>562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Master Slide</vt:lpstr>
      <vt:lpstr>Agenda Item No. 23 Approval of ISSAIs/INTOSAI GOVs/INTOSAI Documents</vt:lpstr>
      <vt:lpstr>New ISSAIs/INTOSAI GOVs</vt:lpstr>
      <vt:lpstr>INTOSAI Documents</vt:lpstr>
      <vt:lpstr>Review of professional standards</vt:lpstr>
      <vt:lpstr>ISSAIs on International  Institutions</vt:lpstr>
      <vt:lpstr>ISSAIs on Privatisation</vt:lpstr>
      <vt:lpstr>ISSAIs on Environmental Audit</vt:lpstr>
      <vt:lpstr>ISSAIs on Public Debt</vt:lpstr>
      <vt:lpstr>Paris Declaration</vt:lpstr>
      <vt:lpstr>Proposals before KSC Steering Committee</vt:lpstr>
      <vt:lpstr>  THANK YOU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DIR IR</cp:lastModifiedBy>
  <cp:revision>248</cp:revision>
  <cp:lastPrinted>2016-08-29T10:51:01Z</cp:lastPrinted>
  <dcterms:created xsi:type="dcterms:W3CDTF">2012-08-17T10:28:19Z</dcterms:created>
  <dcterms:modified xsi:type="dcterms:W3CDTF">2016-09-06T08:23:04Z</dcterms:modified>
</cp:coreProperties>
</file>