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95" r:id="rId3"/>
    <p:sldId id="296" r:id="rId4"/>
    <p:sldId id="288" r:id="rId5"/>
    <p:sldId id="297" r:id="rId6"/>
    <p:sldId id="298" r:id="rId7"/>
    <p:sldId id="303" r:id="rId8"/>
    <p:sldId id="300" r:id="rId9"/>
    <p:sldId id="301" r:id="rId10"/>
    <p:sldId id="302" r:id="rId11"/>
    <p:sldId id="287" r:id="rId1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504" autoAdjust="0"/>
  </p:normalViewPr>
  <p:slideViewPr>
    <p:cSldViewPr>
      <p:cViewPr varScale="1">
        <p:scale>
          <a:sx n="66" d="100"/>
          <a:sy n="66" d="100"/>
        </p:scale>
        <p:origin x="-1264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184" cy="495936"/>
          </a:xfrm>
          <a:prstGeom prst="rect">
            <a:avLst/>
          </a:prstGeom>
        </p:spPr>
        <p:txBody>
          <a:bodyPr vert="horz" lIns="91111" tIns="45555" rIns="91111" bIns="4555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908" y="0"/>
            <a:ext cx="2945184" cy="495936"/>
          </a:xfrm>
          <a:prstGeom prst="rect">
            <a:avLst/>
          </a:prstGeom>
        </p:spPr>
        <p:txBody>
          <a:bodyPr vert="horz" lIns="91111" tIns="45555" rIns="91111" bIns="45555" rtlCol="0"/>
          <a:lstStyle>
            <a:lvl1pPr algn="r">
              <a:defRPr sz="1200"/>
            </a:lvl1pPr>
          </a:lstStyle>
          <a:p>
            <a:fld id="{E3B4DAEB-CFD6-4BF5-BE21-3DB41590AC47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705"/>
            <a:ext cx="2945184" cy="495936"/>
          </a:xfrm>
          <a:prstGeom prst="rect">
            <a:avLst/>
          </a:prstGeom>
        </p:spPr>
        <p:txBody>
          <a:bodyPr vert="horz" lIns="91111" tIns="45555" rIns="91111" bIns="4555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908" y="9430705"/>
            <a:ext cx="2945184" cy="495936"/>
          </a:xfrm>
          <a:prstGeom prst="rect">
            <a:avLst/>
          </a:prstGeom>
        </p:spPr>
        <p:txBody>
          <a:bodyPr vert="horz" lIns="91111" tIns="45555" rIns="91111" bIns="45555" rtlCol="0" anchor="b"/>
          <a:lstStyle>
            <a:lvl1pPr algn="r">
              <a:defRPr sz="1200"/>
            </a:lvl1pPr>
          </a:lstStyle>
          <a:p>
            <a:fld id="{321E2073-B367-4373-8A55-89E655548B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570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D77B6-4853-41BB-ABCA-677AB05DF109}" type="datetimeFigureOut">
              <a:rPr lang="en-IN" smtClean="0"/>
              <a:pPr/>
              <a:t>06-09-2016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2392E-2043-4EF6-ADAC-292160E8F9A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3858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2392E-2043-4EF6-ADAC-292160E8F9AD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4817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ED89A-2BFA-4E38-A7B5-6CA3FC6775FD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13" cstate="print"/>
          <a:srcRect l="64706" b="54306"/>
          <a:stretch>
            <a:fillRect/>
          </a:stretch>
        </p:blipFill>
        <p:spPr bwMode="auto">
          <a:xfrm>
            <a:off x="7315200" y="0"/>
            <a:ext cx="1828800" cy="1143000"/>
          </a:xfrm>
          <a:prstGeom prst="rect">
            <a:avLst/>
          </a:prstGeom>
          <a:noFill/>
        </p:spPr>
      </p:pic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76200" y="76200"/>
            <a:ext cx="1066800" cy="1066800"/>
            <a:chOff x="1812885" y="483445"/>
            <a:chExt cx="6004777" cy="6262809"/>
          </a:xfrm>
        </p:grpSpPr>
        <p:sp>
          <p:nvSpPr>
            <p:cNvPr id="9" name="Oval 8"/>
            <p:cNvSpPr/>
            <p:nvPr/>
          </p:nvSpPr>
          <p:spPr>
            <a:xfrm>
              <a:off x="1982140" y="483445"/>
              <a:ext cx="5563249" cy="5564385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688584" y="1143496"/>
              <a:ext cx="4187152" cy="4190556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1" name="Picture 6" descr="8.jpg"/>
            <p:cNvPicPr>
              <a:picLocks noChangeAspect="1"/>
            </p:cNvPicPr>
            <p:nvPr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</a:blip>
            <a:srcRect l="22330" r="21359" b="28105"/>
            <a:stretch>
              <a:fillRect/>
            </a:stretch>
          </p:blipFill>
          <p:spPr bwMode="auto">
            <a:xfrm flipH="1">
              <a:off x="2590597" y="1321645"/>
              <a:ext cx="4419600" cy="381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1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86200" y="2916634"/>
              <a:ext cx="1828800" cy="1961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2" descr="6.jpg"/>
            <p:cNvPicPr>
              <a:picLocks noChangeAspect="1"/>
            </p:cNvPicPr>
            <p:nvPr/>
          </p:nvPicPr>
          <p:blipFill>
            <a:blip r:embed="rId1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rcRect b="1286"/>
            <a:stretch>
              <a:fillRect/>
            </a:stretch>
          </p:blipFill>
          <p:spPr>
            <a:xfrm>
              <a:off x="4306112" y="1499621"/>
              <a:ext cx="990600" cy="1519804"/>
            </a:xfrm>
            <a:prstGeom prst="rect">
              <a:avLst/>
            </a:prstGeom>
          </p:spPr>
        </p:pic>
        <p:sp>
          <p:nvSpPr>
            <p:cNvPr id="14" name="WordArt 6"/>
            <p:cNvSpPr>
              <a:spLocks noChangeArrowheads="1" noChangeShapeType="1" noTextEdit="1"/>
            </p:cNvSpPr>
            <p:nvPr/>
          </p:nvSpPr>
          <p:spPr bwMode="auto">
            <a:xfrm rot="17626964">
              <a:off x="2203579" y="1206106"/>
              <a:ext cx="4389120" cy="384048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562266"/>
                </a:avLst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i-IN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भारतीय लेखा </a:t>
              </a:r>
              <a:r>
                <a:rPr lang="hi-IN" sz="36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एव</a:t>
              </a:r>
              <a:r>
                <a:rPr lang="hi-IN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लेखा परीक्षा विभाग</a:t>
              </a:r>
              <a:r>
                <a:rPr lang="en-US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   </a:t>
              </a:r>
            </a:p>
          </p:txBody>
        </p:sp>
        <p:sp>
          <p:nvSpPr>
            <p:cNvPr id="15" name="WordArt 6"/>
            <p:cNvSpPr>
              <a:spLocks noChangeArrowheads="1" noChangeShapeType="1" noTextEdit="1"/>
            </p:cNvSpPr>
            <p:nvPr/>
          </p:nvSpPr>
          <p:spPr bwMode="auto">
            <a:xfrm rot="4033083">
              <a:off x="2894117" y="1130047"/>
              <a:ext cx="4466581" cy="4026975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741012"/>
                </a:avLst>
              </a:prstTxWarp>
            </a:bodyPr>
            <a:lstStyle/>
            <a:p>
              <a:pPr algn="ctr"/>
              <a:r>
                <a:rPr lang="en-US" sz="4000" kern="10">
                  <a:ln w="9525">
                    <a:solidFill>
                      <a:srgbClr val="4A452A"/>
                    </a:solidFill>
                    <a:round/>
                    <a:headEnd/>
                    <a:tailEnd/>
                  </a:ln>
                  <a:solidFill>
                    <a:srgbClr val="4A452A"/>
                  </a:solidFill>
                  <a:latin typeface="Times New Roman"/>
                  <a:cs typeface="Times New Roman"/>
                </a:rPr>
                <a:t>    INDIAN AUDIT  AND  ACCOUNTS  DEPARTMENT</a:t>
              </a:r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 flipH="1" flipV="1">
              <a:off x="2249806" y="2716531"/>
              <a:ext cx="45719" cy="45719"/>
            </a:xfrm>
            <a:prstGeom prst="ellipse">
              <a:avLst/>
            </a:prstGeom>
            <a:solidFill>
              <a:srgbClr val="4A452A"/>
            </a:solidFill>
            <a:ln w="25400" algn="ctr">
              <a:noFill/>
              <a:round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 dirty="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4638662" y="682995"/>
              <a:ext cx="301713" cy="307000"/>
            </a:xfrm>
            <a:prstGeom prst="star4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8" name="Group 25"/>
            <p:cNvGrpSpPr>
              <a:grpSpLocks/>
            </p:cNvGrpSpPr>
            <p:nvPr/>
          </p:nvGrpSpPr>
          <p:grpSpPr bwMode="auto">
            <a:xfrm>
              <a:off x="1812885" y="4810648"/>
              <a:ext cx="6004777" cy="1935606"/>
              <a:chOff x="1812885" y="4810648"/>
              <a:chExt cx="6004777" cy="1935606"/>
            </a:xfrm>
          </p:grpSpPr>
          <p:pic>
            <p:nvPicPr>
              <p:cNvPr id="21" name="Picture 20" descr="4.jpg"/>
              <p:cNvPicPr>
                <a:picLocks noChangeAspect="1"/>
              </p:cNvPicPr>
              <p:nvPr/>
            </p:nvPicPr>
            <p:blipFill>
              <a:blip r:embed="rId1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7293229">
                <a:off x="2584799" y="4059263"/>
                <a:ext cx="1915077" cy="3458906"/>
              </a:xfrm>
              <a:prstGeom prst="rect">
                <a:avLst/>
              </a:prstGeom>
            </p:spPr>
          </p:pic>
          <p:pic>
            <p:nvPicPr>
              <p:cNvPr id="22" name="Picture 21" descr="4.jpg"/>
              <p:cNvPicPr>
                <a:picLocks noChangeAspect="1"/>
              </p:cNvPicPr>
              <p:nvPr/>
            </p:nvPicPr>
            <p:blipFill>
              <a:blip r:embed="rId1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5075991" flipV="1">
                <a:off x="5147827" y="4055891"/>
                <a:ext cx="1915077" cy="3424592"/>
              </a:xfrm>
              <a:prstGeom prst="rect">
                <a:avLst/>
              </a:prstGeom>
            </p:spPr>
          </p:pic>
        </p:grpSp>
        <p:pic>
          <p:nvPicPr>
            <p:cNvPr id="19" name="Picture 14" descr="asad.jpg"/>
            <p:cNvPicPr>
              <a:picLocks noChangeAspect="1"/>
            </p:cNvPicPr>
            <p:nvPr/>
          </p:nvPicPr>
          <p:blipFill>
            <a:blip r:embed="rId19" cstate="print">
              <a:clrChange>
                <a:clrFrom>
                  <a:srgbClr val="010004"/>
                </a:clrFrom>
                <a:clrTo>
                  <a:srgbClr val="010004">
                    <a:alpha val="0"/>
                  </a:srgbClr>
                </a:clrTo>
              </a:clrChange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4419600" y="4067175"/>
              <a:ext cx="805534" cy="423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3"/>
            <p:cNvPicPr>
              <a:picLocks noChangeAspect="1" noChangeArrowheads="1"/>
            </p:cNvPicPr>
            <p:nvPr/>
          </p:nvPicPr>
          <p:blipFill>
            <a:blip r:embed="rId20" cstate="print">
              <a:clrChange>
                <a:clrFrom>
                  <a:srgbClr val="4F1E1E"/>
                </a:clrFrom>
                <a:clrTo>
                  <a:srgbClr val="4F1E1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48150" y="3040936"/>
              <a:ext cx="1088048" cy="890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68100"/>
            <a:ext cx="7772400" cy="1885962"/>
          </a:xfrm>
        </p:spPr>
        <p:txBody>
          <a:bodyPr>
            <a:noAutofit/>
          </a:bodyPr>
          <a:lstStyle/>
          <a:p>
            <a:r>
              <a:rPr lang="en-IN" sz="2800" b="1" dirty="0"/>
              <a:t>Agenda Item No. </a:t>
            </a:r>
            <a:r>
              <a:rPr lang="en-IN" sz="2800" b="1" smtClean="0"/>
              <a:t>22</a:t>
            </a:r>
            <a:r>
              <a:rPr lang="en-IN" sz="3600" b="1" dirty="0" smtClean="0"/>
              <a:t/>
            </a:r>
            <a:br>
              <a:rPr lang="en-IN" sz="3600" b="1" dirty="0" smtClean="0"/>
            </a:br>
            <a:r>
              <a:rPr lang="en-IN" sz="3600" b="1" dirty="0" smtClean="0"/>
              <a:t>Research projects on topics of mutual interest of member SAIs</a:t>
            </a:r>
            <a:endParaRPr lang="en-IN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43066" y="5301208"/>
            <a:ext cx="6643734" cy="590310"/>
          </a:xfrm>
        </p:spPr>
        <p:txBody>
          <a:bodyPr>
            <a:noAutofit/>
          </a:bodyPr>
          <a:lstStyle/>
          <a:p>
            <a:pPr algn="r"/>
            <a:r>
              <a:rPr lang="en-US" b="1" dirty="0" smtClean="0">
                <a:solidFill>
                  <a:schemeClr val="tx1"/>
                </a:solidFill>
              </a:rPr>
              <a:t>SAI INDIA</a:t>
            </a:r>
            <a:endParaRPr lang="en-IN" sz="24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Comptroller and Auditor General of India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DC91-BA8D-4035-9E2C-F9DC70487D2A}" type="slidenum">
              <a:rPr lang="en-IN" smtClean="0"/>
              <a:pPr/>
              <a:t>1</a:t>
            </a:fld>
            <a:endParaRPr lang="en-IN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3212976"/>
            <a:ext cx="7879557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/>
              <a:t>8</a:t>
            </a:r>
            <a:r>
              <a:rPr lang="en-US" sz="2800" b="1" baseline="30000" dirty="0" smtClean="0"/>
              <a:t>th</a:t>
            </a:r>
            <a:r>
              <a:rPr lang="en-US" sz="2800" b="1" dirty="0" smtClean="0"/>
              <a:t> KSC Steering Committee Meeting</a:t>
            </a:r>
            <a:r>
              <a:rPr lang="en-US" sz="2400" b="1" dirty="0" smtClean="0"/>
              <a:t> </a:t>
            </a:r>
          </a:p>
          <a:p>
            <a:endParaRPr lang="en-US" sz="2400" b="1" dirty="0"/>
          </a:p>
          <a:p>
            <a:r>
              <a:rPr lang="en-IN" sz="2800" b="1" dirty="0" smtClean="0"/>
              <a:t>Mexico City</a:t>
            </a:r>
          </a:p>
          <a:p>
            <a:r>
              <a:rPr lang="en-IN" sz="2800" b="1" dirty="0" smtClean="0"/>
              <a:t>(7-9 September 2016)</a:t>
            </a:r>
            <a:endParaRPr lang="en-IN" sz="2800" b="1" dirty="0"/>
          </a:p>
        </p:txBody>
      </p:sp>
    </p:spTree>
    <p:extLst>
      <p:ext uri="{BB962C8B-B14F-4D97-AF65-F5344CB8AC3E}">
        <p14:creationId xmlns:p14="http://schemas.microsoft.com/office/powerpoint/2010/main" val="308589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Discussion questions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Nature of assistance to the project team (financial/hosting meetings/others)</a:t>
            </a:r>
          </a:p>
          <a:p>
            <a:r>
              <a:rPr lang="en-IN" dirty="0" smtClean="0"/>
              <a:t>Action Plan for the Project </a:t>
            </a:r>
          </a:p>
          <a:p>
            <a:pPr lvl="1"/>
            <a:r>
              <a:rPr lang="en-IN" dirty="0" smtClean="0"/>
              <a:t>should we plan to complete it by 2019 INCOSAI</a:t>
            </a:r>
          </a:p>
          <a:p>
            <a:pPr lvl="1"/>
            <a:r>
              <a:rPr lang="en-IN" dirty="0" smtClean="0"/>
              <a:t>should there be annual goals</a:t>
            </a:r>
          </a:p>
          <a:p>
            <a:r>
              <a:rPr lang="en-IN" dirty="0" smtClean="0"/>
              <a:t>Reporting mechanism to the KSC (should project lead be invited to the KSC meeting)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19399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643050"/>
            <a:ext cx="8066117" cy="4125925"/>
          </a:xfrm>
        </p:spPr>
        <p:txBody>
          <a:bodyPr/>
          <a:lstStyle/>
          <a:p>
            <a:pPr algn="ctr"/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THANK YOU</a:t>
            </a:r>
            <a:r>
              <a:rPr lang="en-IN" i="1" dirty="0" smtClean="0"/>
              <a:t/>
            </a:r>
            <a:br>
              <a:rPr lang="en-IN" i="1" dirty="0" smtClean="0"/>
            </a:br>
            <a:endParaRPr lang="en-IN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Comptroller and Auditor General of India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DC91-BA8D-4035-9E2C-F9DC70487D2A}" type="slidenum">
              <a:rPr lang="en-IN" smtClean="0"/>
              <a:pPr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391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5119"/>
            <a:ext cx="8229600" cy="850106"/>
          </a:xfrm>
        </p:spPr>
        <p:txBody>
          <a:bodyPr>
            <a:normAutofit/>
          </a:bodyPr>
          <a:lstStyle/>
          <a:p>
            <a:r>
              <a:rPr lang="en-IN" sz="3600" b="1" dirty="0" smtClean="0"/>
              <a:t>Background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564" y="1268760"/>
            <a:ext cx="7848872" cy="4968552"/>
          </a:xfrm>
        </p:spPr>
        <p:txBody>
          <a:bodyPr>
            <a:noAutofit/>
          </a:bodyPr>
          <a:lstStyle/>
          <a:p>
            <a:pPr algn="just"/>
            <a:r>
              <a:rPr lang="en-US" sz="3000" dirty="0" smtClean="0"/>
              <a:t>One of the objectives of the KSC is to perform research </a:t>
            </a:r>
            <a:r>
              <a:rPr lang="en-US" sz="3000" dirty="0"/>
              <a:t>on issues of mutual interest and </a:t>
            </a:r>
            <a:r>
              <a:rPr lang="en-US" sz="3000" dirty="0" smtClean="0"/>
              <a:t>concern</a:t>
            </a:r>
          </a:p>
          <a:p>
            <a:pPr algn="just"/>
            <a:r>
              <a:rPr lang="en-US" sz="3000" dirty="0" smtClean="0"/>
              <a:t>Working Groups and Task Forces under KSC are carrying out researches on topics related to their areas of work viz. environmental audit, public debt, IT Audit, etc.</a:t>
            </a:r>
            <a:endParaRPr lang="en-US" sz="3000" dirty="0"/>
          </a:p>
          <a:p>
            <a:pPr algn="just"/>
            <a:r>
              <a:rPr lang="en-US" sz="3000" dirty="0"/>
              <a:t>Output of such work by working groups  is in the form of Standards/Guidelines and other products</a:t>
            </a:r>
            <a:endParaRPr lang="en-US" sz="3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Comptroller and Auditor General of India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3953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5119"/>
            <a:ext cx="8229600" cy="850106"/>
          </a:xfrm>
        </p:spPr>
        <p:txBody>
          <a:bodyPr>
            <a:normAutofit/>
          </a:bodyPr>
          <a:lstStyle/>
          <a:p>
            <a:r>
              <a:rPr lang="en-IN" sz="3600" b="1" dirty="0" smtClean="0"/>
              <a:t>Background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84784"/>
            <a:ext cx="7848872" cy="4680520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/>
              <a:t>At present  there is no research on cross-cutting issues (like audit of Millennium Development Goals, auditing development from gender perspective, auditing hosting of mega sporting events etc.)</a:t>
            </a:r>
          </a:p>
          <a:p>
            <a:pPr algn="just"/>
            <a:r>
              <a:rPr lang="en-US" sz="2800" dirty="0" smtClean="0"/>
              <a:t>It was decided in last KSC Steering Committee meeting that </a:t>
            </a:r>
            <a:r>
              <a:rPr lang="en-IN" sz="2800" dirty="0"/>
              <a:t>INTOSAI members will be contacted shortly to identify topics for such </a:t>
            </a:r>
            <a:r>
              <a:rPr lang="en-IN" sz="2800" dirty="0" smtClean="0"/>
              <a:t>research</a:t>
            </a:r>
            <a:endParaRPr lang="en-IN" sz="2800" dirty="0"/>
          </a:p>
          <a:p>
            <a:pPr marL="0" indent="0" algn="just">
              <a:buNone/>
            </a:pPr>
            <a:endParaRPr lang="en-IN" sz="2800" dirty="0"/>
          </a:p>
          <a:p>
            <a:pPr algn="just"/>
            <a:endParaRPr lang="en-US" sz="2800" dirty="0" smtClean="0"/>
          </a:p>
          <a:p>
            <a:pPr algn="just"/>
            <a:endParaRPr lang="en-IN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Comptroller and Auditor General of India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4256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IN" sz="3600" b="1" dirty="0" smtClean="0"/>
              <a:t>Latest developments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59806"/>
            <a:ext cx="7920880" cy="4896544"/>
          </a:xfrm>
        </p:spPr>
        <p:txBody>
          <a:bodyPr>
            <a:noAutofit/>
          </a:bodyPr>
          <a:lstStyle/>
          <a:p>
            <a:pPr algn="just"/>
            <a:r>
              <a:rPr lang="en-IN" sz="2800" dirty="0" smtClean="0"/>
              <a:t>KSC Secretariat conducted a survey in December 2015 amongst all INTOSAI members to identify interest of members for carrying out research on topics of mutual interest and concern and selection of probable research projects</a:t>
            </a:r>
          </a:p>
          <a:p>
            <a:pPr algn="just"/>
            <a:r>
              <a:rPr lang="en-IN" sz="2800" dirty="0" smtClean="0"/>
              <a:t>Received responses from 30 member SAIs</a:t>
            </a:r>
          </a:p>
          <a:p>
            <a:pPr algn="just"/>
            <a:r>
              <a:rPr lang="en-IN" sz="2800" dirty="0" smtClean="0"/>
              <a:t>9 members not in favour of carrying out research projects</a:t>
            </a:r>
          </a:p>
          <a:p>
            <a:pPr algn="just"/>
            <a:r>
              <a:rPr lang="en-IN" sz="2800" dirty="0" smtClean="0"/>
              <a:t>21 members supported this initiative and suggested 60 topics for research projects</a:t>
            </a:r>
          </a:p>
          <a:p>
            <a:pPr algn="just"/>
            <a:endParaRPr lang="en-IN" sz="2800" dirty="0" smtClean="0"/>
          </a:p>
          <a:p>
            <a:pPr algn="just"/>
            <a:endParaRPr lang="en-IN" sz="2800" dirty="0" smtClean="0"/>
          </a:p>
          <a:p>
            <a:pPr algn="just"/>
            <a:endParaRPr lang="en-IN" sz="3600" dirty="0" smtClean="0"/>
          </a:p>
          <a:p>
            <a:pPr algn="just"/>
            <a:endParaRPr lang="en-IN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Comptroller and Auditor General of India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9338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IN" sz="3600" b="1" dirty="0" smtClean="0"/>
              <a:t>Latest developments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59806"/>
            <a:ext cx="7776864" cy="4896544"/>
          </a:xfrm>
        </p:spPr>
        <p:txBody>
          <a:bodyPr>
            <a:noAutofit/>
          </a:bodyPr>
          <a:lstStyle/>
          <a:p>
            <a:pPr algn="just"/>
            <a:r>
              <a:rPr lang="en-IN" sz="2800" dirty="0" smtClean="0"/>
              <a:t>Most </a:t>
            </a:r>
            <a:r>
              <a:rPr lang="en-IN" sz="2800" dirty="0" smtClean="0"/>
              <a:t>preferred subjects :</a:t>
            </a:r>
            <a:endParaRPr lang="en-IN" sz="2800" dirty="0" smtClean="0"/>
          </a:p>
          <a:p>
            <a:pPr marL="0" indent="0" algn="just">
              <a:buNone/>
              <a:tabLst>
                <a:tab pos="357188" algn="l"/>
              </a:tabLst>
            </a:pPr>
            <a:r>
              <a:rPr lang="en-IN" sz="2800" dirty="0" smtClean="0"/>
              <a:t>		</a:t>
            </a:r>
            <a:r>
              <a:rPr lang="en-IN" sz="2400" dirty="0" smtClean="0"/>
              <a:t>- Big Data;</a:t>
            </a:r>
          </a:p>
          <a:p>
            <a:pPr marL="0" indent="0" algn="just">
              <a:buNone/>
              <a:tabLst>
                <a:tab pos="357188" algn="l"/>
              </a:tabLst>
            </a:pPr>
            <a:r>
              <a:rPr lang="en-IN" sz="2400" dirty="0"/>
              <a:t>	</a:t>
            </a:r>
            <a:r>
              <a:rPr lang="en-IN" sz="2400" dirty="0" smtClean="0"/>
              <a:t>	- Auditing SDGs; and</a:t>
            </a:r>
          </a:p>
          <a:p>
            <a:pPr marL="0" indent="0" algn="just">
              <a:buNone/>
              <a:tabLst>
                <a:tab pos="357188" algn="l"/>
              </a:tabLst>
            </a:pPr>
            <a:r>
              <a:rPr lang="en-IN" sz="2400" dirty="0"/>
              <a:t>	</a:t>
            </a:r>
            <a:r>
              <a:rPr lang="en-IN" sz="2400" dirty="0" smtClean="0"/>
              <a:t>	- Data Analytics</a:t>
            </a:r>
          </a:p>
          <a:p>
            <a:pPr algn="just"/>
            <a:r>
              <a:rPr lang="en-IN" sz="2800" dirty="0" smtClean="0"/>
              <a:t>KSC </a:t>
            </a:r>
            <a:r>
              <a:rPr lang="en-IN" sz="2800" dirty="0" smtClean="0"/>
              <a:t>in collaboration with IDI already undertaken a comprehensive capacity project on Auditing implementation of SDGs</a:t>
            </a:r>
          </a:p>
          <a:p>
            <a:pPr algn="just"/>
            <a:r>
              <a:rPr lang="en-IN" sz="2800" dirty="0" smtClean="0"/>
              <a:t>Project on ‘Data Analytics’ included in WGITA Work Plan (2017-2019)</a:t>
            </a:r>
          </a:p>
          <a:p>
            <a:pPr algn="just"/>
            <a:endParaRPr lang="en-IN" sz="2800" dirty="0" smtClean="0"/>
          </a:p>
          <a:p>
            <a:pPr algn="just"/>
            <a:endParaRPr lang="en-IN" sz="2800" dirty="0" smtClean="0"/>
          </a:p>
          <a:p>
            <a:pPr algn="just"/>
            <a:endParaRPr lang="en-IN" sz="2800" dirty="0" smtClean="0"/>
          </a:p>
          <a:p>
            <a:pPr algn="just"/>
            <a:endParaRPr lang="en-IN" sz="2800" dirty="0" smtClean="0"/>
          </a:p>
          <a:p>
            <a:pPr algn="just"/>
            <a:endParaRPr lang="en-IN" sz="3600" dirty="0" smtClean="0"/>
          </a:p>
          <a:p>
            <a:pPr algn="just"/>
            <a:endParaRPr lang="en-IN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Comptroller and Auditor General of India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3204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IN" sz="3600" b="1" dirty="0" smtClean="0"/>
              <a:t>Latest developments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59806"/>
            <a:ext cx="7776864" cy="4896544"/>
          </a:xfrm>
        </p:spPr>
        <p:txBody>
          <a:bodyPr>
            <a:noAutofit/>
          </a:bodyPr>
          <a:lstStyle/>
          <a:p>
            <a:pPr algn="just"/>
            <a:r>
              <a:rPr lang="en-IN" sz="2800" dirty="0" smtClean="0"/>
              <a:t>Finally, following five topics for carrying out research shortlisted for ranking purposes:</a:t>
            </a:r>
          </a:p>
          <a:p>
            <a:pPr marL="0" indent="0" algn="just">
              <a:buNone/>
              <a:tabLst>
                <a:tab pos="357188" algn="l"/>
              </a:tabLst>
            </a:pPr>
            <a:r>
              <a:rPr lang="en-IN" sz="2800" dirty="0" smtClean="0"/>
              <a:t>		</a:t>
            </a:r>
            <a:r>
              <a:rPr lang="en-IN" sz="2400" dirty="0" smtClean="0"/>
              <a:t>- Big Data</a:t>
            </a:r>
          </a:p>
          <a:p>
            <a:pPr marL="0" indent="0" algn="just">
              <a:buNone/>
              <a:tabLst>
                <a:tab pos="357188" algn="l"/>
              </a:tabLst>
            </a:pPr>
            <a:r>
              <a:rPr lang="en-IN" sz="2400" dirty="0"/>
              <a:t>	</a:t>
            </a:r>
            <a:r>
              <a:rPr lang="en-IN" sz="2400" dirty="0" smtClean="0"/>
              <a:t>	- Auditing emergency preparedness</a:t>
            </a:r>
          </a:p>
          <a:p>
            <a:pPr marL="0" indent="0" algn="just">
              <a:buNone/>
              <a:tabLst>
                <a:tab pos="357188" algn="l"/>
              </a:tabLst>
            </a:pPr>
            <a:r>
              <a:rPr lang="en-IN" sz="2400" dirty="0"/>
              <a:t>	</a:t>
            </a:r>
            <a:r>
              <a:rPr lang="en-IN" sz="2400" dirty="0" smtClean="0"/>
              <a:t>	- Gender mainstreaming audit</a:t>
            </a:r>
          </a:p>
          <a:p>
            <a:pPr marL="0" indent="0" algn="just">
              <a:buNone/>
              <a:tabLst>
                <a:tab pos="357188" algn="l"/>
              </a:tabLst>
            </a:pPr>
            <a:r>
              <a:rPr lang="en-IN" sz="2400" dirty="0" smtClean="0"/>
              <a:t>		- Regulatory gap-filling; and</a:t>
            </a:r>
            <a:endParaRPr lang="en-IN" sz="2400" dirty="0"/>
          </a:p>
          <a:p>
            <a:pPr marL="0" indent="0" algn="just">
              <a:buNone/>
              <a:tabLst>
                <a:tab pos="357188" algn="l"/>
              </a:tabLst>
            </a:pPr>
            <a:r>
              <a:rPr lang="en-IN" sz="2400" dirty="0" smtClean="0"/>
              <a:t>		- Citizen participation in public audit</a:t>
            </a:r>
            <a:endParaRPr lang="en-IN" sz="2400" dirty="0"/>
          </a:p>
          <a:p>
            <a:pPr algn="just"/>
            <a:r>
              <a:rPr lang="en-IN" sz="2800" dirty="0" smtClean="0"/>
              <a:t>All INTOSAI members have been requested to rank shortlisted projects and to express interest to lead/participate in the research projects</a:t>
            </a:r>
          </a:p>
          <a:p>
            <a:pPr algn="just"/>
            <a:endParaRPr lang="en-IN" sz="2800" dirty="0" smtClean="0"/>
          </a:p>
          <a:p>
            <a:pPr algn="just"/>
            <a:endParaRPr lang="en-IN" sz="2800" dirty="0" smtClean="0"/>
          </a:p>
          <a:p>
            <a:pPr algn="just"/>
            <a:endParaRPr lang="en-IN" sz="2800" dirty="0" smtClean="0"/>
          </a:p>
          <a:p>
            <a:pPr algn="just"/>
            <a:endParaRPr lang="en-IN" sz="3600" dirty="0" smtClean="0"/>
          </a:p>
          <a:p>
            <a:pPr algn="just"/>
            <a:endParaRPr lang="en-IN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Comptroller and Auditor General of India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4930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n-IN" sz="3600" b="1" dirty="0" smtClean="0"/>
              <a:t>Latest developments</a:t>
            </a:r>
            <a:br>
              <a:rPr lang="en-IN" sz="3600" b="1" dirty="0" smtClean="0"/>
            </a:br>
            <a:r>
              <a:rPr lang="en-IN" sz="2700" b="1" dirty="0" smtClean="0"/>
              <a:t>(Ranking results)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59806"/>
            <a:ext cx="7776864" cy="489654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IN" sz="2800" dirty="0" smtClean="0"/>
          </a:p>
          <a:p>
            <a:pPr algn="just"/>
            <a:endParaRPr lang="en-IN" sz="2800" dirty="0" smtClean="0"/>
          </a:p>
          <a:p>
            <a:pPr algn="just"/>
            <a:endParaRPr lang="en-IN" sz="2800" dirty="0" smtClean="0"/>
          </a:p>
          <a:p>
            <a:pPr algn="just"/>
            <a:endParaRPr lang="en-IN" sz="3600" dirty="0" smtClean="0"/>
          </a:p>
          <a:p>
            <a:pPr algn="just"/>
            <a:endParaRPr lang="en-IN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Comptroller and Auditor General of India</a:t>
            </a:r>
            <a:endParaRPr lang="en-IN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881549"/>
              </p:ext>
            </p:extLst>
          </p:nvPr>
        </p:nvGraphicFramePr>
        <p:xfrm>
          <a:off x="566402" y="1459806"/>
          <a:ext cx="8011195" cy="51777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891"/>
                <a:gridCol w="1954493"/>
                <a:gridCol w="3672408"/>
                <a:gridCol w="1490208"/>
                <a:gridCol w="627195"/>
              </a:tblGrid>
              <a:tr h="454729"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u="none" strike="noStrike" dirty="0">
                          <a:effectLst/>
                        </a:rPr>
                        <a:t>#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u="none" strike="noStrike" dirty="0">
                          <a:effectLst/>
                        </a:rPr>
                        <a:t>Name of project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u="none" strike="noStrike" dirty="0">
                          <a:effectLst/>
                        </a:rPr>
                        <a:t>SAIs intended to participated in the project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600" u="none" strike="noStrike">
                          <a:effectLst/>
                        </a:rPr>
                        <a:t>SAIs intended to lead the project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600" u="none" strike="noStrike">
                          <a:effectLst/>
                        </a:rPr>
                        <a:t>Points earned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909458"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u="none" strike="noStrike">
                          <a:effectLst/>
                        </a:rPr>
                        <a:t>1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600" u="none" strike="noStrike">
                          <a:effectLst/>
                        </a:rPr>
                        <a:t>Big Data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600" u="none" strike="noStrike" dirty="0">
                          <a:effectLst/>
                        </a:rPr>
                        <a:t>Afghanistan, Austria, Bangladesh, Bhutan, Costa Rica, Denmark, Ecuador, ECA-Luxembourg, Estonia, Finland, Guatemala, </a:t>
                      </a:r>
                      <a:r>
                        <a:rPr lang="en-IN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India,</a:t>
                      </a:r>
                      <a:r>
                        <a:rPr lang="en-IN" sz="1600" u="none" strike="noStrike" dirty="0" smtClean="0">
                          <a:effectLst/>
                        </a:rPr>
                        <a:t> Maldives</a:t>
                      </a:r>
                      <a:r>
                        <a:rPr lang="en-IN" sz="1600" u="none" strike="noStrike" dirty="0">
                          <a:effectLst/>
                        </a:rPr>
                        <a:t>, </a:t>
                      </a:r>
                      <a:r>
                        <a:rPr lang="en-IN" sz="1600" u="none" strike="noStrike" dirty="0" smtClean="0">
                          <a:effectLst/>
                        </a:rPr>
                        <a:t>Myanmar, </a:t>
                      </a:r>
                      <a:r>
                        <a:rPr lang="en-IN" sz="1600" u="none" strike="noStrike" dirty="0">
                          <a:effectLst/>
                        </a:rPr>
                        <a:t>Philippines, Zambia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600" u="none" strike="noStrike">
                          <a:effectLst/>
                        </a:rPr>
                        <a:t>Ecuador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u="none" strike="noStrike" dirty="0" smtClean="0">
                          <a:effectLst/>
                        </a:rPr>
                        <a:t>137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649614"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u="none" strike="noStrike">
                          <a:effectLst/>
                        </a:rPr>
                        <a:t>2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600" u="none" strike="noStrike">
                          <a:effectLst/>
                        </a:rPr>
                        <a:t>Auditing emergency preparedness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600" u="none" strike="noStrike" dirty="0">
                          <a:effectLst/>
                        </a:rPr>
                        <a:t>Austria, Bangladesh, Bhutan, Estonia, Guatemala, Iraq, Maldives, </a:t>
                      </a:r>
                      <a:r>
                        <a:rPr lang="en-IN" sz="1600" u="none" strike="noStrike" dirty="0" smtClean="0">
                          <a:effectLst/>
                        </a:rPr>
                        <a:t>Myanmar, </a:t>
                      </a:r>
                      <a:r>
                        <a:rPr lang="en-IN" sz="1600" u="none" strike="noStrike" dirty="0">
                          <a:effectLst/>
                        </a:rPr>
                        <a:t>Nepal, Philippines, Suriname, Trinidad and Tobago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600" u="none" strike="noStrike" dirty="0">
                          <a:effectLst/>
                        </a:rPr>
                        <a:t> 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u="none" strike="noStrike" dirty="0" smtClean="0">
                          <a:effectLst/>
                        </a:rPr>
                        <a:t>124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701583"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u="none" strike="noStrike">
                          <a:effectLst/>
                        </a:rPr>
                        <a:t>3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600" u="none" strike="noStrike">
                          <a:effectLst/>
                        </a:rPr>
                        <a:t>Auditing Gender mainstreaming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600" u="none" strike="noStrike" dirty="0">
                          <a:effectLst/>
                        </a:rPr>
                        <a:t>Afghanistan, Bangladesh, Bhutan, Ecuador, Guatemala, Maldives, </a:t>
                      </a:r>
                      <a:r>
                        <a:rPr lang="en-IN" sz="1600" u="none" strike="noStrike" dirty="0" err="1" smtClean="0">
                          <a:effectLst/>
                        </a:rPr>
                        <a:t>Maynmar</a:t>
                      </a:r>
                      <a:r>
                        <a:rPr lang="en-IN" sz="1600" u="none" strike="noStrike" dirty="0">
                          <a:effectLst/>
                        </a:rPr>
                        <a:t>, Philippines, Uganda, Zambia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600" u="none" strike="noStrike">
                          <a:effectLst/>
                        </a:rPr>
                        <a:t>Ecuador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u="none" strike="noStrike" dirty="0" smtClean="0">
                          <a:effectLst/>
                        </a:rPr>
                        <a:t>81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u="none" strike="noStrike">
                          <a:effectLst/>
                        </a:rPr>
                        <a:t>4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600" u="none" strike="noStrike">
                          <a:effectLst/>
                        </a:rPr>
                        <a:t>Regulatory gap-filling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600" u="none" strike="noStrike" dirty="0">
                          <a:effectLst/>
                        </a:rPr>
                        <a:t>Bangladesh, Bhutan, Guatemala, Guinea Bissau, Maldives, </a:t>
                      </a:r>
                      <a:r>
                        <a:rPr lang="en-IN" sz="1600" u="none" strike="noStrike" dirty="0" smtClean="0">
                          <a:effectLst/>
                        </a:rPr>
                        <a:t>Myanmar, </a:t>
                      </a:r>
                      <a:r>
                        <a:rPr lang="en-IN" sz="1600" u="none" strike="noStrike" dirty="0">
                          <a:effectLst/>
                        </a:rPr>
                        <a:t>Philippines, Trinidad and Tobago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600" u="none" strike="noStrike">
                          <a:effectLst/>
                        </a:rPr>
                        <a:t> 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u="none" strike="noStrike" dirty="0" smtClean="0">
                          <a:effectLst/>
                        </a:rPr>
                        <a:t>102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844498"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u="none" strike="noStrike">
                          <a:effectLst/>
                        </a:rPr>
                        <a:t>5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600" u="none" strike="noStrike">
                          <a:effectLst/>
                        </a:rPr>
                        <a:t>Citizen participation in public audit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600" u="none" strike="noStrike" dirty="0">
                          <a:effectLst/>
                        </a:rPr>
                        <a:t>Afghanistan, Bangladesh, Bhutan, </a:t>
                      </a:r>
                      <a:r>
                        <a:rPr lang="en-IN" sz="1600" u="none" strike="noStrike" dirty="0" smtClean="0">
                          <a:effectLst/>
                        </a:rPr>
                        <a:t>Denmark, </a:t>
                      </a:r>
                      <a:r>
                        <a:rPr lang="en-IN" sz="1600" u="none" strike="noStrike" dirty="0">
                          <a:effectLst/>
                        </a:rPr>
                        <a:t>ECA-Luxembourg, Guatemala</a:t>
                      </a:r>
                      <a:r>
                        <a:rPr lang="en-IN" sz="1600" u="none" strike="noStrike" dirty="0" smtClean="0">
                          <a:effectLst/>
                        </a:rPr>
                        <a:t>, </a:t>
                      </a:r>
                      <a:r>
                        <a:rPr lang="en-IN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India</a:t>
                      </a:r>
                      <a:r>
                        <a:rPr lang="en-IN" sz="1600" u="none" strike="noStrike" dirty="0" smtClean="0">
                          <a:effectLst/>
                        </a:rPr>
                        <a:t>, </a:t>
                      </a:r>
                      <a:r>
                        <a:rPr lang="en-IN" sz="1600" u="none" strike="noStrike" dirty="0">
                          <a:effectLst/>
                        </a:rPr>
                        <a:t>Iraq, Maldives, </a:t>
                      </a:r>
                      <a:r>
                        <a:rPr lang="en-IN" sz="1600" u="none" strike="noStrike" dirty="0" smtClean="0">
                          <a:effectLst/>
                        </a:rPr>
                        <a:t>Myanmar, </a:t>
                      </a:r>
                      <a:r>
                        <a:rPr lang="en-IN" sz="1600" u="none" strike="noStrike" dirty="0">
                          <a:effectLst/>
                        </a:rPr>
                        <a:t>Nepal, Philippines, Suriname, Uganda, Zambia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IN" sz="1600" u="none" strike="noStrike">
                          <a:effectLst/>
                        </a:rPr>
                        <a:t>Guatemala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u="none" strike="noStrike" dirty="0" smtClean="0">
                          <a:effectLst/>
                        </a:rPr>
                        <a:t>120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708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6408712" cy="850106"/>
          </a:xfrm>
        </p:spPr>
        <p:txBody>
          <a:bodyPr>
            <a:normAutofit fontScale="90000"/>
          </a:bodyPr>
          <a:lstStyle/>
          <a:p>
            <a:r>
              <a:rPr lang="en-IN" sz="3600" b="1" dirty="0" smtClean="0"/>
              <a:t>Proposal before KSC Steering Committee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42368"/>
            <a:ext cx="7776864" cy="4896544"/>
          </a:xfrm>
        </p:spPr>
        <p:txBody>
          <a:bodyPr>
            <a:noAutofit/>
          </a:bodyPr>
          <a:lstStyle/>
          <a:p>
            <a:pPr algn="just"/>
            <a:r>
              <a:rPr lang="en-IN" dirty="0" smtClean="0"/>
              <a:t>Big Data not taken up as there is a proposal to form a separate Working Group under KSC on Big Data</a:t>
            </a:r>
          </a:p>
          <a:p>
            <a:pPr algn="just"/>
            <a:r>
              <a:rPr lang="en-IN" dirty="0" smtClean="0"/>
              <a:t>Two research projects proposed to be taken up are:</a:t>
            </a:r>
          </a:p>
          <a:p>
            <a:pPr lvl="1" algn="just"/>
            <a:r>
              <a:rPr lang="en-IN" dirty="0" smtClean="0"/>
              <a:t>Audit of Emergency Preparedness</a:t>
            </a:r>
          </a:p>
          <a:p>
            <a:pPr lvl="1" algn="just"/>
            <a:r>
              <a:rPr lang="en-IN" dirty="0" smtClean="0"/>
              <a:t>Citizen participation in Public Audit</a:t>
            </a:r>
          </a:p>
          <a:p>
            <a:pPr lvl="1" algn="just"/>
            <a:endParaRPr lang="en-IN" dirty="0"/>
          </a:p>
          <a:p>
            <a:pPr algn="just"/>
            <a:endParaRPr lang="en-IN" dirty="0"/>
          </a:p>
          <a:p>
            <a:pPr algn="just"/>
            <a:endParaRPr lang="en-IN" dirty="0" smtClean="0"/>
          </a:p>
          <a:p>
            <a:pPr algn="just"/>
            <a:endParaRPr lang="en-IN" dirty="0" smtClean="0"/>
          </a:p>
          <a:p>
            <a:pPr algn="just"/>
            <a:endParaRPr lang="en-IN" dirty="0" smtClean="0"/>
          </a:p>
          <a:p>
            <a:pPr algn="just"/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Comptroller and Auditor General of India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8369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385"/>
            <a:ext cx="8229600" cy="1143000"/>
          </a:xfrm>
        </p:spPr>
        <p:txBody>
          <a:bodyPr>
            <a:normAutofit/>
          </a:bodyPr>
          <a:lstStyle/>
          <a:p>
            <a:r>
              <a:rPr lang="en-IN" sz="3200" b="1" dirty="0"/>
              <a:t>Proposal before KSC Steering </a:t>
            </a:r>
            <a:r>
              <a:rPr lang="en-IN" sz="3200" b="1" dirty="0" err="1" smtClean="0"/>
              <a:t>Commitee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Citizen participation in Public Audit to be led by SAI </a:t>
            </a:r>
            <a:r>
              <a:rPr lang="en-IN" dirty="0" err="1" smtClean="0"/>
              <a:t>Gautemala</a:t>
            </a:r>
            <a:endParaRPr lang="en-IN" dirty="0" smtClean="0"/>
          </a:p>
          <a:p>
            <a:r>
              <a:rPr lang="en-IN" dirty="0" smtClean="0"/>
              <a:t>Project leader to be identified for Auditing Emergency preparedness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65882625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Slide</Template>
  <TotalTime>961</TotalTime>
  <Words>573</Words>
  <Application>Microsoft Office PowerPoint</Application>
  <PresentationFormat>On-screen Show (4:3)</PresentationFormat>
  <Paragraphs>108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Master Slide</vt:lpstr>
      <vt:lpstr>Agenda Item No. 22 Research projects on topics of mutual interest of member SAIs</vt:lpstr>
      <vt:lpstr>Background</vt:lpstr>
      <vt:lpstr>Background</vt:lpstr>
      <vt:lpstr>Latest developments</vt:lpstr>
      <vt:lpstr>Latest developments</vt:lpstr>
      <vt:lpstr>Latest developments</vt:lpstr>
      <vt:lpstr>Latest developments (Ranking results)</vt:lpstr>
      <vt:lpstr>Proposal before KSC Steering Committee</vt:lpstr>
      <vt:lpstr>Proposal before KSC Steering Commitee</vt:lpstr>
      <vt:lpstr>Discussion questions</vt:lpstr>
      <vt:lpstr>  THANK YOU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DIR IR</cp:lastModifiedBy>
  <cp:revision>225</cp:revision>
  <cp:lastPrinted>2015-10-09T08:20:43Z</cp:lastPrinted>
  <dcterms:created xsi:type="dcterms:W3CDTF">2012-08-17T10:28:19Z</dcterms:created>
  <dcterms:modified xsi:type="dcterms:W3CDTF">2016-09-06T08:45:51Z</dcterms:modified>
</cp:coreProperties>
</file>