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86" r:id="rId7"/>
    <p:sldId id="290" r:id="rId8"/>
    <p:sldId id="292" r:id="rId9"/>
    <p:sldId id="288" r:id="rId10"/>
    <p:sldId id="281" r:id="rId11"/>
    <p:sldId id="294" r:id="rId12"/>
    <p:sldId id="293" r:id="rId13"/>
    <p:sldId id="295" r:id="rId14"/>
    <p:sldId id="289" r:id="rId15"/>
    <p:sldId id="277" r:id="rId16"/>
    <p:sldId id="291" r:id="rId17"/>
    <p:sldId id="280" r:id="rId18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DE5"/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1" autoAdjust="0"/>
  </p:normalViewPr>
  <p:slideViewPr>
    <p:cSldViewPr snapToGrid="0" snapToObjects="1">
      <p:cViewPr>
        <p:scale>
          <a:sx n="77" d="100"/>
          <a:sy n="77" d="100"/>
        </p:scale>
        <p:origin x="-870" y="-84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FF0D6B1-248E-5848-A9D8-460E48B51439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B9281C-3E93-7446-B859-95EC807E5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E3E501-3C54-4E46-8342-EA18D6ADB40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671DC05-44F7-6040-AAB9-2752DF9A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1" y="5260505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02.09.2016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0BC4-74B6-46DB-99F4-0802C45A4F61}" type="datetime1">
              <a:rPr lang="ru-RU" altLang="zh-CN"/>
              <a:pPr>
                <a:defRPr/>
              </a:pPr>
              <a:t>02.09.2016</a:t>
            </a:fld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DBD8-01A3-4D09-A209-3E79A5EEFEE0}" type="slidenum">
              <a:rPr lang="zh-CN" altLang="ru-RU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37958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5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  <p:sldLayoutId id="2147483689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7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7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0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0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1" y="354269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26" y="4848162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8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THE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7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WORKING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GROUP ACTIVITIES REPORT (201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– 201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1700" b="1" dirty="0" smtClean="0">
                <a:solidFill>
                  <a:srgbClr val="1CA6C0"/>
                </a:solidFill>
                <a:cs typeface="PT Sans"/>
              </a:rPr>
              <a:t>The Secretariat of the INTOSAI Working Group on Key National Indicators</a:t>
            </a:r>
            <a:endParaRPr lang="ru-RU" sz="1700" b="1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4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Mexico, September 8, 2016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453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base on KNI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3" r="1381" b="16957"/>
          <a:stretch/>
        </p:blipFill>
        <p:spPr bwMode="auto">
          <a:xfrm>
            <a:off x="1722086" y="4054898"/>
            <a:ext cx="5991312" cy="131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1924" b="43628"/>
          <a:stretch/>
        </p:blipFill>
        <p:spPr bwMode="auto">
          <a:xfrm>
            <a:off x="1722086" y="1699034"/>
            <a:ext cx="5986814" cy="22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4096" y="2269454"/>
            <a:ext cx="6969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3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</a:p>
          <a:p>
            <a:pPr marL="536575" lvl="3" indent="-342900"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6575" lvl="3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of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document ‘Key National Indicators: Guidance for Supreme Audit Institutions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</a:p>
          <a:p>
            <a:pPr marL="536575" lvl="3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6575" lvl="3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subproject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studying the issues of sustainable development in CIS member-states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986" y="1618663"/>
            <a:ext cx="839938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ctr"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9th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of the Expert group on KNI in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Kyrgyzstan,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2016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"/>
          <p:cNvSpPr txBox="1">
            <a:spLocks/>
          </p:cNvSpPr>
          <p:nvPr/>
        </p:nvSpPr>
        <p:spPr bwMode="auto">
          <a:xfrm>
            <a:off x="228600" y="119063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28600" y="34290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b="1" i="1">
              <a:latin typeface="Monotype Corsiva" pitchFamily="66" charset="0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09600" y="57150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787400" y="1870863"/>
            <a:ext cx="74168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orking plan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2016 adopted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ew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Working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group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member – SAI of Brazil</a:t>
            </a:r>
          </a:p>
          <a:p>
            <a:pPr marL="28575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10th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Meeting of the Working Group on KNI to be held  in Brazil in spring 2017 </a:t>
            </a:r>
          </a:p>
          <a:p>
            <a:pPr eaLnBrk="1" hangingPunct="1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hangingPunct="1"/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449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"/>
          <p:cNvSpPr txBox="1">
            <a:spLocks/>
          </p:cNvSpPr>
          <p:nvPr/>
        </p:nvSpPr>
        <p:spPr bwMode="auto">
          <a:xfrm>
            <a:off x="228600" y="119063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28600" y="34290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b="1" i="1">
              <a:latin typeface="Monotype Corsiva" pitchFamily="66" charset="0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09600" y="57150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943429" y="2182505"/>
            <a:ext cx="741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resenting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draft document “Key National Indicators: Guidance for Supreme Audit Institutions” at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8th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INTOSAI KSC Steering Committee Meeting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XXII INCOSAI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Knowledge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base development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new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framework agreement between INTOSAI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OECD</a:t>
            </a:r>
          </a:p>
          <a:p>
            <a:pPr marL="285750" lvl="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starting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new subproject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 Key national indicator systems and public governance” (coordinator - SAI of Brazil)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starting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ISSAI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development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985" y="1612753"/>
            <a:ext cx="839938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ctr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directions of the Group’s activities in 2016-2017</a:t>
            </a:r>
          </a:p>
        </p:txBody>
      </p:sp>
    </p:spTree>
    <p:extLst>
      <p:ext uri="{BB962C8B-B14F-4D97-AF65-F5344CB8AC3E}">
        <p14:creationId xmlns:p14="http://schemas.microsoft.com/office/powerpoint/2010/main" val="34639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0795" y="284819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7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533" y="1464738"/>
            <a:ext cx="7366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9th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of the Working Group on KNI in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Armenia (Tsaghkadzor), April 2016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547" y="2311056"/>
            <a:ext cx="796490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subproject ‘Analysis of opportunities on the use of KNI for international comparisons in the context of sustainable development and recommendations’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comments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guidance document ‘Key National Indicators: Guidance for Supreme Audit Institutions’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overhaul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Knowledge base 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KNI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ollow-up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2030 Agenda for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development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Expert group activities</a:t>
            </a:r>
          </a:p>
        </p:txBody>
      </p:sp>
    </p:spTree>
    <p:extLst>
      <p:ext uri="{BB962C8B-B14F-4D97-AF65-F5344CB8AC3E}">
        <p14:creationId xmlns:p14="http://schemas.microsoft.com/office/powerpoint/2010/main" val="2504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100" y="1314131"/>
            <a:ext cx="6890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Subproject “Analysis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opportunities on the use of KNI for international comparisons in the context of sustainable development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recommendations” 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(coordinator - SAI of Hungary)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292" y="2637570"/>
            <a:ext cx="6842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0338" indent="-1430338" algn="just"/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the applicability of the internationally accepted sustainable development indicators during the audits conducted by SAIs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292" y="3692402"/>
            <a:ext cx="6782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430338" algn="l"/>
              </a:tabLst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Pilot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Austria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Bulgaria, Hungary, Kazakhstan, Russia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292" y="4246400"/>
            <a:ext cx="6842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0338" indent="-1430338" algn="just">
              <a:tabLst>
                <a:tab pos="1430338" algn="l"/>
              </a:tabLst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indicators can be used in audits and the simultaneous use of the national macroeconomic and sustainable indicators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mproves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audit quality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5561" y="1572314"/>
            <a:ext cx="7212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National Indicators: Guidance for Supreme Audit Institutions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5732" y="2176887"/>
            <a:ext cx="7212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ccumulates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basic principles and approaches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and use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KNI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intends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optimize SAIs activities and to improve the quality of performance management assessment for ensuring the competitiveness, security and sustainability of development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application of recommendations by SAIs.</a:t>
            </a:r>
          </a:p>
        </p:txBody>
      </p:sp>
    </p:spTree>
    <p:extLst>
      <p:ext uri="{BB962C8B-B14F-4D97-AF65-F5344CB8AC3E}">
        <p14:creationId xmlns:p14="http://schemas.microsoft.com/office/powerpoint/2010/main" val="6510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4992"/>
              </p:ext>
            </p:extLst>
          </p:nvPr>
        </p:nvGraphicFramePr>
        <p:xfrm>
          <a:off x="123713" y="1331359"/>
          <a:ext cx="8896574" cy="38498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3421"/>
                <a:gridCol w="7073153"/>
              </a:tblGrid>
              <a:tr h="36834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2014 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proposal and Initial assessment approved by the WG members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  <a:tr h="49446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2014 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proposal and Initial assessment approved at the 6th INTOSAI KSC Steering Committee Meeting in Cairo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  <a:tr h="49446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2015 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draft Guidance presented at the 7th INTOSAI KSC Steering Committee Meeting in Washington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  <a:tr h="30778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November 2015 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draft Guidance </a:t>
                      </a:r>
                      <a:r>
                        <a:rPr lang="en-US" sz="1600" b="1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presented at the 67th 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INTOSAI Governing Board Meeting </a:t>
                      </a:r>
                      <a:r>
                        <a:rPr lang="en-US" sz="1600" b="1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Abu-Dhabi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  <a:tr h="49446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January -April 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draft Guidance was open</a:t>
                      </a:r>
                      <a:r>
                        <a:rPr lang="en-US" sz="16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INTOSAI community to comment on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  <a:tr h="33865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2016 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Guidance presented at the 8th INTOSAI KSC Steering Committee Meeting in Mexico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  <a:tr h="295687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December 2016 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Guidance presented at the INCOSAI  XXII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  <a:tr h="295687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2017-2019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development of the ISSAI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9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7197" y="2109819"/>
            <a:ext cx="30560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contains: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Glossary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members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Analytical materials and other 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Videoconference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Surveys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base on KNI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1" y="2109819"/>
            <a:ext cx="4997134" cy="27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6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453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base on KNI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r="2011" b="4357"/>
          <a:stretch/>
        </p:blipFill>
        <p:spPr bwMode="auto">
          <a:xfrm>
            <a:off x="152400" y="1980754"/>
            <a:ext cx="4641437" cy="286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99" y="1978304"/>
            <a:ext cx="42433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453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base on KNI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r="2166" b="8208"/>
          <a:stretch/>
        </p:blipFill>
        <p:spPr bwMode="auto">
          <a:xfrm>
            <a:off x="1966725" y="1828354"/>
            <a:ext cx="5210549" cy="364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8"/>
          <a:stretch/>
        </p:blipFill>
        <p:spPr bwMode="auto">
          <a:xfrm>
            <a:off x="568640" y="1741613"/>
            <a:ext cx="5543505" cy="21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453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base on KNI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26" y="1735485"/>
            <a:ext cx="1130935" cy="205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03" y="4026382"/>
            <a:ext cx="4513879" cy="131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2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520</Words>
  <Application>Microsoft Office PowerPoint</Application>
  <PresentationFormat>Экран (16:10)</PresentationFormat>
  <Paragraphs>103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164</cp:revision>
  <cp:lastPrinted>2016-08-31T10:02:30Z</cp:lastPrinted>
  <dcterms:created xsi:type="dcterms:W3CDTF">2014-09-22T05:50:31Z</dcterms:created>
  <dcterms:modified xsi:type="dcterms:W3CDTF">2016-09-02T09:29:41Z</dcterms:modified>
</cp:coreProperties>
</file>