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304" r:id="rId3"/>
    <p:sldId id="300" r:id="rId4"/>
    <p:sldId id="289" r:id="rId5"/>
    <p:sldId id="296" r:id="rId6"/>
    <p:sldId id="301" r:id="rId7"/>
    <p:sldId id="297" r:id="rId8"/>
    <p:sldId id="298" r:id="rId9"/>
    <p:sldId id="302" r:id="rId10"/>
    <p:sldId id="303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0EF3F1-31EF-4D27-9757-D6B981A297FD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CDD71E-7988-440F-98E1-59A91E429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2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C24ED49-02FC-44CB-91DE-4044913672E2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47F457-FA4D-4105-89F7-C30A91C0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4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2392E-2043-4EF6-ADAC-292160E8F9AD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829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2312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492875"/>
            <a:ext cx="4293637" cy="365125"/>
          </a:xfrm>
        </p:spPr>
        <p:txBody>
          <a:bodyPr/>
          <a:lstStyle/>
          <a:p>
            <a:r>
              <a:rPr lang="en-US" dirty="0" smtClean="0"/>
              <a:t>INTOSAI Knowledge Sharing and Knowledge Services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2313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2601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503436"/>
            <a:ext cx="4424265" cy="354563"/>
          </a:xfrm>
        </p:spPr>
        <p:txBody>
          <a:bodyPr/>
          <a:lstStyle/>
          <a:p>
            <a:r>
              <a:rPr lang="en-US" dirty="0" smtClean="0"/>
              <a:t>INTOSAI Knowledge Sharing and Knowledge Services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4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630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5551" y="6463037"/>
            <a:ext cx="4327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INTOSAI Knowledge Sharing and Knowledge Services Committee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216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Billede 5"/>
          <p:cNvPicPr/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647838" y="237544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 userDrawn="1"/>
        </p:nvSpPr>
        <p:spPr>
          <a:xfrm>
            <a:off x="10623847" y="-18077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10448021" y="1222818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" y="0"/>
            <a:ext cx="1372820" cy="12842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intosaicommunity.net/wgit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1" y="990600"/>
            <a:ext cx="7772400" cy="1741415"/>
          </a:xfrm>
        </p:spPr>
        <p:txBody>
          <a:bodyPr>
            <a:noAutofit/>
          </a:bodyPr>
          <a:lstStyle/>
          <a:p>
            <a:r>
              <a:rPr lang="en-IN" sz="2800" dirty="0" smtClean="0"/>
              <a:t>Agenda item 22</a:t>
            </a:r>
            <a:br>
              <a:rPr lang="en-IN" sz="2800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Working Group on IT Audit</a:t>
            </a:r>
            <a:endParaRPr lang="en-I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0066" y="5447309"/>
            <a:ext cx="6643734" cy="590310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SAI-India</a:t>
            </a:r>
            <a:endParaRPr lang="en-IN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INTOSAI Knowledge Sharing and Knowledge Services Committee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DC91-BA8D-4035-9E2C-F9DC70487D2A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09801" y="3471864"/>
            <a:ext cx="7879557" cy="1541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30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 of KSC Steering Committee</a:t>
            </a:r>
          </a:p>
          <a:p>
            <a:endParaRPr 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Pampanga, Philippines</a:t>
            </a:r>
            <a:endParaRPr lang="en-IN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(12-14 June 2019)</a:t>
            </a:r>
            <a:endParaRPr lang="en-IN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8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74" y="0"/>
            <a:ext cx="9653452" cy="6721548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655" y="1180786"/>
            <a:ext cx="3324689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4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WGITA –contribution to implementation </a:t>
            </a:r>
            <a:br>
              <a:rPr lang="en-IN" dirty="0" smtClean="0"/>
            </a:br>
            <a:r>
              <a:rPr lang="en-IN" dirty="0"/>
              <a:t> </a:t>
            </a:r>
            <a:r>
              <a:rPr lang="en-IN" dirty="0" smtClean="0"/>
              <a:t>        of strategic objectives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WGITA Projects 2017-19</a:t>
            </a:r>
          </a:p>
          <a:p>
            <a:r>
              <a:rPr lang="en-IN" dirty="0" smtClean="0"/>
              <a:t>Projects in SDP which involve WGITA</a:t>
            </a:r>
          </a:p>
          <a:p>
            <a:r>
              <a:rPr lang="en-IN" dirty="0" smtClean="0"/>
              <a:t>Development of non-IFPP Documents</a:t>
            </a:r>
          </a:p>
          <a:p>
            <a:r>
              <a:rPr lang="en-IN" dirty="0" smtClean="0"/>
              <a:t>Work Plan 2020-22</a:t>
            </a:r>
          </a:p>
          <a:p>
            <a:r>
              <a:rPr lang="en-IN" dirty="0" smtClean="0"/>
              <a:t>Knowledge Dissemination Activities</a:t>
            </a:r>
          </a:p>
          <a:p>
            <a:r>
              <a:rPr lang="en-IN" dirty="0" smtClean="0"/>
              <a:t>Stakeholder Engagement</a:t>
            </a:r>
          </a:p>
          <a:p>
            <a:r>
              <a:rPr lang="en-IN" dirty="0" smtClean="0"/>
              <a:t>Collaboration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2358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365125"/>
            <a:ext cx="9791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WGITA projects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6" y="1523473"/>
            <a:ext cx="11150601" cy="4525963"/>
          </a:xfrm>
        </p:spPr>
        <p:txBody>
          <a:bodyPr>
            <a:noAutofit/>
          </a:bodyPr>
          <a:lstStyle/>
          <a:p>
            <a:pPr latinLnBrk="1">
              <a:lnSpc>
                <a:spcPct val="120000"/>
              </a:lnSpc>
            </a:pPr>
            <a:r>
              <a:rPr lang="en-US" sz="2400" dirty="0">
                <a:latin typeface="+mn-lt"/>
              </a:rPr>
              <a:t>WGITA Work Plan 2017-19 includes five projects:</a:t>
            </a:r>
          </a:p>
          <a:p>
            <a:pPr lvl="1">
              <a:lnSpc>
                <a:spcPct val="120000"/>
              </a:lnSpc>
            </a:pPr>
            <a:r>
              <a:rPr lang="en-IN" sz="2000" dirty="0">
                <a:latin typeface="+mn-lt"/>
              </a:rPr>
              <a:t>General Capacity Requirements for SAIs for conducting IT Audit </a:t>
            </a:r>
            <a:endParaRPr lang="en-US" sz="2000" dirty="0">
              <a:latin typeface="+mn-lt"/>
            </a:endParaRPr>
          </a:p>
          <a:p>
            <a:pPr lvl="1">
              <a:lnSpc>
                <a:spcPct val="120000"/>
              </a:lnSpc>
            </a:pPr>
            <a:r>
              <a:rPr lang="en-IN" sz="2000" dirty="0">
                <a:latin typeface="+mn-lt"/>
              </a:rPr>
              <a:t>Development of roadmap for future GUIDs in the 5100 series</a:t>
            </a:r>
            <a:endParaRPr lang="en-US" sz="2000" dirty="0">
              <a:latin typeface="+mn-lt"/>
            </a:endParaRPr>
          </a:p>
          <a:p>
            <a:pPr lvl="1">
              <a:lnSpc>
                <a:spcPct val="120000"/>
              </a:lnSpc>
            </a:pPr>
            <a:r>
              <a:rPr lang="en-IN" sz="2000" dirty="0">
                <a:latin typeface="+mn-lt"/>
              </a:rPr>
              <a:t>Data Analytics (Area: IT Audit Techniques)</a:t>
            </a:r>
            <a:endParaRPr lang="en-US" sz="2000" dirty="0">
              <a:latin typeface="+mn-lt"/>
            </a:endParaRPr>
          </a:p>
          <a:p>
            <a:pPr lvl="1">
              <a:lnSpc>
                <a:spcPct val="120000"/>
              </a:lnSpc>
            </a:pPr>
            <a:r>
              <a:rPr lang="en-IN" sz="2000" dirty="0">
                <a:latin typeface="+mn-lt"/>
              </a:rPr>
              <a:t>Updating the ISSAI 5300 on Information Systems audit and 5310 on Information Systems’ Security Audit including Cyber Security as GUIDs under IFPP</a:t>
            </a:r>
            <a:endParaRPr lang="en-US" sz="2000" dirty="0">
              <a:latin typeface="+mn-lt"/>
            </a:endParaRPr>
          </a:p>
          <a:p>
            <a:pPr lvl="1">
              <a:lnSpc>
                <a:spcPct val="120000"/>
              </a:lnSpc>
            </a:pPr>
            <a:r>
              <a:rPr lang="en-IN" sz="2000" dirty="0">
                <a:latin typeface="+mn-lt"/>
              </a:rPr>
              <a:t>Documentation Requirements of an IT Audit including Audit Management System (Area: Audit process)</a:t>
            </a:r>
            <a:endParaRPr lang="en-US" sz="2000" dirty="0">
              <a:latin typeface="+mn-lt"/>
            </a:endParaRPr>
          </a:p>
          <a:p>
            <a:pPr latinLnBrk="1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Project 5 has been re-scoped with Audit Management System Projects.</a:t>
            </a:r>
          </a:p>
          <a:p>
            <a:pPr latinLnBrk="1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All Projects would </a:t>
            </a:r>
            <a:r>
              <a:rPr lang="en-US" sz="2400" dirty="0">
                <a:latin typeface="+mn-lt"/>
              </a:rPr>
              <a:t>be completed before the next INCOSAI in 2019</a:t>
            </a:r>
          </a:p>
          <a:p>
            <a:pPr latinLnBrk="1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+mn-lt"/>
              </a:rPr>
              <a:t>Project on updating ISSAIs 5300 and 5310 taken up under the SDP 2017-19 of IFPP  will result in two GUIDS in 5100 series in new IFPP framework</a:t>
            </a:r>
          </a:p>
        </p:txBody>
      </p:sp>
    </p:spTree>
    <p:extLst>
      <p:ext uri="{BB962C8B-B14F-4D97-AF65-F5344CB8AC3E}">
        <p14:creationId xmlns:p14="http://schemas.microsoft.com/office/powerpoint/2010/main" val="84123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00200" y="365125"/>
            <a:ext cx="8811491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Projects in SDP which </a:t>
            </a:r>
            <a:r>
              <a:rPr lang="en-US" sz="4000" dirty="0" smtClean="0"/>
              <a:t>involve </a:t>
            </a:r>
            <a:r>
              <a:rPr lang="en-US" sz="4000" dirty="0"/>
              <a:t>WGITA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54183" y="1930100"/>
            <a:ext cx="7503093" cy="457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>
                <a:latin typeface="+mn-lt"/>
              </a:rPr>
              <a:t>Priority 2 </a:t>
            </a:r>
            <a:r>
              <a:rPr lang="en-US" sz="2800" b="1" dirty="0" smtClean="0">
                <a:latin typeface="+mn-lt"/>
              </a:rPr>
              <a:t>– </a:t>
            </a:r>
          </a:p>
          <a:p>
            <a:pPr lvl="1"/>
            <a:r>
              <a:rPr lang="en-US" sz="2600" b="1" dirty="0" smtClean="0">
                <a:latin typeface="+mn-lt"/>
              </a:rPr>
              <a:t>Guidance </a:t>
            </a:r>
            <a:r>
              <a:rPr lang="en-US" sz="2600" b="1" dirty="0">
                <a:latin typeface="+mn-lt"/>
              </a:rPr>
              <a:t>by 2019 to support ISSAI </a:t>
            </a:r>
            <a:r>
              <a:rPr lang="en-US" sz="2600" b="1" dirty="0" smtClean="0">
                <a:latin typeface="+mn-lt"/>
              </a:rPr>
              <a:t>implementation </a:t>
            </a:r>
            <a:endParaRPr lang="en-US" sz="2600" b="1" dirty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2.5 - Consolidated </a:t>
            </a:r>
            <a:r>
              <a:rPr lang="en-US" sz="2600" dirty="0">
                <a:latin typeface="+mn-lt"/>
              </a:rPr>
              <a:t>and improved guidance on understanding </a:t>
            </a:r>
            <a:r>
              <a:rPr lang="en-US" sz="2600" dirty="0" smtClean="0">
                <a:latin typeface="+mn-lt"/>
              </a:rPr>
              <a:t>internal </a:t>
            </a:r>
            <a:r>
              <a:rPr lang="en-US" sz="2600" dirty="0">
                <a:latin typeface="+mn-lt"/>
              </a:rPr>
              <a:t>control in an audit </a:t>
            </a:r>
            <a:endParaRPr lang="en-US" sz="2600" dirty="0" smtClean="0">
              <a:latin typeface="+mn-lt"/>
            </a:endParaRPr>
          </a:p>
          <a:p>
            <a:pPr lvl="2" indent="-396875"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</a:rPr>
              <a:t>The project has now been shelved by  PSC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2.8. -  Consolidating and aligning guidance on IT audit with ISSAI 100</a:t>
            </a:r>
          </a:p>
          <a:p>
            <a:pPr lvl="2" indent="-427038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n-lt"/>
              </a:rPr>
              <a:t>ISSAI 5300 as GUID 5100</a:t>
            </a:r>
          </a:p>
          <a:p>
            <a:pPr lvl="2" indent="-427038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n-lt"/>
              </a:rPr>
              <a:t>ISSAI 5310 as GUID 5101</a:t>
            </a:r>
            <a:endParaRPr lang="en-US" sz="2400" dirty="0">
              <a:latin typeface="+mn-lt"/>
            </a:endParaRPr>
          </a:p>
          <a:p>
            <a:endParaRPr lang="en-US" dirty="0"/>
          </a:p>
          <a:p>
            <a:pPr lvl="3"/>
            <a:endParaRPr lang="en-US" dirty="0"/>
          </a:p>
        </p:txBody>
      </p:sp>
      <p:pic>
        <p:nvPicPr>
          <p:cNvPr id="5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012" y="2023618"/>
            <a:ext cx="3500014" cy="3881337"/>
          </a:xfrm>
          <a:prstGeom prst="round1Rect">
            <a:avLst>
              <a:gd name="adj" fmla="val 5636"/>
            </a:avLst>
          </a:prstGeom>
        </p:spPr>
      </p:pic>
    </p:spTree>
    <p:extLst>
      <p:ext uri="{BB962C8B-B14F-4D97-AF65-F5344CB8AC3E}">
        <p14:creationId xmlns:p14="http://schemas.microsoft.com/office/powerpoint/2010/main" val="262389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0754" y="98425"/>
            <a:ext cx="9473045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Non-IFPP documents</a:t>
            </a:r>
            <a:endParaRPr lang="en-US"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42974" y="1014413"/>
            <a:ext cx="10515600" cy="501144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Two Non-IFPP documents being developed: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Guidance on Data analytics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Guideline </a:t>
            </a:r>
            <a:r>
              <a:rPr lang="en-US" sz="2400" dirty="0"/>
              <a:t>for establishing IT audit capacity in </a:t>
            </a:r>
            <a:r>
              <a:rPr lang="en-US" sz="2400" dirty="0" smtClean="0"/>
              <a:t>a SAI </a:t>
            </a:r>
            <a:r>
              <a:rPr lang="en-US" sz="2400" dirty="0"/>
              <a:t>environment. </a:t>
            </a:r>
            <a:endParaRPr lang="en-US" sz="2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Both these documents assigned QA Level 2.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Guidance on Data Analytics exposed in the INTOSAI Community Portal for Comments.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Guideline on IT capacity building is under consultation among the WGITA members and is likely to be exposed  before June end.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Level 2 of Quality assurance for public goods</a:t>
            </a:r>
          </a:p>
          <a:p>
            <a:pPr marL="800100" lvl="4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Subjected </a:t>
            </a:r>
            <a:r>
              <a:rPr lang="en-GB" sz="2400" dirty="0"/>
              <a:t>to </a:t>
            </a:r>
            <a:r>
              <a:rPr lang="en-GB" sz="2400" dirty="0" smtClean="0"/>
              <a:t>extensive </a:t>
            </a:r>
            <a:r>
              <a:rPr lang="en-GB" sz="2400" dirty="0"/>
              <a:t>quality assurance process, such as </a:t>
            </a:r>
            <a:r>
              <a:rPr lang="en-GB" sz="2400" dirty="0" smtClean="0"/>
              <a:t>piloting/testing/comments </a:t>
            </a:r>
            <a:r>
              <a:rPr lang="en-GB" sz="2400" dirty="0"/>
              <a:t>by/from stakeholders outside </a:t>
            </a:r>
            <a:r>
              <a:rPr lang="en-GB" sz="2400" dirty="0" smtClean="0"/>
              <a:t> the </a:t>
            </a:r>
            <a:r>
              <a:rPr lang="en-GB" sz="2400" dirty="0"/>
              <a:t>working group responsible for </a:t>
            </a:r>
            <a:r>
              <a:rPr lang="en-GB" sz="2400" dirty="0" smtClean="0"/>
              <a:t>development</a:t>
            </a:r>
          </a:p>
          <a:p>
            <a:pPr marL="342900" lvl="3" indent="-342900" algn="just">
              <a:lnSpc>
                <a:spcPct val="110000"/>
              </a:lnSpc>
              <a:spcBef>
                <a:spcPts val="0"/>
              </a:spcBef>
            </a:pPr>
            <a:r>
              <a:rPr lang="en-ZA" sz="2400" dirty="0" smtClean="0"/>
              <a:t>Roadmap </a:t>
            </a:r>
            <a:r>
              <a:rPr lang="en-ZA" sz="2400" dirty="0"/>
              <a:t>for development of future </a:t>
            </a:r>
            <a:r>
              <a:rPr lang="en-ZA" sz="2400" dirty="0" smtClean="0"/>
              <a:t>pronouncements/Guidance  </a:t>
            </a:r>
            <a:r>
              <a:rPr lang="en-ZA" sz="2400" dirty="0"/>
              <a:t>under </a:t>
            </a:r>
            <a:r>
              <a:rPr lang="en-ZA" sz="2400" dirty="0" smtClean="0"/>
              <a:t>GUID 5100 is already approved and posted in INTOSAI Community Portal.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136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0754" y="365126"/>
            <a:ext cx="8448579" cy="102340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Work Plan 2020-22</a:t>
            </a:r>
            <a:endParaRPr lang="en-US" sz="40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60958"/>
              </p:ext>
            </p:extLst>
          </p:nvPr>
        </p:nvGraphicFramePr>
        <p:xfrm>
          <a:off x="1151467" y="1690688"/>
          <a:ext cx="9533466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5876"/>
                <a:gridCol w="124759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</a:rPr>
                        <a:t>Name of project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QA Level 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</a:rPr>
                        <a:t>1. </a:t>
                      </a:r>
                      <a:r>
                        <a:rPr lang="en-US" sz="2400" dirty="0" smtClean="0">
                          <a:effectLst/>
                          <a:latin typeface="Cambria" panose="02040503050406030204" pitchFamily="18" charset="0"/>
                        </a:rPr>
                        <a:t>Cyber 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</a:rPr>
                        <a:t>security/data protection challenges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</a:rPr>
                        <a:t>2. Audit of IT Management functions including IT Governance, </a:t>
                      </a:r>
                      <a:endParaRPr lang="en-US" sz="2400" dirty="0" smtClean="0"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mbria" panose="02040503050406030204" pitchFamily="18" charset="0"/>
                        </a:rPr>
                        <a:t>    Contract 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</a:rPr>
                        <a:t>Management and Sustainability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</a:rPr>
                        <a:t>3. Performance Evaluation of IT systems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</a:rPr>
                        <a:t>4. Review of previous work done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5. Quarterly Webinars on IT Audit Topic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6. Maintenance of IT Audit Database in the WGITA Webpage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7. Development of Global Curriculum for IT Audit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16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50090" y="182490"/>
            <a:ext cx="9473045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Dissemination and exchange of knowledge</a:t>
            </a:r>
            <a:endParaRPr lang="en-US"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4938" y="1250878"/>
            <a:ext cx="8029552" cy="3835544"/>
          </a:xfrm>
        </p:spPr>
        <p:txBody>
          <a:bodyPr>
            <a:noAutofit/>
          </a:bodyPr>
          <a:lstStyle/>
          <a:p>
            <a:pPr algn="just"/>
            <a:r>
              <a:rPr lang="en-ZA" sz="2400" dirty="0"/>
              <a:t>Working Group webpage in the INTOSAI Community Portal is used as information interchange platform</a:t>
            </a:r>
          </a:p>
          <a:p>
            <a:pPr marL="0" lvl="0" indent="0" algn="ctr">
              <a:buNone/>
            </a:pPr>
            <a:r>
              <a:rPr lang="en-ZA" sz="2400" dirty="0" smtClean="0"/>
              <a:t> </a:t>
            </a:r>
            <a:r>
              <a:rPr lang="en-ZA" sz="2400" u="sng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ZA" sz="2400" u="sng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</a:t>
            </a:r>
            <a:r>
              <a:rPr lang="en-ZA" sz="24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ttp</a:t>
            </a:r>
            <a:r>
              <a:rPr lang="en-ZA" sz="24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://</a:t>
            </a:r>
            <a:r>
              <a:rPr lang="en-ZA" sz="24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www.intosaicommunity.net/wgita/</a:t>
            </a:r>
            <a:r>
              <a:rPr lang="en-ZA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algn="just"/>
            <a:r>
              <a:rPr lang="en-ZA" sz="2400" dirty="0" smtClean="0"/>
              <a:t>Project teams formed  for maintenance of Audit Database and for Webinars </a:t>
            </a:r>
          </a:p>
          <a:p>
            <a:pPr algn="just"/>
            <a:r>
              <a:rPr lang="en-ZA" sz="2400" dirty="0" smtClean="0"/>
              <a:t>Intend to hold one Webinar every six months</a:t>
            </a:r>
            <a:endParaRPr lang="en-US" sz="2400" dirty="0"/>
          </a:p>
          <a:p>
            <a:pPr algn="just"/>
            <a:r>
              <a:rPr lang="en-ZA" sz="2400" dirty="0" smtClean="0"/>
              <a:t>WGITA in the 28</a:t>
            </a:r>
            <a:r>
              <a:rPr lang="en-ZA" sz="2400" baseline="30000" dirty="0" smtClean="0"/>
              <a:t>th</a:t>
            </a:r>
            <a:r>
              <a:rPr lang="en-ZA" sz="2400" dirty="0" smtClean="0"/>
              <a:t> Annual meeting held in Fiji saw 3 country paper presentations. </a:t>
            </a:r>
          </a:p>
          <a:p>
            <a:pPr algn="just"/>
            <a:r>
              <a:rPr lang="en-ZA" sz="2400" dirty="0" smtClean="0"/>
              <a:t>26</a:t>
            </a:r>
            <a:r>
              <a:rPr lang="en-ZA" sz="2400" baseline="30000" dirty="0" smtClean="0"/>
              <a:t>th</a:t>
            </a:r>
            <a:r>
              <a:rPr lang="en-ZA" sz="2400" dirty="0" smtClean="0"/>
              <a:t> and 27</a:t>
            </a:r>
            <a:r>
              <a:rPr lang="en-ZA" sz="2400" baseline="30000" dirty="0" smtClean="0"/>
              <a:t>th</a:t>
            </a:r>
            <a:r>
              <a:rPr lang="en-ZA" sz="2400" dirty="0" smtClean="0"/>
              <a:t> meetings -  6 and 8 country papers respectively. </a:t>
            </a:r>
          </a:p>
          <a:p>
            <a:pPr algn="just"/>
            <a:r>
              <a:rPr lang="en-ZA" sz="2400" dirty="0" smtClean="0"/>
              <a:t>Triennial Performance Audit Seminar on </a:t>
            </a:r>
            <a:r>
              <a:rPr lang="en-GB" sz="2400" dirty="0" smtClean="0"/>
              <a:t>“IT Security Audit</a:t>
            </a:r>
            <a:r>
              <a:rPr lang="en-GB" sz="2400" i="1" dirty="0" smtClean="0"/>
              <a:t>” </a:t>
            </a:r>
            <a:r>
              <a:rPr lang="en-ZA" sz="2400" dirty="0" smtClean="0"/>
              <a:t>  was held  in conjunction with WGITA Seminar.</a:t>
            </a:r>
          </a:p>
          <a:p>
            <a:pPr lvl="0" algn="just"/>
            <a:r>
              <a:rPr lang="en-ZA" sz="2400" dirty="0"/>
              <a:t>Two international Seminars on “Audit Management System” and  ‘’Embedding data assurance to drive audit efficiency and quality” was held in 2017 and 2018.</a:t>
            </a:r>
            <a:endParaRPr lang="en-US" sz="2400" dirty="0"/>
          </a:p>
          <a:p>
            <a:pPr algn="just"/>
            <a:endParaRPr lang="en-ZA" sz="2200" dirty="0" smtClean="0"/>
          </a:p>
          <a:p>
            <a:pPr marL="0" indent="0" algn="just">
              <a:buNone/>
            </a:pPr>
            <a:endParaRPr lang="en-ZA" sz="2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3"/>
          <a:stretch/>
        </p:blipFill>
        <p:spPr>
          <a:xfrm>
            <a:off x="8569410" y="3929408"/>
            <a:ext cx="1510240" cy="2033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570" y="3929408"/>
            <a:ext cx="1577130" cy="1928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6992" y="1482579"/>
            <a:ext cx="1886969" cy="226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03349" y="142373"/>
            <a:ext cx="954405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Stakeholder engagement for greater synergy</a:t>
            </a:r>
            <a:endParaRPr lang="en-US"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52425" y="1219200"/>
            <a:ext cx="8467725" cy="5353050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  <a:spcBef>
                <a:spcPts val="600"/>
              </a:spcBef>
            </a:pPr>
            <a:r>
              <a:rPr lang="en-ZA" sz="2800" dirty="0"/>
              <a:t>WGITA in collaboration with the INTOSAI Development Initiative (IDI) </a:t>
            </a:r>
            <a:r>
              <a:rPr lang="en-ZA" sz="2800" dirty="0" smtClean="0"/>
              <a:t>developed </a:t>
            </a:r>
            <a:r>
              <a:rPr lang="en-ZA" sz="2800" dirty="0"/>
              <a:t>an IT Audit </a:t>
            </a:r>
            <a:r>
              <a:rPr lang="en-ZA" sz="2800" dirty="0" smtClean="0"/>
              <a:t>Handbook 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</a:pPr>
            <a:r>
              <a:rPr lang="en-ZA" sz="2400" dirty="0" smtClean="0"/>
              <a:t>Useful </a:t>
            </a:r>
            <a:r>
              <a:rPr lang="en-ZA" sz="2400" dirty="0"/>
              <a:t>resource for entire INTOSAI community in conducting IT Audits and in building capacity </a:t>
            </a:r>
            <a:endParaRPr lang="en-ZA" sz="2400" dirty="0" smtClean="0"/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r>
              <a:rPr lang="en-ZA" sz="2800" dirty="0" smtClean="0"/>
              <a:t>This handbook will undergo QA evaluation as per the IDI QA protocol and the contents are being updated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ZA" sz="2800" dirty="0" smtClean="0"/>
              <a:t>ISACA and AFROSAI-E </a:t>
            </a:r>
            <a:r>
              <a:rPr lang="en-ZA" sz="2800" dirty="0"/>
              <a:t>observers of WGITA and involved in various projects of </a:t>
            </a:r>
            <a:r>
              <a:rPr lang="en-ZA" sz="2800" dirty="0" smtClean="0"/>
              <a:t>WGITA. 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</a:pPr>
            <a:r>
              <a:rPr lang="en-ZA" sz="2400" dirty="0" smtClean="0"/>
              <a:t>Guidance </a:t>
            </a:r>
            <a:r>
              <a:rPr lang="en-ZA" sz="2400" dirty="0"/>
              <a:t>from a professional organization of International repute</a:t>
            </a:r>
            <a:r>
              <a:rPr lang="en-ZA" sz="2400" dirty="0" smtClean="0"/>
              <a:t>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</a:pPr>
            <a:r>
              <a:rPr lang="en-ZA" sz="2400" dirty="0" smtClean="0"/>
              <a:t> </a:t>
            </a:r>
            <a:r>
              <a:rPr lang="en-ZA" sz="2400" dirty="0"/>
              <a:t>Enables WGITA to get Regional perspective 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r>
              <a:rPr lang="en-ZA" sz="2800" dirty="0" smtClean="0"/>
              <a:t>AFROSAI-E will be involved in five projects of WGITA in the next Work Plan.</a:t>
            </a:r>
            <a:endParaRPr lang="en-ZA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0">
            <a:off x="9255154" y="1986045"/>
            <a:ext cx="1647855" cy="224177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99000" sy="99000" algn="ctr" rotWithShape="0">
              <a:srgbClr val="000000">
                <a:alpha val="6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upload.wikimedia.org/wikipedia/commons/thumb/0/06/ISACAnewTag.4c.tif/lossless-page1-1200px-ISACAnewTag.4c.ti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242" y="5049838"/>
            <a:ext cx="2429157" cy="75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58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Collaboration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WGITA member SAIs have shown active interest in using the real-time interaction features like video conferencing and webinars in the INTOSAI Community portal</a:t>
            </a:r>
          </a:p>
          <a:p>
            <a:r>
              <a:rPr lang="en-IN" dirty="0" smtClean="0"/>
              <a:t>Papers on topics of emerging interest like Cyber resilience, data protection and emerging risks presented during the Performance Audit Seminar triggered knowledge sharing between member SAIs </a:t>
            </a:r>
          </a:p>
          <a:p>
            <a:r>
              <a:rPr lang="en-IN" dirty="0" smtClean="0"/>
              <a:t>The WG is trying involve a broad set of member SAIs at </a:t>
            </a:r>
            <a:r>
              <a:rPr lang="en-IN" dirty="0" smtClean="0"/>
              <a:t>different </a:t>
            </a:r>
            <a:r>
              <a:rPr lang="en-IN" dirty="0" smtClean="0"/>
              <a:t>levels of maturity in IT implementation to be part of project groups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683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888</TotalTime>
  <Words>721</Words>
  <Application>Microsoft Office PowerPoint</Application>
  <PresentationFormat>Widescreen</PresentationFormat>
  <Paragraphs>81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</vt:lpstr>
      <vt:lpstr>Times New Roman</vt:lpstr>
      <vt:lpstr>Wingdings</vt:lpstr>
      <vt:lpstr>Office Theme</vt:lpstr>
      <vt:lpstr>Agenda item 22  Working Group on IT Audit</vt:lpstr>
      <vt:lpstr>         WGITA –contribution to implementation           of strategic objectives</vt:lpstr>
      <vt:lpstr>WGITA projects </vt:lpstr>
      <vt:lpstr>Projects in SDP which involve WGITA </vt:lpstr>
      <vt:lpstr>Non-IFPP documents</vt:lpstr>
      <vt:lpstr>Work Plan 2020-22</vt:lpstr>
      <vt:lpstr>Dissemination and exchange of knowledge</vt:lpstr>
      <vt:lpstr>Stakeholder engagement for greater synergy</vt:lpstr>
      <vt:lpstr>     Collaboration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iCISA</dc:creator>
  <cp:lastModifiedBy>Dell</cp:lastModifiedBy>
  <cp:revision>87</cp:revision>
  <cp:lastPrinted>2019-06-10T07:26:36Z</cp:lastPrinted>
  <dcterms:created xsi:type="dcterms:W3CDTF">2017-08-15T02:16:39Z</dcterms:created>
  <dcterms:modified xsi:type="dcterms:W3CDTF">2019-06-11T03:36:45Z</dcterms:modified>
</cp:coreProperties>
</file>