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5" r:id="rId3"/>
    <p:sldId id="298" r:id="rId4"/>
    <p:sldId id="295" r:id="rId5"/>
    <p:sldId id="300" r:id="rId6"/>
    <p:sldId id="289" r:id="rId7"/>
    <p:sldId id="287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09-10-2015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14534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Agenda Item No. 20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Update on ISSAIs on Audit </a:t>
            </a:r>
            <a:r>
              <a:rPr lang="en-IN" sz="3600" b="1" dirty="0"/>
              <a:t>of International Institutions and </a:t>
            </a:r>
            <a:r>
              <a:rPr lang="en-IN" sz="3600" b="1" dirty="0" smtClean="0"/>
              <a:t>Audit of Privatisation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SAI INDIA 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212976"/>
            <a:ext cx="787955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800" b="1" dirty="0" smtClean="0"/>
              <a:t>Washington D.C.</a:t>
            </a:r>
          </a:p>
          <a:p>
            <a:r>
              <a:rPr lang="en-IN" sz="2800" b="1" dirty="0" smtClean="0"/>
              <a:t>(15 and 16 October 2015)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Background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08759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600" dirty="0" smtClean="0"/>
              <a:t>ISSAIs </a:t>
            </a:r>
            <a:r>
              <a:rPr lang="en-IN" sz="2600" dirty="0"/>
              <a:t>on Audit of </a:t>
            </a:r>
            <a:r>
              <a:rPr lang="en-IN" sz="2600" dirty="0" smtClean="0"/>
              <a:t>Privatisation and </a:t>
            </a:r>
            <a:r>
              <a:rPr lang="en-IN" sz="2600" dirty="0"/>
              <a:t>Audit of International Institutions </a:t>
            </a:r>
            <a:r>
              <a:rPr lang="en-IN" sz="2600" dirty="0" smtClean="0"/>
              <a:t>had </a:t>
            </a:r>
            <a:r>
              <a:rPr lang="en-IN" sz="2600" dirty="0"/>
              <a:t>become due for </a:t>
            </a:r>
            <a:r>
              <a:rPr lang="en-IN" sz="2600" dirty="0" smtClean="0"/>
              <a:t>first </a:t>
            </a:r>
            <a:r>
              <a:rPr lang="en-IN" sz="2600" dirty="0"/>
              <a:t>review in </a:t>
            </a:r>
            <a:r>
              <a:rPr lang="en-IN" sz="2600" dirty="0" smtClean="0"/>
              <a:t>2013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600" dirty="0" smtClean="0"/>
              <a:t>Erstwhile Working </a:t>
            </a:r>
            <a:r>
              <a:rPr lang="en-IN" sz="2600" dirty="0"/>
              <a:t>Group on Privatisation, Economic Regulation and Public-Private Partnerships </a:t>
            </a:r>
            <a:r>
              <a:rPr lang="en-IN" sz="2600" dirty="0" smtClean="0"/>
              <a:t>was led by SAI-United Kingdom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600" dirty="0"/>
              <a:t>Erstwhile </a:t>
            </a:r>
            <a:r>
              <a:rPr lang="en-IN" sz="2600" dirty="0" smtClean="0"/>
              <a:t>Working </a:t>
            </a:r>
            <a:r>
              <a:rPr lang="en-IN" sz="2600" dirty="0"/>
              <a:t>Group on Audit of International </a:t>
            </a:r>
            <a:r>
              <a:rPr lang="en-IN" sz="2600" dirty="0" smtClean="0"/>
              <a:t>Institutions was led by SAI-Norway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600" dirty="0" smtClean="0"/>
              <a:t>KSC Chair requested </a:t>
            </a:r>
            <a:r>
              <a:rPr lang="en-IN" sz="2600" dirty="0"/>
              <a:t>chairs of the erstwhile Working </a:t>
            </a:r>
            <a:r>
              <a:rPr lang="en-IN" sz="2600" dirty="0" smtClean="0"/>
              <a:t>Groups to </a:t>
            </a:r>
            <a:r>
              <a:rPr lang="en-IN" sz="2600" dirty="0"/>
              <a:t>lead a small group to review </a:t>
            </a:r>
            <a:r>
              <a:rPr lang="en-IN" sz="2600" dirty="0" smtClean="0"/>
              <a:t>ISSAIs </a:t>
            </a:r>
            <a:r>
              <a:rPr lang="en-IN" sz="2600" dirty="0"/>
              <a:t>for any potential </a:t>
            </a:r>
            <a:r>
              <a:rPr lang="en-IN" sz="2600" dirty="0" smtClean="0"/>
              <a:t>updates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IN" sz="26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7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15118"/>
            <a:ext cx="6120680" cy="1053641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Update on review of ISSAIs on Audit of Privatisation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484784"/>
            <a:ext cx="7848872" cy="4752528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SAI-United </a:t>
            </a:r>
            <a:r>
              <a:rPr lang="en-IN" sz="2400" dirty="0"/>
              <a:t>Kingdom </a:t>
            </a:r>
            <a:r>
              <a:rPr lang="en-IN" sz="2400" dirty="0" smtClean="0"/>
              <a:t>declined to lead the small group as they were </a:t>
            </a:r>
            <a:r>
              <a:rPr lang="en-IN" sz="2400" dirty="0"/>
              <a:t>involved in the original work </a:t>
            </a:r>
            <a:r>
              <a:rPr lang="en-IN" sz="2400" dirty="0" smtClean="0"/>
              <a:t>of developing </a:t>
            </a:r>
            <a:r>
              <a:rPr lang="en-IN" sz="2400" dirty="0"/>
              <a:t>these </a:t>
            </a:r>
            <a:r>
              <a:rPr lang="en-IN" sz="2400" dirty="0" smtClean="0"/>
              <a:t>ISSAIs</a:t>
            </a:r>
          </a:p>
          <a:p>
            <a:pPr algn="just"/>
            <a:r>
              <a:rPr lang="en-IN" sz="2400" dirty="0" smtClean="0"/>
              <a:t>SAI-Egypt (one of the members of the Working Group) expressed interest to lead small </a:t>
            </a:r>
            <a:r>
              <a:rPr lang="en-IN" sz="2400" dirty="0"/>
              <a:t>group for reviewing ISSAIs 5210, 5220, 5230 and 5240 on Audit of </a:t>
            </a:r>
            <a:r>
              <a:rPr lang="en-IN" sz="2400" dirty="0" smtClean="0"/>
              <a:t>Privatisation</a:t>
            </a:r>
          </a:p>
          <a:p>
            <a:pPr algn="just"/>
            <a:r>
              <a:rPr lang="en-IN" sz="2400" dirty="0"/>
              <a:t>SAI-Egypt requested responses from all member SAIs of erstwhile Working Group to review ISSAIs on Audit of Privatisation for any potential updates and for willingness to be a member of the review team</a:t>
            </a:r>
            <a:endParaRPr lang="en-IN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06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15118"/>
            <a:ext cx="6120680" cy="1053641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Update on review of ISSAIs on Audit of International Institutions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484784"/>
            <a:ext cx="7848872" cy="4752528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Small </a:t>
            </a:r>
            <a:r>
              <a:rPr lang="en-IN" sz="2400" dirty="0"/>
              <a:t>group for reviewing ISSAIs 5000 and 5010 on Audit of International Institution is led by </a:t>
            </a:r>
            <a:r>
              <a:rPr lang="en-IN" sz="2400" dirty="0" smtClean="0"/>
              <a:t>SAI-Norway</a:t>
            </a:r>
          </a:p>
          <a:p>
            <a:pPr algn="just"/>
            <a:r>
              <a:rPr lang="en-US" sz="2400" dirty="0" smtClean="0"/>
              <a:t>Members are SAIs of Austria, India, South Africa and United Kingdom</a:t>
            </a:r>
          </a:p>
          <a:p>
            <a:pPr algn="just"/>
            <a:r>
              <a:rPr lang="en-US" sz="2400" dirty="0" smtClean="0"/>
              <a:t>Three meetings held so far for finalization of above ISSAIs</a:t>
            </a:r>
          </a:p>
          <a:p>
            <a:pPr marL="985838" indent="-62865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meeting at Oslo, Norway (January 2015)</a:t>
            </a:r>
          </a:p>
          <a:p>
            <a:pPr marL="985838" indent="-62865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meeting </a:t>
            </a:r>
            <a:r>
              <a:rPr lang="en-US" sz="2000" dirty="0"/>
              <a:t>at Pretoria, South </a:t>
            </a:r>
            <a:r>
              <a:rPr lang="en-US" sz="2000" dirty="0" smtClean="0"/>
              <a:t>Africa (February 2015)</a:t>
            </a:r>
          </a:p>
          <a:p>
            <a:pPr marL="985838" indent="-62865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meeting at Vienna, Austria (April 2015)</a:t>
            </a:r>
            <a:endParaRPr lang="en-US" sz="2800" dirty="0" smtClean="0"/>
          </a:p>
          <a:p>
            <a:pPr marL="985838" indent="-628650" algn="just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95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15118"/>
            <a:ext cx="6120680" cy="1053641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Update on review of ISSAIs on Audit of International Institutions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956884" cy="5015582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Group decided </a:t>
            </a:r>
            <a:r>
              <a:rPr lang="en-IN" sz="2400" dirty="0"/>
              <a:t>to replace </a:t>
            </a:r>
            <a:r>
              <a:rPr lang="en-IN" sz="2400" dirty="0" smtClean="0"/>
              <a:t>existing </a:t>
            </a:r>
            <a:r>
              <a:rPr lang="en-IN" sz="2400" dirty="0"/>
              <a:t>ISSAI 5010 and 5000 with revised ISSAI 5000 and a new INTOSAI GOV </a:t>
            </a:r>
            <a:r>
              <a:rPr lang="en-IN" sz="2400" dirty="0" smtClean="0"/>
              <a:t>9300 respectively</a:t>
            </a:r>
          </a:p>
          <a:p>
            <a:pPr algn="just"/>
            <a:r>
              <a:rPr lang="en-US" sz="2400" dirty="0" smtClean="0"/>
              <a:t>Exposure drafts of revised ISSAI 5000 and new INTOSAI GOV 9300 forwarded to KSC members/observers on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July 2015 for comments</a:t>
            </a:r>
          </a:p>
          <a:p>
            <a:pPr algn="just"/>
            <a:r>
              <a:rPr lang="en-US" sz="2400" dirty="0" smtClean="0"/>
              <a:t>SAIs of Russian Federation and USA have offered ‘Nil’ comments on above exposure drafts</a:t>
            </a:r>
          </a:p>
          <a:p>
            <a:pPr algn="just"/>
            <a:r>
              <a:rPr lang="en-US" sz="2400" dirty="0" smtClean="0"/>
              <a:t>No comments received from other members/observers of KSC Steering Committee despite reminders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60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408712" cy="994122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Proposals before KSC Steering Committee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To take note of the progress made so far on review of ISSAIs on Audit of Privatisation and International Institutions</a:t>
            </a:r>
          </a:p>
          <a:p>
            <a:pPr algn="just"/>
            <a:r>
              <a:rPr lang="en-IN" sz="2400" dirty="0" smtClean="0"/>
              <a:t>To approve exposure drafts of revised ISSAI 5000 (in place of existing ISSAI 5010) and new INTOSAI GOV (in place of existing ISSAI 5000)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34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970</TotalTime>
  <Words>441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Mangal</vt:lpstr>
      <vt:lpstr>Times New Roman</vt:lpstr>
      <vt:lpstr>Wingdings</vt:lpstr>
      <vt:lpstr>Master Slide</vt:lpstr>
      <vt:lpstr>Agenda Item No. 20 Update on ISSAIs on Audit of International Institutions and Audit of Privatisation</vt:lpstr>
      <vt:lpstr>Background</vt:lpstr>
      <vt:lpstr>Update on review of ISSAIs on Audit of Privatisation</vt:lpstr>
      <vt:lpstr>Update on review of ISSAIs on Audit of International Institutions</vt:lpstr>
      <vt:lpstr>Update on review of ISSAIs on Audit of International Institutions</vt:lpstr>
      <vt:lpstr>Proposals before KSC Steering Committee</vt:lpstr>
      <vt:lpstr>  THANK YOU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Satish Kumar</cp:lastModifiedBy>
  <cp:revision>220</cp:revision>
  <cp:lastPrinted>2015-10-09T08:59:18Z</cp:lastPrinted>
  <dcterms:created xsi:type="dcterms:W3CDTF">2012-08-17T10:28:19Z</dcterms:created>
  <dcterms:modified xsi:type="dcterms:W3CDTF">2015-10-09T08:59:28Z</dcterms:modified>
</cp:coreProperties>
</file>