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74" r:id="rId4"/>
    <p:sldId id="272" r:id="rId5"/>
    <p:sldId id="271" r:id="rId6"/>
    <p:sldId id="280" r:id="rId7"/>
    <p:sldId id="266" r:id="rId8"/>
    <p:sldId id="267" r:id="rId9"/>
    <p:sldId id="275" r:id="rId10"/>
    <p:sldId id="276" r:id="rId11"/>
    <p:sldId id="281" r:id="rId12"/>
    <p:sldId id="268" r:id="rId13"/>
    <p:sldId id="277" r:id="rId14"/>
    <p:sldId id="282" r:id="rId15"/>
    <p:sldId id="278" r:id="rId16"/>
    <p:sldId id="279" r:id="rId17"/>
    <p:sldId id="269" r:id="rId18"/>
    <p:sldId id="283" r:id="rId19"/>
    <p:sldId id="270" r:id="rId20"/>
    <p:sldId id="265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wrishankar Narasimhan" initials="GN" lastIdx="1" clrIdx="0">
    <p:extLst>
      <p:ext uri="{19B8F6BF-5375-455C-9EA6-DF929625EA0E}">
        <p15:presenceInfo xmlns:p15="http://schemas.microsoft.com/office/powerpoint/2012/main" userId="7b1ea802019393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shnukanth P.B" userId="e796925a-910a-448d-a479-0030e7df104e" providerId="ADAL" clId="{F77107E7-27EA-A945-80E2-BBDD994137AC}"/>
    <pc:docChg chg="custSel modSld">
      <pc:chgData name="Vishnukanth P.B" userId="e796925a-910a-448d-a479-0030e7df104e" providerId="ADAL" clId="{F77107E7-27EA-A945-80E2-BBDD994137AC}" dt="2020-09-17T08:50:33.402" v="170" actId="108"/>
      <pc:docMkLst>
        <pc:docMk/>
      </pc:docMkLst>
      <pc:sldChg chg="modSp mod">
        <pc:chgData name="Vishnukanth P.B" userId="e796925a-910a-448d-a479-0030e7df104e" providerId="ADAL" clId="{F77107E7-27EA-A945-80E2-BBDD994137AC}" dt="2020-09-17T08:07:52.349" v="117" actId="20577"/>
        <pc:sldMkLst>
          <pc:docMk/>
          <pc:sldMk cId="950298195" sldId="278"/>
        </pc:sldMkLst>
        <pc:spChg chg="mod">
          <ac:chgData name="Vishnukanth P.B" userId="e796925a-910a-448d-a479-0030e7df104e" providerId="ADAL" clId="{F77107E7-27EA-A945-80E2-BBDD994137AC}" dt="2020-09-17T08:07:52.349" v="117" actId="20577"/>
          <ac:spMkLst>
            <pc:docMk/>
            <pc:sldMk cId="950298195" sldId="278"/>
            <ac:spMk id="3" creationId="{00000000-0000-0000-0000-000000000000}"/>
          </ac:spMkLst>
        </pc:spChg>
      </pc:sldChg>
      <pc:sldChg chg="modSp mod">
        <pc:chgData name="Vishnukanth P.B" userId="e796925a-910a-448d-a479-0030e7df104e" providerId="ADAL" clId="{F77107E7-27EA-A945-80E2-BBDD994137AC}" dt="2020-09-17T08:50:33.402" v="170" actId="108"/>
        <pc:sldMkLst>
          <pc:docMk/>
          <pc:sldMk cId="2235641336" sldId="279"/>
        </pc:sldMkLst>
        <pc:spChg chg="mod">
          <ac:chgData name="Vishnukanth P.B" userId="e796925a-910a-448d-a479-0030e7df104e" providerId="ADAL" clId="{F77107E7-27EA-A945-80E2-BBDD994137AC}" dt="2020-09-17T08:50:33.402" v="170" actId="108"/>
          <ac:spMkLst>
            <pc:docMk/>
            <pc:sldMk cId="2235641336" sldId="279"/>
            <ac:spMk id="3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7F8DB-EB5C-418B-94C4-3DCC5D11F2A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218AB6DE-40FF-45DB-AD2B-DD0DB1FF1DC0}">
      <dgm:prSet/>
      <dgm:spPr/>
      <dgm:t>
        <a:bodyPr/>
        <a:lstStyle/>
        <a:p>
          <a:r>
            <a:rPr lang="en-US" dirty="0"/>
            <a:t>Quality Assurance procedure for products developed outside the Due Process</a:t>
          </a:r>
        </a:p>
      </dgm:t>
    </dgm:pt>
    <dgm:pt modelId="{9C244E37-0454-4812-A654-80B94A1362AE}" type="parTrans" cxnId="{06597644-7BD1-4A73-AC4B-8C89B6353A82}">
      <dgm:prSet/>
      <dgm:spPr/>
      <dgm:t>
        <a:bodyPr/>
        <a:lstStyle/>
        <a:p>
          <a:endParaRPr lang="en-US"/>
        </a:p>
      </dgm:t>
    </dgm:pt>
    <dgm:pt modelId="{BB50A1A8-55EE-4F0F-80E0-16F89DB03526}" type="sibTrans" cxnId="{06597644-7BD1-4A73-AC4B-8C89B6353A82}">
      <dgm:prSet/>
      <dgm:spPr/>
      <dgm:t>
        <a:bodyPr/>
        <a:lstStyle/>
        <a:p>
          <a:endParaRPr lang="en-US"/>
        </a:p>
      </dgm:t>
    </dgm:pt>
    <dgm:pt modelId="{28E994CF-5C5A-4A37-8A0D-7368070DDCE4}">
      <dgm:prSet/>
      <dgm:spPr/>
      <dgm:t>
        <a:bodyPr/>
        <a:lstStyle/>
        <a:p>
          <a:r>
            <a:rPr lang="pt-BR"/>
            <a:t>Both research projects targeted for completion before XXIV INCOSAI. </a:t>
          </a:r>
          <a:endParaRPr lang="en-US"/>
        </a:p>
      </dgm:t>
    </dgm:pt>
    <dgm:pt modelId="{15036EFB-1476-4A9D-99FA-D1BBFA0448A5}" type="parTrans" cxnId="{C93AD074-1406-41EB-83BB-F20AAF8FAF85}">
      <dgm:prSet/>
      <dgm:spPr/>
      <dgm:t>
        <a:bodyPr/>
        <a:lstStyle/>
        <a:p>
          <a:endParaRPr lang="en-US"/>
        </a:p>
      </dgm:t>
    </dgm:pt>
    <dgm:pt modelId="{C5EE3CEC-B2C6-4F21-A6FB-318929A1B403}" type="sibTrans" cxnId="{C93AD074-1406-41EB-83BB-F20AAF8FAF85}">
      <dgm:prSet/>
      <dgm:spPr/>
      <dgm:t>
        <a:bodyPr/>
        <a:lstStyle/>
        <a:p>
          <a:endParaRPr lang="en-US"/>
        </a:p>
      </dgm:t>
    </dgm:pt>
    <dgm:pt modelId="{A7AEEFB3-2063-4B03-8B9F-A86BCAF1B788}" type="pres">
      <dgm:prSet presAssocID="{6C67F8DB-EB5C-418B-94C4-3DCC5D11F2AB}" presName="root" presStyleCnt="0">
        <dgm:presLayoutVars>
          <dgm:dir/>
          <dgm:resizeHandles val="exact"/>
        </dgm:presLayoutVars>
      </dgm:prSet>
      <dgm:spPr/>
    </dgm:pt>
    <dgm:pt modelId="{F6E934A3-206A-44A6-A1EE-3F71D86DDF5D}" type="pres">
      <dgm:prSet presAssocID="{218AB6DE-40FF-45DB-AD2B-DD0DB1FF1DC0}" presName="compNode" presStyleCnt="0"/>
      <dgm:spPr/>
    </dgm:pt>
    <dgm:pt modelId="{7B783323-F606-4104-80A7-65BD664881BC}" type="pres">
      <dgm:prSet presAssocID="{218AB6DE-40FF-45DB-AD2B-DD0DB1FF1DC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D10C90D-A07F-4E65-B994-0C0D7811C048}" type="pres">
      <dgm:prSet presAssocID="{218AB6DE-40FF-45DB-AD2B-DD0DB1FF1DC0}" presName="spaceRect" presStyleCnt="0"/>
      <dgm:spPr/>
    </dgm:pt>
    <dgm:pt modelId="{27EFDA98-D3E2-4EA8-AE7E-5817FC8DA6E8}" type="pres">
      <dgm:prSet presAssocID="{218AB6DE-40FF-45DB-AD2B-DD0DB1FF1DC0}" presName="textRect" presStyleLbl="revTx" presStyleIdx="0" presStyleCnt="2">
        <dgm:presLayoutVars>
          <dgm:chMax val="1"/>
          <dgm:chPref val="1"/>
        </dgm:presLayoutVars>
      </dgm:prSet>
      <dgm:spPr/>
    </dgm:pt>
    <dgm:pt modelId="{B6C8B8BB-D164-430E-9267-FC3E3231B415}" type="pres">
      <dgm:prSet presAssocID="{BB50A1A8-55EE-4F0F-80E0-16F89DB03526}" presName="sibTrans" presStyleCnt="0"/>
      <dgm:spPr/>
    </dgm:pt>
    <dgm:pt modelId="{1FF9AC75-5D09-444C-8D34-B9A191165D21}" type="pres">
      <dgm:prSet presAssocID="{28E994CF-5C5A-4A37-8A0D-7368070DDCE4}" presName="compNode" presStyleCnt="0"/>
      <dgm:spPr/>
    </dgm:pt>
    <dgm:pt modelId="{5D6D4AA2-4F89-4774-9D18-7DDFF7F54F2D}" type="pres">
      <dgm:prSet presAssocID="{28E994CF-5C5A-4A37-8A0D-7368070DDCE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DEEBC0A-0F40-4F2D-A52F-7821EC6933A6}" type="pres">
      <dgm:prSet presAssocID="{28E994CF-5C5A-4A37-8A0D-7368070DDCE4}" presName="spaceRect" presStyleCnt="0"/>
      <dgm:spPr/>
    </dgm:pt>
    <dgm:pt modelId="{D85E25DB-B6F4-4287-BC50-F977D05C0857}" type="pres">
      <dgm:prSet presAssocID="{28E994CF-5C5A-4A37-8A0D-7368070DDCE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6597644-7BD1-4A73-AC4B-8C89B6353A82}" srcId="{6C67F8DB-EB5C-418B-94C4-3DCC5D11F2AB}" destId="{218AB6DE-40FF-45DB-AD2B-DD0DB1FF1DC0}" srcOrd="0" destOrd="0" parTransId="{9C244E37-0454-4812-A654-80B94A1362AE}" sibTransId="{BB50A1A8-55EE-4F0F-80E0-16F89DB03526}"/>
    <dgm:cxn modelId="{7DD4B76A-D8D8-4C62-998C-FFF2D049B980}" type="presOf" srcId="{218AB6DE-40FF-45DB-AD2B-DD0DB1FF1DC0}" destId="{27EFDA98-D3E2-4EA8-AE7E-5817FC8DA6E8}" srcOrd="0" destOrd="0" presId="urn:microsoft.com/office/officeart/2018/2/layout/IconLabelList"/>
    <dgm:cxn modelId="{C93AD074-1406-41EB-83BB-F20AAF8FAF85}" srcId="{6C67F8DB-EB5C-418B-94C4-3DCC5D11F2AB}" destId="{28E994CF-5C5A-4A37-8A0D-7368070DDCE4}" srcOrd="1" destOrd="0" parTransId="{15036EFB-1476-4A9D-99FA-D1BBFA0448A5}" sibTransId="{C5EE3CEC-B2C6-4F21-A6FB-318929A1B403}"/>
    <dgm:cxn modelId="{D7E356A9-A49A-4E84-82A2-9BFF26B5ECD7}" type="presOf" srcId="{6C67F8DB-EB5C-418B-94C4-3DCC5D11F2AB}" destId="{A7AEEFB3-2063-4B03-8B9F-A86BCAF1B788}" srcOrd="0" destOrd="0" presId="urn:microsoft.com/office/officeart/2018/2/layout/IconLabelList"/>
    <dgm:cxn modelId="{911506DE-A927-43A4-A549-32FFCD91A83B}" type="presOf" srcId="{28E994CF-5C5A-4A37-8A0D-7368070DDCE4}" destId="{D85E25DB-B6F4-4287-BC50-F977D05C0857}" srcOrd="0" destOrd="0" presId="urn:microsoft.com/office/officeart/2018/2/layout/IconLabelList"/>
    <dgm:cxn modelId="{93CAB645-EDA0-49F1-94C1-33C78FC2835A}" type="presParOf" srcId="{A7AEEFB3-2063-4B03-8B9F-A86BCAF1B788}" destId="{F6E934A3-206A-44A6-A1EE-3F71D86DDF5D}" srcOrd="0" destOrd="0" presId="urn:microsoft.com/office/officeart/2018/2/layout/IconLabelList"/>
    <dgm:cxn modelId="{5F119A34-4772-4AD3-9261-13EEE8EBC2F5}" type="presParOf" srcId="{F6E934A3-206A-44A6-A1EE-3F71D86DDF5D}" destId="{7B783323-F606-4104-80A7-65BD664881BC}" srcOrd="0" destOrd="0" presId="urn:microsoft.com/office/officeart/2018/2/layout/IconLabelList"/>
    <dgm:cxn modelId="{3D3A4B10-6198-4A2C-B8B0-8DB34A8073C3}" type="presParOf" srcId="{F6E934A3-206A-44A6-A1EE-3F71D86DDF5D}" destId="{1D10C90D-A07F-4E65-B994-0C0D7811C048}" srcOrd="1" destOrd="0" presId="urn:microsoft.com/office/officeart/2018/2/layout/IconLabelList"/>
    <dgm:cxn modelId="{774CC68E-0E04-4B26-9B1A-3523969F43D1}" type="presParOf" srcId="{F6E934A3-206A-44A6-A1EE-3F71D86DDF5D}" destId="{27EFDA98-D3E2-4EA8-AE7E-5817FC8DA6E8}" srcOrd="2" destOrd="0" presId="urn:microsoft.com/office/officeart/2018/2/layout/IconLabelList"/>
    <dgm:cxn modelId="{B0931982-A7A3-48D9-9C92-BD6F6547DC99}" type="presParOf" srcId="{A7AEEFB3-2063-4B03-8B9F-A86BCAF1B788}" destId="{B6C8B8BB-D164-430E-9267-FC3E3231B415}" srcOrd="1" destOrd="0" presId="urn:microsoft.com/office/officeart/2018/2/layout/IconLabelList"/>
    <dgm:cxn modelId="{98B37047-7B62-45DF-80ED-36BA476FDA67}" type="presParOf" srcId="{A7AEEFB3-2063-4B03-8B9F-A86BCAF1B788}" destId="{1FF9AC75-5D09-444C-8D34-B9A191165D21}" srcOrd="2" destOrd="0" presId="urn:microsoft.com/office/officeart/2018/2/layout/IconLabelList"/>
    <dgm:cxn modelId="{40F64323-99E8-4136-8BB5-A25F288696AE}" type="presParOf" srcId="{1FF9AC75-5D09-444C-8D34-B9A191165D21}" destId="{5D6D4AA2-4F89-4774-9D18-7DDFF7F54F2D}" srcOrd="0" destOrd="0" presId="urn:microsoft.com/office/officeart/2018/2/layout/IconLabelList"/>
    <dgm:cxn modelId="{6D226AED-0962-4B9B-8F3E-729E6E2C9B4B}" type="presParOf" srcId="{1FF9AC75-5D09-444C-8D34-B9A191165D21}" destId="{4DEEBC0A-0F40-4F2D-A52F-7821EC6933A6}" srcOrd="1" destOrd="0" presId="urn:microsoft.com/office/officeart/2018/2/layout/IconLabelList"/>
    <dgm:cxn modelId="{077B1E81-B5D5-43E3-82C4-E0B7AB6C5713}" type="presParOf" srcId="{1FF9AC75-5D09-444C-8D34-B9A191165D21}" destId="{D85E25DB-B6F4-4287-BC50-F977D05C085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9018A-4FF3-4FB4-B62F-DD9A1CB08EE0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14B15B76-0068-45B1-948E-F03D0ED17251}">
      <dgm:prSet custT="1"/>
      <dgm:spPr/>
      <dgm:t>
        <a:bodyPr/>
        <a:lstStyle/>
        <a:p>
          <a:pPr>
            <a:defRPr b="1"/>
          </a:pPr>
          <a:r>
            <a:rPr lang="en-ZA" sz="2400" dirty="0"/>
            <a:t>Since 2014,  </a:t>
          </a:r>
        </a:p>
        <a:p>
          <a:pPr>
            <a:defRPr b="1"/>
          </a:pPr>
          <a:r>
            <a:rPr lang="en-ZA" sz="2400" dirty="0"/>
            <a:t>Chairs Goals 1, 2 and 3 collaborated more closely and more regularly </a:t>
          </a:r>
          <a:endParaRPr lang="en-US" sz="2400" dirty="0"/>
        </a:p>
      </dgm:t>
    </dgm:pt>
    <dgm:pt modelId="{BDB592FE-DDD6-4CB1-B353-2BE84681EB4A}" type="parTrans" cxnId="{F3E0359B-3DA7-4467-9BA0-35E747D88F81}">
      <dgm:prSet/>
      <dgm:spPr/>
      <dgm:t>
        <a:bodyPr/>
        <a:lstStyle/>
        <a:p>
          <a:endParaRPr lang="en-US"/>
        </a:p>
      </dgm:t>
    </dgm:pt>
    <dgm:pt modelId="{9D5398FD-4EE3-4D70-A80B-1C0E39C870AA}" type="sibTrans" cxnId="{F3E0359B-3DA7-4467-9BA0-35E747D88F81}">
      <dgm:prSet/>
      <dgm:spPr/>
      <dgm:t>
        <a:bodyPr/>
        <a:lstStyle/>
        <a:p>
          <a:endParaRPr lang="en-US"/>
        </a:p>
      </dgm:t>
    </dgm:pt>
    <dgm:pt modelId="{3D986730-48D6-449D-9A9E-953ED183F2C5}">
      <dgm:prSet custT="1"/>
      <dgm:spPr/>
      <dgm:t>
        <a:bodyPr/>
        <a:lstStyle/>
        <a:p>
          <a:pPr>
            <a:defRPr b="1"/>
          </a:pPr>
          <a:r>
            <a:rPr lang="en-ZA" sz="2400" dirty="0"/>
            <a:t>Collaboration helped in effective coordination </a:t>
          </a:r>
          <a:endParaRPr lang="en-US" sz="2400" dirty="0"/>
        </a:p>
      </dgm:t>
    </dgm:pt>
    <dgm:pt modelId="{E559C29F-0CEC-4D04-A428-105D0956301B}" type="parTrans" cxnId="{7FEFD749-B2FA-4C50-B0B4-41A433177A1D}">
      <dgm:prSet/>
      <dgm:spPr/>
      <dgm:t>
        <a:bodyPr/>
        <a:lstStyle/>
        <a:p>
          <a:endParaRPr lang="en-US"/>
        </a:p>
      </dgm:t>
    </dgm:pt>
    <dgm:pt modelId="{A7D5EC70-485E-4255-AAFC-465F8889BDD4}" type="sibTrans" cxnId="{7FEFD749-B2FA-4C50-B0B4-41A433177A1D}">
      <dgm:prSet/>
      <dgm:spPr/>
      <dgm:t>
        <a:bodyPr/>
        <a:lstStyle/>
        <a:p>
          <a:endParaRPr lang="en-US"/>
        </a:p>
      </dgm:t>
    </dgm:pt>
    <dgm:pt modelId="{8B0DD0E0-92E5-4F04-AF25-E1334F6424B5}">
      <dgm:prSet custT="1"/>
      <dgm:spPr/>
      <dgm:t>
        <a:bodyPr/>
        <a:lstStyle/>
        <a:p>
          <a:r>
            <a:rPr lang="en-ZA" sz="2000" dirty="0"/>
            <a:t>interlinked activities </a:t>
          </a:r>
          <a:endParaRPr lang="en-US" sz="2000" dirty="0"/>
        </a:p>
      </dgm:t>
    </dgm:pt>
    <dgm:pt modelId="{8F95C6E6-690F-48BB-AF25-E8C32A3D37E3}" type="parTrans" cxnId="{186E83EE-B9B7-4F83-BC4D-B0909A7EAE45}">
      <dgm:prSet/>
      <dgm:spPr/>
      <dgm:t>
        <a:bodyPr/>
        <a:lstStyle/>
        <a:p>
          <a:endParaRPr lang="en-US"/>
        </a:p>
      </dgm:t>
    </dgm:pt>
    <dgm:pt modelId="{FBEB093A-1E5C-4112-B2CC-34E55ECFE983}" type="sibTrans" cxnId="{186E83EE-B9B7-4F83-BC4D-B0909A7EAE45}">
      <dgm:prSet/>
      <dgm:spPr/>
      <dgm:t>
        <a:bodyPr/>
        <a:lstStyle/>
        <a:p>
          <a:endParaRPr lang="en-US"/>
        </a:p>
      </dgm:t>
    </dgm:pt>
    <dgm:pt modelId="{940A54A2-D9F3-4989-B84E-0812E53E3219}">
      <dgm:prSet custT="1"/>
      <dgm:spPr/>
      <dgm:t>
        <a:bodyPr/>
        <a:lstStyle/>
        <a:p>
          <a:r>
            <a:rPr lang="en-ZA" sz="2000" dirty="0"/>
            <a:t>facilitate achievement of individual  goals and ambitions</a:t>
          </a:r>
          <a:r>
            <a:rPr lang="en-ZA" sz="1700" dirty="0"/>
            <a:t>.</a:t>
          </a:r>
          <a:endParaRPr lang="en-US" sz="1700" dirty="0"/>
        </a:p>
      </dgm:t>
    </dgm:pt>
    <dgm:pt modelId="{501A4DF0-BC29-4E77-BD58-67CEEABD911B}" type="parTrans" cxnId="{352B0785-7C9A-4344-9043-17FCD1FA7515}">
      <dgm:prSet/>
      <dgm:spPr/>
      <dgm:t>
        <a:bodyPr/>
        <a:lstStyle/>
        <a:p>
          <a:endParaRPr lang="en-US"/>
        </a:p>
      </dgm:t>
    </dgm:pt>
    <dgm:pt modelId="{3933136B-0C30-492C-98AF-FCDF1E9B9427}" type="sibTrans" cxnId="{352B0785-7C9A-4344-9043-17FCD1FA7515}">
      <dgm:prSet/>
      <dgm:spPr/>
      <dgm:t>
        <a:bodyPr/>
        <a:lstStyle/>
        <a:p>
          <a:endParaRPr lang="en-US"/>
        </a:p>
      </dgm:t>
    </dgm:pt>
    <dgm:pt modelId="{AD671779-922E-4FC4-A387-F0D0B5739D1F}" type="pres">
      <dgm:prSet presAssocID="{A9D9018A-4FF3-4FB4-B62F-DD9A1CB08EE0}" presName="root" presStyleCnt="0">
        <dgm:presLayoutVars>
          <dgm:dir/>
          <dgm:resizeHandles val="exact"/>
        </dgm:presLayoutVars>
      </dgm:prSet>
      <dgm:spPr/>
    </dgm:pt>
    <dgm:pt modelId="{4888086B-AE27-40BA-B27D-5A4B1313D841}" type="pres">
      <dgm:prSet presAssocID="{14B15B76-0068-45B1-948E-F03D0ED17251}" presName="compNode" presStyleCnt="0"/>
      <dgm:spPr/>
    </dgm:pt>
    <dgm:pt modelId="{290639EA-D824-4369-A50D-6783A9A65188}" type="pres">
      <dgm:prSet presAssocID="{14B15B76-0068-45B1-948E-F03D0ED17251}" presName="iconRect" presStyleLbl="node1" presStyleIdx="0" presStyleCnt="2" custLinFactNeighborX="75499" custLinFactNeighborY="-204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8DDAD62-C358-4705-8B7C-D1D6E7839912}" type="pres">
      <dgm:prSet presAssocID="{14B15B76-0068-45B1-948E-F03D0ED17251}" presName="iconSpace" presStyleCnt="0"/>
      <dgm:spPr/>
    </dgm:pt>
    <dgm:pt modelId="{00952413-1B30-49B1-B615-65AD31B83EAF}" type="pres">
      <dgm:prSet presAssocID="{14B15B76-0068-45B1-948E-F03D0ED17251}" presName="parTx" presStyleLbl="revTx" presStyleIdx="0" presStyleCnt="4">
        <dgm:presLayoutVars>
          <dgm:chMax val="0"/>
          <dgm:chPref val="0"/>
        </dgm:presLayoutVars>
      </dgm:prSet>
      <dgm:spPr/>
    </dgm:pt>
    <dgm:pt modelId="{5CF1B1A3-1C32-4B01-AB4A-557A1D5CBB6B}" type="pres">
      <dgm:prSet presAssocID="{14B15B76-0068-45B1-948E-F03D0ED17251}" presName="txSpace" presStyleCnt="0"/>
      <dgm:spPr/>
    </dgm:pt>
    <dgm:pt modelId="{9D8C924F-58BC-46B6-96D2-9A311367A62C}" type="pres">
      <dgm:prSet presAssocID="{14B15B76-0068-45B1-948E-F03D0ED17251}" presName="desTx" presStyleLbl="revTx" presStyleIdx="1" presStyleCnt="4">
        <dgm:presLayoutVars/>
      </dgm:prSet>
      <dgm:spPr/>
    </dgm:pt>
    <dgm:pt modelId="{B4224896-8165-44BE-A5C7-F9DBCC85FE90}" type="pres">
      <dgm:prSet presAssocID="{9D5398FD-4EE3-4D70-A80B-1C0E39C870AA}" presName="sibTrans" presStyleCnt="0"/>
      <dgm:spPr/>
    </dgm:pt>
    <dgm:pt modelId="{486699A9-3914-48F4-A20B-242F789950B1}" type="pres">
      <dgm:prSet presAssocID="{3D986730-48D6-449D-9A9E-953ED183F2C5}" presName="compNode" presStyleCnt="0"/>
      <dgm:spPr/>
    </dgm:pt>
    <dgm:pt modelId="{A795D1FA-4260-415F-A06B-24DCD213A5F5}" type="pres">
      <dgm:prSet presAssocID="{3D986730-48D6-449D-9A9E-953ED183F2C5}" presName="iconRect" presStyleLbl="node1" presStyleIdx="1" presStyleCnt="2" custLinFactNeighborX="92844" custLinFactNeighborY="-1020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05A6256-8C72-481C-8096-B19094D42CE0}" type="pres">
      <dgm:prSet presAssocID="{3D986730-48D6-449D-9A9E-953ED183F2C5}" presName="iconSpace" presStyleCnt="0"/>
      <dgm:spPr/>
    </dgm:pt>
    <dgm:pt modelId="{B643DEEF-5A11-49D1-9B4E-EC2F6DB56351}" type="pres">
      <dgm:prSet presAssocID="{3D986730-48D6-449D-9A9E-953ED183F2C5}" presName="parTx" presStyleLbl="revTx" presStyleIdx="2" presStyleCnt="4">
        <dgm:presLayoutVars>
          <dgm:chMax val="0"/>
          <dgm:chPref val="0"/>
        </dgm:presLayoutVars>
      </dgm:prSet>
      <dgm:spPr/>
    </dgm:pt>
    <dgm:pt modelId="{6CD57766-FEB2-404A-9438-C1D35AE3B0A5}" type="pres">
      <dgm:prSet presAssocID="{3D986730-48D6-449D-9A9E-953ED183F2C5}" presName="txSpace" presStyleCnt="0"/>
      <dgm:spPr/>
    </dgm:pt>
    <dgm:pt modelId="{8EA149D1-76AC-439D-AA51-4B4A76C36F19}" type="pres">
      <dgm:prSet presAssocID="{3D986730-48D6-449D-9A9E-953ED183F2C5}" presName="desTx" presStyleLbl="revTx" presStyleIdx="3" presStyleCnt="4" custLinFactNeighborX="-6" custLinFactNeighborY="-46638">
        <dgm:presLayoutVars/>
      </dgm:prSet>
      <dgm:spPr/>
    </dgm:pt>
  </dgm:ptLst>
  <dgm:cxnLst>
    <dgm:cxn modelId="{66D0110B-455F-4A3F-8FD7-F26A01788799}" type="presOf" srcId="{3D986730-48D6-449D-9A9E-953ED183F2C5}" destId="{B643DEEF-5A11-49D1-9B4E-EC2F6DB56351}" srcOrd="0" destOrd="0" presId="urn:microsoft.com/office/officeart/2018/2/layout/IconLabelDescriptionList"/>
    <dgm:cxn modelId="{45762A1C-6AC8-4D81-8376-C7E7639B6D33}" type="presOf" srcId="{940A54A2-D9F3-4989-B84E-0812E53E3219}" destId="{8EA149D1-76AC-439D-AA51-4B4A76C36F19}" srcOrd="0" destOrd="1" presId="urn:microsoft.com/office/officeart/2018/2/layout/IconLabelDescriptionList"/>
    <dgm:cxn modelId="{5E7AC328-516A-476F-A444-6FFF6CA17FB9}" type="presOf" srcId="{14B15B76-0068-45B1-948E-F03D0ED17251}" destId="{00952413-1B30-49B1-B615-65AD31B83EAF}" srcOrd="0" destOrd="0" presId="urn:microsoft.com/office/officeart/2018/2/layout/IconLabelDescriptionList"/>
    <dgm:cxn modelId="{7FEFD749-B2FA-4C50-B0B4-41A433177A1D}" srcId="{A9D9018A-4FF3-4FB4-B62F-DD9A1CB08EE0}" destId="{3D986730-48D6-449D-9A9E-953ED183F2C5}" srcOrd="1" destOrd="0" parTransId="{E559C29F-0CEC-4D04-A428-105D0956301B}" sibTransId="{A7D5EC70-485E-4255-AAFC-465F8889BDD4}"/>
    <dgm:cxn modelId="{A48BBB59-61A6-4E19-88C6-9EB863D14C03}" type="presOf" srcId="{A9D9018A-4FF3-4FB4-B62F-DD9A1CB08EE0}" destId="{AD671779-922E-4FC4-A387-F0D0B5739D1F}" srcOrd="0" destOrd="0" presId="urn:microsoft.com/office/officeart/2018/2/layout/IconLabelDescriptionList"/>
    <dgm:cxn modelId="{352B0785-7C9A-4344-9043-17FCD1FA7515}" srcId="{3D986730-48D6-449D-9A9E-953ED183F2C5}" destId="{940A54A2-D9F3-4989-B84E-0812E53E3219}" srcOrd="1" destOrd="0" parTransId="{501A4DF0-BC29-4E77-BD58-67CEEABD911B}" sibTransId="{3933136B-0C30-492C-98AF-FCDF1E9B9427}"/>
    <dgm:cxn modelId="{F3E0359B-3DA7-4467-9BA0-35E747D88F81}" srcId="{A9D9018A-4FF3-4FB4-B62F-DD9A1CB08EE0}" destId="{14B15B76-0068-45B1-948E-F03D0ED17251}" srcOrd="0" destOrd="0" parTransId="{BDB592FE-DDD6-4CB1-B353-2BE84681EB4A}" sibTransId="{9D5398FD-4EE3-4D70-A80B-1C0E39C870AA}"/>
    <dgm:cxn modelId="{1FD0ADE5-D071-4B76-88AE-60C5F1A1232F}" type="presOf" srcId="{8B0DD0E0-92E5-4F04-AF25-E1334F6424B5}" destId="{8EA149D1-76AC-439D-AA51-4B4A76C36F19}" srcOrd="0" destOrd="0" presId="urn:microsoft.com/office/officeart/2018/2/layout/IconLabelDescriptionList"/>
    <dgm:cxn modelId="{186E83EE-B9B7-4F83-BC4D-B0909A7EAE45}" srcId="{3D986730-48D6-449D-9A9E-953ED183F2C5}" destId="{8B0DD0E0-92E5-4F04-AF25-E1334F6424B5}" srcOrd="0" destOrd="0" parTransId="{8F95C6E6-690F-48BB-AF25-E8C32A3D37E3}" sibTransId="{FBEB093A-1E5C-4112-B2CC-34E55ECFE983}"/>
    <dgm:cxn modelId="{51A54B69-608C-4DCA-8E6E-9E5ABE62B2F7}" type="presParOf" srcId="{AD671779-922E-4FC4-A387-F0D0B5739D1F}" destId="{4888086B-AE27-40BA-B27D-5A4B1313D841}" srcOrd="0" destOrd="0" presId="urn:microsoft.com/office/officeart/2018/2/layout/IconLabelDescriptionList"/>
    <dgm:cxn modelId="{4E5A9228-1AC6-4324-A275-28194C0C7C75}" type="presParOf" srcId="{4888086B-AE27-40BA-B27D-5A4B1313D841}" destId="{290639EA-D824-4369-A50D-6783A9A65188}" srcOrd="0" destOrd="0" presId="urn:microsoft.com/office/officeart/2018/2/layout/IconLabelDescriptionList"/>
    <dgm:cxn modelId="{A2435C98-14A3-4896-ABE4-52A79DD64DDA}" type="presParOf" srcId="{4888086B-AE27-40BA-B27D-5A4B1313D841}" destId="{08DDAD62-C358-4705-8B7C-D1D6E7839912}" srcOrd="1" destOrd="0" presId="urn:microsoft.com/office/officeart/2018/2/layout/IconLabelDescriptionList"/>
    <dgm:cxn modelId="{678212B5-AA7A-41EA-8517-E19750A4711B}" type="presParOf" srcId="{4888086B-AE27-40BA-B27D-5A4B1313D841}" destId="{00952413-1B30-49B1-B615-65AD31B83EAF}" srcOrd="2" destOrd="0" presId="urn:microsoft.com/office/officeart/2018/2/layout/IconLabelDescriptionList"/>
    <dgm:cxn modelId="{E2FC0620-39BB-423E-8D3B-7C16CCF5B7CB}" type="presParOf" srcId="{4888086B-AE27-40BA-B27D-5A4B1313D841}" destId="{5CF1B1A3-1C32-4B01-AB4A-557A1D5CBB6B}" srcOrd="3" destOrd="0" presId="urn:microsoft.com/office/officeart/2018/2/layout/IconLabelDescriptionList"/>
    <dgm:cxn modelId="{DF1C4A53-E7AE-40CF-96C1-4B7448CA7885}" type="presParOf" srcId="{4888086B-AE27-40BA-B27D-5A4B1313D841}" destId="{9D8C924F-58BC-46B6-96D2-9A311367A62C}" srcOrd="4" destOrd="0" presId="urn:microsoft.com/office/officeart/2018/2/layout/IconLabelDescriptionList"/>
    <dgm:cxn modelId="{56B968C0-ED86-4F02-ABAC-CDADDB7E941B}" type="presParOf" srcId="{AD671779-922E-4FC4-A387-F0D0B5739D1F}" destId="{B4224896-8165-44BE-A5C7-F9DBCC85FE90}" srcOrd="1" destOrd="0" presId="urn:microsoft.com/office/officeart/2018/2/layout/IconLabelDescriptionList"/>
    <dgm:cxn modelId="{26DF2804-4DD5-4F2B-8589-5D33D17B5068}" type="presParOf" srcId="{AD671779-922E-4FC4-A387-F0D0B5739D1F}" destId="{486699A9-3914-48F4-A20B-242F789950B1}" srcOrd="2" destOrd="0" presId="urn:microsoft.com/office/officeart/2018/2/layout/IconLabelDescriptionList"/>
    <dgm:cxn modelId="{C7B877AB-4791-43E1-B178-4CB926EA4838}" type="presParOf" srcId="{486699A9-3914-48F4-A20B-242F789950B1}" destId="{A795D1FA-4260-415F-A06B-24DCD213A5F5}" srcOrd="0" destOrd="0" presId="urn:microsoft.com/office/officeart/2018/2/layout/IconLabelDescriptionList"/>
    <dgm:cxn modelId="{2756F349-7520-4030-B274-227BE41F98C9}" type="presParOf" srcId="{486699A9-3914-48F4-A20B-242F789950B1}" destId="{B05A6256-8C72-481C-8096-B19094D42CE0}" srcOrd="1" destOrd="0" presId="urn:microsoft.com/office/officeart/2018/2/layout/IconLabelDescriptionList"/>
    <dgm:cxn modelId="{B406D7F6-8D2A-4207-A3B7-5B7EAF0486F9}" type="presParOf" srcId="{486699A9-3914-48F4-A20B-242F789950B1}" destId="{B643DEEF-5A11-49D1-9B4E-EC2F6DB56351}" srcOrd="2" destOrd="0" presId="urn:microsoft.com/office/officeart/2018/2/layout/IconLabelDescriptionList"/>
    <dgm:cxn modelId="{43FFA256-77AD-4B9A-9090-A0C38BA544AE}" type="presParOf" srcId="{486699A9-3914-48F4-A20B-242F789950B1}" destId="{6CD57766-FEB2-404A-9438-C1D35AE3B0A5}" srcOrd="3" destOrd="0" presId="urn:microsoft.com/office/officeart/2018/2/layout/IconLabelDescriptionList"/>
    <dgm:cxn modelId="{79A6BC51-E72D-48EF-B86F-9F9BEE52D336}" type="presParOf" srcId="{486699A9-3914-48F4-A20B-242F789950B1}" destId="{8EA149D1-76AC-439D-AA51-4B4A76C36F1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83323-F606-4104-80A7-65BD664881BC}">
      <dsp:nvSpPr>
        <dsp:cNvPr id="0" name=""/>
        <dsp:cNvSpPr/>
      </dsp:nvSpPr>
      <dsp:spPr>
        <a:xfrm>
          <a:off x="1747800" y="609132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FDA98-D3E2-4EA8-AE7E-5817FC8DA6E8}">
      <dsp:nvSpPr>
        <dsp:cNvPr id="0" name=""/>
        <dsp:cNvSpPr/>
      </dsp:nvSpPr>
      <dsp:spPr>
        <a:xfrm>
          <a:off x="559800" y="302341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Quality Assurance procedure for products developed outside the Due Process</a:t>
          </a:r>
        </a:p>
      </dsp:txBody>
      <dsp:txXfrm>
        <a:off x="559800" y="3023411"/>
        <a:ext cx="4320000" cy="720000"/>
      </dsp:txXfrm>
    </dsp:sp>
    <dsp:sp modelId="{5D6D4AA2-4F89-4774-9D18-7DDFF7F54F2D}">
      <dsp:nvSpPr>
        <dsp:cNvPr id="0" name=""/>
        <dsp:cNvSpPr/>
      </dsp:nvSpPr>
      <dsp:spPr>
        <a:xfrm>
          <a:off x="6823800" y="609132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E25DB-B6F4-4287-BC50-F977D05C0857}">
      <dsp:nvSpPr>
        <dsp:cNvPr id="0" name=""/>
        <dsp:cNvSpPr/>
      </dsp:nvSpPr>
      <dsp:spPr>
        <a:xfrm>
          <a:off x="5635800" y="302341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Both research projects targeted for completion before XXIV INCOSAI. </a:t>
          </a:r>
          <a:endParaRPr lang="en-US" sz="2000" kern="1200"/>
        </a:p>
      </dsp:txBody>
      <dsp:txXfrm>
        <a:off x="5635800" y="3023411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639EA-D824-4369-A50D-6783A9A65188}">
      <dsp:nvSpPr>
        <dsp:cNvPr id="0" name=""/>
        <dsp:cNvSpPr/>
      </dsp:nvSpPr>
      <dsp:spPr>
        <a:xfrm>
          <a:off x="763165" y="559960"/>
          <a:ext cx="1007015" cy="10070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52413-1B30-49B1-B615-65AD31B83EAF}">
      <dsp:nvSpPr>
        <dsp:cNvPr id="0" name=""/>
        <dsp:cNvSpPr/>
      </dsp:nvSpPr>
      <dsp:spPr>
        <a:xfrm>
          <a:off x="2878" y="1774297"/>
          <a:ext cx="2877187" cy="182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ZA" sz="2400" kern="1200" dirty="0"/>
            <a:t>Since 2014,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ZA" sz="2400" kern="1200" dirty="0"/>
            <a:t>Chairs Goals 1, 2 and 3 collaborated more closely and more regularly </a:t>
          </a:r>
          <a:endParaRPr lang="en-US" sz="2400" kern="1200" dirty="0"/>
        </a:p>
      </dsp:txBody>
      <dsp:txXfrm>
        <a:off x="2878" y="1774297"/>
        <a:ext cx="2877187" cy="1826296"/>
      </dsp:txXfrm>
    </dsp:sp>
    <dsp:sp modelId="{9D8C924F-58BC-46B6-96D2-9A311367A62C}">
      <dsp:nvSpPr>
        <dsp:cNvPr id="0" name=""/>
        <dsp:cNvSpPr/>
      </dsp:nvSpPr>
      <dsp:spPr>
        <a:xfrm>
          <a:off x="2878" y="3687468"/>
          <a:ext cx="2877187" cy="1236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5D1FA-4260-415F-A06B-24DCD213A5F5}">
      <dsp:nvSpPr>
        <dsp:cNvPr id="0" name=""/>
        <dsp:cNvSpPr/>
      </dsp:nvSpPr>
      <dsp:spPr>
        <a:xfrm>
          <a:off x="4318527" y="477758"/>
          <a:ext cx="1007015" cy="10070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3DEEF-5A11-49D1-9B4E-EC2F6DB56351}">
      <dsp:nvSpPr>
        <dsp:cNvPr id="0" name=""/>
        <dsp:cNvSpPr/>
      </dsp:nvSpPr>
      <dsp:spPr>
        <a:xfrm>
          <a:off x="3383573" y="1774297"/>
          <a:ext cx="2877187" cy="1826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ZA" sz="2400" kern="1200" dirty="0"/>
            <a:t>Collaboration helped in effective coordination </a:t>
          </a:r>
          <a:endParaRPr lang="en-US" sz="2400" kern="1200" dirty="0"/>
        </a:p>
      </dsp:txBody>
      <dsp:txXfrm>
        <a:off x="3383573" y="1774297"/>
        <a:ext cx="2877187" cy="1826296"/>
      </dsp:txXfrm>
    </dsp:sp>
    <dsp:sp modelId="{8EA149D1-76AC-439D-AA51-4B4A76C36F19}">
      <dsp:nvSpPr>
        <dsp:cNvPr id="0" name=""/>
        <dsp:cNvSpPr/>
      </dsp:nvSpPr>
      <dsp:spPr>
        <a:xfrm>
          <a:off x="3383401" y="3110688"/>
          <a:ext cx="2877187" cy="1236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000" kern="1200" dirty="0"/>
            <a:t>interlinked activities 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000" kern="1200" dirty="0"/>
            <a:t>facilitate achievement of individual  goals and ambitions</a:t>
          </a:r>
          <a:r>
            <a:rPr lang="en-ZA" sz="1700" kern="1200" dirty="0"/>
            <a:t>.</a:t>
          </a:r>
          <a:endParaRPr lang="en-US" sz="1700" kern="1200" dirty="0"/>
        </a:p>
      </dsp:txBody>
      <dsp:txXfrm>
        <a:off x="3383401" y="3110688"/>
        <a:ext cx="2877187" cy="1236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2A3D0C-1644-4349-B6D5-3EFA1AD19F9A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306F59-559D-433F-8949-94A3C0B1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9/17/20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153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4682"/>
            <a:ext cx="10515600" cy="1325563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784549-77AE-48C6-B715-CA8863D4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D0F3E5-1D54-4E22-BF80-BA4F1C411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INTOSAI Knowledge Sharing and Knowledge Services Committee</a:t>
            </a:r>
          </a:p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3E1EF-0E12-48CE-8878-CFA7FDA6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INTOSAI Knowledge Sharing and Knowledge Services Committee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01056"/>
            <a:ext cx="1372820" cy="1284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9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11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13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15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17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19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21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reeform: Shape 23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75" y="5732981"/>
            <a:ext cx="2857769" cy="62337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1732" y="6356350"/>
            <a:ext cx="256881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14B7DC91-BA8D-4035-9E2C-F9DC70487D2A}" type="slidenum">
              <a:rPr lang="en-IN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1</a:t>
            </a:fld>
            <a:endParaRPr lang="en-IN">
              <a:solidFill>
                <a:srgbClr val="FFFFFF"/>
              </a:solidFill>
            </a:endParaRPr>
          </a:p>
        </p:txBody>
      </p:sp>
      <p:sp>
        <p:nvSpPr>
          <p:cNvPr id="48" name="Freeform: Shape 25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1220" y="1884807"/>
            <a:ext cx="8489559" cy="2150719"/>
          </a:xfrm>
          <a:noFill/>
        </p:spPr>
        <p:txBody>
          <a:bodyPr anchor="ctr">
            <a:normAutofit/>
          </a:bodyPr>
          <a:lstStyle/>
          <a:p>
            <a:r>
              <a:rPr lang="en-IN" sz="3600" dirty="0">
                <a:solidFill>
                  <a:srgbClr val="080808"/>
                </a:solidFill>
                <a:latin typeface="Calibri" panose="020F0502020204030204" pitchFamily="34" charset="0"/>
              </a:rPr>
              <a:t>Agenda Item 2</a:t>
            </a:r>
            <a:br>
              <a:rPr lang="en-IN" sz="3600" b="0" dirty="0">
                <a:solidFill>
                  <a:srgbClr val="080808"/>
                </a:solidFill>
                <a:latin typeface="Calibri" panose="020F0502020204030204" pitchFamily="34" charset="0"/>
              </a:rPr>
            </a:br>
            <a:br>
              <a:rPr lang="en-IN" sz="3600" b="0" dirty="0">
                <a:solidFill>
                  <a:srgbClr val="080808"/>
                </a:solidFill>
                <a:latin typeface="Calibri" panose="020F0502020204030204" pitchFamily="34" charset="0"/>
              </a:rPr>
            </a:br>
            <a:r>
              <a:rPr lang="en-US" sz="3600" b="0" u="sng" dirty="0">
                <a:solidFill>
                  <a:srgbClr val="080808"/>
                </a:solidFill>
                <a:latin typeface="Calibri" panose="020F0502020204030204" pitchFamily="34" charset="0"/>
              </a:rPr>
              <a:t>Highlights from the </a:t>
            </a:r>
            <a:br>
              <a:rPr lang="en-US" sz="3600" b="0" u="sng" dirty="0">
                <a:solidFill>
                  <a:srgbClr val="080808"/>
                </a:solidFill>
                <a:latin typeface="Calibri" panose="020F0502020204030204" pitchFamily="34" charset="0"/>
              </a:rPr>
            </a:br>
            <a:r>
              <a:rPr lang="en-US" sz="3600" b="0" u="sng" dirty="0">
                <a:solidFill>
                  <a:srgbClr val="080808"/>
                </a:solidFill>
                <a:latin typeface="Calibri" panose="020F0502020204030204" pitchFamily="34" charset="0"/>
              </a:rPr>
              <a:t>KSC Reporting Dashboard</a:t>
            </a:r>
            <a:endParaRPr lang="en-IN" sz="3600" b="0" u="sng" dirty="0">
              <a:solidFill>
                <a:srgbClr val="080808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Freeform: Shape 27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29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23A68D-A42D-4804-9FB9-9ECB668AA9EF}"/>
              </a:ext>
            </a:extLst>
          </p:cNvPr>
          <p:cNvSpPr/>
          <p:nvPr/>
        </p:nvSpPr>
        <p:spPr>
          <a:xfrm>
            <a:off x="2945895" y="5675334"/>
            <a:ext cx="6959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INTOSAI Knowledge Sharing and Knowledge Services Committee</a:t>
            </a:r>
          </a:p>
        </p:txBody>
      </p:sp>
    </p:spTree>
    <p:extLst>
      <p:ext uri="{BB962C8B-B14F-4D97-AF65-F5344CB8AC3E}">
        <p14:creationId xmlns:p14="http://schemas.microsoft.com/office/powerpoint/2010/main" val="1043332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br>
              <a:rPr lang="en-IN" sz="4000" dirty="0">
                <a:solidFill>
                  <a:srgbClr val="FFFFFF"/>
                </a:solidFill>
              </a:rPr>
            </a:br>
            <a:r>
              <a:rPr lang="en-IN" sz="4000" dirty="0">
                <a:solidFill>
                  <a:srgbClr val="FFFFFF"/>
                </a:solidFill>
              </a:rPr>
              <a:t>Work  Plan 2020-22</a:t>
            </a:r>
            <a:br>
              <a:rPr lang="en-IN" sz="4000" dirty="0">
                <a:solidFill>
                  <a:srgbClr val="FFFFFF"/>
                </a:solidFill>
              </a:rPr>
            </a:br>
            <a:br>
              <a:rPr lang="en-IN" sz="4000" dirty="0">
                <a:solidFill>
                  <a:srgbClr val="FFFFFF"/>
                </a:solidFill>
              </a:rPr>
            </a:br>
            <a:r>
              <a:rPr lang="en-IN" sz="4000" dirty="0">
                <a:solidFill>
                  <a:srgbClr val="FFFFFF"/>
                </a:solidFill>
              </a:rPr>
              <a:t>Non-IFPP</a:t>
            </a:r>
          </a:p>
        </p:txBody>
      </p:sp>
      <p:sp>
        <p:nvSpPr>
          <p:cNvPr id="5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IN" sz="2600" dirty="0">
                <a:solidFill>
                  <a:srgbClr val="FFFFFF"/>
                </a:solidFill>
              </a:rPr>
              <a:t>2 KSC Research Projects 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solidFill>
                  <a:srgbClr val="FEFFFF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SAI Independence  </a:t>
            </a:r>
            <a:r>
              <a:rPr lang="pt-BR" sz="2400" b="1" dirty="0">
                <a:solidFill>
                  <a:srgbClr val="FEFFFF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pt-BR" sz="2400" b="1" dirty="0">
                <a:solidFill>
                  <a:srgbClr val="FEFFFF"/>
                </a:solidFill>
                <a:ea typeface="Cambria" panose="02040503050406030204" pitchFamily="18" charset="0"/>
              </a:rPr>
              <a:t>SAI France</a:t>
            </a:r>
            <a:r>
              <a:rPr lang="pt-BR" sz="2400" b="1" dirty="0">
                <a:solidFill>
                  <a:srgbClr val="FEFFFF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>
                <a:solidFill>
                  <a:srgbClr val="FEFFFF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pt-BR" sz="2400" b="1" dirty="0">
                <a:solidFill>
                  <a:srgbClr val="FFC00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Project proposal presented for approval </a:t>
            </a:r>
            <a:r>
              <a:rPr lang="pt-BR" sz="2400" dirty="0">
                <a:solidFill>
                  <a:srgbClr val="FEFFFF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at this KSC SC meering.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Members</a:t>
            </a:r>
            <a:r>
              <a:rPr lang="pt-BR" sz="2000" b="1" dirty="0">
                <a:solidFill>
                  <a:srgbClr val="FEFFFF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en-IN" sz="2000" b="1" dirty="0">
                <a:solidFill>
                  <a:schemeClr val="bg1"/>
                </a:solidFill>
              </a:rPr>
              <a:t>Afghanistan, Austria, Bangladesh, Bhutan, France, Germany, Guatemala, IDI, Indonesia,, India, Italy, Suriname, Turkey, Vatican City.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dirty="0">
                <a:solidFill>
                  <a:srgbClr val="FEFFFF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Audit Communication and Reporting of Audit Results - Project lead being identified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Members: </a:t>
            </a:r>
            <a:r>
              <a:rPr lang="pt-BR" sz="2000" b="1" dirty="0">
                <a:solidFill>
                  <a:srgbClr val="FEFFFF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Afghanistan, Austria, Bangladesh, Costa Rica, France, Hungary, Indonesia, India, Italy, Kuwait, Mexico, Suriname, Turkey, Uganda,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endParaRPr lang="en-IN" sz="2000" dirty="0">
              <a:solidFill>
                <a:schemeClr val="bg1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9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en-IN" sz="5200" dirty="0"/>
              <a:t>KSC Research Projects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002A9EA-21AE-4988-98B8-1281CCD076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03609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951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Knowledge Sharing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IN" sz="2400" b="1" dirty="0"/>
              <a:t>New Working Groups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a typeface="Cambria" panose="02040503050406030204" pitchFamily="18" charset="0"/>
              </a:rPr>
              <a:t>2  Working Groups created in XXIII INCOSAI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4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Working Group on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Impact of Science and Technology on Auditing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Chair: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SAI UAE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&amp; Vice Chair: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SAI USA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400" dirty="0">
                <a:effectLst/>
                <a:latin typeface="Cambria"/>
                <a:ea typeface="Cambria" panose="02040503050406030204" pitchFamily="18" charset="0"/>
              </a:rPr>
              <a:t>Working Group on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mbria"/>
                <a:ea typeface="Cambria" panose="02040503050406030204" pitchFamily="18" charset="0"/>
              </a:rPr>
              <a:t>SDGs and Key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/>
                <a:latin typeface="Cambria"/>
                <a:ea typeface="Cambria" panose="02040503050406030204" pitchFamily="18" charset="0"/>
              </a:rPr>
              <a:t>Sustainable Development Indicators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dirty="0">
                <a:effectLst/>
                <a:latin typeface="Cambria"/>
                <a:ea typeface="Cambria" panose="02040503050406030204" pitchFamily="18" charset="0"/>
              </a:rPr>
              <a:t>Chair: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SAI Russia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  <a:latin typeface="Cambria"/>
              <a:ea typeface="Cambria" panose="02040503050406030204" pitchFamily="18" charset="0"/>
            </a:endParaRP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dirty="0">
                <a:effectLst/>
                <a:latin typeface="Cambria"/>
                <a:ea typeface="Cambria" panose="02040503050406030204" pitchFamily="18" charset="0"/>
              </a:rPr>
              <a:t>sucessor to the earlier Working Group on Key National Indicators</a:t>
            </a:r>
            <a:endParaRPr lang="pt-BR" dirty="0">
              <a:effectLst/>
              <a:latin typeface="Cambria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IN" sz="24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610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Knowledge Sharing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a typeface="Cambria" panose="02040503050406030204" pitchFamily="18" charset="0"/>
              </a:rPr>
              <a:t>Working Groups continuing with their knowledge dissemination activities.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a typeface="Cambria" panose="02040503050406030204" pitchFamily="18" charset="0"/>
              </a:rPr>
              <a:t>Due to COVID-19 pandemic, Working Groups adopted online platforms for holding their annual meetings.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ea typeface="Cambria" panose="02040503050406030204" pitchFamily="18" charset="0"/>
              </a:rPr>
              <a:t>Utilized facility in INTOSAI Community Portal [WGITA, WGEI]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IN" sz="24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51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Knowledge Sharing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205483"/>
            <a:ext cx="6525220" cy="63911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>
                <a:ea typeface="Cambria" panose="02040503050406030204" pitchFamily="18" charset="0"/>
              </a:rPr>
              <a:t>Modes and  technologies</a:t>
            </a:r>
            <a:endParaRPr lang="en-US" sz="2600" dirty="0">
              <a:ea typeface="Cambria" panose="020405030504060302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Twitter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1900" dirty="0">
                <a:ea typeface="Cambria" panose="02040503050406030204" pitchFamily="18" charset="0"/>
              </a:rPr>
              <a:t> </a:t>
            </a:r>
            <a:r>
              <a:rPr lang="en-US" sz="2000" dirty="0">
                <a:ea typeface="Cambria" panose="02040503050406030204" pitchFamily="18" charset="0"/>
              </a:rPr>
              <a:t>WGEA , WG SDG KSDI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MOOC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mbria" panose="02040503050406030204" pitchFamily="18" charset="0"/>
              </a:rPr>
              <a:t>  WGEA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Webinars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1900" dirty="0">
                <a:ea typeface="Cambria" panose="02040503050406030204" pitchFamily="18" charset="0"/>
              </a:rPr>
              <a:t> </a:t>
            </a:r>
            <a:r>
              <a:rPr lang="en-US" sz="2000" dirty="0">
                <a:ea typeface="Cambria" panose="02040503050406030204" pitchFamily="18" charset="0"/>
              </a:rPr>
              <a:t>WGITA , WGPD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Training Tool Kits </a:t>
            </a:r>
            <a:endParaRPr lang="en-US" sz="1900" dirty="0">
              <a:solidFill>
                <a:schemeClr val="accent1">
                  <a:lumMod val="75000"/>
                </a:schemeClr>
              </a:solidFill>
              <a:ea typeface="Cambria" panose="02040503050406030204" pitchFamily="18" charset="0"/>
            </a:endParaRP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mbria" panose="02040503050406030204" pitchFamily="18" charset="0"/>
              </a:rPr>
              <a:t> WGEA, WGEI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Newsletters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a typeface="Cambria" panose="02040503050406030204" pitchFamily="18" charset="0"/>
              </a:rPr>
              <a:t>WGEA , WGEI , WGFACML, WG SDG KSDI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IN" sz="19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78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2F4CBFA-B385-4B16-B63B-29D40EBF7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698CE04-5039-4B4D-B676-5DDF946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13372" y="563918"/>
            <a:ext cx="4163968" cy="5978614"/>
            <a:chOff x="7513372" y="803186"/>
            <a:chExt cx="4163968" cy="5978614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5B7FFC8-6FAA-4120-AC51-F1C9C825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F5B224B-4446-4B75-8B12-7FAFA8ED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C807611F-497E-428E-9B8B-0192C789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5106" y="1132517"/>
            <a:ext cx="3246509" cy="4367531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Partnering with IDI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660" y="654908"/>
            <a:ext cx="6624515" cy="5161571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100" dirty="0">
                <a:solidFill>
                  <a:schemeClr val="accent1">
                    <a:lumMod val="75000"/>
                  </a:schemeClr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KSC &amp; IDI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GB" sz="2400" b="1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IDI KSC Cooperative audit programme on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reparedness for implementation of SDG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4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73 </a:t>
            </a:r>
            <a:r>
              <a:rPr lang="pt-BR" sz="2400" dirty="0" err="1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SAIs</a:t>
            </a:r>
            <a:r>
              <a:rPr lang="pt-BR" sz="24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 &amp; 1 </a:t>
            </a:r>
            <a:r>
              <a:rPr lang="pt-BR" sz="2400" dirty="0" err="1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Sub-national</a:t>
            </a:r>
            <a:r>
              <a:rPr lang="pt-BR" sz="24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audit</a:t>
            </a:r>
            <a:r>
              <a:rPr lang="pt-BR" sz="240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office</a:t>
            </a:r>
            <a:endParaRPr lang="pt-BR" sz="24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4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KSC-IDI publication “Are Nations Prepared for Implementation of SDGs?”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4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Guidance on Auditing Preparedness for Implementation of SDGs.</a:t>
            </a:r>
            <a:endParaRPr lang="en-IN" sz="24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400" dirty="0">
                <a:ea typeface="Cambria" panose="02040503050406030204" pitchFamily="18" charset="0"/>
              </a:rPr>
              <a:t>KSC partnering with </a:t>
            </a:r>
            <a:r>
              <a:rPr lang="pt-BR" sz="2400" b="1" dirty="0">
                <a:ea typeface="Cambria" panose="02040503050406030204" pitchFamily="18" charset="0"/>
              </a:rPr>
              <a:t>IDI and Regions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400" b="1" dirty="0">
                <a:ea typeface="Cambria" panose="02040503050406030204" pitchFamily="18" charset="0"/>
              </a:rPr>
              <a:t>Cooperative audit of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strong and resilient national public health systems [3.d Audit]</a:t>
            </a:r>
            <a:endParaRPr lang="en-IN" sz="2400" b="1" dirty="0">
              <a:solidFill>
                <a:schemeClr val="accent1">
                  <a:lumMod val="75000"/>
                </a:schemeClr>
              </a:solidFill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98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C2F4CBFA-B385-4B16-B63B-29D40EBF7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698CE04-5039-4B4D-B676-5DDF946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13372" y="563918"/>
            <a:ext cx="4163968" cy="5978614"/>
            <a:chOff x="7513372" y="803186"/>
            <a:chExt cx="4163968" cy="5978614"/>
          </a:xfrm>
        </p:grpSpPr>
        <p:sp>
          <p:nvSpPr>
            <p:cNvPr id="64" name="Freeform 6">
              <a:extLst>
                <a:ext uri="{FF2B5EF4-FFF2-40B4-BE49-F238E27FC236}">
                  <a16:creationId xmlns:a16="http://schemas.microsoft.com/office/drawing/2014/main" id="{A5B7FFC8-6FAA-4120-AC51-F1C9C825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7">
              <a:extLst>
                <a:ext uri="{FF2B5EF4-FFF2-40B4-BE49-F238E27FC236}">
                  <a16:creationId xmlns:a16="http://schemas.microsoft.com/office/drawing/2014/main" id="{FF5B224B-4446-4B75-8B12-7FAFA8ED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8">
              <a:extLst>
                <a:ext uri="{FF2B5EF4-FFF2-40B4-BE49-F238E27FC236}">
                  <a16:creationId xmlns:a16="http://schemas.microsoft.com/office/drawing/2014/main" id="{C807611F-497E-428E-9B8B-0192C789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5106" y="1132517"/>
            <a:ext cx="3246509" cy="4367531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Partnering with IDI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2519"/>
            <a:ext cx="6300975" cy="436753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Working Groups &amp; IDI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  <a:ea typeface="Cambria" panose="020405030504060302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WGPD</a:t>
            </a:r>
            <a:r>
              <a:rPr lang="en-GB" sz="2400" dirty="0">
                <a:ea typeface="Cambria" panose="02040503050406030204" pitchFamily="18" charset="0"/>
              </a:rPr>
              <a:t> - Development and co-branding of the Handbook on Audit of Public Debt: A Guide for Auditors.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WGITA</a:t>
            </a:r>
            <a:r>
              <a:rPr lang="en-GB" sz="2400" dirty="0">
                <a:ea typeface="Cambria" panose="02040503050406030204" pitchFamily="18" charset="0"/>
              </a:rPr>
              <a:t> - Development of  IT Audit Handbook.</a:t>
            </a:r>
            <a:endParaRPr lang="en-IN" sz="2400" dirty="0">
              <a:ea typeface="Cambria" panose="020405030504060302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WGEA</a:t>
            </a:r>
            <a:r>
              <a:rPr lang="en-GB" sz="2400" dirty="0">
                <a:ea typeface="Cambria" panose="02040503050406030204" pitchFamily="18" charset="0"/>
              </a:rPr>
              <a:t> -  Audit of Disaster Management.</a:t>
            </a:r>
            <a:endParaRPr lang="en-IN" sz="2400" dirty="0">
              <a:ea typeface="Cambria" panose="020405030504060302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WGFACML</a:t>
            </a:r>
            <a:r>
              <a:rPr lang="en-GB" sz="2400" dirty="0">
                <a:ea typeface="Cambria" panose="02040503050406030204" pitchFamily="18" charset="0"/>
              </a:rPr>
              <a:t> - Programme on SAIs Fighting Corruption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WGSDG KSDI- </a:t>
            </a:r>
            <a:r>
              <a:rPr lang="en-GB" sz="2400" dirty="0">
                <a:ea typeface="Cambria" panose="02040503050406030204" pitchFamily="18" charset="0"/>
              </a:rPr>
              <a:t>Training Courses on SDGs auditing </a:t>
            </a:r>
            <a:endParaRPr lang="en-IN" sz="24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41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6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IN" sz="4000"/>
              <a:t>Goal Chair Collaboration</a:t>
            </a:r>
          </a:p>
        </p:txBody>
      </p:sp>
      <p:pic>
        <p:nvPicPr>
          <p:cNvPr id="6" name="Graphic 6" descr="Users">
            <a:extLst>
              <a:ext uri="{FF2B5EF4-FFF2-40B4-BE49-F238E27FC236}">
                <a16:creationId xmlns:a16="http://schemas.microsoft.com/office/drawing/2014/main" id="{67D4F267-2A45-4C82-AE41-545776EE2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9478" y="1273131"/>
            <a:ext cx="1453508" cy="1453508"/>
          </a:xfrm>
          <a:prstGeom prst="rect">
            <a:avLst/>
          </a:prstGeom>
        </p:spPr>
      </p:pic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A357B9B0-C118-4854-B089-540DDB849A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75894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9731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40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en-IN" sz="4000"/>
              <a:t>Goal Chair Collaboration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686323"/>
            <a:ext cx="7124273" cy="37714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ea typeface="Cambria" panose="02040503050406030204" pitchFamily="18" charset="0"/>
              </a:rPr>
              <a:t>INTOSAI Strategic Plan 2017-19 enhanced this  collaboration and coordination </a:t>
            </a:r>
            <a:r>
              <a:rPr lang="en-US" sz="2400" baseline="0" dirty="0">
                <a:ea typeface="Cambria" panose="02040503050406030204" pitchFamily="18" charset="0"/>
              </a:rPr>
              <a:t>as a </a:t>
            </a:r>
            <a:r>
              <a:rPr lang="en-US" sz="2400" b="1" baseline="0" dirty="0">
                <a:ea typeface="Cambria" panose="02040503050406030204" pitchFamily="18" charset="0"/>
              </a:rPr>
              <a:t>cross-cutting priority</a:t>
            </a:r>
            <a:r>
              <a:rPr lang="en-US" sz="2400" baseline="0" dirty="0">
                <a:ea typeface="Cambria" panose="02040503050406030204" pitchFamily="18" charset="0"/>
              </a:rPr>
              <a:t>.</a:t>
            </a:r>
          </a:p>
          <a:p>
            <a:r>
              <a:rPr lang="en-IN" sz="2400" dirty="0">
                <a:ea typeface="Cambria" panose="02040503050406030204" pitchFamily="18" charset="0"/>
              </a:rPr>
              <a:t>Collaborative initiatives include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IN" sz="2000" dirty="0">
                <a:ea typeface="Cambria" panose="02040503050406030204" pitchFamily="18" charset="0"/>
              </a:rPr>
              <a:t>Governance of FIPP 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IN" sz="2000" dirty="0">
                <a:ea typeface="Cambria" panose="02040503050406030204" pitchFamily="18" charset="0"/>
              </a:rPr>
              <a:t>SDPs of IFPP, 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IN" sz="2000" dirty="0">
                <a:ea typeface="Cambria" panose="02040503050406030204" pitchFamily="18" charset="0"/>
              </a:rPr>
              <a:t>QA on Global Public goods outside IFPP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IN" sz="2000" dirty="0">
                <a:ea typeface="Cambria" panose="02040503050406030204" pitchFamily="18" charset="0"/>
              </a:rPr>
              <a:t>Setting of Technical Support Function 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IN" sz="2000" dirty="0">
                <a:ea typeface="Cambria" panose="02040503050406030204" pitchFamily="18" charset="0"/>
              </a:rPr>
              <a:t>Work related to professionalism of SAI auditors </a:t>
            </a:r>
          </a:p>
          <a:p>
            <a:pPr>
              <a:spcBef>
                <a:spcPts val="0"/>
              </a:spcBef>
            </a:pPr>
            <a:endParaRPr lang="pt-BR" sz="24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ZA" sz="24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IN" sz="1700" dirty="0">
              <a:ea typeface="Cambria" panose="02040503050406030204" pitchFamily="18" charset="0"/>
            </a:endParaRPr>
          </a:p>
        </p:txBody>
      </p:sp>
      <p:pic>
        <p:nvPicPr>
          <p:cNvPr id="15" name="Graphic 6" descr="Users">
            <a:extLst>
              <a:ext uri="{FF2B5EF4-FFF2-40B4-BE49-F238E27FC236}">
                <a16:creationId xmlns:a16="http://schemas.microsoft.com/office/drawing/2014/main" id="{AC4DB4C8-CD39-4523-9034-4543ECF96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2328" y="2240110"/>
            <a:ext cx="3771471" cy="37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876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IN" sz="3700" dirty="0">
                <a:solidFill>
                  <a:srgbClr val="000000"/>
                </a:solidFill>
              </a:rPr>
              <a:t>Goal Chair Collaboration - Future</a:t>
            </a:r>
          </a:p>
        </p:txBody>
      </p:sp>
      <p:sp>
        <p:nvSpPr>
          <p:cNvPr id="3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2D6812-A1F9-44FA-8C43-06A78CF460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2425" r="1884" b="6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458529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Elaboration of INTOSAI Strategic Plan 2023–2028.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ZA" sz="2400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Working on </a:t>
            </a:r>
            <a:r>
              <a:rPr lang="pt-BR" sz="2400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integrating  towards a single “strategic plan for all professional matters of INTOSAI”.</a:t>
            </a:r>
            <a:r>
              <a:rPr lang="en-ZA" sz="2400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 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Leveraging INTOSAI’s resources in an efficient and effective way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solidFill>
                  <a:srgbClr val="000000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Provide SAIs with high quality professional support to meet their needs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IN" sz="2000" dirty="0">
              <a:solidFill>
                <a:srgbClr val="000000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pt-BR" sz="2000" dirty="0">
              <a:solidFill>
                <a:srgbClr val="000000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ZA" sz="2000" dirty="0">
              <a:solidFill>
                <a:srgbClr val="000000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IN" sz="2000" dirty="0">
              <a:solidFill>
                <a:srgbClr val="000000"/>
              </a:solidFill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3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rgbClr val="FFFFFF"/>
                </a:solidFill>
              </a:rPr>
              <a:t>SDP 2017-19: </a:t>
            </a:r>
            <a:r>
              <a:rPr lang="en-IN" sz="4000" u="sng">
                <a:solidFill>
                  <a:srgbClr val="FFFFFF"/>
                </a:solidFill>
              </a:rPr>
              <a:t>Status of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IFPP Projects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u="sng" dirty="0">
                <a:ea typeface="Cambria" panose="02040503050406030204" pitchFamily="18" charset="0"/>
              </a:rPr>
              <a:t>7 projects</a:t>
            </a:r>
            <a:r>
              <a:rPr lang="en-US" sz="2400" dirty="0">
                <a:ea typeface="Cambria" panose="02040503050406030204" pitchFamily="18" charset="0"/>
              </a:rPr>
              <a:t>- coordinated by KSC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ea typeface="Cambria" panose="02040503050406030204" pitchFamily="18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u="sng" dirty="0">
                <a:ea typeface="Cambria" panose="02040503050406030204" pitchFamily="18" charset="0"/>
              </a:rPr>
              <a:t>3 projects  </a:t>
            </a:r>
            <a:r>
              <a:rPr lang="en-US" dirty="0">
                <a:ea typeface="Cambria" panose="02040503050406030204" pitchFamily="18" charset="0"/>
              </a:rPr>
              <a:t>-New Pronouncements 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ea typeface="Cambria" panose="02040503050406030204" pitchFamily="18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u="sng" dirty="0">
                <a:ea typeface="Cambria" panose="02040503050406030204" pitchFamily="18" charset="0"/>
              </a:rPr>
              <a:t>4 projects</a:t>
            </a:r>
            <a:r>
              <a:rPr lang="en-US" dirty="0">
                <a:ea typeface="Cambria" panose="02040503050406030204" pitchFamily="18" charset="0"/>
              </a:rPr>
              <a:t> -Consolidating 18 ISSAIs from old  ISSAI framework </a:t>
            </a:r>
            <a:endParaRPr lang="en-IN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31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IN" sz="24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-IN" sz="3600" dirty="0">
                <a:solidFill>
                  <a:srgbClr val="FEFFFF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6115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rgbClr val="FFFFFF"/>
                </a:solidFill>
              </a:rPr>
              <a:t>SDP 2017-19: </a:t>
            </a:r>
            <a:r>
              <a:rPr lang="en-IN" sz="4000" u="sng">
                <a:solidFill>
                  <a:srgbClr val="FFFFFF"/>
                </a:solidFill>
              </a:rPr>
              <a:t>Status of Projects</a:t>
            </a:r>
            <a:endParaRPr lang="en-IN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ea typeface="Cambria" panose="02040503050406030204" pitchFamily="18" charset="0"/>
              </a:rPr>
              <a:t>3 New Pronouncements</a:t>
            </a:r>
            <a:endParaRPr lang="en-US" sz="2400" dirty="0">
              <a:ea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N" sz="2400" b="1" dirty="0">
                <a:ea typeface="Cambria" panose="02040503050406030204" pitchFamily="18" charset="0"/>
              </a:rPr>
              <a:t>Endorsed in XXIII INCOSAI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a typeface="Cambria" panose="02040503050406030204" pitchFamily="18" charset="0"/>
              </a:rPr>
              <a:t>Principle P-50 on Jurisdictional Activities of SAIs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France)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ea typeface="Cambria" panose="02040503050406030204" pitchFamily="18" charset="0"/>
              </a:rPr>
              <a:t>GUID on Key National Indicators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Russia)  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ea typeface="Cambria" panose="02040503050406030204" pitchFamily="18" charset="0"/>
              </a:rPr>
              <a:t>Aimed for completion by 2021 INTOSAI GB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dirty="0">
                <a:ea typeface="Cambria" panose="02040503050406030204" pitchFamily="18" charset="0"/>
              </a:rPr>
              <a:t>GUID on Public Procurement Audit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Russia)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2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rgbClr val="FFFFFF"/>
                </a:solidFill>
              </a:rPr>
              <a:t>SDP 2017-19: </a:t>
            </a:r>
            <a:r>
              <a:rPr lang="en-IN" sz="4000" u="sng">
                <a:solidFill>
                  <a:srgbClr val="FFFFFF"/>
                </a:solidFill>
              </a:rPr>
              <a:t>Status of Projects</a:t>
            </a:r>
            <a:endParaRPr lang="en-IN" sz="40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107" y="3105818"/>
            <a:ext cx="9648511" cy="3150022"/>
          </a:xfrm>
        </p:spPr>
        <p:txBody>
          <a:bodyPr anchor="ctr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900" b="1" dirty="0">
                <a:ea typeface="Cambria" panose="02040503050406030204" pitchFamily="18" charset="0"/>
              </a:rPr>
              <a:t>6 new GUIDs  </a:t>
            </a:r>
            <a:r>
              <a:rPr lang="en-US" sz="1900" dirty="0">
                <a:ea typeface="Cambria" panose="02040503050406030204" pitchFamily="18" charset="0"/>
              </a:rPr>
              <a:t>- Consolidating 18 ISSAIs in old framework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N" sz="1900" b="1" dirty="0">
                <a:ea typeface="Cambria" panose="02040503050406030204" pitchFamily="18" charset="0"/>
              </a:rPr>
              <a:t>Endorsed in XXIII INCOSAI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dirty="0">
                <a:ea typeface="Cambria" panose="02040503050406030204" pitchFamily="18" charset="0"/>
              </a:rPr>
              <a:t>GUID on IT Audit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India)</a:t>
            </a:r>
            <a:r>
              <a:rPr lang="en-US" sz="1900" dirty="0">
                <a:ea typeface="Cambria" panose="02040503050406030204" pitchFamily="18" charset="0"/>
              </a:rPr>
              <a:t>				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900" b="1" dirty="0">
                <a:ea typeface="Cambria" panose="02040503050406030204" pitchFamily="18" charset="0"/>
              </a:rPr>
              <a:t>For approval at 2020 GB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1900" dirty="0">
                <a:ea typeface="Cambria" panose="02040503050406030204" pitchFamily="18" charset="0"/>
              </a:rPr>
              <a:t>GUID on Audit of Public Debt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Philippines) </a:t>
            </a:r>
            <a:r>
              <a:rPr lang="en-US" sz="1900" dirty="0">
                <a:ea typeface="Cambria" panose="02040503050406030204" pitchFamily="18" charset="0"/>
              </a:rPr>
              <a:t>	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900" b="1" dirty="0">
                <a:ea typeface="Cambria" panose="02040503050406030204" pitchFamily="18" charset="0"/>
              </a:rPr>
              <a:t>Aimed for completion by 2021 INTOSAI GB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1900" dirty="0">
                <a:ea typeface="Cambria" panose="02040503050406030204" pitchFamily="18" charset="0"/>
              </a:rPr>
              <a:t>GUID on IT Security Audit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India)</a:t>
            </a:r>
            <a:r>
              <a:rPr lang="en-US" sz="1900" dirty="0">
                <a:ea typeface="Cambria" panose="02040503050406030204" pitchFamily="18" charset="0"/>
              </a:rPr>
              <a:t>		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1900" dirty="0">
                <a:ea typeface="Cambria" panose="02040503050406030204" pitchFamily="18" charset="0"/>
              </a:rPr>
              <a:t>GUID on audit of </a:t>
            </a:r>
            <a:r>
              <a:rPr lang="en-US" sz="1900" dirty="0" err="1">
                <a:ea typeface="Cambria" panose="02040503050406030204" pitchFamily="18" charset="0"/>
              </a:rPr>
              <a:t>Privatisation</a:t>
            </a:r>
            <a:r>
              <a:rPr lang="en-US" sz="1900" dirty="0">
                <a:ea typeface="Cambria" panose="02040503050406030204" pitchFamily="18" charset="0"/>
              </a:rPr>
              <a:t>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India)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1900" dirty="0">
                <a:ea typeface="Cambria" panose="02040503050406030204" pitchFamily="18" charset="0"/>
              </a:rPr>
              <a:t>GUID on audit of Public Private Partnership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(Ecuador)</a:t>
            </a:r>
          </a:p>
          <a:p>
            <a:pPr marL="1371600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1900" dirty="0">
                <a:ea typeface="Cambria" panose="02040503050406030204" pitchFamily="18" charset="0"/>
              </a:rPr>
              <a:t>GUID on audit of Disaster Related Aid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(ECA)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900" dirty="0"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IN" sz="19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4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rgbClr val="FFFFFF"/>
                </a:solidFill>
              </a:rPr>
              <a:t>Work Plan 2017-19: </a:t>
            </a:r>
            <a:r>
              <a:rPr lang="en-IN" sz="4000" u="sng" dirty="0">
                <a:solidFill>
                  <a:srgbClr val="FFFFFF"/>
                </a:solidFill>
              </a:rPr>
              <a:t>Status of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IN" sz="2400" dirty="0"/>
              <a:t> </a:t>
            </a:r>
            <a:r>
              <a:rPr lang="en-IN" sz="2800" b="1" dirty="0">
                <a:solidFill>
                  <a:schemeClr val="accent1">
                    <a:lumMod val="75000"/>
                  </a:schemeClr>
                </a:solidFill>
              </a:rPr>
              <a:t>Non-IFPP Products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IN" sz="24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u="sng" dirty="0">
                <a:ea typeface="Cambria" panose="02040503050406030204" pitchFamily="18" charset="0"/>
              </a:rPr>
              <a:t>15 Products </a:t>
            </a:r>
            <a:r>
              <a:rPr lang="en-US" sz="2400" dirty="0">
                <a:ea typeface="Cambria" panose="02040503050406030204" pitchFamily="18" charset="0"/>
              </a:rPr>
              <a:t>were </a:t>
            </a:r>
            <a:r>
              <a:rPr lang="en-US" sz="2400" b="1" dirty="0">
                <a:ea typeface="Cambria" panose="02040503050406030204" pitchFamily="18" charset="0"/>
              </a:rPr>
              <a:t>endorsed in the XXIII INCOSAI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Cambria" panose="02040503050406030204" pitchFamily="18" charset="0"/>
              </a:rPr>
              <a:t>3 Guidance and 6  Research Papers- WGEA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Indonesia)</a:t>
            </a:r>
            <a:r>
              <a:rPr lang="en-US" sz="2000" dirty="0">
                <a:ea typeface="Cambria" panose="02040503050406030204" pitchFamily="18" charset="0"/>
              </a:rPr>
              <a:t>	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Cambria" panose="02040503050406030204" pitchFamily="18" charset="0"/>
              </a:rPr>
              <a:t>2 Guidance –WGITA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India)</a:t>
            </a:r>
            <a:r>
              <a:rPr lang="en-US" sz="2000" dirty="0">
                <a:ea typeface="Cambria" panose="02040503050406030204" pitchFamily="18" charset="0"/>
              </a:rPr>
              <a:t>	 	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Cambria" panose="02040503050406030204" pitchFamily="18" charset="0"/>
              </a:rPr>
              <a:t>2 Research Papers-WGVBS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Mexico)</a:t>
            </a:r>
            <a:r>
              <a:rPr lang="en-US" sz="2000" dirty="0">
                <a:ea typeface="Cambria" panose="02040503050406030204" pitchFamily="18" charset="0"/>
              </a:rPr>
              <a:t>		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Cambria" panose="02040503050406030204" pitchFamily="18" charset="0"/>
              </a:rPr>
              <a:t>1 Briefing Note and 1 Training Framework- WGEI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Uganda) </a:t>
            </a:r>
            <a:r>
              <a:rPr lang="en-US" sz="2400" dirty="0">
                <a:ea typeface="Cambria" panose="02040503050406030204" pitchFamily="18" charset="0"/>
              </a:rPr>
              <a:t>	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I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rgbClr val="FFFFFF"/>
                </a:solidFill>
              </a:rPr>
              <a:t>Work Plan 2017-19: </a:t>
            </a:r>
            <a:r>
              <a:rPr lang="en-IN" sz="4000" u="sng" dirty="0">
                <a:solidFill>
                  <a:srgbClr val="FFFFFF"/>
                </a:solidFill>
              </a:rPr>
              <a:t>Status of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409529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IN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2800" b="1" dirty="0">
                <a:solidFill>
                  <a:schemeClr val="accent1">
                    <a:lumMod val="75000"/>
                  </a:schemeClr>
                </a:solidFill>
              </a:rPr>
              <a:t>Non-IFPP Products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u="sng" dirty="0">
                <a:ea typeface="Cambria" panose="02040503050406030204" pitchFamily="18" charset="0"/>
              </a:rPr>
              <a:t>12 products </a:t>
            </a:r>
            <a:r>
              <a:rPr lang="en-US" sz="2400" dirty="0">
                <a:ea typeface="Cambria" panose="02040503050406030204" pitchFamily="18" charset="0"/>
              </a:rPr>
              <a:t>are at various levels of completion under QA Process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ea typeface="Cambria" panose="02040503050406030204" pitchFamily="18" charset="0"/>
              </a:rPr>
              <a:t>3 Guidance WGVBS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Mexico)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ea typeface="Cambria" panose="02040503050406030204" pitchFamily="18" charset="0"/>
              </a:rPr>
              <a:t>5 Guidance – WGFACML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Egypt)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ea typeface="Cambria" panose="02040503050406030204" pitchFamily="18" charset="0"/>
              </a:rPr>
              <a:t>1 Guidance -WG SDG KSDI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Russia) 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ea typeface="Cambria" panose="02040503050406030204" pitchFamily="18" charset="0"/>
              </a:rPr>
              <a:t>2 Guidance, -WGBD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China) 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>
                <a:ea typeface="Cambria" panose="02040503050406030204" pitchFamily="18" charset="0"/>
              </a:rPr>
              <a:t>1 Framework and</a:t>
            </a:r>
            <a:r>
              <a:rPr lang="en-US" sz="2400" dirty="0">
                <a:ea typeface="Cambria" panose="02040503050406030204" pitchFamily="18" charset="0"/>
              </a:rPr>
              <a:t> auditor’s toolkit- </a:t>
            </a:r>
            <a:r>
              <a:rPr lang="pt-BR" sz="2400" dirty="0">
                <a:ea typeface="Cambria" panose="02040503050406030204" pitchFamily="18" charset="0"/>
              </a:rPr>
              <a:t>WGEI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Uganda)  </a:t>
            </a:r>
            <a:endParaRPr lang="en-US" sz="2400" dirty="0">
              <a:solidFill>
                <a:schemeClr val="accent1">
                  <a:lumMod val="75000"/>
                </a:schemeClr>
              </a:solidFill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I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3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rgbClr val="FFFFFF"/>
                </a:solidFill>
              </a:rPr>
              <a:t>Work Plan 2017-19: </a:t>
            </a:r>
            <a:r>
              <a:rPr lang="en-IN" sz="4000" u="sng" dirty="0">
                <a:solidFill>
                  <a:srgbClr val="FFFFFF"/>
                </a:solidFill>
              </a:rPr>
              <a:t>Status of projects </a:t>
            </a:r>
            <a:endParaRPr lang="en-IN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en-ZA" sz="2400" b="1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KSC Research Projects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400" b="1" dirty="0">
                <a:ea typeface="Cambria" panose="02040503050406030204" pitchFamily="18" charset="0"/>
              </a:rPr>
              <a:t>Endorsed in the XXIII INCOSAI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dirty="0">
                <a:ea typeface="Cambria" panose="02040503050406030204" pitchFamily="18" charset="0"/>
              </a:rPr>
              <a:t>Disaster Preparedness for Supreme Audit Institutions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Indonesia)</a:t>
            </a:r>
            <a:endParaRPr lang="en-IN" dirty="0">
              <a:solidFill>
                <a:schemeClr val="accent1">
                  <a:lumMod val="75000"/>
                </a:schemeClr>
              </a:solidFill>
              <a:ea typeface="Cambria" panose="02040503050406030204" pitchFamily="18" charset="0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sz="2400" b="1" dirty="0">
                <a:latin typeface="Cambria"/>
                <a:ea typeface="Cambria" panose="02040503050406030204" pitchFamily="18" charset="0"/>
              </a:rPr>
              <a:t>Proposed to be withdrawn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pt-BR" dirty="0">
                <a:latin typeface="Cambria"/>
                <a:ea typeface="Cambria" panose="02040503050406030204" pitchFamily="18" charset="0"/>
              </a:rPr>
              <a:t>Citizen Participation in Public Audit</a:t>
            </a:r>
            <a:r>
              <a:rPr lang="pt-BR" dirty="0">
                <a:ea typeface="Cambria" panose="02040503050406030204" pitchFamily="18" charset="0"/>
              </a:rPr>
              <a:t>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ea typeface="Cambria" panose="02040503050406030204" pitchFamily="18" charset="0"/>
              </a:rPr>
              <a:t>(SAI Guatemala) </a:t>
            </a:r>
            <a:r>
              <a:rPr lang="pt-BR" dirty="0">
                <a:ea typeface="Cambria" panose="02040503050406030204" pitchFamily="18" charset="0"/>
              </a:rPr>
              <a:t>- E</a:t>
            </a:r>
            <a:r>
              <a:rPr lang="pt-BR" dirty="0">
                <a:latin typeface="Cambria"/>
                <a:ea typeface="Cambria" panose="02040503050406030204" pitchFamily="18" charset="0"/>
              </a:rPr>
              <a:t>xperiencing considerable delays due to constraint of resource persons</a:t>
            </a:r>
          </a:p>
        </p:txBody>
      </p:sp>
    </p:spTree>
    <p:extLst>
      <p:ext uri="{BB962C8B-B14F-4D97-AF65-F5344CB8AC3E}">
        <p14:creationId xmlns:p14="http://schemas.microsoft.com/office/powerpoint/2010/main" val="65763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rgbClr val="FFFFFF"/>
                </a:solidFill>
              </a:rPr>
              <a:t>SDP 2020-22</a:t>
            </a:r>
            <a:br>
              <a:rPr lang="en-IN" sz="4000" dirty="0">
                <a:solidFill>
                  <a:srgbClr val="FFFFFF"/>
                </a:solidFill>
              </a:rPr>
            </a:br>
            <a:br>
              <a:rPr lang="en-IN" sz="4000" dirty="0">
                <a:solidFill>
                  <a:srgbClr val="FFFFFF"/>
                </a:solidFill>
              </a:rPr>
            </a:br>
            <a:r>
              <a:rPr lang="en-IN" sz="4000" dirty="0">
                <a:solidFill>
                  <a:srgbClr val="FFFFFF"/>
                </a:solidFill>
              </a:rPr>
              <a:t>IFPP</a:t>
            </a:r>
          </a:p>
        </p:txBody>
      </p:sp>
      <p:sp>
        <p:nvSpPr>
          <p:cNvPr id="88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FEFFFF"/>
                </a:solidFill>
                <a:ea typeface="Cambria" panose="02040503050406030204" pitchFamily="18" charset="0"/>
              </a:rPr>
              <a:t>2 project proposals forwarded to FIPP for examination-under component 2</a:t>
            </a:r>
          </a:p>
          <a:p>
            <a:pPr lvl="2">
              <a:spcAft>
                <a:spcPts val="600"/>
              </a:spcAft>
            </a:pPr>
            <a:r>
              <a:rPr lang="en-US" sz="2200" dirty="0">
                <a:solidFill>
                  <a:srgbClr val="FEFFFF"/>
                </a:solidFill>
                <a:ea typeface="Cambria" panose="02040503050406030204" pitchFamily="18" charset="0"/>
              </a:rPr>
              <a:t>Guidance for implementing INTOSAI-P 50 Principles - Forum for Jurisdictional Activities </a:t>
            </a:r>
            <a:r>
              <a:rPr lang="en-US" sz="2200" b="1" dirty="0">
                <a:solidFill>
                  <a:srgbClr val="FEFFFF"/>
                </a:solidFill>
                <a:ea typeface="Cambria" panose="02040503050406030204" pitchFamily="18" charset="0"/>
              </a:rPr>
              <a:t>(SAI France)</a:t>
            </a:r>
          </a:p>
          <a:p>
            <a:pPr lvl="2">
              <a:spcAft>
                <a:spcPts val="600"/>
              </a:spcAft>
            </a:pPr>
            <a:r>
              <a:rPr lang="en-US" sz="2200" dirty="0">
                <a:solidFill>
                  <a:srgbClr val="FEFFFF"/>
                </a:solidFill>
                <a:ea typeface="Cambria" panose="02040503050406030204" pitchFamily="18" charset="0"/>
              </a:rPr>
              <a:t>Guidance on Cooperation between SAIs and three branches; Legislature, Judiciary, and Executive  - WGVBS </a:t>
            </a:r>
            <a:r>
              <a:rPr lang="en-US" sz="2200" b="1" dirty="0">
                <a:solidFill>
                  <a:srgbClr val="FEFFFF"/>
                </a:solidFill>
                <a:ea typeface="Cambria" panose="02040503050406030204" pitchFamily="18" charset="0"/>
              </a:rPr>
              <a:t>(SAI Mexico). </a:t>
            </a:r>
          </a:p>
          <a:p>
            <a:pPr lvl="1">
              <a:spcAft>
                <a:spcPts val="600"/>
              </a:spcAft>
            </a:pPr>
            <a:r>
              <a:rPr lang="en-US" sz="2200" dirty="0">
                <a:solidFill>
                  <a:srgbClr val="FEFFFF"/>
                </a:solidFill>
              </a:rPr>
              <a:t>Aimed for XXIV INCOSAI in 2022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IN" sz="2200" dirty="0">
              <a:solidFill>
                <a:srgbClr val="FEFFFF"/>
              </a:solidFill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8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IN" sz="4000" dirty="0">
                <a:solidFill>
                  <a:srgbClr val="FFFFFF"/>
                </a:solidFill>
              </a:rPr>
              <a:t>Work  Plan 2020-22</a:t>
            </a:r>
            <a:br>
              <a:rPr lang="en-IN" sz="4000" dirty="0">
                <a:solidFill>
                  <a:srgbClr val="FFFFFF"/>
                </a:solidFill>
              </a:rPr>
            </a:br>
            <a:br>
              <a:rPr lang="en-IN" sz="4000" dirty="0">
                <a:solidFill>
                  <a:srgbClr val="FFFFFF"/>
                </a:solidFill>
              </a:rPr>
            </a:br>
            <a:r>
              <a:rPr lang="en-IN" sz="4000" dirty="0">
                <a:solidFill>
                  <a:srgbClr val="FFFFFF"/>
                </a:solidFill>
              </a:rPr>
              <a:t>Non-IFPP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>
                <a:solidFill>
                  <a:srgbClr val="FEFFFF"/>
                </a:solidFill>
                <a:ea typeface="Cambria" panose="02040503050406030204" pitchFamily="18" charset="0"/>
              </a:rPr>
              <a:t>12 Guidance and research materials</a:t>
            </a:r>
          </a:p>
          <a:p>
            <a:pPr lvl="2"/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</a:rPr>
              <a:t>4 Guidance- WGEA </a:t>
            </a:r>
            <a:r>
              <a:rPr lang="en-US" sz="2000" b="1" dirty="0">
                <a:solidFill>
                  <a:srgbClr val="FEFFFF"/>
                </a:solidFill>
                <a:ea typeface="Cambria" panose="02040503050406030204" pitchFamily="18" charset="0"/>
              </a:rPr>
              <a:t>(SAI Finland) </a:t>
            </a:r>
            <a:r>
              <a:rPr lang="pt-BR" sz="2000" b="1" dirty="0">
                <a:solidFill>
                  <a:srgbClr val="FEFFFF"/>
                </a:solidFill>
                <a:ea typeface="Cambria" panose="02040503050406030204" pitchFamily="18" charset="0"/>
              </a:rPr>
              <a:t> </a:t>
            </a:r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</a:rPr>
              <a:t>	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</a:rPr>
              <a:t>3 Guidance -WGITA </a:t>
            </a:r>
            <a:r>
              <a:rPr lang="pt-BR" sz="2000" b="1" dirty="0">
                <a:solidFill>
                  <a:srgbClr val="FEFFFF"/>
                </a:solidFill>
              </a:rPr>
              <a:t>(SAI India) </a:t>
            </a:r>
            <a:r>
              <a:rPr lang="pt-BR" sz="2000" b="1" dirty="0">
                <a:solidFill>
                  <a:srgbClr val="FEFFFF"/>
                </a:solidFill>
                <a:ea typeface="Cambria" panose="02040503050406030204" pitchFamily="18" charset="0"/>
              </a:rPr>
              <a:t> </a:t>
            </a:r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</a:rPr>
              <a:t>	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</a:rPr>
              <a:t>3 Guidance  and 1 Mapping document- WGPD </a:t>
            </a:r>
            <a:r>
              <a:rPr lang="pt-BR" sz="2000" b="1" dirty="0">
                <a:solidFill>
                  <a:srgbClr val="FEFFFF"/>
                </a:solidFill>
              </a:rPr>
              <a:t>(SAI Philipines) </a:t>
            </a:r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</a:rPr>
              <a:t>	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</a:rPr>
              <a:t>1 GuidanceWGBD </a:t>
            </a:r>
            <a:r>
              <a:rPr lang="pt-BR" sz="2000" b="1" dirty="0">
                <a:solidFill>
                  <a:srgbClr val="FEFFFF"/>
                </a:solidFill>
              </a:rPr>
              <a:t>(SAI China) </a:t>
            </a:r>
            <a:r>
              <a:rPr lang="pt-BR" sz="2000" b="1" dirty="0">
                <a:solidFill>
                  <a:srgbClr val="FEFFFF"/>
                </a:solidFill>
                <a:ea typeface="Cambria" panose="02040503050406030204" pitchFamily="18" charset="0"/>
              </a:rPr>
              <a:t> </a:t>
            </a:r>
            <a:r>
              <a:rPr lang="pt-BR" sz="2000" dirty="0">
                <a:solidFill>
                  <a:srgbClr val="FEFFFF"/>
                </a:solidFill>
                <a:ea typeface="Cambria" panose="02040503050406030204" pitchFamily="18" charset="0"/>
              </a:rPr>
              <a:t>	</a:t>
            </a:r>
          </a:p>
          <a:p>
            <a:pPr lvl="1"/>
            <a:r>
              <a:rPr lang="en-ID" sz="2400" dirty="0">
                <a:solidFill>
                  <a:srgbClr val="FEFFFF"/>
                </a:solidFill>
                <a:ea typeface="Cambria" panose="02040503050406030204" pitchFamily="18" charset="0"/>
              </a:rPr>
              <a:t>Proposal on assessing the implications of rising public debt as a result of the COVID-19 is under examination by the WGPD</a:t>
            </a:r>
            <a:endParaRPr lang="en-US" sz="2400" dirty="0">
              <a:solidFill>
                <a:srgbClr val="FEFFFF"/>
              </a:solidFill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900" dirty="0">
              <a:solidFill>
                <a:srgbClr val="FEFFFF"/>
              </a:solidFill>
              <a:ea typeface="Cambria" panose="020405030504060302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pt-BR" sz="1900" dirty="0">
              <a:solidFill>
                <a:srgbClr val="FEFFFF"/>
              </a:solidFill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6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1005</Words>
  <Application>Microsoft Macintosh PowerPoint</Application>
  <PresentationFormat>Widescreen</PresentationFormat>
  <Paragraphs>138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Wingdings</vt:lpstr>
      <vt:lpstr>Office Theme</vt:lpstr>
      <vt:lpstr>Agenda Item 2  Highlights from the  KSC Reporting Dashboard</vt:lpstr>
      <vt:lpstr>SDP 2017-19: Status of Projects</vt:lpstr>
      <vt:lpstr>SDP 2017-19: Status of Projects</vt:lpstr>
      <vt:lpstr>SDP 2017-19: Status of Projects</vt:lpstr>
      <vt:lpstr>Work Plan 2017-19: Status of projects </vt:lpstr>
      <vt:lpstr>Work Plan 2017-19: Status of projects </vt:lpstr>
      <vt:lpstr>Work Plan 2017-19: Status of projects </vt:lpstr>
      <vt:lpstr>SDP 2020-22  IFPP</vt:lpstr>
      <vt:lpstr>Work  Plan 2020-22  Non-IFPP</vt:lpstr>
      <vt:lpstr> Work  Plan 2020-22  Non-IFPP</vt:lpstr>
      <vt:lpstr>KSC Research Projects </vt:lpstr>
      <vt:lpstr>Knowledge Sharing Activities</vt:lpstr>
      <vt:lpstr>Knowledge Sharing Activities </vt:lpstr>
      <vt:lpstr>Knowledge Sharing Activities </vt:lpstr>
      <vt:lpstr>Partnering with IDI</vt:lpstr>
      <vt:lpstr>Partnering with IDI</vt:lpstr>
      <vt:lpstr>Goal Chair Collaboration</vt:lpstr>
      <vt:lpstr>Goal Chair Collaboration</vt:lpstr>
      <vt:lpstr>Goal Chair Collaboration - Future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Item 2  Highlights from the  KSC Reporting Dashboard</dc:title>
  <dc:creator>Director</dc:creator>
  <cp:lastModifiedBy>vishnukanth pb</cp:lastModifiedBy>
  <cp:revision>3</cp:revision>
  <dcterms:created xsi:type="dcterms:W3CDTF">2020-09-16T12:54:16Z</dcterms:created>
  <dcterms:modified xsi:type="dcterms:W3CDTF">2020-09-17T08:50:47Z</dcterms:modified>
</cp:coreProperties>
</file>