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  <p:sldMasterId id="2147483660" r:id="rId3"/>
    <p:sldMasterId id="2147483672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87" r:id="rId7"/>
    <p:sldId id="286" r:id="rId8"/>
    <p:sldId id="288" r:id="rId9"/>
    <p:sldId id="281" r:id="rId10"/>
    <p:sldId id="284" r:id="rId11"/>
    <p:sldId id="277" r:id="rId12"/>
    <p:sldId id="280" r:id="rId13"/>
  </p:sldIdLst>
  <p:sldSz cx="9144000" cy="5715000" type="screen16x10"/>
  <p:notesSz cx="6888163" cy="100203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0DE5"/>
    <a:srgbClr val="1CA6C0"/>
    <a:srgbClr val="D768FF"/>
    <a:srgbClr val="F5D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062" y="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c:style val="2"/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585347943045413E-2"/>
          <c:y val="0.31482498133142828"/>
          <c:w val="0.63051186862466635"/>
          <c:h val="0.608603720254850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ВОФК-РЕСПОНДЕНТЫ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explosion val="15"/>
          <c:dPt>
            <c:idx val="0"/>
            <c:bubble3D val="0"/>
            <c:explosion val="6"/>
            <c:spPr>
              <a:solidFill>
                <a:schemeClr val="accent3">
                  <a:lumMod val="75000"/>
                  <a:alpha val="62000"/>
                </a:schemeClr>
              </a:solidFill>
            </c:spPr>
          </c:dPt>
          <c:dPt>
            <c:idx val="1"/>
            <c:bubble3D val="0"/>
            <c:explosion val="24"/>
            <c:spPr>
              <a:solidFill>
                <a:srgbClr val="3AB09A"/>
              </a:solidFill>
            </c:spPr>
          </c:dPt>
          <c:dPt>
            <c:idx val="2"/>
            <c:bubble3D val="0"/>
            <c:spPr>
              <a:solidFill>
                <a:srgbClr val="CF7977"/>
              </a:solidFill>
            </c:spPr>
          </c:dPt>
          <c:dLbls>
            <c:dLbl>
              <c:idx val="0"/>
              <c:layout>
                <c:manualLayout>
                  <c:x val="1.5471228023242413E-3"/>
                  <c:y val="-2.95849947391511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829859616269689E-2"/>
                  <c:y val="-1.64361081884173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800" b="1" kern="12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KNI system is developing</c:v>
                </c:pt>
                <c:pt idx="1">
                  <c:v>KNI system exists</c:v>
                </c:pt>
                <c:pt idx="2">
                  <c:v>KNI system doesn't exist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65515790032777077"/>
          <c:y val="0.31383544996758073"/>
          <c:w val="0.33555936285828381"/>
          <c:h val="0.55970073341279614"/>
        </c:manualLayout>
      </c:layout>
      <c:overlay val="1"/>
      <c:txPr>
        <a:bodyPr/>
        <a:lstStyle/>
        <a:p>
          <a:pPr>
            <a:defRPr lang="ru-RU" sz="1800" b="1" kern="120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FF0D6B1-248E-5848-A9D8-460E48B51439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9B9281C-3E93-7446-B859-95EC807E5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20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8E3E501-3C54-4E46-8342-EA18D6ADB403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750888"/>
            <a:ext cx="60118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671DC05-44F7-6040-AAB9-2752DF9A0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32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0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37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01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68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70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31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13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51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818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7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879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51901" y="5260505"/>
            <a:ext cx="292099" cy="152399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FFFFFF"/>
                </a:solidFill>
              </a:defRPr>
            </a:lvl1pPr>
          </a:lstStyle>
          <a:p>
            <a:fld id="{F30B3491-7829-0B43-81CB-F511179BC3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73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382C5-A937-46FF-A91E-6CDDBBE52307}" type="datetime1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3F057-7CAC-4931-BED5-C147FA9E3D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54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 smtClean="0"/>
              <a:t>Вставка таблицы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F0BC4-74B6-46DB-99F4-0802C45A4F61}" type="datetime1">
              <a:rPr lang="ru-RU" altLang="zh-CN"/>
              <a:pPr>
                <a:defRPr/>
              </a:pPr>
              <a:t>23.09.2015</a:t>
            </a:fld>
            <a:endParaRPr lang="ru-RU" altLang="zh-CN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0DBD8-01A3-4D09-A209-3E79A5EEFEE0}" type="slidenum">
              <a:rPr lang="zh-CN" altLang="ru-RU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137958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4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42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2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" y="0"/>
            <a:ext cx="9144002" cy="571499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30669" y="191728"/>
            <a:ext cx="878587" cy="1012723"/>
          </a:xfrm>
          <a:prstGeom prst="rect">
            <a:avLst/>
          </a:prstGeom>
        </p:spPr>
      </p:pic>
      <p:sp>
        <p:nvSpPr>
          <p:cNvPr id="21" name="Номер слайда 5"/>
          <p:cNvSpPr txBox="1">
            <a:spLocks/>
          </p:cNvSpPr>
          <p:nvPr userDrawn="1"/>
        </p:nvSpPr>
        <p:spPr>
          <a:xfrm>
            <a:off x="8757266" y="5297488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0763" y="358058"/>
            <a:ext cx="857043" cy="640201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331" y="5191505"/>
            <a:ext cx="1169552" cy="308077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" y="5189276"/>
            <a:ext cx="479269" cy="3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88" r:id="rId4"/>
    <p:sldLayoutId id="2147483689" r:id="rId5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0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0"/>
            <a:ext cx="9144002" cy="5714999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2" y="1335547"/>
            <a:ext cx="9144002" cy="41623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Изображение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30669" y="191728"/>
            <a:ext cx="878587" cy="1012723"/>
          </a:xfrm>
          <a:prstGeom prst="rect">
            <a:avLst/>
          </a:prstGeom>
        </p:spPr>
      </p:pic>
      <p:sp>
        <p:nvSpPr>
          <p:cNvPr id="23" name="Номер слайда 5"/>
          <p:cNvSpPr txBox="1">
            <a:spLocks/>
          </p:cNvSpPr>
          <p:nvPr userDrawn="1"/>
        </p:nvSpPr>
        <p:spPr>
          <a:xfrm>
            <a:off x="8757266" y="5297488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763" y="358058"/>
            <a:ext cx="857043" cy="640201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697" y="5194708"/>
            <a:ext cx="1146907" cy="302112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" y="5192522"/>
            <a:ext cx="469988" cy="3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3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1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0"/>
            <a:ext cx="9144002" cy="5714999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1139315" y="126180"/>
            <a:ext cx="8004686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-1" y="126180"/>
            <a:ext cx="1092625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Изображение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08451" y="354269"/>
            <a:ext cx="1100805" cy="1268867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763" y="358058"/>
            <a:ext cx="857043" cy="640201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2926" y="4848162"/>
            <a:ext cx="1961075" cy="516576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3751" y="4852618"/>
            <a:ext cx="803626" cy="5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9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8797" y="465222"/>
            <a:ext cx="6033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THE INTOSAI WORKING GROUP ON KEY NATIONAL INDICATORS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88797" y="2621957"/>
            <a:ext cx="7655203" cy="210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cs typeface="PT Sans"/>
            </a:endParaRPr>
          </a:p>
          <a:p>
            <a:pPr algn="l"/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PT Sans"/>
              </a:rPr>
              <a:t>THE WORKING GROUP ACTIVITIES REPORT (201</a:t>
            </a:r>
            <a:r>
              <a:rPr lang="ru-RU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PT Sans"/>
              </a:rPr>
              <a:t>4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PT Sans"/>
              </a:rPr>
              <a:t> – 201</a:t>
            </a:r>
            <a:r>
              <a:rPr lang="ru-RU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PT Sans"/>
              </a:rPr>
              <a:t>5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PT Sans"/>
              </a:rPr>
              <a:t>) </a:t>
            </a:r>
          </a:p>
          <a:p>
            <a:pPr algn="l"/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cs typeface="PT Sans"/>
            </a:endParaRPr>
          </a:p>
          <a:p>
            <a:pPr algn="l"/>
            <a:endParaRPr lang="en-US" sz="1700" b="1" dirty="0" smtClean="0">
              <a:solidFill>
                <a:srgbClr val="1CA6C0"/>
              </a:solidFill>
              <a:cs typeface="PT Sans"/>
            </a:endParaRPr>
          </a:p>
          <a:p>
            <a:pPr algn="l"/>
            <a:endParaRPr lang="en-US" sz="1700" b="1" dirty="0">
              <a:solidFill>
                <a:srgbClr val="1CA6C0"/>
              </a:solidFill>
              <a:cs typeface="PT Sans"/>
            </a:endParaRPr>
          </a:p>
          <a:p>
            <a:pPr algn="l"/>
            <a:r>
              <a:rPr lang="en-US" sz="1700" b="1" dirty="0" smtClean="0">
                <a:solidFill>
                  <a:srgbClr val="1CA6C0"/>
                </a:solidFill>
                <a:cs typeface="PT Sans"/>
              </a:rPr>
              <a:t>The Secretariat of the INTOSAI Working Group on Key National Indicators</a:t>
            </a:r>
            <a:endParaRPr lang="ru-RU" sz="1700" b="1" dirty="0">
              <a:solidFill>
                <a:srgbClr val="1CA6C0"/>
              </a:solidFill>
              <a:cs typeface="PT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6114" y="5181600"/>
            <a:ext cx="381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Washington, October 16, 201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12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533" y="1464738"/>
            <a:ext cx="69945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 8</a:t>
            </a:r>
            <a:r>
              <a:rPr lang="en-US" sz="2000" b="1" baseline="30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meeting of the Working Group on KNI in Bulgaria (Sofia) in March 201</a:t>
            </a:r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</a:t>
            </a:r>
            <a:endParaRPr lang="ru-RU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5184" y="781955"/>
            <a:ext cx="4409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6700" y="2483882"/>
            <a:ext cx="8629651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the results of the subproject ‘Analysis of opportunities on the use of KNI for international comparisons in the context of sustainable development and recommendations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’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a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survey on the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countries’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preparedness to use KNI systems in the SAIs'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activities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preparation of the guidance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document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‘Key National Indicators: Guidance for Supreme Audit Institutions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’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 overhaul of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the Knowledge base on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KNI</a:t>
            </a: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532" y="1464738"/>
            <a:ext cx="7137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Countries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’ preparedness to use KNI systems in the SAIs' activities</a:t>
            </a:r>
            <a:endParaRPr lang="ru-RU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5184" y="781955"/>
            <a:ext cx="42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7174" y="2114550"/>
            <a:ext cx="8629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20000"/>
              </a:spcBef>
              <a:defRPr/>
            </a:pP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Countries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participated in the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survey</a:t>
            </a:r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(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total  - 17)</a:t>
            </a: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534781"/>
              </p:ext>
            </p:extLst>
          </p:nvPr>
        </p:nvGraphicFramePr>
        <p:xfrm>
          <a:off x="415925" y="1487488"/>
          <a:ext cx="8208786" cy="3863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605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38579" y="1464738"/>
            <a:ext cx="77667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Key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National Indicators: Guidance for the Supreme Audit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Institutions</a:t>
            </a:r>
            <a:endParaRPr lang="ru-RU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5184" y="781955"/>
            <a:ext cx="42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7989" y="1897187"/>
            <a:ext cx="83692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20000"/>
              </a:spcBef>
              <a:defRPr/>
            </a:pP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Objectives: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to explain what KNI and the KNI system are;</a:t>
            </a: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to provide a framework for self-assessment of the countries preparedness to use KNI systems in the SAI`s activities and</a:t>
            </a: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to describe the role of SAIs in the development and use of KNI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.</a:t>
            </a: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433" y="3463613"/>
            <a:ext cx="8470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lvl="0" defTabSz="914400" fontAlgn="base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</a:pP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Content:</a:t>
            </a: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</a:pP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Part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1. Basic information</a:t>
            </a: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</a:pP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Part 2. Important aspects of the KNI system development and improvement</a:t>
            </a: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</a:pP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Part 3. Possible ways of the KNI use in SAI’s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activity</a:t>
            </a: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238126"/>
            <a:ext cx="9144000" cy="654844"/>
          </a:xfrm>
        </p:spPr>
        <p:txBody>
          <a:bodyPr rtlCol="0">
            <a:noAutofit/>
          </a:bodyPr>
          <a:lstStyle/>
          <a:p>
            <a:pPr eaLnBrk="1" hangingPunct="1">
              <a:lnSpc>
                <a:spcPts val="3500"/>
              </a:lnSpc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 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892970"/>
            <a:ext cx="8824686" cy="93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  <a:spcBef>
                <a:spcPct val="0"/>
              </a:spcBef>
              <a:defRPr/>
            </a:pPr>
            <a: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  <a:t/>
            </a:r>
            <a:b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</a:br>
            <a:endParaRPr lang="ru-RU" sz="1700" b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05184" y="781955"/>
            <a:ext cx="4409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7197" y="2109819"/>
            <a:ext cx="30560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The new Knowledge base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structure:</a:t>
            </a: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Glossary</a:t>
            </a: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Countries</a:t>
            </a: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Analytical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materials and other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sources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Videoconference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Discussions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Surveys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3" t="702" r="25556" b="14461"/>
          <a:stretch/>
        </p:blipFill>
        <p:spPr>
          <a:xfrm>
            <a:off x="568639" y="1791261"/>
            <a:ext cx="4979405" cy="338906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68640" y="1298924"/>
            <a:ext cx="8163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Knowledge base on </a:t>
            </a:r>
            <a:r>
              <a:rPr lang="fr-FR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KNI</a:t>
            </a:r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– </a:t>
            </a:r>
            <a:r>
              <a:rPr lang="en-US" sz="2000" b="1" u="sng" dirty="0" smtClean="0">
                <a:solidFill>
                  <a:srgbClr val="270DE5"/>
                </a:solidFill>
              </a:rPr>
              <a:t>kniknowledgebase.org</a:t>
            </a:r>
          </a:p>
        </p:txBody>
      </p:sp>
    </p:spTree>
    <p:extLst>
      <p:ext uri="{BB962C8B-B14F-4D97-AF65-F5344CB8AC3E}">
        <p14:creationId xmlns:p14="http://schemas.microsoft.com/office/powerpoint/2010/main" val="39876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238126"/>
            <a:ext cx="9144000" cy="654844"/>
          </a:xfrm>
        </p:spPr>
        <p:txBody>
          <a:bodyPr rtlCol="0">
            <a:noAutofit/>
          </a:bodyPr>
          <a:lstStyle/>
          <a:p>
            <a:pPr eaLnBrk="1" hangingPunct="1">
              <a:lnSpc>
                <a:spcPts val="3500"/>
              </a:lnSpc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 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892970"/>
            <a:ext cx="8824686" cy="93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  <a:spcBef>
                <a:spcPct val="0"/>
              </a:spcBef>
              <a:defRPr/>
            </a:pPr>
            <a: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  <a:t/>
            </a:r>
            <a:b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</a:br>
            <a:endParaRPr lang="ru-RU" sz="1700" b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05184" y="781955"/>
            <a:ext cx="4409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1045370"/>
            <a:ext cx="8824686" cy="93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  <a:spcBef>
                <a:spcPct val="0"/>
              </a:spcBef>
              <a:defRPr/>
            </a:pPr>
            <a: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  <a:t/>
            </a:r>
            <a:b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</a:br>
            <a:endParaRPr lang="ru-RU" sz="1700" b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8640" y="1298924"/>
            <a:ext cx="8163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Knowledge base on </a:t>
            </a:r>
            <a:r>
              <a:rPr lang="fr-FR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KNI</a:t>
            </a:r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– </a:t>
            </a:r>
            <a:r>
              <a:rPr lang="en-US" sz="2000" b="1" u="sng" dirty="0" smtClean="0">
                <a:solidFill>
                  <a:srgbClr val="270DE5"/>
                </a:solidFill>
              </a:rPr>
              <a:t>kniknowledgebase.org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709731" y="1828354"/>
            <a:ext cx="4114956" cy="3144338"/>
            <a:chOff x="152400" y="1980754"/>
            <a:chExt cx="4511675" cy="316371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892"/>
            <a:stretch/>
          </p:blipFill>
          <p:spPr bwMode="auto">
            <a:xfrm>
              <a:off x="152400" y="1980754"/>
              <a:ext cx="4511675" cy="2523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69" t="19744"/>
            <a:stretch/>
          </p:blipFill>
          <p:spPr bwMode="auto">
            <a:xfrm>
              <a:off x="1296091" y="2595915"/>
              <a:ext cx="3137419" cy="2548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331842" y="1828354"/>
            <a:ext cx="4318537" cy="3051871"/>
            <a:chOff x="331843" y="2138134"/>
            <a:chExt cx="4080500" cy="277967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843" y="2138134"/>
              <a:ext cx="4080500" cy="2779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92" t="29854" r="6255" b="3115"/>
            <a:stretch/>
          </p:blipFill>
          <p:spPr bwMode="auto">
            <a:xfrm>
              <a:off x="1435099" y="2635997"/>
              <a:ext cx="2707923" cy="1783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17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238126"/>
            <a:ext cx="9144000" cy="654844"/>
          </a:xfrm>
        </p:spPr>
        <p:txBody>
          <a:bodyPr rtlCol="0">
            <a:noAutofit/>
          </a:bodyPr>
          <a:lstStyle/>
          <a:p>
            <a:pPr eaLnBrk="1" hangingPunct="1">
              <a:lnSpc>
                <a:spcPts val="3500"/>
              </a:lnSpc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 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892970"/>
            <a:ext cx="8824686" cy="93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  <a:spcBef>
                <a:spcPct val="0"/>
              </a:spcBef>
              <a:defRPr/>
            </a:pPr>
            <a: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  <a:t/>
            </a:r>
            <a:b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</a:br>
            <a:endParaRPr lang="ru-RU" sz="1700" b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05184" y="781955"/>
            <a:ext cx="42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4096" y="2269454"/>
            <a:ext cx="69691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2nd EUROSAI-ASOSAI joined conference </a:t>
            </a:r>
            <a:r>
              <a:rPr lang="ru-RU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(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Moscow, September 2014)</a:t>
            </a: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47th ASOSAI Governing Board Meeting </a:t>
            </a:r>
            <a:r>
              <a:rPr lang="ru-RU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(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Moscow, September 2014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)</a:t>
            </a:r>
          </a:p>
          <a:p>
            <a:pPr marL="342900" lvl="1" indent="-342900" algn="just">
              <a:defRPr/>
            </a:pP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8986" y="1463838"/>
            <a:ext cx="8399383" cy="419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" lvl="1" algn="ctr">
              <a:defRPr/>
            </a:pP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Cooperation with INTOSAI committees and departments</a:t>
            </a:r>
            <a:endParaRPr lang="ru-RU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Заголовок 1"/>
          <p:cNvSpPr txBox="1">
            <a:spLocks/>
          </p:cNvSpPr>
          <p:nvPr/>
        </p:nvSpPr>
        <p:spPr bwMode="auto">
          <a:xfrm>
            <a:off x="228600" y="119063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Прямоугольник 7"/>
          <p:cNvSpPr>
            <a:spLocks noChangeArrowheads="1"/>
          </p:cNvSpPr>
          <p:nvPr/>
        </p:nvSpPr>
        <p:spPr bwMode="auto">
          <a:xfrm>
            <a:off x="228600" y="3429000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b="1" i="1">
              <a:latin typeface="Monotype Corsiva" pitchFamily="66" charset="0"/>
            </a:endParaRPr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609600" y="571500"/>
            <a:ext cx="838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3322" name="TextBox 10"/>
          <p:cNvSpPr txBox="1">
            <a:spLocks noChangeArrowheads="1"/>
          </p:cNvSpPr>
          <p:nvPr/>
        </p:nvSpPr>
        <p:spPr bwMode="auto">
          <a:xfrm>
            <a:off x="787400" y="1870863"/>
            <a:ext cx="7416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Working Plan for 2015 adopted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New Working Group member – SAI of Brazil</a:t>
            </a:r>
          </a:p>
          <a:p>
            <a:pPr marL="285750" indent="-28575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 9th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Meeting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of the Working Group on KNI to be held  in Armenia in spring 2016 </a:t>
            </a:r>
          </a:p>
          <a:p>
            <a:pPr eaLnBrk="1" hangingPunct="1"/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eaLnBrk="1" hangingPunct="1"/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05184" y="781955"/>
            <a:ext cx="42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4496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05184" y="781955"/>
            <a:ext cx="42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00795" y="2848199"/>
            <a:ext cx="1542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THANK YOU!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8738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364</Words>
  <Application>Microsoft Office PowerPoint</Application>
  <PresentationFormat>On-screen Show (16:10)</PresentationFormat>
  <Paragraphs>60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宋体</vt:lpstr>
      <vt:lpstr>Arial</vt:lpstr>
      <vt:lpstr>Calibri</vt:lpstr>
      <vt:lpstr>Monotype Corsiva</vt:lpstr>
      <vt:lpstr>PT Sans</vt:lpstr>
      <vt:lpstr>Times New Roman</vt:lpstr>
      <vt:lpstr>Тема Office</vt:lpstr>
      <vt:lpstr>2_Специальное оформление</vt:lpstr>
      <vt:lpstr>Специальное оформление</vt:lpstr>
      <vt:lpstr>1_Специальное оформление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 Editor</dc:creator>
  <cp:lastModifiedBy>Satish Kumar</cp:lastModifiedBy>
  <cp:revision>98</cp:revision>
  <cp:lastPrinted>2015-09-23T08:32:32Z</cp:lastPrinted>
  <dcterms:created xsi:type="dcterms:W3CDTF">2014-09-22T05:50:31Z</dcterms:created>
  <dcterms:modified xsi:type="dcterms:W3CDTF">2015-09-23T12:21:09Z</dcterms:modified>
</cp:coreProperties>
</file>